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9" r:id="rId3"/>
    <p:sldId id="354" r:id="rId4"/>
    <p:sldId id="351" r:id="rId5"/>
    <p:sldId id="353" r:id="rId6"/>
    <p:sldId id="350" r:id="rId7"/>
    <p:sldId id="296" r:id="rId8"/>
    <p:sldId id="299" r:id="rId9"/>
    <p:sldId id="298" r:id="rId10"/>
    <p:sldId id="300" r:id="rId11"/>
    <p:sldId id="302" r:id="rId12"/>
    <p:sldId id="303" r:id="rId13"/>
    <p:sldId id="301" r:id="rId14"/>
    <p:sldId id="355" r:id="rId15"/>
    <p:sldId id="304" r:id="rId16"/>
    <p:sldId id="306" r:id="rId17"/>
    <p:sldId id="308" r:id="rId18"/>
    <p:sldId id="309" r:id="rId19"/>
    <p:sldId id="349" r:id="rId20"/>
    <p:sldId id="310" r:id="rId21"/>
    <p:sldId id="307" r:id="rId22"/>
    <p:sldId id="312" r:id="rId23"/>
    <p:sldId id="374" r:id="rId24"/>
    <p:sldId id="375" r:id="rId25"/>
    <p:sldId id="356" r:id="rId26"/>
    <p:sldId id="357" r:id="rId27"/>
    <p:sldId id="358" r:id="rId28"/>
    <p:sldId id="359" r:id="rId29"/>
    <p:sldId id="360" r:id="rId30"/>
    <p:sldId id="361" r:id="rId31"/>
    <p:sldId id="362" r:id="rId32"/>
    <p:sldId id="363" r:id="rId33"/>
    <p:sldId id="364" r:id="rId34"/>
    <p:sldId id="365" r:id="rId35"/>
    <p:sldId id="366" r:id="rId36"/>
    <p:sldId id="367" r:id="rId37"/>
    <p:sldId id="368" r:id="rId38"/>
    <p:sldId id="369" r:id="rId39"/>
    <p:sldId id="377" r:id="rId40"/>
    <p:sldId id="378" r:id="rId41"/>
    <p:sldId id="318" r:id="rId42"/>
    <p:sldId id="381" r:id="rId43"/>
    <p:sldId id="280" r:id="rId44"/>
    <p:sldId id="319" r:id="rId45"/>
    <p:sldId id="382" r:id="rId46"/>
    <p:sldId id="383" r:id="rId47"/>
    <p:sldId id="384" r:id="rId48"/>
    <p:sldId id="385" r:id="rId49"/>
    <p:sldId id="386" r:id="rId50"/>
    <p:sldId id="331" r:id="rId51"/>
    <p:sldId id="332" r:id="rId52"/>
    <p:sldId id="333" r:id="rId53"/>
    <p:sldId id="334" r:id="rId54"/>
    <p:sldId id="335" r:id="rId55"/>
    <p:sldId id="336" r:id="rId56"/>
    <p:sldId id="337" r:id="rId57"/>
    <p:sldId id="338" r:id="rId58"/>
    <p:sldId id="339" r:id="rId59"/>
    <p:sldId id="340" r:id="rId60"/>
    <p:sldId id="341" r:id="rId61"/>
    <p:sldId id="342" r:id="rId62"/>
    <p:sldId id="343" r:id="rId63"/>
    <p:sldId id="344" r:id="rId64"/>
    <p:sldId id="345" r:id="rId65"/>
    <p:sldId id="346" r:id="rId66"/>
    <p:sldId id="347" r:id="rId67"/>
    <p:sldId id="348" r:id="rId68"/>
    <p:sldId id="379" r:id="rId69"/>
    <p:sldId id="380" r:id="rId70"/>
    <p:sldId id="387" r:id="rId71"/>
    <p:sldId id="388" r:id="rId72"/>
    <p:sldId id="389" r:id="rId73"/>
    <p:sldId id="390" r:id="rId74"/>
    <p:sldId id="391" r:id="rId75"/>
    <p:sldId id="392" r:id="rId76"/>
    <p:sldId id="393" r:id="rId77"/>
    <p:sldId id="394" r:id="rId78"/>
    <p:sldId id="395" r:id="rId79"/>
    <p:sldId id="396" r:id="rId80"/>
    <p:sldId id="397" r:id="rId81"/>
    <p:sldId id="398" r:id="rId82"/>
    <p:sldId id="399" r:id="rId83"/>
    <p:sldId id="325" r:id="rId84"/>
    <p:sldId id="288" r:id="rId8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64" autoAdjust="0"/>
    <p:restoredTop sz="92204" autoAdjust="0"/>
  </p:normalViewPr>
  <p:slideViewPr>
    <p:cSldViewPr>
      <p:cViewPr varScale="1">
        <p:scale>
          <a:sx n="67" d="100"/>
          <a:sy n="67" d="100"/>
        </p:scale>
        <p:origin x="612"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5" name="Zaoblený obdélník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Zaoblený obdélník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5" name="Nadpis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cs-CZ" smtClean="0"/>
              <a:t>Kliknutím lze upravit styl.</a:t>
            </a:r>
            <a:endParaRPr kumimoji="0" lang="en-US"/>
          </a:p>
        </p:txBody>
      </p:sp>
      <p:sp>
        <p:nvSpPr>
          <p:cNvPr id="20" name="Podnadpis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Kliknutím lze upravit styl předlohy.</a:t>
            </a:r>
            <a:endParaRPr kumimoji="0" lang="en-US"/>
          </a:p>
        </p:txBody>
      </p:sp>
      <p:sp>
        <p:nvSpPr>
          <p:cNvPr id="19" name="Zástupný symbol pro datum 18"/>
          <p:cNvSpPr>
            <a:spLocks noGrp="1"/>
          </p:cNvSpPr>
          <p:nvPr>
            <p:ph type="dt" sz="half" idx="10"/>
          </p:nvPr>
        </p:nvSpPr>
        <p:spPr/>
        <p:txBody>
          <a:bodyPr/>
          <a:lstStyle/>
          <a:p>
            <a:fld id="{DB9F99A8-12C7-44CD-8CA1-984A970EC03A}" type="datetimeFigureOut">
              <a:rPr lang="cs-CZ" smtClean="0"/>
              <a:t>31.03.2017</a:t>
            </a:fld>
            <a:endParaRPr lang="cs-CZ" dirty="0"/>
          </a:p>
        </p:txBody>
      </p:sp>
      <p:sp>
        <p:nvSpPr>
          <p:cNvPr id="8" name="Zástupný symbol pro zápatí 7"/>
          <p:cNvSpPr>
            <a:spLocks noGrp="1"/>
          </p:cNvSpPr>
          <p:nvPr>
            <p:ph type="ftr" sz="quarter" idx="11"/>
          </p:nvPr>
        </p:nvSpPr>
        <p:spPr/>
        <p:txBody>
          <a:bodyPr/>
          <a:lstStyle/>
          <a:p>
            <a:endParaRPr lang="cs-CZ" dirty="0"/>
          </a:p>
        </p:txBody>
      </p:sp>
      <p:sp>
        <p:nvSpPr>
          <p:cNvPr id="11" name="Zástupný symbol pro číslo snímku 10"/>
          <p:cNvSpPr>
            <a:spLocks noGrp="1"/>
          </p:cNvSpPr>
          <p:nvPr>
            <p:ph type="sldNum" sz="quarter" idx="12"/>
          </p:nvPr>
        </p:nvSpPr>
        <p:spPr/>
        <p:txBody>
          <a:bodyPr/>
          <a:lstStyle/>
          <a:p>
            <a:fld id="{65F1F357-2D09-4EC6-9CEA-9B7DE349BE68}" type="slidenum">
              <a:rPr lang="cs-CZ" smtClean="0"/>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502920" y="4983480"/>
            <a:ext cx="8183880" cy="1051560"/>
          </a:xfrm>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502920" y="530352"/>
            <a:ext cx="8183880" cy="4187952"/>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DB9F99A8-12C7-44CD-8CA1-984A970EC03A}" type="datetimeFigureOut">
              <a:rPr lang="cs-CZ" smtClean="0"/>
              <a:t>31.03.2017</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65F1F357-2D09-4EC6-9CEA-9B7DE349BE68}" type="slidenum">
              <a:rPr lang="cs-CZ" smtClean="0"/>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533404"/>
            <a:ext cx="1981200" cy="5257799"/>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533400" y="533402"/>
            <a:ext cx="5943600" cy="5257801"/>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DB9F99A8-12C7-44CD-8CA1-984A970EC03A}" type="datetimeFigureOut">
              <a:rPr lang="cs-CZ" smtClean="0"/>
              <a:t>31.03.2017</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65F1F357-2D09-4EC6-9CEA-9B7DE349BE68}" type="slidenum">
              <a:rPr lang="cs-CZ" smtClean="0"/>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502920" y="4983480"/>
            <a:ext cx="8183880" cy="1051560"/>
          </a:xfrm>
        </p:spPr>
        <p:txBody>
          <a:bodyPr/>
          <a:lstStyle/>
          <a:p>
            <a:r>
              <a:rPr kumimoji="0" lang="cs-CZ" smtClean="0"/>
              <a:t>Kliknutím lze upravit styl.</a:t>
            </a:r>
            <a:endParaRPr kumimoji="0" lang="en-US"/>
          </a:p>
        </p:txBody>
      </p:sp>
      <p:sp>
        <p:nvSpPr>
          <p:cNvPr id="3" name="Zástupný symbol pro obsah 2"/>
          <p:cNvSpPr>
            <a:spLocks noGrp="1"/>
          </p:cNvSpPr>
          <p:nvPr>
            <p:ph idx="1"/>
          </p:nvPr>
        </p:nvSpPr>
        <p:spPr>
          <a:xfrm>
            <a:off x="502920" y="530352"/>
            <a:ext cx="8183880" cy="4187952"/>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DB9F99A8-12C7-44CD-8CA1-984A970EC03A}" type="datetimeFigureOut">
              <a:rPr lang="cs-CZ" smtClean="0"/>
              <a:t>31.03.2017</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65F1F357-2D09-4EC6-9CEA-9B7DE349BE68}" type="slidenum">
              <a:rPr lang="cs-CZ" smtClean="0"/>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14" name="Zaoblený obdélník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Zaoblený obdélník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cs-CZ" smtClean="0"/>
              <a:t>Kliknutím lze upravit styl.</a:t>
            </a:r>
            <a:endParaRPr kumimoji="0" lang="en-US"/>
          </a:p>
        </p:txBody>
      </p:sp>
      <p:sp>
        <p:nvSpPr>
          <p:cNvPr id="3" name="Zástupný symbol pro text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Kliknutím lze upravit styly předlohy textu.</a:t>
            </a:r>
          </a:p>
        </p:txBody>
      </p:sp>
      <p:sp>
        <p:nvSpPr>
          <p:cNvPr id="4" name="Zástupný symbol pro datum 3"/>
          <p:cNvSpPr>
            <a:spLocks noGrp="1"/>
          </p:cNvSpPr>
          <p:nvPr>
            <p:ph type="dt" sz="half" idx="10"/>
          </p:nvPr>
        </p:nvSpPr>
        <p:spPr/>
        <p:txBody>
          <a:bodyPr/>
          <a:lstStyle/>
          <a:p>
            <a:fld id="{DB9F99A8-12C7-44CD-8CA1-984A970EC03A}" type="datetimeFigureOut">
              <a:rPr lang="cs-CZ" smtClean="0"/>
              <a:t>31.03.2017</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65F1F357-2D09-4EC6-9CEA-9B7DE349BE68}" type="slidenum">
              <a:rPr lang="cs-CZ" smtClean="0"/>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obsah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DB9F99A8-12C7-44CD-8CA1-984A970EC03A}" type="datetimeFigureOut">
              <a:rPr lang="cs-CZ" smtClean="0"/>
              <a:t>31.03.2017</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65F1F357-2D09-4EC6-9CEA-9B7DE349BE68}" type="slidenum">
              <a:rPr lang="cs-CZ" smtClean="0"/>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2920" y="4983480"/>
            <a:ext cx="8183880" cy="1051560"/>
          </a:xfrm>
        </p:spPr>
        <p:txBody>
          <a:bodyPr anchor="b"/>
          <a:lstStyle>
            <a:lvl1pPr>
              <a:defRPr b="1"/>
            </a:lvl1pPr>
            <a:extLst/>
          </a:lstStyle>
          <a:p>
            <a:r>
              <a:rPr kumimoji="0" lang="cs-CZ" smtClean="0"/>
              <a:t>Kliknutím lze upravit styl.</a:t>
            </a:r>
            <a:endParaRPr kumimoji="0" lang="en-US"/>
          </a:p>
        </p:txBody>
      </p:sp>
      <p:sp>
        <p:nvSpPr>
          <p:cNvPr id="3" name="Zástupný symbol pro text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Kliknutím lze upravit styly předlohy textu.</a:t>
            </a:r>
          </a:p>
        </p:txBody>
      </p:sp>
      <p:sp>
        <p:nvSpPr>
          <p:cNvPr id="5" name="Zástupný symbol pro obsah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fld id="{DB9F99A8-12C7-44CD-8CA1-984A970EC03A}" type="datetimeFigureOut">
              <a:rPr lang="cs-CZ" smtClean="0"/>
              <a:t>31.03.2017</a:t>
            </a:fld>
            <a:endParaRPr lang="cs-CZ" dirty="0"/>
          </a:p>
        </p:txBody>
      </p:sp>
      <p:sp>
        <p:nvSpPr>
          <p:cNvPr id="8" name="Zástupný symbol pro zápatí 7"/>
          <p:cNvSpPr>
            <a:spLocks noGrp="1"/>
          </p:cNvSpPr>
          <p:nvPr>
            <p:ph type="ftr" sz="quarter" idx="11"/>
          </p:nvPr>
        </p:nvSpPr>
        <p:spPr/>
        <p:txBody>
          <a:bodyPr/>
          <a:lstStyle/>
          <a:p>
            <a:endParaRPr lang="cs-CZ" dirty="0"/>
          </a:p>
        </p:txBody>
      </p:sp>
      <p:sp>
        <p:nvSpPr>
          <p:cNvPr id="9" name="Zástupný symbol pro číslo snímku 8"/>
          <p:cNvSpPr>
            <a:spLocks noGrp="1"/>
          </p:cNvSpPr>
          <p:nvPr>
            <p:ph type="sldNum" sz="quarter" idx="12"/>
          </p:nvPr>
        </p:nvSpPr>
        <p:spPr/>
        <p:txBody>
          <a:bodyPr/>
          <a:lstStyle/>
          <a:p>
            <a:fld id="{65F1F357-2D09-4EC6-9CEA-9B7DE349BE68}" type="slidenum">
              <a:rPr lang="cs-CZ" smtClean="0"/>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datum 2"/>
          <p:cNvSpPr>
            <a:spLocks noGrp="1"/>
          </p:cNvSpPr>
          <p:nvPr>
            <p:ph type="dt" sz="half" idx="10"/>
          </p:nvPr>
        </p:nvSpPr>
        <p:spPr/>
        <p:txBody>
          <a:bodyPr/>
          <a:lstStyle/>
          <a:p>
            <a:fld id="{DB9F99A8-12C7-44CD-8CA1-984A970EC03A}" type="datetimeFigureOut">
              <a:rPr lang="cs-CZ" smtClean="0"/>
              <a:t>31.03.2017</a:t>
            </a:fld>
            <a:endParaRPr lang="cs-CZ" dirty="0"/>
          </a:p>
        </p:txBody>
      </p:sp>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fld id="{65F1F357-2D09-4EC6-9CEA-9B7DE349BE68}" type="slidenum">
              <a:rPr lang="cs-CZ" smtClean="0"/>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7" name="Zaoblený obdélník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Zástupný symbol pro datum 1"/>
          <p:cNvSpPr>
            <a:spLocks noGrp="1"/>
          </p:cNvSpPr>
          <p:nvPr>
            <p:ph type="dt" sz="half" idx="10"/>
          </p:nvPr>
        </p:nvSpPr>
        <p:spPr/>
        <p:txBody>
          <a:bodyPr/>
          <a:lstStyle/>
          <a:p>
            <a:fld id="{DB9F99A8-12C7-44CD-8CA1-984A970EC03A}" type="datetimeFigureOut">
              <a:rPr lang="cs-CZ" smtClean="0"/>
              <a:t>31.03.2017</a:t>
            </a:fld>
            <a:endParaRPr lang="cs-CZ" dirty="0"/>
          </a:p>
        </p:txBody>
      </p:sp>
      <p:sp>
        <p:nvSpPr>
          <p:cNvPr id="3" name="Zástupný symbol pro zápatí 2"/>
          <p:cNvSpPr>
            <a:spLocks noGrp="1"/>
          </p:cNvSpPr>
          <p:nvPr>
            <p:ph type="ftr" sz="quarter" idx="11"/>
          </p:nvPr>
        </p:nvSpPr>
        <p:spPr/>
        <p:txBody>
          <a:bodyPr/>
          <a:lstStyle/>
          <a:p>
            <a:endParaRPr lang="cs-CZ" dirty="0"/>
          </a:p>
        </p:txBody>
      </p:sp>
      <p:sp>
        <p:nvSpPr>
          <p:cNvPr id="4" name="Zástupný symbol pro číslo snímku 3"/>
          <p:cNvSpPr>
            <a:spLocks noGrp="1"/>
          </p:cNvSpPr>
          <p:nvPr>
            <p:ph type="sldNum" sz="quarter" idx="12"/>
          </p:nvPr>
        </p:nvSpPr>
        <p:spPr/>
        <p:txBody>
          <a:bodyPr/>
          <a:lstStyle/>
          <a:p>
            <a:fld id="{65F1F357-2D09-4EC6-9CEA-9B7DE349BE68}" type="slidenum">
              <a:rPr lang="cs-CZ" smtClean="0"/>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cs-CZ" smtClean="0"/>
              <a:t>Kliknutím lze upravit styl.</a:t>
            </a:r>
            <a:endParaRPr kumimoji="0" lang="en-US"/>
          </a:p>
        </p:txBody>
      </p:sp>
      <p:sp>
        <p:nvSpPr>
          <p:cNvPr id="3" name="Zástupný symbol pro text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DB9F99A8-12C7-44CD-8CA1-984A970EC03A}" type="datetimeFigureOut">
              <a:rPr lang="cs-CZ" smtClean="0"/>
              <a:t>31.03.2017</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65F1F357-2D09-4EC6-9CEA-9B7DE349BE68}" type="slidenum">
              <a:rPr lang="cs-CZ" smtClean="0"/>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5" name="Zaoblený obdélník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bdélník s jedním zakulaceným rohem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cs-CZ" smtClean="0"/>
              <a:t>Kliknutím lze upravit styl.</a:t>
            </a:r>
            <a:endParaRPr kumimoji="0" lang="en-US"/>
          </a:p>
        </p:txBody>
      </p:sp>
      <p:sp>
        <p:nvSpPr>
          <p:cNvPr id="4" name="Zástupný symbol pro text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DB9F99A8-12C7-44CD-8CA1-984A970EC03A}" type="datetimeFigureOut">
              <a:rPr lang="cs-CZ" smtClean="0"/>
              <a:t>31.03.2017</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65F1F357-2D09-4EC6-9CEA-9B7DE349BE68}" type="slidenum">
              <a:rPr lang="cs-CZ" smtClean="0"/>
              <a:t>‹#›</a:t>
            </a:fld>
            <a:endParaRPr lang="cs-CZ" dirty="0"/>
          </a:p>
        </p:txBody>
      </p:sp>
      <p:sp>
        <p:nvSpPr>
          <p:cNvPr id="3" name="Zástupný symbol pro obrázek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cs-CZ" dirty="0" smtClean="0"/>
              <a:t>Kliknutím na ikonu přidáte obrázek.</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Zaoblený obdélník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Zaoblený obdélník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Zástupný symbol pro nadpis 12"/>
          <p:cNvSpPr>
            <a:spLocks noGrp="1"/>
          </p:cNvSpPr>
          <p:nvPr>
            <p:ph type="title"/>
          </p:nvPr>
        </p:nvSpPr>
        <p:spPr>
          <a:xfrm>
            <a:off x="502920" y="4985590"/>
            <a:ext cx="8183880" cy="1051560"/>
          </a:xfrm>
          <a:prstGeom prst="rect">
            <a:avLst/>
          </a:prstGeom>
        </p:spPr>
        <p:txBody>
          <a:bodyPr vert="horz" anchor="b">
            <a:normAutofit/>
          </a:bodyPr>
          <a:lstStyle/>
          <a:p>
            <a:r>
              <a:rPr kumimoji="0" lang="cs-CZ" smtClean="0"/>
              <a:t>Kliknutím lze upravit styl.</a:t>
            </a:r>
            <a:endParaRPr kumimoji="0" lang="en-US"/>
          </a:p>
        </p:txBody>
      </p:sp>
      <p:sp>
        <p:nvSpPr>
          <p:cNvPr id="4" name="Zástupný symbol pro text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25" name="Zástupný symbol pro datum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B9F99A8-12C7-44CD-8CA1-984A970EC03A}" type="datetimeFigureOut">
              <a:rPr lang="cs-CZ" smtClean="0"/>
              <a:t>31.03.2017</a:t>
            </a:fld>
            <a:endParaRPr lang="cs-CZ" dirty="0"/>
          </a:p>
        </p:txBody>
      </p:sp>
      <p:sp>
        <p:nvSpPr>
          <p:cNvPr id="18" name="Zástupný symbol pro zápatí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cs-CZ" dirty="0"/>
          </a:p>
        </p:txBody>
      </p:sp>
      <p:sp>
        <p:nvSpPr>
          <p:cNvPr id="5" name="Zástupný symbol pro číslo snímku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5F1F357-2D09-4EC6-9CEA-9B7DE349BE68}" type="slidenum">
              <a:rPr lang="cs-CZ" smtClean="0"/>
              <a:t>‹#›</a:t>
            </a:fld>
            <a:endParaRPr lang="cs-CZ"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11560" y="620688"/>
            <a:ext cx="7772400" cy="1944216"/>
          </a:xfrm>
        </p:spPr>
        <p:txBody>
          <a:bodyPr>
            <a:normAutofit/>
          </a:bodyPr>
          <a:lstStyle/>
          <a:p>
            <a:pPr algn="ctr"/>
            <a:r>
              <a:rPr lang="cs-CZ" sz="3200" dirty="0" smtClean="0"/>
              <a:t>Správa kultury</a:t>
            </a:r>
            <a:br>
              <a:rPr lang="cs-CZ" sz="3200" dirty="0" smtClean="0"/>
            </a:br>
            <a:endParaRPr lang="cs-CZ" sz="3200" dirty="0"/>
          </a:p>
        </p:txBody>
      </p:sp>
      <p:sp>
        <p:nvSpPr>
          <p:cNvPr id="3" name="Podnadpis 2"/>
          <p:cNvSpPr>
            <a:spLocks noGrp="1"/>
          </p:cNvSpPr>
          <p:nvPr>
            <p:ph type="subTitle" idx="1"/>
          </p:nvPr>
        </p:nvSpPr>
        <p:spPr>
          <a:xfrm>
            <a:off x="722376" y="3933056"/>
            <a:ext cx="7772400" cy="1512168"/>
          </a:xfrm>
        </p:spPr>
        <p:txBody>
          <a:bodyPr>
            <a:normAutofit lnSpcReduction="10000"/>
          </a:bodyPr>
          <a:lstStyle/>
          <a:p>
            <a:pPr algn="ctr"/>
            <a:r>
              <a:rPr lang="cs-CZ" dirty="0"/>
              <a:t>Mgr. et Mgr. Eva </a:t>
            </a:r>
            <a:r>
              <a:rPr lang="cs-CZ" dirty="0" smtClean="0"/>
              <a:t>Kebrlová</a:t>
            </a:r>
          </a:p>
          <a:p>
            <a:pPr algn="ctr"/>
            <a:endParaRPr lang="cs-CZ" dirty="0"/>
          </a:p>
          <a:p>
            <a:pPr algn="ctr"/>
            <a:r>
              <a:rPr lang="cs-CZ" dirty="0"/>
              <a:t>Právnická fakulta Masarykovy univerzity</a:t>
            </a:r>
          </a:p>
          <a:p>
            <a:endParaRPr lang="cs-CZ" dirty="0"/>
          </a:p>
          <a:p>
            <a:pPr algn="ctr"/>
            <a:r>
              <a:rPr lang="cs-CZ" dirty="0" smtClean="0"/>
              <a:t>eva.kebrlova@law.muni.cz</a:t>
            </a:r>
            <a:endParaRPr lang="cs-CZ" dirty="0"/>
          </a:p>
          <a:p>
            <a:endParaRPr lang="cs-CZ" dirty="0"/>
          </a:p>
        </p:txBody>
      </p:sp>
    </p:spTree>
    <p:extLst>
      <p:ext uri="{BB962C8B-B14F-4D97-AF65-F5344CB8AC3E}">
        <p14:creationId xmlns:p14="http://schemas.microsoft.com/office/powerpoint/2010/main" val="5913407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300" i="1" dirty="0" smtClean="0"/>
              <a:t>Správa kultury</a:t>
            </a:r>
            <a:endParaRPr lang="cs-CZ" dirty="0"/>
          </a:p>
        </p:txBody>
      </p:sp>
      <p:sp>
        <p:nvSpPr>
          <p:cNvPr id="3" name="Zástupný symbol pro obsah 2"/>
          <p:cNvSpPr>
            <a:spLocks noGrp="1"/>
          </p:cNvSpPr>
          <p:nvPr>
            <p:ph idx="1"/>
          </p:nvPr>
        </p:nvSpPr>
        <p:spPr>
          <a:xfrm>
            <a:off x="457200" y="1340768"/>
            <a:ext cx="8229600" cy="4785395"/>
          </a:xfrm>
        </p:spPr>
        <p:txBody>
          <a:bodyPr>
            <a:normAutofit/>
          </a:bodyPr>
          <a:lstStyle/>
          <a:p>
            <a:pPr marL="266400" indent="0">
              <a:spcBef>
                <a:spcPts val="0"/>
              </a:spcBef>
              <a:buNone/>
            </a:pPr>
            <a:r>
              <a:rPr lang="cs-CZ" sz="2400" i="1" dirty="0" smtClean="0">
                <a:solidFill>
                  <a:srgbClr val="0070C0"/>
                </a:solidFill>
              </a:rPr>
              <a:t>Církve a náboženské společnost</a:t>
            </a:r>
            <a:r>
              <a:rPr lang="cs-CZ" i="1" dirty="0" smtClean="0">
                <a:solidFill>
                  <a:srgbClr val="0070C0"/>
                </a:solidFill>
              </a:rPr>
              <a:t>i</a:t>
            </a:r>
          </a:p>
          <a:p>
            <a:pPr marL="266400" indent="0">
              <a:spcBef>
                <a:spcPts val="0"/>
              </a:spcBef>
              <a:buNone/>
            </a:pPr>
            <a:endParaRPr lang="cs-CZ" sz="2000" dirty="0" smtClean="0"/>
          </a:p>
          <a:p>
            <a:pPr marL="266400">
              <a:spcBef>
                <a:spcPts val="0"/>
              </a:spcBef>
              <a:buFont typeface="Courier New" pitchFamily="49" charset="0"/>
              <a:buChar char="o"/>
            </a:pPr>
            <a:r>
              <a:rPr lang="cs-CZ" sz="1800" dirty="0" smtClean="0"/>
              <a:t>zák. č. 3/2002 Sb., o církvích a náboženských společnostech + prováděcí vyhláška č. 232/2002 Sb.</a:t>
            </a:r>
          </a:p>
          <a:p>
            <a:pPr marL="266400">
              <a:spcBef>
                <a:spcPts val="0"/>
              </a:spcBef>
              <a:buFont typeface="Courier New" pitchFamily="49" charset="0"/>
              <a:buChar char="o"/>
            </a:pPr>
            <a:endParaRPr lang="cs-CZ" sz="1800" dirty="0" smtClean="0"/>
          </a:p>
          <a:p>
            <a:pPr marL="266400">
              <a:spcBef>
                <a:spcPts val="0"/>
              </a:spcBef>
              <a:buFont typeface="Courier New" pitchFamily="49" charset="0"/>
              <a:buChar char="o"/>
            </a:pPr>
            <a:r>
              <a:rPr lang="cs-CZ" sz="1800" dirty="0" smtClean="0"/>
              <a:t>zák. č. 428/2012 Sb., o majetkovém vyrovnání s církvemi</a:t>
            </a:r>
          </a:p>
          <a:p>
            <a:pPr marL="0" indent="0">
              <a:buNone/>
            </a:pPr>
            <a:endParaRPr lang="cs-CZ" sz="2000" dirty="0"/>
          </a:p>
          <a:p>
            <a:pPr marL="0" indent="0">
              <a:buNone/>
            </a:pPr>
            <a:endParaRPr lang="cs-CZ" sz="2000" dirty="0"/>
          </a:p>
        </p:txBody>
      </p:sp>
    </p:spTree>
    <p:extLst>
      <p:ext uri="{BB962C8B-B14F-4D97-AF65-F5344CB8AC3E}">
        <p14:creationId xmlns:p14="http://schemas.microsoft.com/office/powerpoint/2010/main" val="19941100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300" i="1" dirty="0" smtClean="0"/>
              <a:t>Správa kultury</a:t>
            </a:r>
            <a:endParaRPr lang="cs-CZ" dirty="0"/>
          </a:p>
        </p:txBody>
      </p:sp>
      <p:sp>
        <p:nvSpPr>
          <p:cNvPr id="3" name="Zástupný symbol pro obsah 2"/>
          <p:cNvSpPr>
            <a:spLocks noGrp="1"/>
          </p:cNvSpPr>
          <p:nvPr>
            <p:ph idx="1"/>
          </p:nvPr>
        </p:nvSpPr>
        <p:spPr>
          <a:xfrm>
            <a:off x="457200" y="1340768"/>
            <a:ext cx="8229600" cy="4785395"/>
          </a:xfrm>
        </p:spPr>
        <p:txBody>
          <a:bodyPr>
            <a:normAutofit/>
          </a:bodyPr>
          <a:lstStyle/>
          <a:p>
            <a:pPr marL="266400" indent="0">
              <a:spcBef>
                <a:spcPts val="0"/>
              </a:spcBef>
              <a:buNone/>
            </a:pPr>
            <a:r>
              <a:rPr lang="cs-CZ" sz="2400" i="1" dirty="0" smtClean="0">
                <a:solidFill>
                  <a:srgbClr val="0070C0"/>
                </a:solidFill>
              </a:rPr>
              <a:t>Média a audiovize</a:t>
            </a:r>
          </a:p>
          <a:p>
            <a:pPr marL="266400" indent="0">
              <a:spcBef>
                <a:spcPts val="0"/>
              </a:spcBef>
              <a:buNone/>
            </a:pPr>
            <a:endParaRPr lang="cs-CZ" sz="2000" dirty="0" smtClean="0"/>
          </a:p>
          <a:p>
            <a:pPr marL="266400">
              <a:spcBef>
                <a:spcPts val="600"/>
              </a:spcBef>
              <a:buFont typeface="Courier New" pitchFamily="49" charset="0"/>
              <a:buChar char="o"/>
            </a:pPr>
            <a:r>
              <a:rPr lang="cs-CZ" sz="1800" dirty="0" smtClean="0"/>
              <a:t>zák. č. 231/2001 Sb., o provozování rozhlasového a televizního vysílání</a:t>
            </a:r>
          </a:p>
          <a:p>
            <a:pPr marL="266400">
              <a:spcBef>
                <a:spcPts val="600"/>
              </a:spcBef>
              <a:buFont typeface="Courier New" pitchFamily="49" charset="0"/>
              <a:buChar char="o"/>
            </a:pPr>
            <a:r>
              <a:rPr lang="cs-CZ" sz="1800" dirty="0" smtClean="0"/>
              <a:t>zák. č. 206/2005 Sb., o ochraně některých služeb v oblasti rozhlasového a televizního vysílání a služeb informační společnosti</a:t>
            </a:r>
          </a:p>
          <a:p>
            <a:pPr marL="266400">
              <a:spcBef>
                <a:spcPts val="600"/>
              </a:spcBef>
              <a:buFont typeface="Courier New" pitchFamily="49" charset="0"/>
              <a:buChar char="o"/>
            </a:pPr>
            <a:r>
              <a:rPr lang="cs-CZ" sz="1800" dirty="0" smtClean="0"/>
              <a:t>zák. č. 483/1991 Sb., o České televizi</a:t>
            </a:r>
          </a:p>
          <a:p>
            <a:pPr marL="266400">
              <a:spcBef>
                <a:spcPts val="600"/>
              </a:spcBef>
              <a:buFont typeface="Courier New" pitchFamily="49" charset="0"/>
              <a:buChar char="o"/>
            </a:pPr>
            <a:r>
              <a:rPr lang="cs-CZ" sz="1800" dirty="0" smtClean="0"/>
              <a:t>zák. č. 484/1991 Sb., o Českém rozhlasu</a:t>
            </a:r>
          </a:p>
          <a:p>
            <a:pPr marL="266400">
              <a:spcBef>
                <a:spcPts val="600"/>
              </a:spcBef>
              <a:buFont typeface="Courier New" pitchFamily="49" charset="0"/>
              <a:buChar char="o"/>
            </a:pPr>
            <a:r>
              <a:rPr lang="cs-CZ" sz="1800" dirty="0" smtClean="0"/>
              <a:t>zák. č. 348/2005 Sb., o rozhlasových a televizních poplatcích</a:t>
            </a:r>
          </a:p>
          <a:p>
            <a:pPr marL="266400">
              <a:spcBef>
                <a:spcPts val="600"/>
              </a:spcBef>
              <a:buFont typeface="Courier New" pitchFamily="49" charset="0"/>
              <a:buChar char="o"/>
            </a:pPr>
            <a:r>
              <a:rPr lang="cs-CZ" sz="1800" dirty="0" smtClean="0"/>
              <a:t>zák. č. 132/2012 Sb., o audiovizuálních mediálních službách na vyžádání</a:t>
            </a:r>
          </a:p>
          <a:p>
            <a:pPr marL="266400">
              <a:spcBef>
                <a:spcPts val="600"/>
              </a:spcBef>
              <a:buFont typeface="Courier New" pitchFamily="49" charset="0"/>
              <a:buChar char="o"/>
            </a:pPr>
            <a:r>
              <a:rPr lang="cs-CZ" sz="1800" dirty="0" smtClean="0"/>
              <a:t>zák. č. 496/2012 Sb., o audiovizuálních dílech a podpoře kinematografie</a:t>
            </a:r>
          </a:p>
          <a:p>
            <a:pPr marL="266400" indent="0">
              <a:spcBef>
                <a:spcPts val="0"/>
              </a:spcBef>
              <a:buNone/>
            </a:pPr>
            <a:endParaRPr lang="cs-CZ" sz="2400" dirty="0"/>
          </a:p>
          <a:p>
            <a:pPr marL="0" indent="0">
              <a:buNone/>
            </a:pPr>
            <a:endParaRPr lang="cs-CZ" sz="2400" dirty="0"/>
          </a:p>
        </p:txBody>
      </p:sp>
    </p:spTree>
    <p:extLst>
      <p:ext uri="{BB962C8B-B14F-4D97-AF65-F5344CB8AC3E}">
        <p14:creationId xmlns:p14="http://schemas.microsoft.com/office/powerpoint/2010/main" val="36200427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300" i="1" dirty="0" smtClean="0"/>
              <a:t>Správa kultury</a:t>
            </a:r>
            <a:endParaRPr lang="cs-CZ" dirty="0"/>
          </a:p>
        </p:txBody>
      </p:sp>
      <p:sp>
        <p:nvSpPr>
          <p:cNvPr id="3" name="Zástupný symbol pro obsah 2"/>
          <p:cNvSpPr>
            <a:spLocks noGrp="1"/>
          </p:cNvSpPr>
          <p:nvPr>
            <p:ph idx="1"/>
          </p:nvPr>
        </p:nvSpPr>
        <p:spPr>
          <a:xfrm>
            <a:off x="457200" y="1340768"/>
            <a:ext cx="8229600" cy="4785395"/>
          </a:xfrm>
        </p:spPr>
        <p:txBody>
          <a:bodyPr>
            <a:normAutofit/>
          </a:bodyPr>
          <a:lstStyle/>
          <a:p>
            <a:pPr marL="266400" indent="0">
              <a:spcBef>
                <a:spcPts val="0"/>
              </a:spcBef>
              <a:buNone/>
            </a:pPr>
            <a:r>
              <a:rPr lang="cs-CZ" sz="2400" i="1" dirty="0" smtClean="0">
                <a:solidFill>
                  <a:srgbClr val="0070C0"/>
                </a:solidFill>
              </a:rPr>
              <a:t>Autorské právo</a:t>
            </a:r>
          </a:p>
          <a:p>
            <a:pPr marL="266400" indent="0">
              <a:spcBef>
                <a:spcPts val="0"/>
              </a:spcBef>
              <a:buNone/>
            </a:pPr>
            <a:endParaRPr lang="cs-CZ" sz="2000" dirty="0"/>
          </a:p>
          <a:p>
            <a:pPr marL="266400">
              <a:spcBef>
                <a:spcPts val="0"/>
              </a:spcBef>
              <a:buFont typeface="Courier New" pitchFamily="49" charset="0"/>
              <a:buChar char="o"/>
            </a:pPr>
            <a:r>
              <a:rPr lang="cs-CZ" sz="1800" dirty="0" smtClean="0"/>
              <a:t>zák. č. 121/2000 Sb., o právu autorském</a:t>
            </a:r>
          </a:p>
          <a:p>
            <a:pPr marL="266400">
              <a:spcBef>
                <a:spcPts val="0"/>
              </a:spcBef>
              <a:buFont typeface="Courier New" pitchFamily="49" charset="0"/>
              <a:buChar char="o"/>
            </a:pPr>
            <a:endParaRPr lang="cs-CZ" sz="1800" dirty="0"/>
          </a:p>
          <a:p>
            <a:pPr marL="266400">
              <a:spcBef>
                <a:spcPts val="0"/>
              </a:spcBef>
              <a:buFont typeface="Courier New" pitchFamily="49" charset="0"/>
              <a:buChar char="o"/>
            </a:pPr>
            <a:r>
              <a:rPr lang="cs-CZ" sz="1800" dirty="0" smtClean="0"/>
              <a:t>Legislativa EU</a:t>
            </a:r>
          </a:p>
          <a:p>
            <a:pPr marL="266400" indent="0">
              <a:spcBef>
                <a:spcPts val="0"/>
              </a:spcBef>
              <a:buNone/>
            </a:pPr>
            <a:endParaRPr lang="cs-CZ" sz="2000" dirty="0" smtClean="0"/>
          </a:p>
          <a:p>
            <a:pPr marL="266400" indent="0">
              <a:spcBef>
                <a:spcPts val="0"/>
              </a:spcBef>
              <a:buNone/>
            </a:pPr>
            <a:endParaRPr lang="cs-CZ" sz="2000" dirty="0"/>
          </a:p>
          <a:p>
            <a:pPr marL="0" indent="0">
              <a:buNone/>
            </a:pPr>
            <a:endParaRPr lang="cs-CZ" sz="2400" dirty="0"/>
          </a:p>
        </p:txBody>
      </p:sp>
    </p:spTree>
    <p:extLst>
      <p:ext uri="{BB962C8B-B14F-4D97-AF65-F5344CB8AC3E}">
        <p14:creationId xmlns:p14="http://schemas.microsoft.com/office/powerpoint/2010/main" val="33464097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300" i="1" dirty="0" smtClean="0"/>
              <a:t>Správa kultury</a:t>
            </a:r>
            <a:endParaRPr lang="cs-CZ" dirty="0"/>
          </a:p>
        </p:txBody>
      </p:sp>
      <p:sp>
        <p:nvSpPr>
          <p:cNvPr id="3" name="Zástupný symbol pro obsah 2"/>
          <p:cNvSpPr>
            <a:spLocks noGrp="1"/>
          </p:cNvSpPr>
          <p:nvPr>
            <p:ph idx="1"/>
          </p:nvPr>
        </p:nvSpPr>
        <p:spPr>
          <a:xfrm>
            <a:off x="457200" y="1340768"/>
            <a:ext cx="8229600" cy="4785395"/>
          </a:xfrm>
        </p:spPr>
        <p:txBody>
          <a:bodyPr>
            <a:normAutofit/>
          </a:bodyPr>
          <a:lstStyle/>
          <a:p>
            <a:pPr marL="0" indent="0">
              <a:lnSpc>
                <a:spcPct val="110000"/>
              </a:lnSpc>
              <a:spcBef>
                <a:spcPts val="0"/>
              </a:spcBef>
              <a:buNone/>
            </a:pPr>
            <a:r>
              <a:rPr lang="cs-CZ" sz="4800" dirty="0" smtClean="0">
                <a:solidFill>
                  <a:srgbClr val="0070C0"/>
                </a:solidFill>
              </a:rPr>
              <a:t>. . .</a:t>
            </a:r>
          </a:p>
          <a:p>
            <a:pPr marL="266400">
              <a:spcBef>
                <a:spcPts val="0"/>
              </a:spcBef>
              <a:buFont typeface="Courier New" pitchFamily="49" charset="0"/>
              <a:buChar char="o"/>
            </a:pPr>
            <a:r>
              <a:rPr lang="cs-CZ" sz="1800" dirty="0" smtClean="0"/>
              <a:t>Zák. č. 218/2000 Sb., o rozpočtových pravidlech</a:t>
            </a:r>
          </a:p>
          <a:p>
            <a:pPr marL="266400" indent="0">
              <a:spcBef>
                <a:spcPts val="0"/>
              </a:spcBef>
              <a:buNone/>
            </a:pPr>
            <a:endParaRPr lang="cs-CZ" sz="1800" dirty="0" smtClean="0"/>
          </a:p>
          <a:p>
            <a:pPr marL="266400">
              <a:spcBef>
                <a:spcPts val="0"/>
              </a:spcBef>
              <a:buFont typeface="Courier New" pitchFamily="49" charset="0"/>
              <a:buChar char="o"/>
            </a:pPr>
            <a:r>
              <a:rPr lang="cs-CZ" sz="1800" dirty="0" smtClean="0"/>
              <a:t>zák</a:t>
            </a:r>
            <a:r>
              <a:rPr lang="cs-CZ" sz="1800" dirty="0"/>
              <a:t>. č. 203/2006 Sb., o některých druzích podpory </a:t>
            </a:r>
            <a:r>
              <a:rPr lang="cs-CZ" sz="1800" dirty="0" smtClean="0"/>
              <a:t>kultury</a:t>
            </a:r>
          </a:p>
          <a:p>
            <a:pPr marL="266400" indent="0">
              <a:spcBef>
                <a:spcPts val="0"/>
              </a:spcBef>
              <a:buNone/>
            </a:pPr>
            <a:endParaRPr lang="cs-CZ" sz="1800" dirty="0" smtClean="0"/>
          </a:p>
          <a:p>
            <a:pPr marL="266400">
              <a:spcBef>
                <a:spcPts val="0"/>
              </a:spcBef>
              <a:buFont typeface="Courier New" pitchFamily="49" charset="0"/>
              <a:buChar char="o"/>
            </a:pPr>
            <a:r>
              <a:rPr lang="cs-CZ" sz="1800" dirty="0" smtClean="0"/>
              <a:t>nařízení vlády č. 5/2003 Sb., o oceněních v oblasti kultury, udělovaných ministerstvem kultury ČR</a:t>
            </a:r>
          </a:p>
          <a:p>
            <a:pPr marL="266400" indent="0">
              <a:spcBef>
                <a:spcPts val="0"/>
              </a:spcBef>
              <a:buNone/>
            </a:pPr>
            <a:endParaRPr lang="cs-CZ" sz="1800" dirty="0" smtClean="0"/>
          </a:p>
          <a:p>
            <a:pPr marL="266400">
              <a:spcBef>
                <a:spcPts val="0"/>
              </a:spcBef>
              <a:buFont typeface="Courier New" pitchFamily="49" charset="0"/>
              <a:buChar char="o"/>
            </a:pPr>
            <a:r>
              <a:rPr lang="cs-CZ" sz="1800" dirty="0" smtClean="0"/>
              <a:t>Zásady vlády pro poskytování dotací ze státního rozpočtu ČR nestátním neziskovým organizacím</a:t>
            </a:r>
            <a:endParaRPr lang="cs-CZ" sz="1800" dirty="0"/>
          </a:p>
          <a:p>
            <a:pPr marL="0" indent="0">
              <a:buNone/>
            </a:pPr>
            <a:endParaRPr lang="cs-CZ" sz="2000" dirty="0"/>
          </a:p>
          <a:p>
            <a:pPr marL="0" indent="0">
              <a:buNone/>
            </a:pPr>
            <a:endParaRPr lang="cs-CZ" sz="2000" dirty="0"/>
          </a:p>
        </p:txBody>
      </p:sp>
    </p:spTree>
    <p:extLst>
      <p:ext uri="{BB962C8B-B14F-4D97-AF65-F5344CB8AC3E}">
        <p14:creationId xmlns:p14="http://schemas.microsoft.com/office/powerpoint/2010/main" val="19509969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300" i="1" dirty="0" smtClean="0"/>
              <a:t>Správa kultury</a:t>
            </a:r>
            <a:endParaRPr lang="cs-CZ" dirty="0"/>
          </a:p>
        </p:txBody>
      </p:sp>
      <p:sp>
        <p:nvSpPr>
          <p:cNvPr id="3" name="Zástupný symbol pro obsah 2"/>
          <p:cNvSpPr>
            <a:spLocks noGrp="1"/>
          </p:cNvSpPr>
          <p:nvPr>
            <p:ph idx="1"/>
          </p:nvPr>
        </p:nvSpPr>
        <p:spPr>
          <a:xfrm>
            <a:off x="457200" y="1340768"/>
            <a:ext cx="8229600" cy="4785395"/>
          </a:xfrm>
        </p:spPr>
        <p:txBody>
          <a:bodyPr>
            <a:normAutofit/>
          </a:bodyPr>
          <a:lstStyle/>
          <a:p>
            <a:pPr marL="691596" lvl="1" indent="-342900">
              <a:spcBef>
                <a:spcPts val="0"/>
              </a:spcBef>
              <a:buFont typeface="Arial" panose="020B0604020202020204" pitchFamily="34" charset="0"/>
              <a:buChar char="•"/>
            </a:pPr>
            <a:endParaRPr lang="cs-CZ" sz="2000" dirty="0" smtClean="0"/>
          </a:p>
          <a:p>
            <a:pPr marL="691596" lvl="1" indent="-342900">
              <a:spcBef>
                <a:spcPts val="0"/>
              </a:spcBef>
              <a:buFont typeface="Arial" panose="020B0604020202020204" pitchFamily="34" charset="0"/>
              <a:buChar char="•"/>
            </a:pPr>
            <a:endParaRPr lang="cs-CZ" sz="2000" dirty="0"/>
          </a:p>
          <a:p>
            <a:pPr marL="691596" lvl="1" indent="-342900">
              <a:spcBef>
                <a:spcPts val="0"/>
              </a:spcBef>
              <a:buFont typeface="Arial" panose="020B0604020202020204" pitchFamily="34" charset="0"/>
              <a:buChar char="•"/>
            </a:pPr>
            <a:r>
              <a:rPr lang="cs-CZ" sz="2000" dirty="0" smtClean="0"/>
              <a:t>Vývoj </a:t>
            </a:r>
            <a:r>
              <a:rPr lang="cs-CZ" sz="2000" dirty="0"/>
              <a:t>veřejného zájmu na ochraně památek</a:t>
            </a:r>
          </a:p>
          <a:p>
            <a:pPr marL="266400" indent="0">
              <a:spcBef>
                <a:spcPts val="0"/>
              </a:spcBef>
              <a:buNone/>
            </a:pPr>
            <a:endParaRPr lang="cs-CZ" sz="2000" dirty="0"/>
          </a:p>
          <a:p>
            <a:pPr marL="691596" lvl="1" indent="-342900">
              <a:spcBef>
                <a:spcPts val="0"/>
              </a:spcBef>
              <a:buFont typeface="Arial" panose="020B0604020202020204" pitchFamily="34" charset="0"/>
              <a:buChar char="•"/>
            </a:pPr>
            <a:r>
              <a:rPr lang="cs-CZ" sz="2000" dirty="0"/>
              <a:t>Ochrana</a:t>
            </a:r>
            <a:r>
              <a:rPr lang="cs-CZ" sz="2000" dirty="0" smtClean="0"/>
              <a:t> kulturního dědictví a Listina základních práv a svobod</a:t>
            </a:r>
          </a:p>
          <a:p>
            <a:pPr marL="348696" lvl="1" indent="0">
              <a:spcBef>
                <a:spcPts val="0"/>
              </a:spcBef>
              <a:buNone/>
            </a:pPr>
            <a:endParaRPr lang="cs-CZ" sz="2000" dirty="0" smtClean="0"/>
          </a:p>
          <a:p>
            <a:pPr marL="691596" lvl="1" indent="-342900">
              <a:spcBef>
                <a:spcPts val="0"/>
              </a:spcBef>
              <a:buFont typeface="Arial" panose="020B0604020202020204" pitchFamily="34" charset="0"/>
              <a:buChar char="•"/>
            </a:pPr>
            <a:r>
              <a:rPr lang="cs-CZ" sz="2000" dirty="0"/>
              <a:t>Hmotné a nehmotné kulturní bohatství</a:t>
            </a:r>
          </a:p>
          <a:p>
            <a:pPr marL="691596" lvl="1" indent="-342900">
              <a:spcBef>
                <a:spcPts val="0"/>
              </a:spcBef>
              <a:buFont typeface="Arial" panose="020B0604020202020204" pitchFamily="34" charset="0"/>
              <a:buChar char="•"/>
            </a:pPr>
            <a:endParaRPr lang="cs-CZ" sz="2000" dirty="0"/>
          </a:p>
          <a:p>
            <a:pPr marL="266400" indent="0">
              <a:spcBef>
                <a:spcPts val="0"/>
              </a:spcBef>
              <a:buNone/>
            </a:pPr>
            <a:endParaRPr lang="cs-CZ" sz="2000" dirty="0" smtClean="0">
              <a:solidFill>
                <a:srgbClr val="0070C0"/>
              </a:solidFill>
            </a:endParaRPr>
          </a:p>
          <a:p>
            <a:pPr marL="0" indent="0">
              <a:buNone/>
            </a:pPr>
            <a:endParaRPr lang="cs-CZ" sz="2000" dirty="0" smtClean="0"/>
          </a:p>
          <a:p>
            <a:pPr marL="0" indent="0">
              <a:buNone/>
            </a:pPr>
            <a:endParaRPr lang="cs-CZ" sz="2400" dirty="0"/>
          </a:p>
          <a:p>
            <a:pPr marL="0" indent="0">
              <a:buNone/>
            </a:pPr>
            <a:endParaRPr lang="cs-CZ" sz="2400" dirty="0"/>
          </a:p>
        </p:txBody>
      </p:sp>
    </p:spTree>
    <p:extLst>
      <p:ext uri="{BB962C8B-B14F-4D97-AF65-F5344CB8AC3E}">
        <p14:creationId xmlns:p14="http://schemas.microsoft.com/office/powerpoint/2010/main" val="15964684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300" i="1" dirty="0" smtClean="0"/>
              <a:t>Správa kultury</a:t>
            </a:r>
            <a:endParaRPr lang="cs-CZ" dirty="0"/>
          </a:p>
        </p:txBody>
      </p:sp>
      <p:sp>
        <p:nvSpPr>
          <p:cNvPr id="3" name="Zástupný symbol pro obsah 2"/>
          <p:cNvSpPr>
            <a:spLocks noGrp="1"/>
          </p:cNvSpPr>
          <p:nvPr>
            <p:ph idx="1"/>
          </p:nvPr>
        </p:nvSpPr>
        <p:spPr>
          <a:xfrm>
            <a:off x="457200" y="1340768"/>
            <a:ext cx="8229600" cy="4785395"/>
          </a:xfrm>
        </p:spPr>
        <p:txBody>
          <a:bodyPr>
            <a:normAutofit/>
          </a:bodyPr>
          <a:lstStyle/>
          <a:p>
            <a:pPr marL="0" indent="0" algn="ctr">
              <a:buNone/>
            </a:pPr>
            <a:endParaRPr lang="cs-CZ" i="1" dirty="0" smtClean="0">
              <a:solidFill>
                <a:srgbClr val="00B050"/>
              </a:solidFill>
            </a:endParaRPr>
          </a:p>
          <a:p>
            <a:pPr marL="0" indent="0" algn="ctr">
              <a:buNone/>
            </a:pPr>
            <a:endParaRPr lang="cs-CZ" i="1" dirty="0">
              <a:solidFill>
                <a:srgbClr val="00B050"/>
              </a:solidFill>
            </a:endParaRPr>
          </a:p>
          <a:p>
            <a:pPr marL="0" indent="0" algn="ctr">
              <a:buNone/>
            </a:pPr>
            <a:endParaRPr lang="cs-CZ" i="1" dirty="0" smtClean="0">
              <a:solidFill>
                <a:srgbClr val="00B050"/>
              </a:solidFill>
            </a:endParaRPr>
          </a:p>
          <a:p>
            <a:pPr marL="0" indent="0" algn="ctr">
              <a:buNone/>
            </a:pPr>
            <a:r>
              <a:rPr lang="cs-CZ" sz="4800" i="1" dirty="0" smtClean="0">
                <a:solidFill>
                  <a:srgbClr val="00B050"/>
                </a:solidFill>
              </a:rPr>
              <a:t>Památková péče</a:t>
            </a:r>
            <a:endParaRPr lang="cs-CZ" sz="4800" dirty="0" smtClean="0"/>
          </a:p>
          <a:p>
            <a:pPr marL="0" indent="0">
              <a:buNone/>
            </a:pPr>
            <a:endParaRPr lang="cs-CZ" sz="2400" dirty="0"/>
          </a:p>
          <a:p>
            <a:pPr marL="0" indent="0">
              <a:buNone/>
            </a:pPr>
            <a:endParaRPr lang="cs-CZ" sz="2400" dirty="0"/>
          </a:p>
        </p:txBody>
      </p:sp>
    </p:spTree>
    <p:extLst>
      <p:ext uri="{BB962C8B-B14F-4D97-AF65-F5344CB8AC3E}">
        <p14:creationId xmlns:p14="http://schemas.microsoft.com/office/powerpoint/2010/main" val="8400126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300" i="1" dirty="0" smtClean="0"/>
              <a:t>Správa kultury  </a:t>
            </a:r>
            <a:r>
              <a:rPr lang="cs-CZ" sz="3200" i="1" dirty="0" smtClean="0">
                <a:solidFill>
                  <a:srgbClr val="00B050"/>
                </a:solidFill>
              </a:rPr>
              <a:t>památková péče</a:t>
            </a:r>
            <a:endParaRPr lang="cs-CZ" sz="3200" dirty="0"/>
          </a:p>
        </p:txBody>
      </p:sp>
      <p:sp>
        <p:nvSpPr>
          <p:cNvPr id="3" name="Zástupný symbol pro obsah 2"/>
          <p:cNvSpPr>
            <a:spLocks noGrp="1"/>
          </p:cNvSpPr>
          <p:nvPr>
            <p:ph idx="1"/>
          </p:nvPr>
        </p:nvSpPr>
        <p:spPr>
          <a:xfrm>
            <a:off x="457200" y="1340768"/>
            <a:ext cx="8229600" cy="4785395"/>
          </a:xfrm>
        </p:spPr>
        <p:txBody>
          <a:bodyPr>
            <a:normAutofit/>
          </a:bodyPr>
          <a:lstStyle/>
          <a:p>
            <a:pPr marL="0" indent="0">
              <a:buNone/>
            </a:pPr>
            <a:r>
              <a:rPr lang="cs-CZ" sz="2400" b="1" i="1" dirty="0" smtClean="0"/>
              <a:t>Mezinárodní </a:t>
            </a:r>
            <a:r>
              <a:rPr lang="cs-CZ" sz="2400" b="1" i="1" dirty="0"/>
              <a:t>úmluvy</a:t>
            </a:r>
          </a:p>
          <a:p>
            <a:pPr marL="0" indent="0">
              <a:buNone/>
            </a:pPr>
            <a:endParaRPr lang="cs-CZ" sz="2000" dirty="0" smtClean="0"/>
          </a:p>
          <a:p>
            <a:r>
              <a:rPr lang="cs-CZ" sz="1800" dirty="0" smtClean="0"/>
              <a:t>Úmluva </a:t>
            </a:r>
            <a:r>
              <a:rPr lang="cs-CZ" sz="1800" dirty="0"/>
              <a:t>o ochraně světového kulturního a přírodního </a:t>
            </a:r>
            <a:r>
              <a:rPr lang="cs-CZ" sz="1800" dirty="0" smtClean="0"/>
              <a:t>dědictví (sdělení FMZV </a:t>
            </a:r>
            <a:r>
              <a:rPr lang="cs-CZ" sz="1800" dirty="0"/>
              <a:t>č. 159/1991 Sb</a:t>
            </a:r>
            <a:r>
              <a:rPr lang="cs-CZ" sz="1800" dirty="0" smtClean="0"/>
              <a:t>.) </a:t>
            </a:r>
          </a:p>
          <a:p>
            <a:pPr marL="0" indent="0">
              <a:buNone/>
            </a:pPr>
            <a:endParaRPr lang="cs-CZ" sz="1800" dirty="0" smtClean="0"/>
          </a:p>
          <a:p>
            <a:r>
              <a:rPr lang="cs-CZ" sz="1800" dirty="0" smtClean="0"/>
              <a:t>Úmluva </a:t>
            </a:r>
            <a:r>
              <a:rPr lang="cs-CZ" sz="1800" dirty="0"/>
              <a:t>o opatřeních k zákazu a zamezení nedovoleného dovozu, vývozu a převodu vlastnictví kulturních </a:t>
            </a:r>
            <a:r>
              <a:rPr lang="cs-CZ" sz="1800" dirty="0" smtClean="0"/>
              <a:t>statků (vyhl. MZV č</a:t>
            </a:r>
            <a:r>
              <a:rPr lang="cs-CZ" sz="1800" dirty="0"/>
              <a:t>. 15/1980 Sb</a:t>
            </a:r>
            <a:r>
              <a:rPr lang="cs-CZ" sz="1800" dirty="0" smtClean="0"/>
              <a:t>.) </a:t>
            </a:r>
          </a:p>
          <a:p>
            <a:pPr marL="0" indent="0">
              <a:buNone/>
            </a:pPr>
            <a:endParaRPr lang="cs-CZ" sz="1800" dirty="0" smtClean="0"/>
          </a:p>
          <a:p>
            <a:r>
              <a:rPr lang="cs-CZ" sz="1800" dirty="0"/>
              <a:t>Úmluvě na ochranu kulturních statků za ozbrojeného </a:t>
            </a:r>
            <a:r>
              <a:rPr lang="cs-CZ" sz="1800" dirty="0" smtClean="0"/>
              <a:t>konfliktu a Protokol k ní (vyhl. </a:t>
            </a:r>
            <a:r>
              <a:rPr lang="cs-CZ" sz="1800" dirty="0"/>
              <a:t>m</a:t>
            </a:r>
            <a:r>
              <a:rPr lang="cs-CZ" sz="1800" dirty="0" smtClean="0"/>
              <a:t>inistra ZV </a:t>
            </a:r>
            <a:r>
              <a:rPr lang="cs-CZ" sz="1800" dirty="0"/>
              <a:t>č. 94/1958 Sb</a:t>
            </a:r>
            <a:r>
              <a:rPr lang="cs-CZ" sz="1800" dirty="0" smtClean="0"/>
              <a:t>.)</a:t>
            </a:r>
            <a:endParaRPr lang="cs-CZ" i="1" dirty="0">
              <a:solidFill>
                <a:srgbClr val="00B050"/>
              </a:solidFill>
            </a:endParaRPr>
          </a:p>
          <a:p>
            <a:pPr marL="0" indent="0" algn="ctr">
              <a:buNone/>
            </a:pPr>
            <a:endParaRPr lang="cs-CZ" i="1" dirty="0" smtClean="0">
              <a:solidFill>
                <a:srgbClr val="00B050"/>
              </a:solidFill>
            </a:endParaRPr>
          </a:p>
          <a:p>
            <a:pPr marL="0" indent="0">
              <a:buNone/>
            </a:pPr>
            <a:endParaRPr lang="cs-CZ" sz="2400" dirty="0"/>
          </a:p>
          <a:p>
            <a:pPr marL="0" indent="0">
              <a:buNone/>
            </a:pPr>
            <a:endParaRPr lang="cs-CZ" sz="2400" dirty="0"/>
          </a:p>
        </p:txBody>
      </p:sp>
    </p:spTree>
    <p:extLst>
      <p:ext uri="{BB962C8B-B14F-4D97-AF65-F5344CB8AC3E}">
        <p14:creationId xmlns:p14="http://schemas.microsoft.com/office/powerpoint/2010/main" val="25246117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300" i="1" dirty="0" smtClean="0"/>
              <a:t>Správa kultury  </a:t>
            </a:r>
            <a:r>
              <a:rPr lang="cs-CZ" sz="3200" i="1" dirty="0" smtClean="0">
                <a:solidFill>
                  <a:srgbClr val="00B050"/>
                </a:solidFill>
              </a:rPr>
              <a:t>památková péče</a:t>
            </a:r>
            <a:endParaRPr lang="cs-CZ" sz="3200" dirty="0"/>
          </a:p>
        </p:txBody>
      </p:sp>
      <p:sp>
        <p:nvSpPr>
          <p:cNvPr id="3" name="Zástupný symbol pro obsah 2"/>
          <p:cNvSpPr>
            <a:spLocks noGrp="1"/>
          </p:cNvSpPr>
          <p:nvPr>
            <p:ph idx="1"/>
          </p:nvPr>
        </p:nvSpPr>
        <p:spPr>
          <a:xfrm>
            <a:off x="457200" y="1340768"/>
            <a:ext cx="8229600" cy="4785395"/>
          </a:xfrm>
        </p:spPr>
        <p:txBody>
          <a:bodyPr>
            <a:normAutofit/>
          </a:bodyPr>
          <a:lstStyle/>
          <a:p>
            <a:pPr marL="0" indent="0">
              <a:buNone/>
            </a:pPr>
            <a:r>
              <a:rPr lang="cs-CZ" sz="2400" b="1" i="1" dirty="0" smtClean="0"/>
              <a:t>Přímo závazné předpisy mezinárodního práva</a:t>
            </a:r>
          </a:p>
          <a:p>
            <a:pPr marL="1224" indent="0">
              <a:lnSpc>
                <a:spcPct val="110000"/>
              </a:lnSpc>
              <a:spcBef>
                <a:spcPts val="0"/>
              </a:spcBef>
              <a:buNone/>
            </a:pPr>
            <a:endParaRPr lang="cs-CZ" sz="2000" dirty="0" smtClean="0"/>
          </a:p>
          <a:p>
            <a:pPr marL="266400">
              <a:lnSpc>
                <a:spcPct val="110000"/>
              </a:lnSpc>
              <a:spcBef>
                <a:spcPts val="0"/>
              </a:spcBef>
            </a:pPr>
            <a:r>
              <a:rPr lang="cs-CZ" sz="1800" dirty="0" smtClean="0"/>
              <a:t>Evropská úmluva o krajině (č. 13/2005 Sb. m. s.) </a:t>
            </a:r>
          </a:p>
          <a:p>
            <a:pPr marL="266400">
              <a:lnSpc>
                <a:spcPct val="110000"/>
              </a:lnSpc>
              <a:spcBef>
                <a:spcPts val="0"/>
              </a:spcBef>
            </a:pPr>
            <a:r>
              <a:rPr lang="cs-CZ" sz="1800" dirty="0" smtClean="0"/>
              <a:t>Úmluva o ochraně archeologického dědictví Evropy (č. 99/2000 </a:t>
            </a:r>
            <a:r>
              <a:rPr lang="cs-CZ" sz="1800" dirty="0"/>
              <a:t>Sb. m. s. </a:t>
            </a:r>
            <a:endParaRPr lang="cs-CZ" sz="1800" dirty="0" smtClean="0"/>
          </a:p>
          <a:p>
            <a:pPr marL="266400">
              <a:lnSpc>
                <a:spcPct val="110000"/>
              </a:lnSpc>
              <a:spcBef>
                <a:spcPts val="0"/>
              </a:spcBef>
            </a:pPr>
            <a:r>
              <a:rPr lang="cs-CZ" sz="1800" dirty="0" smtClean="0"/>
              <a:t>Úmluva o ochraně architektonického dědictví Evropy (č. 73/2000 </a:t>
            </a:r>
            <a:r>
              <a:rPr lang="cs-CZ" sz="1800" dirty="0"/>
              <a:t>Sb. m. s</a:t>
            </a:r>
            <a:r>
              <a:rPr lang="cs-CZ" sz="1800" dirty="0" smtClean="0"/>
              <a:t>.)</a:t>
            </a:r>
          </a:p>
          <a:p>
            <a:pPr marL="266400">
              <a:lnSpc>
                <a:spcPct val="110000"/>
              </a:lnSpc>
              <a:spcBef>
                <a:spcPts val="0"/>
              </a:spcBef>
            </a:pPr>
            <a:r>
              <a:rPr lang="cs-CZ" sz="1800" dirty="0" smtClean="0"/>
              <a:t>Druhý protokol k Haagské úmluvě na ochranu kulturních statků za ozbrojeného konfliktu (č. 71/2007 </a:t>
            </a:r>
            <a:r>
              <a:rPr lang="cs-CZ" sz="1800" dirty="0"/>
              <a:t>Sb. m. s</a:t>
            </a:r>
            <a:r>
              <a:rPr lang="cs-CZ" sz="1800" dirty="0" smtClean="0"/>
              <a:t>.)</a:t>
            </a:r>
          </a:p>
          <a:p>
            <a:pPr marL="266400" indent="0">
              <a:lnSpc>
                <a:spcPct val="110000"/>
              </a:lnSpc>
              <a:spcBef>
                <a:spcPts val="0"/>
              </a:spcBef>
              <a:buNone/>
            </a:pPr>
            <a:endParaRPr lang="cs-CZ" sz="2000" i="1" dirty="0" smtClean="0">
              <a:solidFill>
                <a:srgbClr val="00B050"/>
              </a:solidFill>
            </a:endParaRPr>
          </a:p>
          <a:p>
            <a:pPr marL="0" indent="0">
              <a:buNone/>
            </a:pPr>
            <a:r>
              <a:rPr lang="cs-CZ" sz="2400" b="1" i="1" dirty="0" smtClean="0"/>
              <a:t>Přímo závazné předpisy komunitárního práva</a:t>
            </a:r>
          </a:p>
          <a:p>
            <a:endParaRPr lang="cs-CZ" sz="2000" dirty="0" smtClean="0"/>
          </a:p>
          <a:p>
            <a:r>
              <a:rPr lang="cs-CZ" sz="1800" dirty="0" smtClean="0"/>
              <a:t>Nařízení Rady ES č. 3911/92/EHS o vývozu kulturních statků</a:t>
            </a:r>
          </a:p>
          <a:p>
            <a:pPr marL="0" indent="0" algn="ctr">
              <a:buNone/>
            </a:pPr>
            <a:endParaRPr lang="cs-CZ" i="1" dirty="0" smtClean="0">
              <a:solidFill>
                <a:srgbClr val="00B050"/>
              </a:solidFill>
            </a:endParaRPr>
          </a:p>
          <a:p>
            <a:pPr marL="0" indent="0">
              <a:buNone/>
            </a:pPr>
            <a:endParaRPr lang="cs-CZ" sz="2400" dirty="0"/>
          </a:p>
          <a:p>
            <a:pPr marL="0" indent="0">
              <a:buNone/>
            </a:pPr>
            <a:endParaRPr lang="cs-CZ" sz="2400" dirty="0"/>
          </a:p>
        </p:txBody>
      </p:sp>
    </p:spTree>
    <p:extLst>
      <p:ext uri="{BB962C8B-B14F-4D97-AF65-F5344CB8AC3E}">
        <p14:creationId xmlns:p14="http://schemas.microsoft.com/office/powerpoint/2010/main" val="23407260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300" i="1" dirty="0" smtClean="0"/>
              <a:t>Správa kultury  </a:t>
            </a:r>
            <a:r>
              <a:rPr lang="cs-CZ" sz="3200" i="1" dirty="0" smtClean="0">
                <a:solidFill>
                  <a:srgbClr val="00B050"/>
                </a:solidFill>
              </a:rPr>
              <a:t>památková péče</a:t>
            </a:r>
            <a:endParaRPr lang="cs-CZ" sz="3200" dirty="0"/>
          </a:p>
        </p:txBody>
      </p:sp>
      <p:sp>
        <p:nvSpPr>
          <p:cNvPr id="3" name="Zástupný symbol pro obsah 2"/>
          <p:cNvSpPr>
            <a:spLocks noGrp="1"/>
          </p:cNvSpPr>
          <p:nvPr>
            <p:ph idx="1"/>
          </p:nvPr>
        </p:nvSpPr>
        <p:spPr>
          <a:xfrm>
            <a:off x="457200" y="1340768"/>
            <a:ext cx="8229600" cy="4785395"/>
          </a:xfrm>
        </p:spPr>
        <p:txBody>
          <a:bodyPr>
            <a:normAutofit/>
          </a:bodyPr>
          <a:lstStyle/>
          <a:p>
            <a:pPr marL="0" indent="0">
              <a:spcBef>
                <a:spcPts val="0"/>
              </a:spcBef>
              <a:buNone/>
            </a:pPr>
            <a:r>
              <a:rPr lang="cs-CZ" sz="2400" b="1" i="1" dirty="0"/>
              <a:t>Zákony</a:t>
            </a:r>
          </a:p>
          <a:p>
            <a:pPr marL="0" indent="0">
              <a:spcBef>
                <a:spcPts val="0"/>
              </a:spcBef>
              <a:buNone/>
            </a:pPr>
            <a:endParaRPr lang="cs-CZ" sz="2000" dirty="0" smtClean="0"/>
          </a:p>
          <a:p>
            <a:pPr>
              <a:spcBef>
                <a:spcPts val="0"/>
              </a:spcBef>
            </a:pPr>
            <a:r>
              <a:rPr lang="cs-CZ" sz="1800" dirty="0"/>
              <a:t>z</a:t>
            </a:r>
            <a:r>
              <a:rPr lang="cs-CZ" sz="1800" dirty="0" smtClean="0"/>
              <a:t>ák. </a:t>
            </a:r>
            <a:r>
              <a:rPr lang="cs-CZ" sz="1800" dirty="0"/>
              <a:t>č. 20/1987 Sb., o státní památkové </a:t>
            </a:r>
            <a:r>
              <a:rPr lang="cs-CZ" sz="1800" dirty="0" smtClean="0"/>
              <a:t>péči</a:t>
            </a:r>
          </a:p>
          <a:p>
            <a:pPr>
              <a:spcBef>
                <a:spcPts val="0"/>
              </a:spcBef>
            </a:pPr>
            <a:r>
              <a:rPr lang="cs-CZ" sz="1800" dirty="0"/>
              <a:t>z</a:t>
            </a:r>
            <a:r>
              <a:rPr lang="cs-CZ" sz="1800" dirty="0" smtClean="0"/>
              <a:t>ák. č</a:t>
            </a:r>
            <a:r>
              <a:rPr lang="cs-CZ" sz="1800" dirty="0"/>
              <a:t>. 101/2001 Sb., o navracení nezákonně vyvezených kulturních </a:t>
            </a:r>
            <a:r>
              <a:rPr lang="cs-CZ" sz="1800" dirty="0" smtClean="0"/>
              <a:t>statků</a:t>
            </a:r>
            <a:endParaRPr lang="cs-CZ" sz="1800" dirty="0"/>
          </a:p>
          <a:p>
            <a:pPr>
              <a:spcBef>
                <a:spcPts val="0"/>
              </a:spcBef>
            </a:pPr>
            <a:r>
              <a:rPr lang="cs-CZ" sz="1800" dirty="0"/>
              <a:t>z</a:t>
            </a:r>
            <a:r>
              <a:rPr lang="cs-CZ" sz="1800" dirty="0" smtClean="0"/>
              <a:t>ák. č</a:t>
            </a:r>
            <a:r>
              <a:rPr lang="cs-CZ" sz="1800" dirty="0"/>
              <a:t>. 71/1994 Sb., o prodeji a vývozu předmětů kulturní </a:t>
            </a:r>
            <a:r>
              <a:rPr lang="cs-CZ" sz="1800" dirty="0" smtClean="0"/>
              <a:t>hodnoty</a:t>
            </a:r>
          </a:p>
          <a:p>
            <a:pPr marL="0" indent="0">
              <a:spcBef>
                <a:spcPts val="0"/>
              </a:spcBef>
              <a:buNone/>
            </a:pPr>
            <a:endParaRPr lang="cs-CZ" sz="2000" dirty="0"/>
          </a:p>
          <a:p>
            <a:pPr>
              <a:spcBef>
                <a:spcPts val="0"/>
              </a:spcBef>
            </a:pPr>
            <a:r>
              <a:rPr lang="cs-CZ" sz="1800" dirty="0"/>
              <a:t>z</a:t>
            </a:r>
            <a:r>
              <a:rPr lang="cs-CZ" sz="1800" dirty="0" smtClean="0"/>
              <a:t>ák. č. 500/2004 Sb., správní řád</a:t>
            </a:r>
          </a:p>
          <a:p>
            <a:pPr>
              <a:spcBef>
                <a:spcPts val="0"/>
              </a:spcBef>
            </a:pPr>
            <a:r>
              <a:rPr lang="cs-CZ" sz="1800" dirty="0" smtClean="0"/>
              <a:t>zák. č. 200/1990 Sb., přestupkový zákon</a:t>
            </a:r>
          </a:p>
          <a:p>
            <a:pPr>
              <a:spcBef>
                <a:spcPts val="0"/>
              </a:spcBef>
            </a:pPr>
            <a:r>
              <a:rPr lang="cs-CZ" sz="1800" dirty="0"/>
              <a:t>z</a:t>
            </a:r>
            <a:r>
              <a:rPr lang="cs-CZ" sz="1800" dirty="0" smtClean="0"/>
              <a:t>ák. č. 183/2006 Sb., o územním plánování a stavebním řádu (stavební zákon)</a:t>
            </a:r>
            <a:endParaRPr lang="cs-CZ" sz="1800" dirty="0"/>
          </a:p>
          <a:p>
            <a:pPr marL="0" indent="0" algn="ctr">
              <a:buNone/>
            </a:pPr>
            <a:endParaRPr lang="cs-CZ" i="1" dirty="0" smtClean="0">
              <a:solidFill>
                <a:srgbClr val="00B050"/>
              </a:solidFill>
            </a:endParaRPr>
          </a:p>
          <a:p>
            <a:pPr marL="0" indent="0">
              <a:buNone/>
            </a:pPr>
            <a:endParaRPr lang="cs-CZ" sz="2400" dirty="0"/>
          </a:p>
          <a:p>
            <a:pPr marL="0" indent="0">
              <a:buNone/>
            </a:pPr>
            <a:endParaRPr lang="cs-CZ" sz="2400" dirty="0"/>
          </a:p>
        </p:txBody>
      </p:sp>
    </p:spTree>
    <p:extLst>
      <p:ext uri="{BB962C8B-B14F-4D97-AF65-F5344CB8AC3E}">
        <p14:creationId xmlns:p14="http://schemas.microsoft.com/office/powerpoint/2010/main" val="31863575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300" i="1" dirty="0" smtClean="0"/>
              <a:t>Správa kultury  </a:t>
            </a:r>
            <a:r>
              <a:rPr lang="cs-CZ" sz="3200" i="1" dirty="0" smtClean="0">
                <a:solidFill>
                  <a:srgbClr val="00B050"/>
                </a:solidFill>
              </a:rPr>
              <a:t>památková péče</a:t>
            </a:r>
            <a:endParaRPr lang="cs-CZ" sz="3200" dirty="0"/>
          </a:p>
        </p:txBody>
      </p:sp>
      <p:sp>
        <p:nvSpPr>
          <p:cNvPr id="3" name="Zástupný symbol pro obsah 2"/>
          <p:cNvSpPr>
            <a:spLocks noGrp="1"/>
          </p:cNvSpPr>
          <p:nvPr>
            <p:ph idx="1"/>
          </p:nvPr>
        </p:nvSpPr>
        <p:spPr>
          <a:xfrm>
            <a:off x="457200" y="1340768"/>
            <a:ext cx="8229600" cy="4785395"/>
          </a:xfrm>
        </p:spPr>
        <p:txBody>
          <a:bodyPr>
            <a:normAutofit/>
          </a:bodyPr>
          <a:lstStyle/>
          <a:p>
            <a:pPr marL="0" indent="0">
              <a:lnSpc>
                <a:spcPct val="120000"/>
              </a:lnSpc>
              <a:spcBef>
                <a:spcPts val="0"/>
              </a:spcBef>
              <a:buNone/>
            </a:pPr>
            <a:r>
              <a:rPr lang="cs-CZ" sz="2400" b="1" i="1" dirty="0" smtClean="0"/>
              <a:t>Podzákonné </a:t>
            </a:r>
            <a:r>
              <a:rPr lang="cs-CZ" sz="2400" b="1" i="1" dirty="0"/>
              <a:t>právní předpisy</a:t>
            </a:r>
          </a:p>
          <a:p>
            <a:pPr marL="266400">
              <a:lnSpc>
                <a:spcPct val="120000"/>
              </a:lnSpc>
              <a:spcBef>
                <a:spcPts val="0"/>
              </a:spcBef>
            </a:pPr>
            <a:endParaRPr lang="cs-CZ" sz="2000" dirty="0" smtClean="0"/>
          </a:p>
          <a:p>
            <a:pPr marL="266400">
              <a:lnSpc>
                <a:spcPct val="120000"/>
              </a:lnSpc>
              <a:spcBef>
                <a:spcPts val="0"/>
              </a:spcBef>
            </a:pPr>
            <a:r>
              <a:rPr lang="cs-CZ" sz="1800" dirty="0" smtClean="0"/>
              <a:t>Vyhláška </a:t>
            </a:r>
            <a:r>
              <a:rPr lang="cs-CZ" sz="1800" dirty="0"/>
              <a:t>Ministerstva kultury č. 66/1988 Sb., kterou se provádí zákon České národní rady č. 20/1987 Sb., o státní památkové </a:t>
            </a:r>
            <a:r>
              <a:rPr lang="cs-CZ" sz="1800" dirty="0" smtClean="0"/>
              <a:t>péči.</a:t>
            </a:r>
          </a:p>
          <a:p>
            <a:pPr marL="1224" indent="0">
              <a:lnSpc>
                <a:spcPct val="120000"/>
              </a:lnSpc>
              <a:spcBef>
                <a:spcPts val="0"/>
              </a:spcBef>
              <a:buNone/>
            </a:pPr>
            <a:endParaRPr lang="cs-CZ" sz="1800" dirty="0" smtClean="0"/>
          </a:p>
          <a:p>
            <a:pPr marL="266400">
              <a:lnSpc>
                <a:spcPct val="120000"/>
              </a:lnSpc>
              <a:spcBef>
                <a:spcPts val="0"/>
              </a:spcBef>
            </a:pPr>
            <a:r>
              <a:rPr lang="cs-CZ" sz="1800" dirty="0" smtClean="0"/>
              <a:t>Vyhláška </a:t>
            </a:r>
            <a:r>
              <a:rPr lang="cs-CZ" sz="1800" dirty="0"/>
              <a:t>Ministerstva kultury č. 187/2007 Sb., kterou se stanoví obsah a náležitosti plánu území s archeologickými </a:t>
            </a:r>
            <a:r>
              <a:rPr lang="cs-CZ" sz="1800" dirty="0" smtClean="0"/>
              <a:t>nálezy.</a:t>
            </a:r>
          </a:p>
          <a:p>
            <a:pPr marL="1224" indent="0">
              <a:lnSpc>
                <a:spcPct val="120000"/>
              </a:lnSpc>
              <a:spcBef>
                <a:spcPts val="0"/>
              </a:spcBef>
              <a:buNone/>
            </a:pPr>
            <a:endParaRPr lang="cs-CZ" sz="1800" dirty="0"/>
          </a:p>
          <a:p>
            <a:pPr marL="266400">
              <a:lnSpc>
                <a:spcPct val="120000"/>
              </a:lnSpc>
              <a:spcBef>
                <a:spcPts val="0"/>
              </a:spcBef>
            </a:pPr>
            <a:r>
              <a:rPr lang="cs-CZ" sz="1800" dirty="0"/>
              <a:t>Vyhláška Ministerstva kultury č. 420/2008 Sb., kterou se stanoví náležitosti a obsah plánu ochrany památkových rezervací a památkových </a:t>
            </a:r>
            <a:r>
              <a:rPr lang="cs-CZ" sz="1800" dirty="0" smtClean="0"/>
              <a:t>zón.</a:t>
            </a:r>
            <a:endParaRPr lang="cs-CZ" sz="1800" dirty="0"/>
          </a:p>
          <a:p>
            <a:pPr marL="0" indent="0" algn="ctr">
              <a:buNone/>
            </a:pPr>
            <a:endParaRPr lang="cs-CZ" i="1" dirty="0" smtClean="0">
              <a:solidFill>
                <a:srgbClr val="00B050"/>
              </a:solidFill>
            </a:endParaRPr>
          </a:p>
          <a:p>
            <a:pPr marL="0" indent="0">
              <a:buNone/>
            </a:pPr>
            <a:endParaRPr lang="cs-CZ" sz="2400" dirty="0"/>
          </a:p>
          <a:p>
            <a:pPr marL="0" indent="0">
              <a:buNone/>
            </a:pPr>
            <a:endParaRPr lang="cs-CZ" sz="2400" dirty="0"/>
          </a:p>
        </p:txBody>
      </p:sp>
    </p:spTree>
    <p:extLst>
      <p:ext uri="{BB962C8B-B14F-4D97-AF65-F5344CB8AC3E}">
        <p14:creationId xmlns:p14="http://schemas.microsoft.com/office/powerpoint/2010/main" val="24279812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300" i="1" dirty="0" smtClean="0"/>
              <a:t>Správa kultury</a:t>
            </a:r>
            <a:endParaRPr lang="cs-CZ" dirty="0"/>
          </a:p>
        </p:txBody>
      </p:sp>
      <p:sp>
        <p:nvSpPr>
          <p:cNvPr id="3" name="Zástupný symbol pro obsah 2"/>
          <p:cNvSpPr>
            <a:spLocks noGrp="1"/>
          </p:cNvSpPr>
          <p:nvPr>
            <p:ph idx="1"/>
          </p:nvPr>
        </p:nvSpPr>
        <p:spPr>
          <a:xfrm>
            <a:off x="457200" y="1340768"/>
            <a:ext cx="8229600" cy="4785395"/>
          </a:xfrm>
        </p:spPr>
        <p:txBody>
          <a:bodyPr>
            <a:normAutofit lnSpcReduction="10000"/>
          </a:bodyPr>
          <a:lstStyle/>
          <a:p>
            <a:pPr marL="0" indent="0">
              <a:buNone/>
            </a:pPr>
            <a:r>
              <a:rPr lang="x-none" sz="2000" b="1" u="sng" dirty="0" smtClean="0"/>
              <a:t>17</a:t>
            </a:r>
            <a:r>
              <a:rPr lang="x-none" sz="2000" b="1" u="sng" dirty="0"/>
              <a:t>. března  2017 </a:t>
            </a:r>
            <a:r>
              <a:rPr lang="x-none" sz="2000" b="1" dirty="0"/>
              <a:t> </a:t>
            </a:r>
            <a:endParaRPr lang="cs-CZ" sz="2000" b="1" dirty="0" smtClean="0"/>
          </a:p>
          <a:p>
            <a:pPr marL="0" indent="0">
              <a:buNone/>
            </a:pPr>
            <a:endParaRPr lang="cs-CZ" sz="2000" dirty="0"/>
          </a:p>
          <a:p>
            <a:pPr>
              <a:spcBef>
                <a:spcPts val="0"/>
              </a:spcBef>
              <a:spcAft>
                <a:spcPts val="600"/>
              </a:spcAft>
            </a:pPr>
            <a:r>
              <a:rPr lang="x-none" sz="1600" dirty="0"/>
              <a:t>Úvod do studia správy kultury, </a:t>
            </a:r>
            <a:endParaRPr lang="cs-CZ" sz="1600" dirty="0"/>
          </a:p>
          <a:p>
            <a:pPr>
              <a:spcBef>
                <a:spcPts val="0"/>
              </a:spcBef>
              <a:spcAft>
                <a:spcPts val="600"/>
              </a:spcAft>
            </a:pPr>
            <a:r>
              <a:rPr lang="x-none" sz="1600" dirty="0"/>
              <a:t>pojem veřejný zájem, </a:t>
            </a:r>
            <a:endParaRPr lang="cs-CZ" sz="1600" dirty="0"/>
          </a:p>
          <a:p>
            <a:pPr>
              <a:spcBef>
                <a:spcPts val="0"/>
              </a:spcBef>
              <a:spcAft>
                <a:spcPts val="600"/>
              </a:spcAft>
            </a:pPr>
            <a:r>
              <a:rPr lang="x-none" sz="1600" dirty="0"/>
              <a:t>ochrana kulturního bohatství a Listina základních práva  svobod, </a:t>
            </a:r>
            <a:endParaRPr lang="cs-CZ" sz="1600" dirty="0"/>
          </a:p>
          <a:p>
            <a:pPr>
              <a:spcBef>
                <a:spcPts val="0"/>
              </a:spcBef>
              <a:spcAft>
                <a:spcPts val="600"/>
              </a:spcAft>
            </a:pPr>
            <a:r>
              <a:rPr lang="x-none" sz="1600" dirty="0"/>
              <a:t>hmotné a nehmotné kulturní bohatství, </a:t>
            </a:r>
            <a:endParaRPr lang="cs-CZ" sz="1600" dirty="0"/>
          </a:p>
          <a:p>
            <a:pPr>
              <a:spcBef>
                <a:spcPts val="0"/>
              </a:spcBef>
              <a:spcAft>
                <a:spcPts val="600"/>
              </a:spcAft>
            </a:pPr>
            <a:r>
              <a:rPr lang="x-none" sz="1600" dirty="0"/>
              <a:t>základní principy ochrany kulturních památek v právním prostředí České republiky, </a:t>
            </a:r>
            <a:endParaRPr lang="cs-CZ" sz="1600" dirty="0"/>
          </a:p>
          <a:p>
            <a:pPr>
              <a:spcBef>
                <a:spcPts val="0"/>
              </a:spcBef>
              <a:spcAft>
                <a:spcPts val="600"/>
              </a:spcAft>
            </a:pPr>
            <a:r>
              <a:rPr lang="x-none" sz="1600" dirty="0"/>
              <a:t>pojem věci jako kulturní památky v kontextu NOZ, </a:t>
            </a:r>
            <a:endParaRPr lang="cs-CZ" sz="1600" dirty="0"/>
          </a:p>
          <a:p>
            <a:pPr>
              <a:spcBef>
                <a:spcPts val="0"/>
              </a:spcBef>
              <a:spcAft>
                <a:spcPts val="600"/>
              </a:spcAft>
            </a:pPr>
            <a:r>
              <a:rPr lang="x-none" sz="1600" dirty="0"/>
              <a:t>definice kulturní památky,  </a:t>
            </a:r>
            <a:endParaRPr lang="cs-CZ" sz="1600" dirty="0"/>
          </a:p>
          <a:p>
            <a:pPr>
              <a:spcBef>
                <a:spcPts val="0"/>
              </a:spcBef>
              <a:spcAft>
                <a:spcPts val="600"/>
              </a:spcAft>
            </a:pPr>
            <a:r>
              <a:rPr lang="x-none" sz="1600" dirty="0"/>
              <a:t>prohlašování věcí za kulturní památky, zahájení řízení, vymezení účastníků včetně jejich procesních oprávnění a povinností, průběh řízení, opravné prostředky, </a:t>
            </a:r>
            <a:endParaRPr lang="cs-CZ" sz="1600" dirty="0"/>
          </a:p>
          <a:p>
            <a:pPr>
              <a:spcBef>
                <a:spcPts val="0"/>
              </a:spcBef>
              <a:spcAft>
                <a:spcPts val="600"/>
              </a:spcAft>
            </a:pPr>
            <a:r>
              <a:rPr lang="cs-CZ" sz="1600" dirty="0"/>
              <a:t>územní formy ochrany, jejich účel, proces prohlašování památkových rezervací a památkových zón, ochranná pásma kulturních památek, vazba na stavební právo.</a:t>
            </a:r>
          </a:p>
          <a:p>
            <a:pPr marL="0" indent="0">
              <a:buNone/>
            </a:pPr>
            <a:endParaRPr lang="cs-CZ" sz="2400" dirty="0"/>
          </a:p>
        </p:txBody>
      </p:sp>
    </p:spTree>
    <p:extLst>
      <p:ext uri="{BB962C8B-B14F-4D97-AF65-F5344CB8AC3E}">
        <p14:creationId xmlns:p14="http://schemas.microsoft.com/office/powerpoint/2010/main" val="6456059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300" i="1" dirty="0" smtClean="0"/>
              <a:t>Správa kultury  </a:t>
            </a:r>
            <a:r>
              <a:rPr lang="cs-CZ" sz="3200" i="1" dirty="0" smtClean="0">
                <a:solidFill>
                  <a:srgbClr val="00B050"/>
                </a:solidFill>
              </a:rPr>
              <a:t>památková péče</a:t>
            </a:r>
            <a:endParaRPr lang="cs-CZ" sz="3200" dirty="0"/>
          </a:p>
        </p:txBody>
      </p:sp>
      <p:sp>
        <p:nvSpPr>
          <p:cNvPr id="3" name="Zástupný symbol pro obsah 2"/>
          <p:cNvSpPr>
            <a:spLocks noGrp="1"/>
          </p:cNvSpPr>
          <p:nvPr>
            <p:ph idx="1"/>
          </p:nvPr>
        </p:nvSpPr>
        <p:spPr>
          <a:xfrm>
            <a:off x="457200" y="1340768"/>
            <a:ext cx="8229600" cy="4785395"/>
          </a:xfrm>
        </p:spPr>
        <p:txBody>
          <a:bodyPr>
            <a:normAutofit/>
          </a:bodyPr>
          <a:lstStyle/>
          <a:p>
            <a:pPr marL="0" indent="0">
              <a:buNone/>
            </a:pPr>
            <a:r>
              <a:rPr lang="cs-CZ" b="1" i="1" dirty="0" smtClean="0"/>
              <a:t>Nálezy </a:t>
            </a:r>
            <a:r>
              <a:rPr lang="cs-CZ" b="1" i="1" dirty="0"/>
              <a:t>Ústavního soudu ČR</a:t>
            </a:r>
          </a:p>
          <a:p>
            <a:pPr marL="266400" indent="0">
              <a:spcBef>
                <a:spcPts val="0"/>
              </a:spcBef>
              <a:buNone/>
            </a:pPr>
            <a:endParaRPr lang="cs-CZ" sz="2000" dirty="0" smtClean="0"/>
          </a:p>
          <a:p>
            <a:pPr marL="266400">
              <a:spcBef>
                <a:spcPts val="0"/>
              </a:spcBef>
            </a:pPr>
            <a:r>
              <a:rPr lang="cs-CZ" sz="1800" dirty="0" smtClean="0"/>
              <a:t>Nález </a:t>
            </a:r>
            <a:r>
              <a:rPr lang="cs-CZ" sz="1800" dirty="0"/>
              <a:t>Ústavního soudu ČR ze dne 26. 4. 2005, publikovaný pod č. 240/2005 Sb., ve věci návrhu Nejvyššího správního soudu na zrušení ustanovení § 44 zákona č. 20/1987 Sb. , o státní památkové péči, v části vyjádřené výrazem "</a:t>
            </a:r>
            <a:r>
              <a:rPr lang="cs-CZ" sz="1800" dirty="0" smtClean="0"/>
              <a:t>3".</a:t>
            </a:r>
          </a:p>
          <a:p>
            <a:pPr marL="1224" indent="0">
              <a:spcBef>
                <a:spcPts val="0"/>
              </a:spcBef>
              <a:buNone/>
            </a:pPr>
            <a:endParaRPr lang="cs-CZ" sz="2000" dirty="0"/>
          </a:p>
          <a:p>
            <a:pPr marL="266400">
              <a:spcBef>
                <a:spcPts val="0"/>
              </a:spcBef>
            </a:pPr>
            <a:r>
              <a:rPr lang="cs-CZ" sz="1800" dirty="0"/>
              <a:t>Nález Ústavního soudu ČR ze dne 23. 6. 1994 sp. zn. I. ÚS 35/94 ve věci ústavní stížnosti Ministerstva kultury ČR proti rozsudku Vrchního soudu v Praze Sp. zn. 6 A 175/93 o přezkoumání správního rozhodnutí, jímž byla nemovitost prohlášena za kulturní památku (č. 1/1994 Sbírky nálezů a usnesení Ústavního soudu České republiky</a:t>
            </a:r>
            <a:r>
              <a:rPr lang="cs-CZ" sz="1800" dirty="0" smtClean="0"/>
              <a:t>).</a:t>
            </a:r>
            <a:endParaRPr lang="cs-CZ" sz="1800" dirty="0"/>
          </a:p>
          <a:p>
            <a:pPr marL="0" indent="0" algn="ctr">
              <a:buNone/>
            </a:pPr>
            <a:endParaRPr lang="cs-CZ" i="1" dirty="0">
              <a:solidFill>
                <a:srgbClr val="00B050"/>
              </a:solidFill>
            </a:endParaRPr>
          </a:p>
          <a:p>
            <a:pPr marL="0" indent="0" algn="ctr">
              <a:buNone/>
            </a:pPr>
            <a:endParaRPr lang="cs-CZ" i="1" dirty="0" smtClean="0">
              <a:solidFill>
                <a:srgbClr val="00B050"/>
              </a:solidFill>
            </a:endParaRPr>
          </a:p>
          <a:p>
            <a:pPr marL="0" indent="0">
              <a:buNone/>
            </a:pPr>
            <a:endParaRPr lang="cs-CZ" sz="2400" dirty="0"/>
          </a:p>
          <a:p>
            <a:pPr marL="0" indent="0">
              <a:buNone/>
            </a:pPr>
            <a:endParaRPr lang="cs-CZ" sz="2400" dirty="0"/>
          </a:p>
        </p:txBody>
      </p:sp>
    </p:spTree>
    <p:extLst>
      <p:ext uri="{BB962C8B-B14F-4D97-AF65-F5344CB8AC3E}">
        <p14:creationId xmlns:p14="http://schemas.microsoft.com/office/powerpoint/2010/main" val="804288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300" i="1" dirty="0" smtClean="0"/>
              <a:t>Správa kultury  </a:t>
            </a:r>
            <a:r>
              <a:rPr lang="cs-CZ" sz="3200" i="1" dirty="0" smtClean="0">
                <a:solidFill>
                  <a:srgbClr val="00B050"/>
                </a:solidFill>
              </a:rPr>
              <a:t>památková péče</a:t>
            </a:r>
            <a:endParaRPr lang="cs-CZ" sz="3200" dirty="0"/>
          </a:p>
        </p:txBody>
      </p:sp>
      <p:sp>
        <p:nvSpPr>
          <p:cNvPr id="3" name="Zástupný symbol pro obsah 2"/>
          <p:cNvSpPr>
            <a:spLocks noGrp="1"/>
          </p:cNvSpPr>
          <p:nvPr>
            <p:ph idx="1"/>
          </p:nvPr>
        </p:nvSpPr>
        <p:spPr>
          <a:xfrm>
            <a:off x="457200" y="1340768"/>
            <a:ext cx="8229600" cy="4785395"/>
          </a:xfrm>
        </p:spPr>
        <p:txBody>
          <a:bodyPr>
            <a:normAutofit fontScale="92500" lnSpcReduction="10000"/>
          </a:bodyPr>
          <a:lstStyle/>
          <a:p>
            <a:pPr marL="603504" lvl="2" indent="0">
              <a:lnSpc>
                <a:spcPct val="110000"/>
              </a:lnSpc>
              <a:spcBef>
                <a:spcPct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b="1" dirty="0">
                <a:cs typeface="Arial" charset="0"/>
              </a:rPr>
              <a:t>zák. č. 20/1987 Sb., o státní památkové péči (PZ</a:t>
            </a:r>
            <a:r>
              <a:rPr lang="cs-CZ" b="1" dirty="0" smtClean="0">
                <a:cs typeface="Arial" charset="0"/>
              </a:rPr>
              <a:t>):</a:t>
            </a:r>
            <a:endParaRPr lang="en-GB" b="1" dirty="0">
              <a:cs typeface="Arial" charset="0"/>
            </a:endParaRPr>
          </a:p>
          <a:p>
            <a:pPr marL="603504" lvl="2" indent="0">
              <a:lnSpc>
                <a:spcPct val="110000"/>
              </a:lnSpc>
              <a:spcBef>
                <a:spcPct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b="1" dirty="0"/>
          </a:p>
          <a:p>
            <a:pPr marL="603504" lvl="2" indent="0">
              <a:lnSpc>
                <a:spcPct val="110000"/>
              </a:lnSpc>
              <a:spcBef>
                <a:spcPct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b="1" dirty="0"/>
              <a:t>CO?				</a:t>
            </a:r>
            <a:r>
              <a:rPr lang="cs-CZ" b="1" dirty="0" smtClean="0"/>
              <a:t>	</a:t>
            </a:r>
            <a:r>
              <a:rPr lang="en-GB" dirty="0" smtClean="0">
                <a:cs typeface="Arial" charset="0"/>
              </a:rPr>
              <a:t>&gt;&gt;</a:t>
            </a:r>
            <a:r>
              <a:rPr lang="cs-CZ" dirty="0">
                <a:cs typeface="Arial" charset="0"/>
              </a:rPr>
              <a:t>		část první </a:t>
            </a:r>
            <a:r>
              <a:rPr lang="en-GB" dirty="0">
                <a:cs typeface="Arial" charset="0"/>
              </a:rPr>
              <a:t>PZ</a:t>
            </a:r>
            <a:endParaRPr lang="cs-CZ" dirty="0">
              <a:cs typeface="Arial" charset="0"/>
            </a:endParaRPr>
          </a:p>
          <a:p>
            <a:pPr marL="603504" lvl="2" indent="0">
              <a:lnSpc>
                <a:spcPct val="110000"/>
              </a:lnSpc>
              <a:spcBef>
                <a:spcPct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dirty="0">
              <a:cs typeface="Arial" charset="0"/>
            </a:endParaRPr>
          </a:p>
          <a:p>
            <a:pPr marL="603504" lvl="2" indent="0">
              <a:lnSpc>
                <a:spcPct val="110000"/>
              </a:lnSpc>
              <a:spcBef>
                <a:spcPct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b="1" dirty="0">
                <a:cs typeface="Arial" charset="0"/>
              </a:rPr>
              <a:t>JAK?				</a:t>
            </a:r>
            <a:r>
              <a:rPr lang="en-GB" dirty="0">
                <a:cs typeface="Arial" charset="0"/>
              </a:rPr>
              <a:t>&gt;&gt;</a:t>
            </a:r>
            <a:r>
              <a:rPr lang="cs-CZ" dirty="0">
                <a:cs typeface="Arial" charset="0"/>
              </a:rPr>
              <a:t>		část druhá </a:t>
            </a:r>
            <a:r>
              <a:rPr lang="en-GB" dirty="0">
                <a:cs typeface="Arial" charset="0"/>
              </a:rPr>
              <a:t>PZ</a:t>
            </a:r>
            <a:endParaRPr lang="cs-CZ" dirty="0">
              <a:cs typeface="Arial" charset="0"/>
            </a:endParaRPr>
          </a:p>
          <a:p>
            <a:pPr marL="603504" lvl="2" indent="0">
              <a:lnSpc>
                <a:spcPct val="110000"/>
              </a:lnSpc>
              <a:spcBef>
                <a:spcPct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dirty="0">
              <a:cs typeface="Arial" charset="0"/>
            </a:endParaRPr>
          </a:p>
          <a:p>
            <a:pPr marL="603504" lvl="2" indent="0">
              <a:lnSpc>
                <a:spcPct val="110000"/>
              </a:lnSpc>
              <a:spcBef>
                <a:spcPct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b="1" dirty="0"/>
              <a:t>KDO?</a:t>
            </a:r>
            <a:r>
              <a:rPr lang="en-GB" dirty="0"/>
              <a:t> 				</a:t>
            </a:r>
            <a:r>
              <a:rPr lang="en-GB" dirty="0">
                <a:cs typeface="Arial" charset="0"/>
              </a:rPr>
              <a:t>&gt;&gt;</a:t>
            </a:r>
            <a:r>
              <a:rPr lang="cs-CZ" dirty="0">
                <a:cs typeface="Arial" charset="0"/>
              </a:rPr>
              <a:t>		část čtvrtá PZ</a:t>
            </a:r>
            <a:endParaRPr lang="en-GB" dirty="0"/>
          </a:p>
          <a:p>
            <a:pPr marL="0" indent="0">
              <a:lnSpc>
                <a:spcPct val="110000"/>
              </a:lnSpc>
              <a:spcBef>
                <a:spcPct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dirty="0">
              <a:cs typeface="Arial" charset="0"/>
            </a:endParaRPr>
          </a:p>
          <a:p>
            <a:pPr marL="603504" lvl="2" indent="0">
              <a:lnSpc>
                <a:spcPct val="110000"/>
              </a:lnSpc>
              <a:spcBef>
                <a:spcPct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b="1" dirty="0">
                <a:cs typeface="Arial" charset="0"/>
              </a:rPr>
              <a:t>NEBO ...			</a:t>
            </a:r>
            <a:r>
              <a:rPr lang="en-GB" dirty="0">
                <a:cs typeface="Arial" charset="0"/>
              </a:rPr>
              <a:t>&gt;&gt;</a:t>
            </a:r>
            <a:r>
              <a:rPr lang="cs-CZ" dirty="0">
                <a:cs typeface="Arial" charset="0"/>
              </a:rPr>
              <a:t>		část pátá </a:t>
            </a:r>
            <a:r>
              <a:rPr lang="en-GB" dirty="0">
                <a:cs typeface="Arial" charset="0"/>
              </a:rPr>
              <a:t>PZ</a:t>
            </a:r>
          </a:p>
          <a:p>
            <a:pPr marL="0" indent="0">
              <a:lnSpc>
                <a:spcPct val="110000"/>
              </a:lnSpc>
              <a:spcBef>
                <a:spcPct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dirty="0">
              <a:cs typeface="Arial" charset="0"/>
            </a:endParaRPr>
          </a:p>
          <a:p>
            <a:pPr marL="603504" lvl="2" indent="0">
              <a:lnSpc>
                <a:spcPct val="110000"/>
              </a:lnSpc>
              <a:spcBef>
                <a:spcPct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b="1" dirty="0">
                <a:cs typeface="Arial" charset="0"/>
              </a:rPr>
              <a:t>ARCHEOLOGIE	</a:t>
            </a:r>
            <a:r>
              <a:rPr lang="en-GB" dirty="0">
                <a:cs typeface="Arial" charset="0"/>
              </a:rPr>
              <a:t>&gt;&gt;</a:t>
            </a:r>
            <a:r>
              <a:rPr lang="cs-CZ" dirty="0">
                <a:cs typeface="Arial" charset="0"/>
              </a:rPr>
              <a:t>		část třetí </a:t>
            </a:r>
            <a:r>
              <a:rPr lang="en-GB" dirty="0">
                <a:cs typeface="Arial" charset="0"/>
              </a:rPr>
              <a:t>PZ</a:t>
            </a:r>
          </a:p>
          <a:p>
            <a:pPr marL="0" indent="0">
              <a:lnSpc>
                <a:spcPct val="110000"/>
              </a:lnSpc>
              <a:spcBef>
                <a:spcPct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dirty="0" smtClean="0">
              <a:cs typeface="Arial" charset="0"/>
            </a:endParaRPr>
          </a:p>
          <a:p>
            <a:pPr marL="603504" lvl="2" indent="0">
              <a:lnSpc>
                <a:spcPct val="110000"/>
              </a:lnSpc>
              <a:spcBef>
                <a:spcPct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b="1" dirty="0" smtClean="0">
                <a:cs typeface="Arial" charset="0"/>
              </a:rPr>
              <a:t>VZTAH </a:t>
            </a:r>
            <a:r>
              <a:rPr lang="en-GB" b="1" dirty="0">
                <a:cs typeface="Arial" charset="0"/>
              </a:rPr>
              <a:t>K OSTATNÍM PRÁVNÍM PŘEDPISŮM</a:t>
            </a:r>
          </a:p>
          <a:p>
            <a:pPr marL="0" indent="0">
              <a:buNone/>
            </a:pPr>
            <a:endParaRPr lang="cs-CZ" i="1" dirty="0" smtClean="0">
              <a:solidFill>
                <a:srgbClr val="00B050"/>
              </a:solidFill>
            </a:endParaRPr>
          </a:p>
          <a:p>
            <a:pPr marL="0" indent="0" algn="ctr">
              <a:buNone/>
            </a:pPr>
            <a:endParaRPr lang="cs-CZ" i="1" dirty="0">
              <a:solidFill>
                <a:srgbClr val="00B050"/>
              </a:solidFill>
            </a:endParaRPr>
          </a:p>
          <a:p>
            <a:pPr marL="0" indent="0" algn="ctr">
              <a:buNone/>
            </a:pPr>
            <a:endParaRPr lang="cs-CZ" i="1" dirty="0" smtClean="0">
              <a:solidFill>
                <a:srgbClr val="00B050"/>
              </a:solidFill>
            </a:endParaRPr>
          </a:p>
          <a:p>
            <a:pPr marL="0" indent="0">
              <a:buNone/>
            </a:pPr>
            <a:endParaRPr lang="cs-CZ" sz="2400" dirty="0"/>
          </a:p>
          <a:p>
            <a:pPr marL="0" indent="0">
              <a:buNone/>
            </a:pPr>
            <a:endParaRPr lang="cs-CZ" sz="2400" dirty="0"/>
          </a:p>
        </p:txBody>
      </p:sp>
    </p:spTree>
    <p:extLst>
      <p:ext uri="{BB962C8B-B14F-4D97-AF65-F5344CB8AC3E}">
        <p14:creationId xmlns:p14="http://schemas.microsoft.com/office/powerpoint/2010/main" val="28635813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300" i="1" dirty="0" smtClean="0"/>
              <a:t>Správa kultury  </a:t>
            </a:r>
            <a:r>
              <a:rPr lang="cs-CZ" sz="3200" i="1" dirty="0" smtClean="0">
                <a:solidFill>
                  <a:srgbClr val="00B050"/>
                </a:solidFill>
              </a:rPr>
              <a:t>památková péče</a:t>
            </a:r>
            <a:endParaRPr lang="cs-CZ" sz="3200" dirty="0"/>
          </a:p>
        </p:txBody>
      </p:sp>
      <p:sp>
        <p:nvSpPr>
          <p:cNvPr id="3" name="Zástupný symbol pro obsah 2"/>
          <p:cNvSpPr>
            <a:spLocks noGrp="1"/>
          </p:cNvSpPr>
          <p:nvPr>
            <p:ph idx="1"/>
          </p:nvPr>
        </p:nvSpPr>
        <p:spPr>
          <a:xfrm>
            <a:off x="457200" y="1340768"/>
            <a:ext cx="8229600" cy="4785395"/>
          </a:xfrm>
        </p:spPr>
        <p:txBody>
          <a:bodyPr>
            <a:normAutofit fontScale="70000" lnSpcReduction="20000"/>
          </a:bodyPr>
          <a:lstStyle/>
          <a:p>
            <a:pPr marL="0" indent="0" algn="ctr">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300" b="1" dirty="0"/>
              <a:t>CO?</a:t>
            </a:r>
          </a:p>
          <a:p>
            <a:pPr marL="0" indent="0" algn="ctr">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1800" dirty="0" err="1" smtClean="0"/>
              <a:t>Část</a:t>
            </a:r>
            <a:r>
              <a:rPr lang="en-GB" sz="1800" dirty="0" smtClean="0"/>
              <a:t> </a:t>
            </a:r>
            <a:r>
              <a:rPr lang="en-GB" sz="1800" dirty="0"/>
              <a:t>první PZ</a:t>
            </a:r>
          </a:p>
          <a:p>
            <a:pPr marL="0" indent="0" algn="ctr">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1800" dirty="0" smtClean="0"/>
              <a:t>Základní </a:t>
            </a:r>
            <a:r>
              <a:rPr lang="en-GB" sz="1800" dirty="0"/>
              <a:t>ustanovení</a:t>
            </a:r>
          </a:p>
          <a:p>
            <a:pPr marL="0" indent="0" algn="ctr">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1800" dirty="0" smtClean="0"/>
              <a:t>§§ </a:t>
            </a:r>
            <a:r>
              <a:rPr lang="en-GB" sz="1800" dirty="0"/>
              <a:t>2 – 8 PZ	 (- 6a  + § 17 PZ</a:t>
            </a:r>
            <a:r>
              <a:rPr lang="en-GB" sz="2200" dirty="0"/>
              <a:t>)</a:t>
            </a:r>
          </a:p>
          <a:p>
            <a:pPr>
              <a:lnSpc>
                <a:spcPct val="120000"/>
              </a:lnSpc>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200" dirty="0" smtClean="0"/>
              <a:t>Kulturní </a:t>
            </a:r>
            <a:r>
              <a:rPr lang="en-GB" sz="2200" dirty="0"/>
              <a:t>památky</a:t>
            </a:r>
          </a:p>
          <a:p>
            <a:pPr>
              <a:lnSpc>
                <a:spcPct val="120000"/>
              </a:lnSpc>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2200" dirty="0"/>
          </a:p>
          <a:p>
            <a:pPr>
              <a:lnSpc>
                <a:spcPct val="120000"/>
              </a:lnSpc>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200" dirty="0" smtClean="0"/>
              <a:t>Zrušení </a:t>
            </a:r>
            <a:r>
              <a:rPr lang="en-GB" sz="2200" dirty="0"/>
              <a:t>prohlášení věci za kulturní památku</a:t>
            </a:r>
          </a:p>
          <a:p>
            <a:pPr>
              <a:lnSpc>
                <a:spcPct val="120000"/>
              </a:lnSpc>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2200" dirty="0"/>
          </a:p>
          <a:p>
            <a:pPr>
              <a:lnSpc>
                <a:spcPct val="120000"/>
              </a:lnSpc>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200" dirty="0" smtClean="0"/>
              <a:t>Národní </a:t>
            </a:r>
            <a:r>
              <a:rPr lang="en-GB" sz="2200" dirty="0"/>
              <a:t>kulturní památky</a:t>
            </a:r>
          </a:p>
          <a:p>
            <a:pPr>
              <a:lnSpc>
                <a:spcPct val="120000"/>
              </a:lnSpc>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2200" dirty="0"/>
          </a:p>
          <a:p>
            <a:pPr>
              <a:lnSpc>
                <a:spcPct val="120000"/>
              </a:lnSpc>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200" dirty="0" smtClean="0"/>
              <a:t>Památkové </a:t>
            </a:r>
            <a:r>
              <a:rPr lang="en-GB" sz="2200" dirty="0"/>
              <a:t>rezervace</a:t>
            </a:r>
          </a:p>
          <a:p>
            <a:pPr>
              <a:lnSpc>
                <a:spcPct val="120000"/>
              </a:lnSpc>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2200" dirty="0"/>
          </a:p>
          <a:p>
            <a:pPr>
              <a:lnSpc>
                <a:spcPct val="120000"/>
              </a:lnSpc>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200" dirty="0" smtClean="0"/>
              <a:t>Památkové </a:t>
            </a:r>
            <a:r>
              <a:rPr lang="en-GB" sz="2200" dirty="0"/>
              <a:t>zóny</a:t>
            </a:r>
          </a:p>
          <a:p>
            <a:pPr>
              <a:lnSpc>
                <a:spcPct val="120000"/>
              </a:lnSpc>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2200" dirty="0"/>
          </a:p>
          <a:p>
            <a:pPr>
              <a:lnSpc>
                <a:spcPct val="120000"/>
              </a:lnSpc>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200" dirty="0" smtClean="0"/>
              <a:t>(- </a:t>
            </a:r>
            <a:r>
              <a:rPr lang="en-GB" sz="2200" dirty="0"/>
              <a:t>Plány ochrany památkových rezervací  a památkových zón)</a:t>
            </a:r>
          </a:p>
          <a:p>
            <a:pPr>
              <a:lnSpc>
                <a:spcPct val="120000"/>
              </a:lnSpc>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2200" dirty="0"/>
          </a:p>
          <a:p>
            <a:pPr>
              <a:lnSpc>
                <a:spcPct val="120000"/>
              </a:lnSpc>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200" dirty="0" smtClean="0"/>
              <a:t>(+ </a:t>
            </a:r>
            <a:r>
              <a:rPr lang="en-GB" sz="2200" dirty="0"/>
              <a:t>Ochranné pásmo)</a:t>
            </a:r>
          </a:p>
          <a:p>
            <a:pPr>
              <a:lnSpc>
                <a:spcPct val="120000"/>
              </a:lnSpc>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2200" dirty="0"/>
          </a:p>
          <a:p>
            <a:pPr>
              <a:lnSpc>
                <a:spcPct val="120000"/>
              </a:lnSpc>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200" dirty="0" smtClean="0"/>
              <a:t>Evidence </a:t>
            </a:r>
            <a:r>
              <a:rPr lang="en-GB" sz="2200" dirty="0"/>
              <a:t>kulturních památek</a:t>
            </a:r>
          </a:p>
          <a:p>
            <a:pPr marL="0" indent="0">
              <a:spcBef>
                <a:spcPts val="0"/>
              </a:spcBef>
              <a:buNone/>
            </a:pPr>
            <a:endParaRPr lang="cs-CZ" sz="2200" i="1" dirty="0" smtClean="0">
              <a:solidFill>
                <a:srgbClr val="00B050"/>
              </a:solidFill>
            </a:endParaRPr>
          </a:p>
          <a:p>
            <a:pPr marL="0" indent="0" algn="ctr">
              <a:buNone/>
            </a:pPr>
            <a:endParaRPr lang="cs-CZ" i="1" dirty="0">
              <a:solidFill>
                <a:srgbClr val="00B050"/>
              </a:solidFill>
            </a:endParaRPr>
          </a:p>
          <a:p>
            <a:pPr marL="0" indent="0" algn="ctr">
              <a:buNone/>
            </a:pPr>
            <a:endParaRPr lang="cs-CZ" i="1" dirty="0" smtClean="0">
              <a:solidFill>
                <a:srgbClr val="00B050"/>
              </a:solidFill>
            </a:endParaRPr>
          </a:p>
          <a:p>
            <a:pPr marL="0" indent="0">
              <a:buNone/>
            </a:pPr>
            <a:endParaRPr lang="cs-CZ" sz="2400" dirty="0"/>
          </a:p>
          <a:p>
            <a:pPr marL="0" indent="0">
              <a:buNone/>
            </a:pPr>
            <a:endParaRPr lang="cs-CZ" sz="2400" dirty="0"/>
          </a:p>
        </p:txBody>
      </p:sp>
    </p:spTree>
    <p:extLst>
      <p:ext uri="{BB962C8B-B14F-4D97-AF65-F5344CB8AC3E}">
        <p14:creationId xmlns:p14="http://schemas.microsoft.com/office/powerpoint/2010/main" val="17539219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200" i="1" dirty="0"/>
              <a:t>Správa kultury  </a:t>
            </a:r>
            <a:r>
              <a:rPr lang="cs-CZ" sz="2800" i="1" dirty="0">
                <a:solidFill>
                  <a:srgbClr val="00B050"/>
                </a:solidFill>
              </a:rPr>
              <a:t>památková péče</a:t>
            </a:r>
            <a:endParaRPr lang="cs-CZ" sz="3200" dirty="0"/>
          </a:p>
        </p:txBody>
      </p:sp>
      <p:sp>
        <p:nvSpPr>
          <p:cNvPr id="3" name="Zástupný symbol pro obsah 2"/>
          <p:cNvSpPr>
            <a:spLocks noGrp="1"/>
          </p:cNvSpPr>
          <p:nvPr>
            <p:ph idx="1"/>
          </p:nvPr>
        </p:nvSpPr>
        <p:spPr>
          <a:xfrm>
            <a:off x="457200" y="1340768"/>
            <a:ext cx="8229600" cy="4785395"/>
          </a:xfrm>
        </p:spPr>
        <p:txBody>
          <a:bodyPr>
            <a:normAutofit fontScale="85000" lnSpcReduction="20000"/>
          </a:bodyPr>
          <a:lstStyle/>
          <a:p>
            <a:pPr marL="0" indent="0" algn="ctr">
              <a:buNone/>
            </a:pPr>
            <a:r>
              <a:rPr lang="cs-CZ" sz="1900" b="1" dirty="0"/>
              <a:t>§ 2</a:t>
            </a:r>
          </a:p>
          <a:p>
            <a:pPr marL="0" indent="0" algn="ctr">
              <a:buNone/>
            </a:pPr>
            <a:r>
              <a:rPr lang="cs-CZ" sz="1900" b="1" dirty="0"/>
              <a:t>Kulturní </a:t>
            </a:r>
            <a:r>
              <a:rPr lang="cs-CZ" sz="1900" b="1" dirty="0" smtClean="0"/>
              <a:t>památky</a:t>
            </a:r>
          </a:p>
          <a:p>
            <a:pPr marL="0" indent="0" algn="ctr">
              <a:buNone/>
            </a:pPr>
            <a:endParaRPr lang="cs-CZ" sz="1900" b="1" dirty="0"/>
          </a:p>
          <a:p>
            <a:pPr marL="0" indent="0" algn="just">
              <a:buNone/>
            </a:pPr>
            <a:r>
              <a:rPr lang="cs-CZ" sz="1900" dirty="0" smtClean="0"/>
              <a:t>(1) Za </a:t>
            </a:r>
            <a:r>
              <a:rPr lang="cs-CZ" sz="1900" dirty="0"/>
              <a:t>kulturní památky podle tohoto zákona prohlašuje ministerstvo kultury České republiky (dále jen „ministerstvo kultury“) </a:t>
            </a:r>
            <a:r>
              <a:rPr lang="cs-CZ" sz="1900" b="1" dirty="0"/>
              <a:t>nemovité a movité věci</a:t>
            </a:r>
            <a:r>
              <a:rPr lang="cs-CZ" sz="1900" dirty="0"/>
              <a:t>, popřípadě jejich soubory</a:t>
            </a:r>
            <a:r>
              <a:rPr lang="cs-CZ" sz="1900" dirty="0" smtClean="0"/>
              <a:t>,</a:t>
            </a:r>
            <a:endParaRPr lang="cs-CZ" sz="1900" dirty="0"/>
          </a:p>
          <a:p>
            <a:pPr marL="0" indent="0" algn="just">
              <a:buNone/>
            </a:pPr>
            <a:r>
              <a:rPr lang="cs-CZ" sz="1900" dirty="0"/>
              <a:t>a) které jsou </a:t>
            </a:r>
            <a:r>
              <a:rPr lang="cs-CZ" sz="1900" b="1" dirty="0"/>
              <a:t>významnými doklady historického vývoje, životního způsobu a prostředí společnost</a:t>
            </a:r>
            <a:r>
              <a:rPr lang="cs-CZ" sz="1900" dirty="0"/>
              <a:t>i od nejstarších dob do současnosti, jako projevy tvůrčích schopností a práce člověka z nejrůznějších oborů lidské činnosti, pro jejich hodnoty revoluční, historické, umělecké, vědecké a technické,</a:t>
            </a:r>
          </a:p>
          <a:p>
            <a:pPr marL="0" indent="0" algn="just">
              <a:buNone/>
            </a:pPr>
            <a:r>
              <a:rPr lang="cs-CZ" sz="1900" dirty="0"/>
              <a:t>b) které mají přímý vztah k </a:t>
            </a:r>
            <a:r>
              <a:rPr lang="cs-CZ" sz="1900" b="1" dirty="0"/>
              <a:t>významným osobnostem a historickým událostem</a:t>
            </a:r>
            <a:r>
              <a:rPr lang="cs-CZ" sz="1900" dirty="0" smtClean="0"/>
              <a:t>.</a:t>
            </a:r>
          </a:p>
          <a:p>
            <a:pPr marL="0" indent="0" algn="just">
              <a:buNone/>
            </a:pPr>
            <a:endParaRPr lang="cs-CZ" sz="1900" dirty="0"/>
          </a:p>
          <a:p>
            <a:pPr marL="0" indent="0" algn="just">
              <a:buNone/>
            </a:pPr>
            <a:r>
              <a:rPr lang="cs-CZ" sz="1900" dirty="0"/>
              <a:t>(2) </a:t>
            </a:r>
            <a:r>
              <a:rPr lang="cs-CZ" sz="1900" dirty="0" smtClean="0"/>
              <a:t>Za </a:t>
            </a:r>
            <a:r>
              <a:rPr lang="cs-CZ" sz="1900" dirty="0"/>
              <a:t>podmínek podle odstavce 1 písm. a) nebo b) lze za kulturní památku </a:t>
            </a:r>
            <a:r>
              <a:rPr lang="cs-CZ" sz="1900" b="1" dirty="0"/>
              <a:t>samostatně prohlásit stavbu</a:t>
            </a:r>
            <a:r>
              <a:rPr lang="cs-CZ" sz="1900" dirty="0"/>
              <a:t>, která není samostatnou věcí, nebo soubor staveb; i taková kulturní památka se považuje </a:t>
            </a:r>
            <a:r>
              <a:rPr lang="cs-CZ" sz="1900" b="1" dirty="0"/>
              <a:t>za nemovitou kulturní památku</a:t>
            </a:r>
            <a:r>
              <a:rPr lang="cs-CZ" sz="1900" b="1" dirty="0" smtClean="0"/>
              <a:t>.</a:t>
            </a:r>
          </a:p>
          <a:p>
            <a:pPr marL="0" indent="0" algn="just">
              <a:buNone/>
            </a:pPr>
            <a:endParaRPr lang="cs-CZ" sz="1900" b="1" dirty="0"/>
          </a:p>
          <a:p>
            <a:pPr marL="0" indent="0" algn="just">
              <a:buNone/>
            </a:pPr>
            <a:r>
              <a:rPr lang="cs-CZ" sz="1900" dirty="0" smtClean="0"/>
              <a:t>(</a:t>
            </a:r>
            <a:r>
              <a:rPr lang="cs-CZ" sz="1900" dirty="0"/>
              <a:t>3) Za kulturní památku lze prohlásit soubor věcí nebo staveb, i když některé z nich nevykazují znaky kulturní památky podle odstavce 1</a:t>
            </a:r>
            <a:r>
              <a:rPr lang="cs-CZ" sz="1900" dirty="0" smtClean="0"/>
              <a:t>.</a:t>
            </a:r>
          </a:p>
          <a:p>
            <a:pPr marL="0" indent="0" algn="just">
              <a:buNone/>
            </a:pPr>
            <a:endParaRPr lang="cs-CZ" sz="1900" dirty="0"/>
          </a:p>
          <a:p>
            <a:pPr marL="0" indent="0" algn="ctr">
              <a:buNone/>
            </a:pPr>
            <a:endParaRPr lang="cs-CZ" i="1" dirty="0">
              <a:solidFill>
                <a:srgbClr val="00B050"/>
              </a:solidFill>
            </a:endParaRPr>
          </a:p>
          <a:p>
            <a:pPr marL="0" indent="0" algn="ctr">
              <a:buNone/>
            </a:pPr>
            <a:endParaRPr lang="cs-CZ" i="1" dirty="0" smtClean="0">
              <a:solidFill>
                <a:srgbClr val="00B050"/>
              </a:solidFill>
            </a:endParaRPr>
          </a:p>
          <a:p>
            <a:pPr marL="0" indent="0">
              <a:buNone/>
            </a:pPr>
            <a:endParaRPr lang="cs-CZ" sz="2400" dirty="0"/>
          </a:p>
          <a:p>
            <a:pPr marL="0" indent="0">
              <a:buNone/>
            </a:pPr>
            <a:endParaRPr lang="cs-CZ" sz="2400" dirty="0"/>
          </a:p>
        </p:txBody>
      </p:sp>
    </p:spTree>
    <p:extLst>
      <p:ext uri="{BB962C8B-B14F-4D97-AF65-F5344CB8AC3E}">
        <p14:creationId xmlns:p14="http://schemas.microsoft.com/office/powerpoint/2010/main" val="40867111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200" i="1" dirty="0"/>
              <a:t>Správa kultury  </a:t>
            </a:r>
            <a:r>
              <a:rPr lang="cs-CZ" sz="2800" i="1" dirty="0">
                <a:solidFill>
                  <a:srgbClr val="00B050"/>
                </a:solidFill>
              </a:rPr>
              <a:t>památková péče</a:t>
            </a:r>
            <a:endParaRPr lang="cs-CZ" sz="3200" dirty="0"/>
          </a:p>
        </p:txBody>
      </p:sp>
      <p:sp>
        <p:nvSpPr>
          <p:cNvPr id="3" name="Zástupný symbol pro obsah 2"/>
          <p:cNvSpPr>
            <a:spLocks noGrp="1"/>
          </p:cNvSpPr>
          <p:nvPr>
            <p:ph idx="1"/>
          </p:nvPr>
        </p:nvSpPr>
        <p:spPr>
          <a:xfrm>
            <a:off x="457200" y="1340768"/>
            <a:ext cx="8229600" cy="4785395"/>
          </a:xfrm>
        </p:spPr>
        <p:txBody>
          <a:bodyPr>
            <a:normAutofit/>
          </a:bodyPr>
          <a:lstStyle/>
          <a:p>
            <a:pPr marL="0" indent="0" algn="ctr">
              <a:buNone/>
            </a:pPr>
            <a:r>
              <a:rPr lang="cs-CZ" sz="1900" b="1" dirty="0" smtClean="0"/>
              <a:t>§ </a:t>
            </a:r>
            <a:r>
              <a:rPr lang="cs-CZ" sz="1900" b="1" dirty="0"/>
              <a:t>4</a:t>
            </a:r>
          </a:p>
          <a:p>
            <a:pPr marL="0" indent="0" algn="ctr">
              <a:buNone/>
            </a:pPr>
            <a:r>
              <a:rPr lang="cs-CZ" sz="1900" b="1" dirty="0"/>
              <a:t>Národní kulturní </a:t>
            </a:r>
            <a:r>
              <a:rPr lang="cs-CZ" sz="1900" b="1" dirty="0" smtClean="0"/>
              <a:t>památky</a:t>
            </a:r>
          </a:p>
          <a:p>
            <a:pPr marL="0" indent="0" algn="ctr">
              <a:buNone/>
            </a:pPr>
            <a:endParaRPr lang="cs-CZ" sz="1900" b="1" dirty="0"/>
          </a:p>
          <a:p>
            <a:pPr marL="0" indent="0" algn="just">
              <a:buNone/>
            </a:pPr>
            <a:r>
              <a:rPr lang="cs-CZ" sz="1900" dirty="0"/>
              <a:t>(1) Kulturní památky, které tvoří nejvýznamnější součást kulturního bohatství národa, prohlašuje vláda České republiky nařízením za národní kulturní památky a stanoví podmínky jejich ochrany.</a:t>
            </a:r>
          </a:p>
          <a:p>
            <a:pPr marL="0" indent="0" algn="just">
              <a:buNone/>
            </a:pPr>
            <a:endParaRPr lang="cs-CZ" sz="1900" dirty="0"/>
          </a:p>
          <a:p>
            <a:pPr marL="0" indent="0" algn="just">
              <a:buNone/>
            </a:pPr>
            <a:r>
              <a:rPr lang="cs-CZ" sz="1900" dirty="0" smtClean="0"/>
              <a:t>(</a:t>
            </a:r>
            <a:r>
              <a:rPr lang="cs-CZ" sz="1900" dirty="0"/>
              <a:t>2) Vláda České republiky nařízením stanoví obecné podmínky zabezpečování státní památkové péče o národní kulturní památky.</a:t>
            </a:r>
            <a:endParaRPr lang="cs-CZ" sz="2200" i="1" dirty="0" smtClean="0">
              <a:solidFill>
                <a:srgbClr val="00B050"/>
              </a:solidFill>
            </a:endParaRPr>
          </a:p>
          <a:p>
            <a:pPr marL="0" indent="0" algn="ctr">
              <a:buNone/>
            </a:pPr>
            <a:endParaRPr lang="cs-CZ" i="1" dirty="0">
              <a:solidFill>
                <a:srgbClr val="00B050"/>
              </a:solidFill>
            </a:endParaRPr>
          </a:p>
          <a:p>
            <a:pPr marL="0" indent="0" algn="ctr">
              <a:buNone/>
            </a:pPr>
            <a:endParaRPr lang="cs-CZ" i="1" dirty="0" smtClean="0">
              <a:solidFill>
                <a:srgbClr val="00B050"/>
              </a:solidFill>
            </a:endParaRPr>
          </a:p>
          <a:p>
            <a:pPr marL="0" indent="0">
              <a:buNone/>
            </a:pPr>
            <a:endParaRPr lang="cs-CZ" sz="2400" dirty="0"/>
          </a:p>
          <a:p>
            <a:pPr marL="0" indent="0">
              <a:buNone/>
            </a:pPr>
            <a:endParaRPr lang="cs-CZ" sz="2400" dirty="0"/>
          </a:p>
        </p:txBody>
      </p:sp>
    </p:spTree>
    <p:extLst>
      <p:ext uri="{BB962C8B-B14F-4D97-AF65-F5344CB8AC3E}">
        <p14:creationId xmlns:p14="http://schemas.microsoft.com/office/powerpoint/2010/main" val="414863130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200" i="1" dirty="0"/>
              <a:t>Správa kultury  </a:t>
            </a:r>
            <a:r>
              <a:rPr lang="cs-CZ" sz="2800" i="1" dirty="0">
                <a:solidFill>
                  <a:srgbClr val="00B050"/>
                </a:solidFill>
              </a:rPr>
              <a:t>památková péče</a:t>
            </a:r>
            <a:endParaRPr lang="cs-CZ" sz="3200" dirty="0"/>
          </a:p>
        </p:txBody>
      </p:sp>
      <p:sp>
        <p:nvSpPr>
          <p:cNvPr id="3" name="Zástupný symbol pro obsah 2"/>
          <p:cNvSpPr>
            <a:spLocks noGrp="1"/>
          </p:cNvSpPr>
          <p:nvPr>
            <p:ph idx="1"/>
          </p:nvPr>
        </p:nvSpPr>
        <p:spPr>
          <a:xfrm>
            <a:off x="457200" y="1340768"/>
            <a:ext cx="8229600" cy="4785395"/>
          </a:xfrm>
        </p:spPr>
        <p:txBody>
          <a:bodyPr>
            <a:normAutofit fontScale="25000" lnSpcReduction="20000"/>
          </a:bodyPr>
          <a:lstStyle/>
          <a:p>
            <a:pPr marL="0" indent="0" algn="ctr">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9600" b="1" i="1" dirty="0" smtClean="0"/>
              <a:t>Nemovité a movité věci, popř. jejich soubory</a:t>
            </a:r>
          </a:p>
          <a:p>
            <a:pPr marL="0" indent="0">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7200" dirty="0" smtClean="0"/>
          </a:p>
          <a:p>
            <a:pPr marL="0" indent="0" algn="ctr">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7600" dirty="0" smtClean="0"/>
              <a:t>Část první, hlava IV zák. č. 89/2012 Sb., občanský zákoník</a:t>
            </a:r>
          </a:p>
          <a:p>
            <a:pPr marL="0" indent="0">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7600" dirty="0" smtClean="0"/>
          </a:p>
          <a:p>
            <a:pPr marL="0" lvl="1" indent="0" algn="ctr">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7600" dirty="0"/>
              <a:t>§ 489</a:t>
            </a:r>
          </a:p>
          <a:p>
            <a:pPr marL="0" lvl="1" indent="0" algn="just">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7600" dirty="0" smtClean="0"/>
              <a:t>Věc </a:t>
            </a:r>
            <a:r>
              <a:rPr lang="en-GB" sz="7600" dirty="0"/>
              <a:t>v právním </a:t>
            </a:r>
            <a:r>
              <a:rPr lang="en-GB" sz="7600" dirty="0" smtClean="0"/>
              <a:t>smyslu</a:t>
            </a:r>
            <a:r>
              <a:rPr lang="cs-CZ" sz="7600" dirty="0" smtClean="0"/>
              <a:t> </a:t>
            </a:r>
            <a:r>
              <a:rPr lang="en-GB" sz="7600" dirty="0" smtClean="0"/>
              <a:t>je </a:t>
            </a:r>
            <a:r>
              <a:rPr lang="en-GB" sz="7600" dirty="0"/>
              <a:t>vše, co je rozdílné od osoby a slouží potřebě lidí</a:t>
            </a:r>
            <a:r>
              <a:rPr lang="en-GB" sz="7600" dirty="0" smtClean="0"/>
              <a:t>.</a:t>
            </a:r>
            <a:endParaRPr lang="cs-CZ" sz="7600" dirty="0" smtClean="0"/>
          </a:p>
          <a:p>
            <a:pPr marL="0" lvl="1" indent="0" algn="ctr">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7600" dirty="0" smtClean="0"/>
              <a:t>§ </a:t>
            </a:r>
            <a:r>
              <a:rPr lang="en-GB" sz="7600" dirty="0"/>
              <a:t>496</a:t>
            </a:r>
          </a:p>
          <a:p>
            <a:pPr marL="0" lvl="1" indent="0" algn="ctr">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7600" dirty="0" smtClean="0"/>
              <a:t>Věci </a:t>
            </a:r>
            <a:r>
              <a:rPr lang="en-GB" sz="7600" dirty="0"/>
              <a:t>hmotné a </a:t>
            </a:r>
            <a:r>
              <a:rPr lang="en-GB" sz="7600" dirty="0" smtClean="0"/>
              <a:t>nehmotné</a:t>
            </a:r>
            <a:endParaRPr lang="en-GB" sz="7600" dirty="0"/>
          </a:p>
          <a:p>
            <a:pPr marL="0" lvl="1" indent="0" algn="just">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7600" dirty="0" smtClean="0"/>
              <a:t>(</a:t>
            </a:r>
            <a:r>
              <a:rPr lang="en-GB" sz="7600" dirty="0"/>
              <a:t>1) Hmotná věc je ovladatelná část vnějšího světa, která má povahu samostatného předmětu.</a:t>
            </a:r>
          </a:p>
          <a:p>
            <a:pPr marL="0" lvl="1" indent="0" algn="just">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7600" dirty="0" smtClean="0"/>
              <a:t>(</a:t>
            </a:r>
            <a:r>
              <a:rPr lang="en-GB" sz="7600" dirty="0"/>
              <a:t>2) Nehmotné věci jsou práva, jejichž povaha to připouští, a jiné věci bez hmotné podstaty</a:t>
            </a:r>
            <a:r>
              <a:rPr lang="en-GB" sz="7600" dirty="0" smtClean="0"/>
              <a:t>.</a:t>
            </a:r>
            <a:endParaRPr lang="cs-CZ" sz="7600" dirty="0" smtClean="0"/>
          </a:p>
          <a:p>
            <a:pPr marL="0" lvl="1" indent="0" algn="just">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7200" dirty="0" smtClean="0"/>
          </a:p>
          <a:p>
            <a:pPr marL="0" indent="0">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7200" i="1" dirty="0" smtClean="0">
              <a:solidFill>
                <a:srgbClr val="00B050"/>
              </a:solidFill>
            </a:endParaRPr>
          </a:p>
          <a:p>
            <a:pPr marL="0" indent="0" algn="ctr">
              <a:buNone/>
            </a:pPr>
            <a:endParaRPr lang="cs-CZ" i="1" dirty="0">
              <a:solidFill>
                <a:srgbClr val="00B050"/>
              </a:solidFill>
            </a:endParaRPr>
          </a:p>
          <a:p>
            <a:pPr marL="0" indent="0" algn="ctr">
              <a:buNone/>
            </a:pPr>
            <a:endParaRPr lang="cs-CZ" i="1" dirty="0" smtClean="0">
              <a:solidFill>
                <a:srgbClr val="00B050"/>
              </a:solidFill>
            </a:endParaRPr>
          </a:p>
          <a:p>
            <a:pPr marL="0" indent="0">
              <a:buNone/>
            </a:pPr>
            <a:endParaRPr lang="cs-CZ" sz="2400" dirty="0"/>
          </a:p>
          <a:p>
            <a:pPr marL="0" indent="0">
              <a:buNone/>
            </a:pPr>
            <a:endParaRPr lang="cs-CZ" sz="2400" dirty="0"/>
          </a:p>
        </p:txBody>
      </p:sp>
    </p:spTree>
    <p:extLst>
      <p:ext uri="{BB962C8B-B14F-4D97-AF65-F5344CB8AC3E}">
        <p14:creationId xmlns:p14="http://schemas.microsoft.com/office/powerpoint/2010/main" val="28704591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200" i="1" dirty="0"/>
              <a:t>Správa kultury  </a:t>
            </a:r>
            <a:r>
              <a:rPr lang="cs-CZ" sz="2800" i="1" dirty="0">
                <a:solidFill>
                  <a:srgbClr val="00B050"/>
                </a:solidFill>
              </a:rPr>
              <a:t>památková péče</a:t>
            </a:r>
            <a:endParaRPr lang="cs-CZ" sz="3200" dirty="0"/>
          </a:p>
        </p:txBody>
      </p:sp>
      <p:sp>
        <p:nvSpPr>
          <p:cNvPr id="3" name="Zástupný symbol pro obsah 2"/>
          <p:cNvSpPr>
            <a:spLocks noGrp="1"/>
          </p:cNvSpPr>
          <p:nvPr>
            <p:ph idx="1"/>
          </p:nvPr>
        </p:nvSpPr>
        <p:spPr>
          <a:xfrm>
            <a:off x="457200" y="1340768"/>
            <a:ext cx="8229600" cy="4785395"/>
          </a:xfrm>
        </p:spPr>
        <p:txBody>
          <a:bodyPr>
            <a:normAutofit fontScale="25000" lnSpcReduction="20000"/>
          </a:bodyPr>
          <a:lstStyle/>
          <a:p>
            <a:pPr marL="0" indent="0" algn="ctr">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9600" b="1" i="1" dirty="0" smtClean="0"/>
              <a:t>Nemovité a movité věci, popř. jejich soubory</a:t>
            </a:r>
          </a:p>
          <a:p>
            <a:pPr marL="0" indent="0">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7200" dirty="0" smtClean="0"/>
          </a:p>
          <a:p>
            <a:pPr marL="0" indent="0" algn="ctr">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7600" dirty="0" smtClean="0"/>
              <a:t>Část první, hlava IV zák. č. 89/2012 Sb., občanský zákoník</a:t>
            </a:r>
          </a:p>
          <a:p>
            <a:pPr marL="0" lvl="1" indent="0" algn="ctr">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7600" dirty="0" smtClean="0"/>
              <a:t>§ </a:t>
            </a:r>
            <a:r>
              <a:rPr lang="en-GB" sz="7600" dirty="0"/>
              <a:t>498</a:t>
            </a:r>
          </a:p>
          <a:p>
            <a:pPr marL="0" lvl="1" indent="0" algn="ctr">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7600" dirty="0" smtClean="0"/>
              <a:t>Nemovité </a:t>
            </a:r>
            <a:r>
              <a:rPr lang="en-GB" sz="7600" dirty="0"/>
              <a:t>a movité </a:t>
            </a:r>
            <a:r>
              <a:rPr lang="en-GB" sz="7600" dirty="0" smtClean="0"/>
              <a:t>věci</a:t>
            </a:r>
            <a:endParaRPr lang="en-GB" sz="7600" dirty="0"/>
          </a:p>
          <a:p>
            <a:pPr marL="0" lvl="1" indent="0" algn="just">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7600" dirty="0" smtClean="0"/>
              <a:t>(1) Nemovité </a:t>
            </a:r>
            <a:r>
              <a:rPr lang="en-GB" sz="7600" dirty="0"/>
              <a:t>věci jsou pozemky a podzemní stavby se samostatným účelovým určením, jakož i věcná práva k nim, a práva, která za nemovité věci prohlásí zákon. Stanoví-li jiný právní předpis, že určitá věc není součástí pozemku, a nelze-li takovou věc přenést z místa na místo bez porušení její podstaty, je i tato věc nemovitá</a:t>
            </a:r>
            <a:r>
              <a:rPr lang="en-GB" sz="7600" dirty="0" smtClean="0"/>
              <a:t>.</a:t>
            </a:r>
            <a:endParaRPr lang="cs-CZ" sz="7600" dirty="0" smtClean="0"/>
          </a:p>
          <a:p>
            <a:pPr marL="0" lvl="1" indent="0" algn="just">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7600" dirty="0"/>
          </a:p>
          <a:p>
            <a:pPr marL="0" lvl="1" indent="0" algn="just">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7600" dirty="0" smtClean="0"/>
              <a:t>(</a:t>
            </a:r>
            <a:r>
              <a:rPr lang="en-GB" sz="7600" dirty="0"/>
              <a:t>2) Veškeré další věci, ať je jejich podstata hmotná nebo nehmotná, jsou movité.</a:t>
            </a:r>
            <a:endParaRPr lang="en-GB" sz="7200" dirty="0" smtClean="0"/>
          </a:p>
          <a:p>
            <a:pPr marL="0" indent="0">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7200" i="1" dirty="0" smtClean="0">
              <a:solidFill>
                <a:srgbClr val="00B050"/>
              </a:solidFill>
            </a:endParaRPr>
          </a:p>
          <a:p>
            <a:pPr marL="0" indent="0" algn="ctr">
              <a:buNone/>
            </a:pPr>
            <a:endParaRPr lang="cs-CZ" i="1" dirty="0">
              <a:solidFill>
                <a:srgbClr val="00B050"/>
              </a:solidFill>
            </a:endParaRPr>
          </a:p>
          <a:p>
            <a:pPr marL="0" indent="0" algn="ctr">
              <a:buNone/>
            </a:pPr>
            <a:endParaRPr lang="cs-CZ" i="1" dirty="0" smtClean="0">
              <a:solidFill>
                <a:srgbClr val="00B050"/>
              </a:solidFill>
            </a:endParaRPr>
          </a:p>
          <a:p>
            <a:pPr marL="0" indent="0">
              <a:buNone/>
            </a:pPr>
            <a:endParaRPr lang="cs-CZ" sz="2400" dirty="0"/>
          </a:p>
          <a:p>
            <a:pPr marL="0" indent="0">
              <a:buNone/>
            </a:pPr>
            <a:endParaRPr lang="cs-CZ" sz="2400" dirty="0"/>
          </a:p>
        </p:txBody>
      </p:sp>
    </p:spTree>
    <p:extLst>
      <p:ext uri="{BB962C8B-B14F-4D97-AF65-F5344CB8AC3E}">
        <p14:creationId xmlns:p14="http://schemas.microsoft.com/office/powerpoint/2010/main" val="344533830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200" i="1" dirty="0"/>
              <a:t>Správa kultury  </a:t>
            </a:r>
            <a:r>
              <a:rPr lang="cs-CZ" sz="2800" i="1" dirty="0">
                <a:solidFill>
                  <a:srgbClr val="00B050"/>
                </a:solidFill>
              </a:rPr>
              <a:t>památková péče</a:t>
            </a:r>
            <a:endParaRPr lang="cs-CZ" sz="3200" dirty="0"/>
          </a:p>
        </p:txBody>
      </p:sp>
      <p:sp>
        <p:nvSpPr>
          <p:cNvPr id="3" name="Zástupný symbol pro obsah 2"/>
          <p:cNvSpPr>
            <a:spLocks noGrp="1"/>
          </p:cNvSpPr>
          <p:nvPr>
            <p:ph idx="1"/>
          </p:nvPr>
        </p:nvSpPr>
        <p:spPr>
          <a:xfrm>
            <a:off x="457200" y="1340768"/>
            <a:ext cx="8229600" cy="4785395"/>
          </a:xfrm>
        </p:spPr>
        <p:txBody>
          <a:bodyPr>
            <a:noAutofit/>
          </a:bodyPr>
          <a:lstStyle/>
          <a:p>
            <a:pPr marL="0" indent="0" algn="ctr">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1900" b="1" dirty="0"/>
              <a:t>Součást věci a příslušenství věci</a:t>
            </a:r>
          </a:p>
          <a:p>
            <a:pPr marL="0" indent="0" algn="ctr">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1900" dirty="0" smtClean="0"/>
              <a:t>Součást </a:t>
            </a:r>
            <a:r>
              <a:rPr lang="cs-CZ" sz="1900" dirty="0"/>
              <a:t>věci</a:t>
            </a:r>
          </a:p>
          <a:p>
            <a:pPr marL="0" indent="0" algn="ctr">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1900" dirty="0" smtClean="0"/>
              <a:t>§ 505</a:t>
            </a:r>
            <a:endParaRPr lang="cs-CZ" sz="1900" dirty="0"/>
          </a:p>
          <a:p>
            <a:pPr marL="0" indent="0" algn="just">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1900" dirty="0"/>
              <a:t>Součást věci je vše, co k ní podle její povahy náleží a co nemůže být od věci odděleno, aniž se tím věc znehodnotí.</a:t>
            </a:r>
            <a:endParaRPr lang="cs-CZ" sz="1900" dirty="0" smtClean="0">
              <a:solidFill>
                <a:srgbClr val="00B050"/>
              </a:solidFill>
            </a:endParaRPr>
          </a:p>
          <a:p>
            <a:pPr marL="0" indent="0">
              <a:buNone/>
            </a:pPr>
            <a:endParaRPr lang="cs-CZ" sz="1900" dirty="0"/>
          </a:p>
          <a:p>
            <a:pPr marL="0" indent="0" algn="ctr">
              <a:buNone/>
            </a:pPr>
            <a:r>
              <a:rPr lang="cs-CZ" sz="1900" dirty="0"/>
              <a:t>Příslušenství věci</a:t>
            </a:r>
          </a:p>
          <a:p>
            <a:pPr marL="0" indent="0" algn="ctr">
              <a:buNone/>
            </a:pPr>
            <a:r>
              <a:rPr lang="cs-CZ" sz="1900" dirty="0" smtClean="0"/>
              <a:t>§ </a:t>
            </a:r>
            <a:r>
              <a:rPr lang="cs-CZ" sz="1900" dirty="0"/>
              <a:t>510</a:t>
            </a:r>
          </a:p>
          <a:p>
            <a:pPr marL="0" indent="0" algn="just">
              <a:buNone/>
            </a:pPr>
            <a:r>
              <a:rPr lang="cs-CZ" sz="1900" dirty="0" smtClean="0"/>
              <a:t>(</a:t>
            </a:r>
            <a:r>
              <a:rPr lang="cs-CZ" sz="1900" dirty="0"/>
              <a:t>1) Příslušenství věci je vedlejší věc vlastníka u věci hlavní, je-li účelem vedlejší věci, aby se jí trvale užívalo společně s hlavní věcí v rámci jejich hospodářského určení. Byla-li vedlejší věc od hlavní věci přechodně odloučena, nepřestává být příslušenstvím.</a:t>
            </a:r>
          </a:p>
        </p:txBody>
      </p:sp>
    </p:spTree>
    <p:extLst>
      <p:ext uri="{BB962C8B-B14F-4D97-AF65-F5344CB8AC3E}">
        <p14:creationId xmlns:p14="http://schemas.microsoft.com/office/powerpoint/2010/main" val="28362888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200" i="1" dirty="0"/>
              <a:t>Správa kultury  </a:t>
            </a:r>
            <a:r>
              <a:rPr lang="cs-CZ" sz="2800" i="1" dirty="0">
                <a:solidFill>
                  <a:srgbClr val="00B050"/>
                </a:solidFill>
              </a:rPr>
              <a:t>památková péče</a:t>
            </a:r>
            <a:endParaRPr lang="cs-CZ" sz="3200" dirty="0"/>
          </a:p>
        </p:txBody>
      </p:sp>
      <p:sp>
        <p:nvSpPr>
          <p:cNvPr id="3" name="Zástupný symbol pro obsah 2"/>
          <p:cNvSpPr>
            <a:spLocks noGrp="1"/>
          </p:cNvSpPr>
          <p:nvPr>
            <p:ph idx="1"/>
          </p:nvPr>
        </p:nvSpPr>
        <p:spPr>
          <a:xfrm>
            <a:off x="457200" y="1340768"/>
            <a:ext cx="8229600" cy="4785395"/>
          </a:xfrm>
        </p:spPr>
        <p:txBody>
          <a:bodyPr>
            <a:noAutofit/>
          </a:bodyPr>
          <a:lstStyle/>
          <a:p>
            <a:pPr marL="0" indent="0" algn="ctr">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1900" b="1" dirty="0" smtClean="0"/>
          </a:p>
          <a:p>
            <a:pPr marL="0" indent="0" algn="ctr">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1900" b="1" dirty="0"/>
          </a:p>
          <a:p>
            <a:pPr marL="0" indent="0" algn="ctr">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1900" b="1" dirty="0" smtClean="0"/>
              <a:t>§ </a:t>
            </a:r>
            <a:r>
              <a:rPr lang="cs-CZ" sz="1900" b="1" dirty="0"/>
              <a:t>7a</a:t>
            </a:r>
          </a:p>
          <a:p>
            <a:pPr marL="0" indent="0" algn="ctr">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1900" b="1" dirty="0"/>
          </a:p>
          <a:p>
            <a:pPr marL="0" indent="0" algn="just">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1900" b="1" dirty="0"/>
              <a:t>Ministerstvo kultury může na žádost vlastníka stavby, která vznikla následně na nemovitosti již chráněné jako kulturní památka, nebo z moci úřední rozhodnout, že tato stavba není kulturní památkou.</a:t>
            </a:r>
            <a:endParaRPr lang="cs-CZ" sz="1900" dirty="0"/>
          </a:p>
        </p:txBody>
      </p:sp>
    </p:spTree>
    <p:extLst>
      <p:ext uri="{BB962C8B-B14F-4D97-AF65-F5344CB8AC3E}">
        <p14:creationId xmlns:p14="http://schemas.microsoft.com/office/powerpoint/2010/main" val="27405545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200" i="1" dirty="0"/>
              <a:t>Správa kultury  </a:t>
            </a:r>
            <a:r>
              <a:rPr lang="cs-CZ" sz="2800" i="1" dirty="0">
                <a:solidFill>
                  <a:srgbClr val="00B050"/>
                </a:solidFill>
              </a:rPr>
              <a:t>památková péče</a:t>
            </a:r>
            <a:endParaRPr lang="cs-CZ" sz="3200" dirty="0"/>
          </a:p>
        </p:txBody>
      </p:sp>
      <p:sp>
        <p:nvSpPr>
          <p:cNvPr id="3" name="Zástupný symbol pro obsah 2"/>
          <p:cNvSpPr>
            <a:spLocks noGrp="1"/>
          </p:cNvSpPr>
          <p:nvPr>
            <p:ph idx="1"/>
          </p:nvPr>
        </p:nvSpPr>
        <p:spPr>
          <a:xfrm>
            <a:off x="457200" y="1340768"/>
            <a:ext cx="8229600" cy="4785395"/>
          </a:xfrm>
        </p:spPr>
        <p:txBody>
          <a:bodyPr>
            <a:normAutofit/>
          </a:bodyPr>
          <a:lstStyle/>
          <a:p>
            <a:pPr marL="26640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400" b="1" i="1" dirty="0" smtClean="0"/>
              <a:t>Kulturní památky dle PZ</a:t>
            </a:r>
            <a:endParaRPr lang="en-GB" sz="2400" b="1" i="1" dirty="0"/>
          </a:p>
          <a:p>
            <a:pPr marL="26640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2000" dirty="0" smtClean="0"/>
          </a:p>
          <a:p>
            <a:pPr marL="26640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000" dirty="0" smtClean="0"/>
              <a:t>vyjmutí archiválií				§ 42 odst. 5 PZ</a:t>
            </a:r>
          </a:p>
          <a:p>
            <a:pPr marL="26640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2000" dirty="0"/>
          </a:p>
          <a:p>
            <a:pPr marL="266400" indent="0" algn="just">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000" dirty="0" smtClean="0"/>
              <a:t>kulturní památky dle dřívějších právních předpisů (zák. č. 22/1958 Sb., o kulturních památkách)</a:t>
            </a:r>
          </a:p>
          <a:p>
            <a:pPr marL="26640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000" dirty="0"/>
              <a:t>	</a:t>
            </a:r>
            <a:r>
              <a:rPr lang="cs-CZ" sz="2000" dirty="0" smtClean="0"/>
              <a:t>								§ 42 odst. 1, 2 PZ</a:t>
            </a:r>
          </a:p>
          <a:p>
            <a:pPr marL="26640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2000" dirty="0" smtClean="0"/>
          </a:p>
          <a:p>
            <a:pPr marL="266400" indent="0">
              <a:lnSpc>
                <a:spcPct val="120000"/>
              </a:lnSpc>
              <a:spcBef>
                <a:spcPts val="0"/>
              </a:spcBef>
              <a:buNone/>
            </a:pPr>
            <a:endParaRPr lang="cs-CZ" sz="5000" i="1" dirty="0" smtClean="0">
              <a:solidFill>
                <a:srgbClr val="00B050"/>
              </a:solidFill>
            </a:endParaRPr>
          </a:p>
          <a:p>
            <a:pPr marL="0" indent="0" algn="ctr">
              <a:buNone/>
            </a:pPr>
            <a:endParaRPr lang="cs-CZ" i="1" dirty="0">
              <a:solidFill>
                <a:srgbClr val="00B050"/>
              </a:solidFill>
            </a:endParaRPr>
          </a:p>
          <a:p>
            <a:pPr marL="0" indent="0" algn="ctr">
              <a:buNone/>
            </a:pPr>
            <a:endParaRPr lang="cs-CZ" i="1" dirty="0" smtClean="0">
              <a:solidFill>
                <a:srgbClr val="00B050"/>
              </a:solidFill>
            </a:endParaRPr>
          </a:p>
          <a:p>
            <a:pPr marL="0" indent="0">
              <a:buNone/>
            </a:pPr>
            <a:endParaRPr lang="cs-CZ" sz="2400" dirty="0"/>
          </a:p>
          <a:p>
            <a:pPr marL="0" indent="0">
              <a:buNone/>
            </a:pPr>
            <a:endParaRPr lang="cs-CZ" sz="2400" dirty="0"/>
          </a:p>
        </p:txBody>
      </p:sp>
    </p:spTree>
    <p:extLst>
      <p:ext uri="{BB962C8B-B14F-4D97-AF65-F5344CB8AC3E}">
        <p14:creationId xmlns:p14="http://schemas.microsoft.com/office/powerpoint/2010/main" val="14676386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300" i="1" dirty="0" smtClean="0"/>
              <a:t>Správa kultury</a:t>
            </a:r>
            <a:endParaRPr lang="cs-CZ" dirty="0"/>
          </a:p>
        </p:txBody>
      </p:sp>
      <p:sp>
        <p:nvSpPr>
          <p:cNvPr id="3" name="Zástupný symbol pro obsah 2"/>
          <p:cNvSpPr>
            <a:spLocks noGrp="1"/>
          </p:cNvSpPr>
          <p:nvPr>
            <p:ph idx="1"/>
          </p:nvPr>
        </p:nvSpPr>
        <p:spPr>
          <a:xfrm>
            <a:off x="457200" y="1340768"/>
            <a:ext cx="8229600" cy="4785395"/>
          </a:xfrm>
        </p:spPr>
        <p:txBody>
          <a:bodyPr>
            <a:normAutofit/>
          </a:bodyPr>
          <a:lstStyle/>
          <a:p>
            <a:pPr marL="0" indent="0">
              <a:buNone/>
            </a:pPr>
            <a:r>
              <a:rPr lang="cs-CZ" sz="2000" b="1" u="sng" dirty="0"/>
              <a:t>3</a:t>
            </a:r>
            <a:r>
              <a:rPr lang="x-none" sz="2000" b="1" u="sng" dirty="0"/>
              <a:t>1. </a:t>
            </a:r>
            <a:r>
              <a:rPr lang="cs-CZ" sz="2000" b="1" u="sng" dirty="0" smtClean="0"/>
              <a:t>b</a:t>
            </a:r>
            <a:r>
              <a:rPr lang="x-none" sz="2000" b="1" u="sng" dirty="0" smtClean="0"/>
              <a:t>řezna</a:t>
            </a:r>
            <a:r>
              <a:rPr lang="cs-CZ" sz="2000" b="1" u="sng" dirty="0" smtClean="0"/>
              <a:t> 2017</a:t>
            </a:r>
            <a:r>
              <a:rPr lang="x-none" sz="2000" b="1" u="sng" dirty="0" smtClean="0"/>
              <a:t> </a:t>
            </a:r>
            <a:endParaRPr lang="cs-CZ" sz="2000" b="1" u="sng" dirty="0" smtClean="0"/>
          </a:p>
          <a:p>
            <a:pPr marL="0" indent="0">
              <a:buNone/>
            </a:pPr>
            <a:endParaRPr lang="cs-CZ" sz="2000" dirty="0"/>
          </a:p>
          <a:p>
            <a:pPr>
              <a:spcBef>
                <a:spcPts val="0"/>
              </a:spcBef>
              <a:spcAft>
                <a:spcPts val="600"/>
              </a:spcAft>
            </a:pPr>
            <a:r>
              <a:rPr lang="x-none" sz="1600" dirty="0"/>
              <a:t>Péče o kulturní památky, </a:t>
            </a:r>
            <a:endParaRPr lang="cs-CZ" sz="1600" dirty="0"/>
          </a:p>
          <a:p>
            <a:pPr>
              <a:spcBef>
                <a:spcPts val="0"/>
              </a:spcBef>
              <a:spcAft>
                <a:spcPts val="600"/>
              </a:spcAft>
            </a:pPr>
            <a:r>
              <a:rPr lang="x-none" sz="1600" dirty="0"/>
              <a:t>povinnosti vlastníka kulturní památky, </a:t>
            </a:r>
            <a:endParaRPr lang="cs-CZ" sz="1600" dirty="0"/>
          </a:p>
          <a:p>
            <a:pPr>
              <a:spcBef>
                <a:spcPts val="0"/>
              </a:spcBef>
              <a:spcAft>
                <a:spcPts val="600"/>
              </a:spcAft>
            </a:pPr>
            <a:r>
              <a:rPr lang="x-none" sz="1600" dirty="0"/>
              <a:t>sankce za jejich nesplnění, obnova kulturní památky, </a:t>
            </a:r>
            <a:endParaRPr lang="cs-CZ" sz="1600" dirty="0"/>
          </a:p>
          <a:p>
            <a:pPr>
              <a:spcBef>
                <a:spcPts val="0"/>
              </a:spcBef>
              <a:spcAft>
                <a:spcPts val="600"/>
              </a:spcAft>
            </a:pPr>
            <a:r>
              <a:rPr lang="x-none" sz="1600" dirty="0"/>
              <a:t>postavení dotčených orgánů a povaha závazných stanovisek, </a:t>
            </a:r>
            <a:endParaRPr lang="cs-CZ" sz="1600" dirty="0"/>
          </a:p>
          <a:p>
            <a:pPr>
              <a:spcBef>
                <a:spcPts val="0"/>
              </a:spcBef>
              <a:spcAft>
                <a:spcPts val="600"/>
              </a:spcAft>
            </a:pPr>
            <a:r>
              <a:rPr lang="cs-CZ" sz="1600" dirty="0"/>
              <a:t>formy </a:t>
            </a:r>
            <a:r>
              <a:rPr lang="x-none" sz="1600" dirty="0"/>
              <a:t>finanční pomoci vlastníku kulturní památky, </a:t>
            </a:r>
            <a:endParaRPr lang="cs-CZ" sz="1600" dirty="0"/>
          </a:p>
          <a:p>
            <a:pPr>
              <a:spcBef>
                <a:spcPts val="0"/>
              </a:spcBef>
              <a:spcAft>
                <a:spcPts val="600"/>
              </a:spcAft>
            </a:pPr>
            <a:r>
              <a:rPr lang="x-none" sz="1600" dirty="0"/>
              <a:t>právní povaha poskytování finančního příspěvku, </a:t>
            </a:r>
            <a:endParaRPr lang="cs-CZ" sz="1600" dirty="0"/>
          </a:p>
          <a:p>
            <a:pPr>
              <a:spcBef>
                <a:spcPts val="0"/>
              </a:spcBef>
              <a:spcAft>
                <a:spcPts val="600"/>
              </a:spcAft>
            </a:pPr>
            <a:r>
              <a:rPr lang="cs-CZ" sz="1600" dirty="0"/>
              <a:t>UNESCO. </a:t>
            </a:r>
          </a:p>
        </p:txBody>
      </p:sp>
    </p:spTree>
    <p:extLst>
      <p:ext uri="{BB962C8B-B14F-4D97-AF65-F5344CB8AC3E}">
        <p14:creationId xmlns:p14="http://schemas.microsoft.com/office/powerpoint/2010/main" val="292083865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200" i="1" dirty="0"/>
              <a:t>Správa kultury  </a:t>
            </a:r>
            <a:r>
              <a:rPr lang="cs-CZ" sz="2800" i="1" dirty="0">
                <a:solidFill>
                  <a:srgbClr val="00B050"/>
                </a:solidFill>
              </a:rPr>
              <a:t>památková péče</a:t>
            </a:r>
            <a:endParaRPr lang="cs-CZ" sz="3200" dirty="0"/>
          </a:p>
        </p:txBody>
      </p:sp>
      <p:sp>
        <p:nvSpPr>
          <p:cNvPr id="3" name="Zástupný symbol pro obsah 2"/>
          <p:cNvSpPr>
            <a:spLocks noGrp="1"/>
          </p:cNvSpPr>
          <p:nvPr>
            <p:ph idx="1"/>
          </p:nvPr>
        </p:nvSpPr>
        <p:spPr>
          <a:xfrm>
            <a:off x="457200" y="1340768"/>
            <a:ext cx="8229600" cy="4785395"/>
          </a:xfrm>
        </p:spPr>
        <p:txBody>
          <a:bodyPr>
            <a:normAutofit fontScale="70000" lnSpcReduction="20000"/>
          </a:bodyPr>
          <a:lstStyle/>
          <a:p>
            <a:pPr marL="0" indent="0">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600" b="1" i="1" dirty="0" smtClean="0"/>
              <a:t>Kulturní památky dle dřívějších právních předpisů </a:t>
            </a:r>
          </a:p>
          <a:p>
            <a:pPr marL="0" indent="0" algn="ctr">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2600" dirty="0" smtClean="0"/>
          </a:p>
          <a:p>
            <a:pPr marL="0" indent="0" algn="ctr">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600" dirty="0" smtClean="0"/>
              <a:t>zák. </a:t>
            </a:r>
            <a:r>
              <a:rPr lang="en-GB" sz="2600" dirty="0" smtClean="0"/>
              <a:t>č</a:t>
            </a:r>
            <a:r>
              <a:rPr lang="en-GB" sz="2600" dirty="0"/>
              <a:t>. 22/1958 Sb., </a:t>
            </a:r>
            <a:r>
              <a:rPr lang="en-GB" sz="2600" dirty="0" smtClean="0"/>
              <a:t>o</a:t>
            </a:r>
            <a:r>
              <a:rPr lang="cs-CZ" sz="2600" dirty="0" smtClean="0"/>
              <a:t> kulturních památkách </a:t>
            </a:r>
            <a:endParaRPr lang="cs-CZ" sz="2400" dirty="0"/>
          </a:p>
          <a:p>
            <a:pPr marL="0" indent="0" algn="ctr">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2300" dirty="0" smtClean="0"/>
          </a:p>
          <a:p>
            <a:pPr marL="0" indent="0" algn="ctr">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300" dirty="0" smtClean="0"/>
              <a:t>§ 2 Pojem památky</a:t>
            </a:r>
            <a:endParaRPr lang="en-GB" sz="2300" dirty="0"/>
          </a:p>
          <a:p>
            <a:pPr marL="0" indent="0">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2300" dirty="0"/>
          </a:p>
          <a:p>
            <a:pPr marL="0" indent="0" algn="just">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300" dirty="0" smtClean="0"/>
              <a:t>(</a:t>
            </a:r>
            <a:r>
              <a:rPr lang="en-GB" sz="2300" dirty="0" smtClean="0"/>
              <a:t>1</a:t>
            </a:r>
            <a:r>
              <a:rPr lang="en-GB" sz="2300" dirty="0"/>
              <a:t>) </a:t>
            </a:r>
            <a:r>
              <a:rPr lang="cs-CZ" sz="2300" dirty="0" smtClean="0"/>
              <a:t>Památkou je kulturní statek, který je dokladem historického vývoje společnosti, jejího umění, techniky, vědy a jiných oborů lidské práce a života, nebo jest jí dochované historické prostředí sídlištních celků a architektonických souborů, anebo věc, která má vztah k význačným osobám a událostem dějin a kultury. </a:t>
            </a:r>
            <a:endParaRPr lang="en-GB" sz="2300" dirty="0"/>
          </a:p>
          <a:p>
            <a:pPr marL="0" indent="0">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2300" dirty="0"/>
          </a:p>
          <a:p>
            <a:pPr marL="0" indent="0" algn="just">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300" dirty="0"/>
              <a:t>2</a:t>
            </a:r>
            <a:r>
              <a:rPr lang="en-GB" sz="2300" dirty="0" smtClean="0"/>
              <a:t>)</a:t>
            </a:r>
            <a:r>
              <a:rPr lang="cs-CZ" sz="2300" dirty="0" smtClean="0"/>
              <a:t> Za památku se považuje také soubor kulturních statků a věcí, i když některé z nich nejsou památkami. V pochybnostech se považuje věc za památku až do rozhodnutí výkonného orgánu krajského národního výboru, který si před rozhodnutím vyžádá posudek Státního ústavu památkové péče a ochrany přírody. </a:t>
            </a:r>
            <a:endParaRPr lang="en-GB" sz="2300" dirty="0"/>
          </a:p>
          <a:p>
            <a:pPr marL="0" indent="0">
              <a:lnSpc>
                <a:spcPct val="120000"/>
              </a:lnSpc>
              <a:spcBef>
                <a:spcPts val="0"/>
              </a:spcBef>
              <a:buSzPct val="45000"/>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2400" dirty="0"/>
          </a:p>
          <a:p>
            <a:pPr marL="0" indent="0">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2400" dirty="0"/>
          </a:p>
          <a:p>
            <a:pPr marL="0" indent="0">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2000" dirty="0"/>
          </a:p>
          <a:p>
            <a:pPr marL="0">
              <a:lnSpc>
                <a:spcPct val="120000"/>
              </a:lnSpc>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2000" dirty="0"/>
          </a:p>
          <a:p>
            <a:pPr marL="0" indent="0">
              <a:lnSpc>
                <a:spcPct val="120000"/>
              </a:lnSpc>
              <a:spcBef>
                <a:spcPts val="0"/>
              </a:spcBef>
              <a:buNone/>
            </a:pPr>
            <a:endParaRPr lang="cs-CZ" sz="2200" i="1" dirty="0" smtClean="0">
              <a:solidFill>
                <a:srgbClr val="00B050"/>
              </a:solidFill>
            </a:endParaRPr>
          </a:p>
          <a:p>
            <a:pPr marL="0" indent="0" algn="ctr">
              <a:spcBef>
                <a:spcPts val="0"/>
              </a:spcBef>
              <a:buNone/>
            </a:pPr>
            <a:endParaRPr lang="cs-CZ" i="1" dirty="0">
              <a:solidFill>
                <a:srgbClr val="00B050"/>
              </a:solidFill>
            </a:endParaRPr>
          </a:p>
          <a:p>
            <a:pPr marL="0" indent="0" algn="ctr">
              <a:spcBef>
                <a:spcPts val="0"/>
              </a:spcBef>
              <a:buNone/>
            </a:pPr>
            <a:endParaRPr lang="cs-CZ" i="1" dirty="0" smtClean="0">
              <a:solidFill>
                <a:srgbClr val="00B050"/>
              </a:solidFill>
            </a:endParaRPr>
          </a:p>
          <a:p>
            <a:pPr marL="0" indent="0">
              <a:spcBef>
                <a:spcPts val="0"/>
              </a:spcBef>
              <a:buNone/>
            </a:pPr>
            <a:endParaRPr lang="cs-CZ" sz="2400" dirty="0"/>
          </a:p>
          <a:p>
            <a:pPr marL="0" indent="0">
              <a:buNone/>
            </a:pPr>
            <a:endParaRPr lang="cs-CZ" sz="2400" dirty="0"/>
          </a:p>
        </p:txBody>
      </p:sp>
    </p:spTree>
    <p:extLst>
      <p:ext uri="{BB962C8B-B14F-4D97-AF65-F5344CB8AC3E}">
        <p14:creationId xmlns:p14="http://schemas.microsoft.com/office/powerpoint/2010/main" val="386819106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200" i="1" dirty="0"/>
              <a:t>Správa kultury  </a:t>
            </a:r>
            <a:r>
              <a:rPr lang="cs-CZ" sz="2800" i="1" dirty="0">
                <a:solidFill>
                  <a:srgbClr val="00B050"/>
                </a:solidFill>
              </a:rPr>
              <a:t>památková péče</a:t>
            </a:r>
            <a:endParaRPr lang="cs-CZ" sz="3200" dirty="0"/>
          </a:p>
        </p:txBody>
      </p:sp>
      <p:sp>
        <p:nvSpPr>
          <p:cNvPr id="3" name="Zástupný symbol pro obsah 2"/>
          <p:cNvSpPr>
            <a:spLocks noGrp="1"/>
          </p:cNvSpPr>
          <p:nvPr>
            <p:ph idx="1"/>
          </p:nvPr>
        </p:nvSpPr>
        <p:spPr>
          <a:xfrm>
            <a:off x="457200" y="1340768"/>
            <a:ext cx="8229600" cy="4785395"/>
          </a:xfrm>
        </p:spPr>
        <p:txBody>
          <a:bodyPr>
            <a:normAutofit fontScale="55000" lnSpcReduction="20000"/>
          </a:bodyPr>
          <a:lstStyle/>
          <a:p>
            <a:pPr marL="0" indent="0" algn="ctr">
              <a:lnSpc>
                <a:spcPct val="120000"/>
              </a:lnSpc>
              <a:spcBef>
                <a:spcPts val="0"/>
              </a:spcBef>
              <a:spcAft>
                <a:spcPts val="600"/>
              </a:spcAft>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600" dirty="0"/>
              <a:t>zák. </a:t>
            </a:r>
            <a:r>
              <a:rPr lang="en-GB" sz="2600" dirty="0"/>
              <a:t>č. 22/1958 Sb., o</a:t>
            </a:r>
            <a:r>
              <a:rPr lang="cs-CZ" sz="2600" dirty="0"/>
              <a:t> kulturních památkách</a:t>
            </a:r>
          </a:p>
          <a:p>
            <a:pPr marL="0" indent="0" algn="ctr">
              <a:lnSpc>
                <a:spcPct val="120000"/>
              </a:lnSpc>
              <a:spcBef>
                <a:spcPts val="0"/>
              </a:spcBef>
              <a:spcAft>
                <a:spcPts val="600"/>
              </a:spcAft>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600" dirty="0" smtClean="0"/>
              <a:t>§ </a:t>
            </a:r>
            <a:r>
              <a:rPr lang="en-GB" sz="2600" dirty="0"/>
              <a:t>7 </a:t>
            </a:r>
            <a:r>
              <a:rPr lang="en-GB" sz="2600" dirty="0" smtClean="0"/>
              <a:t>Evidence</a:t>
            </a:r>
            <a:r>
              <a:rPr lang="cs-CZ" sz="2600" dirty="0"/>
              <a:t> </a:t>
            </a:r>
            <a:r>
              <a:rPr lang="cs-CZ" sz="2600" dirty="0" smtClean="0"/>
              <a:t>památek</a:t>
            </a:r>
            <a:endParaRPr lang="en-GB" sz="2600" dirty="0"/>
          </a:p>
          <a:p>
            <a:pPr marL="0" indent="0" algn="just">
              <a:lnSpc>
                <a:spcPct val="120000"/>
              </a:lnSpc>
              <a:spcBef>
                <a:spcPts val="0"/>
              </a:spcBef>
              <a:spcAft>
                <a:spcPts val="600"/>
              </a:spcAft>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600" dirty="0" smtClean="0"/>
              <a:t>1)</a:t>
            </a:r>
            <a:r>
              <a:rPr lang="cs-CZ" sz="2600" dirty="0" smtClean="0"/>
              <a:t> Památky se zapisují z evidenčních důvodů do státních seznamů památek. Chráněny jsou i památky do těchto seznamů nezapsané. </a:t>
            </a:r>
            <a:r>
              <a:rPr lang="en-GB" sz="2600" dirty="0" smtClean="0"/>
              <a:t> </a:t>
            </a:r>
            <a:endParaRPr lang="en-GB" sz="2600" dirty="0"/>
          </a:p>
          <a:p>
            <a:pPr marL="0" indent="0" algn="just">
              <a:lnSpc>
                <a:spcPct val="120000"/>
              </a:lnSpc>
              <a:spcBef>
                <a:spcPts val="0"/>
              </a:spcBef>
              <a:spcAft>
                <a:spcPts val="600"/>
              </a:spcAft>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600" dirty="0" smtClean="0"/>
              <a:t>2)</a:t>
            </a:r>
            <a:r>
              <a:rPr lang="cs-CZ" sz="2600" dirty="0" smtClean="0"/>
              <a:t> Výkonný orgán krajského národního výboru, případně Národního výboru města Brna, Národního výboru města Ostravy nebo Národního výboru města Plzně, vede státní seznam nemovitých památek a státní seznam movitých památek. Do státního seznamu nemovitých památek se zapisují veškeré nemovité památky na území kraje, Do státního seznamu movitých památek se zapisují významné movité památky na území kraje, pokud nejsou osobním majetkem nebo nejsou uloženy v museích, galeriích nebo jiných podobných ústavech. </a:t>
            </a:r>
            <a:r>
              <a:rPr lang="en-GB" sz="2600" dirty="0" smtClean="0"/>
              <a:t> </a:t>
            </a:r>
            <a:endParaRPr lang="en-GB" sz="2600" dirty="0"/>
          </a:p>
          <a:p>
            <a:pPr marL="0" indent="0" algn="just">
              <a:lnSpc>
                <a:spcPct val="120000"/>
              </a:lnSpc>
              <a:spcBef>
                <a:spcPts val="0"/>
              </a:spcBef>
              <a:spcAft>
                <a:spcPts val="600"/>
              </a:spcAft>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600" dirty="0" smtClean="0"/>
              <a:t>3)</a:t>
            </a:r>
            <a:r>
              <a:rPr lang="cs-CZ" sz="2600" dirty="0" smtClean="0"/>
              <a:t> Národní kulturní památky se zapisují do příslušného seznamu na základě rozhodnutí vlády, že památka je národní kulturní památkou </a:t>
            </a:r>
            <a:r>
              <a:rPr lang="en-GB" sz="2600" dirty="0" smtClean="0"/>
              <a:t>(§ </a:t>
            </a:r>
            <a:r>
              <a:rPr lang="en-GB" sz="2600" dirty="0"/>
              <a:t>3</a:t>
            </a:r>
            <a:r>
              <a:rPr lang="en-GB" sz="2600" dirty="0" smtClean="0"/>
              <a:t>).</a:t>
            </a:r>
            <a:r>
              <a:rPr lang="cs-CZ" sz="2600" dirty="0" smtClean="0"/>
              <a:t> V ostatních případech rozhoduje o zápisu výkonný orgán krajského národního výboru</a:t>
            </a:r>
            <a:r>
              <a:rPr lang="cs-CZ" sz="2600" dirty="0"/>
              <a:t>, případně Národního výboru města Brna, Národního výboru města Ostravy nebo Národního výboru města </a:t>
            </a:r>
            <a:r>
              <a:rPr lang="cs-CZ" sz="2600" dirty="0" smtClean="0"/>
              <a:t>Plzně.</a:t>
            </a:r>
          </a:p>
          <a:p>
            <a:pPr marL="0" indent="0" algn="just">
              <a:lnSpc>
                <a:spcPct val="120000"/>
              </a:lnSpc>
              <a:spcBef>
                <a:spcPts val="0"/>
              </a:spcBef>
              <a:spcAft>
                <a:spcPts val="600"/>
              </a:spcAft>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600" dirty="0" smtClean="0"/>
              <a:t>4)</a:t>
            </a:r>
            <a:r>
              <a:rPr lang="cs-CZ" sz="2600" dirty="0" smtClean="0"/>
              <a:t> Ministerstvo školství a kultury může v dohodě se zúčastněnými ústředními úřady a orgány stanovit vyhláškou v Úředním listě, jaké movité památky je vlastník (správce) památky povinen hlásit a jakým způsobem. </a:t>
            </a:r>
          </a:p>
          <a:p>
            <a:pPr marL="0" indent="0">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100" dirty="0" smtClean="0"/>
              <a:t> </a:t>
            </a:r>
            <a:endParaRPr lang="cs-CZ" sz="2400" dirty="0"/>
          </a:p>
          <a:p>
            <a:pPr marL="0" indent="0">
              <a:buNone/>
            </a:pPr>
            <a:endParaRPr lang="cs-CZ" sz="2400" dirty="0"/>
          </a:p>
        </p:txBody>
      </p:sp>
    </p:spTree>
    <p:extLst>
      <p:ext uri="{BB962C8B-B14F-4D97-AF65-F5344CB8AC3E}">
        <p14:creationId xmlns:p14="http://schemas.microsoft.com/office/powerpoint/2010/main" val="231591927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200" i="1" dirty="0"/>
              <a:t>Správa kultury  </a:t>
            </a:r>
            <a:r>
              <a:rPr lang="cs-CZ" sz="2800" i="1" dirty="0">
                <a:solidFill>
                  <a:srgbClr val="00B050"/>
                </a:solidFill>
              </a:rPr>
              <a:t>památková péče</a:t>
            </a:r>
            <a:endParaRPr lang="cs-CZ" sz="3200" dirty="0"/>
          </a:p>
        </p:txBody>
      </p:sp>
      <p:sp>
        <p:nvSpPr>
          <p:cNvPr id="3" name="Zástupný symbol pro obsah 2"/>
          <p:cNvSpPr>
            <a:spLocks noGrp="1"/>
          </p:cNvSpPr>
          <p:nvPr>
            <p:ph idx="1"/>
          </p:nvPr>
        </p:nvSpPr>
        <p:spPr>
          <a:xfrm>
            <a:off x="457200" y="1340768"/>
            <a:ext cx="8229600" cy="4785395"/>
          </a:xfrm>
        </p:spPr>
        <p:txBody>
          <a:bodyPr>
            <a:normAutofit fontScale="77500" lnSpcReduction="20000"/>
          </a:bodyPr>
          <a:lstStyle/>
          <a:p>
            <a:pPr marL="0" indent="0" algn="ctr">
              <a:lnSpc>
                <a:spcPct val="120000"/>
              </a:lnSpc>
              <a:spcBef>
                <a:spcPts val="0"/>
              </a:spcBef>
              <a:spcAft>
                <a:spcPts val="600"/>
              </a:spcAft>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600" b="1" dirty="0"/>
              <a:t>§ 5</a:t>
            </a:r>
          </a:p>
          <a:p>
            <a:pPr marL="0" indent="0" algn="ctr">
              <a:lnSpc>
                <a:spcPct val="120000"/>
              </a:lnSpc>
              <a:spcBef>
                <a:spcPts val="0"/>
              </a:spcBef>
              <a:spcAft>
                <a:spcPts val="600"/>
              </a:spcAft>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600" b="1" dirty="0" smtClean="0"/>
              <a:t>Památkové rezervace</a:t>
            </a:r>
            <a:endParaRPr lang="cs-CZ" sz="2600" b="1" dirty="0"/>
          </a:p>
          <a:p>
            <a:pPr marL="0" indent="0" algn="just">
              <a:lnSpc>
                <a:spcPct val="120000"/>
              </a:lnSpc>
              <a:spcBef>
                <a:spcPts val="0"/>
              </a:spcBef>
              <a:spcAft>
                <a:spcPts val="600"/>
              </a:spcAft>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600" dirty="0" smtClean="0"/>
              <a:t>(1) Území</a:t>
            </a:r>
            <a:r>
              <a:rPr lang="cs-CZ" sz="2600" dirty="0"/>
              <a:t>, jehož charakter a prostředí určuje soubor nemovitých kulturních památek, popřípadě archeologických nálezů, může vláda České republiky nařízením prohlásit jako celek za památkovou rezervaci a stanovit podmínky pro zabezpečení její ochrany. Tyto podmínky se mohou v potřebném rozsahu vztahovat i na nemovitosti na území památkové rezervace, které nejsou kulturními památkami</a:t>
            </a:r>
            <a:r>
              <a:rPr lang="cs-CZ" sz="2600" dirty="0" smtClean="0"/>
              <a:t>.</a:t>
            </a:r>
          </a:p>
          <a:p>
            <a:pPr marL="0" indent="0" algn="just">
              <a:lnSpc>
                <a:spcPct val="120000"/>
              </a:lnSpc>
              <a:spcBef>
                <a:spcPts val="0"/>
              </a:spcBef>
              <a:spcAft>
                <a:spcPts val="600"/>
              </a:spcAft>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2600" dirty="0" smtClean="0"/>
          </a:p>
          <a:p>
            <a:pPr marL="0" indent="0" algn="just">
              <a:lnSpc>
                <a:spcPct val="120000"/>
              </a:lnSpc>
              <a:spcBef>
                <a:spcPts val="0"/>
              </a:spcBef>
              <a:spcAft>
                <a:spcPts val="600"/>
              </a:spcAft>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600" dirty="0" smtClean="0"/>
              <a:t>(</a:t>
            </a:r>
            <a:r>
              <a:rPr lang="cs-CZ" sz="2600" dirty="0"/>
              <a:t>2) Vláda České republiky nařízením stanoví obecné podmínky zabezpečování státní památkové péče v památkových rezervacích.</a:t>
            </a:r>
            <a:endParaRPr lang="cs-CZ" sz="2400" dirty="0"/>
          </a:p>
        </p:txBody>
      </p:sp>
    </p:spTree>
    <p:extLst>
      <p:ext uri="{BB962C8B-B14F-4D97-AF65-F5344CB8AC3E}">
        <p14:creationId xmlns:p14="http://schemas.microsoft.com/office/powerpoint/2010/main" val="3122182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200" i="1" dirty="0"/>
              <a:t>Správa kultury  </a:t>
            </a:r>
            <a:r>
              <a:rPr lang="cs-CZ" sz="2800" i="1" dirty="0">
                <a:solidFill>
                  <a:srgbClr val="00B050"/>
                </a:solidFill>
              </a:rPr>
              <a:t>památková péče</a:t>
            </a:r>
            <a:endParaRPr lang="cs-CZ" sz="3200" dirty="0"/>
          </a:p>
        </p:txBody>
      </p:sp>
      <p:sp>
        <p:nvSpPr>
          <p:cNvPr id="3" name="Zástupný symbol pro obsah 2"/>
          <p:cNvSpPr>
            <a:spLocks noGrp="1"/>
          </p:cNvSpPr>
          <p:nvPr>
            <p:ph idx="1"/>
          </p:nvPr>
        </p:nvSpPr>
        <p:spPr>
          <a:xfrm>
            <a:off x="457200" y="1340768"/>
            <a:ext cx="8229600" cy="4785395"/>
          </a:xfrm>
        </p:spPr>
        <p:txBody>
          <a:bodyPr>
            <a:normAutofit fontScale="77500" lnSpcReduction="20000"/>
          </a:bodyPr>
          <a:lstStyle/>
          <a:p>
            <a:pPr marL="0" indent="0" algn="ctr">
              <a:lnSpc>
                <a:spcPct val="120000"/>
              </a:lnSpc>
              <a:spcBef>
                <a:spcPts val="0"/>
              </a:spcBef>
              <a:spcAft>
                <a:spcPts val="600"/>
              </a:spcAft>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2600" dirty="0" smtClean="0"/>
          </a:p>
          <a:p>
            <a:pPr marL="0" indent="0" algn="ctr">
              <a:lnSpc>
                <a:spcPct val="120000"/>
              </a:lnSpc>
              <a:spcBef>
                <a:spcPts val="0"/>
              </a:spcBef>
              <a:spcAft>
                <a:spcPts val="600"/>
              </a:spcAft>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600" dirty="0" smtClean="0"/>
              <a:t>§ </a:t>
            </a:r>
            <a:r>
              <a:rPr lang="cs-CZ" sz="2600" dirty="0"/>
              <a:t>6</a:t>
            </a:r>
          </a:p>
          <a:p>
            <a:pPr marL="0" indent="0" algn="ctr">
              <a:lnSpc>
                <a:spcPct val="120000"/>
              </a:lnSpc>
              <a:spcBef>
                <a:spcPts val="0"/>
              </a:spcBef>
              <a:spcAft>
                <a:spcPts val="600"/>
              </a:spcAft>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600" b="1" dirty="0" smtClean="0"/>
              <a:t> </a:t>
            </a:r>
            <a:r>
              <a:rPr lang="cs-CZ" sz="2600" b="1" dirty="0"/>
              <a:t>Památkové zóny</a:t>
            </a:r>
          </a:p>
          <a:p>
            <a:pPr marL="0" indent="0" algn="just">
              <a:lnSpc>
                <a:spcPct val="120000"/>
              </a:lnSpc>
              <a:spcBef>
                <a:spcPts val="0"/>
              </a:spcBef>
              <a:spcAft>
                <a:spcPts val="600"/>
              </a:spcAft>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2600" dirty="0"/>
          </a:p>
          <a:p>
            <a:pPr marL="0" indent="0" algn="just">
              <a:lnSpc>
                <a:spcPct val="120000"/>
              </a:lnSpc>
              <a:spcBef>
                <a:spcPts val="0"/>
              </a:spcBef>
              <a:spcAft>
                <a:spcPts val="600"/>
              </a:spcAft>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600" dirty="0" smtClean="0"/>
              <a:t>(</a:t>
            </a:r>
            <a:r>
              <a:rPr lang="cs-CZ" sz="2600" dirty="0"/>
              <a:t>1) Území sídelního útvaru nebo jeho části s menším podílem kulturních památek, historické prostředí nebo část krajinného celku, které vykazují významné kulturní hodnoty, může Ministerstvo kultury po projednání s krajským úřadem prohlásit za památkovou zónu a určit podmínky její ochrany.</a:t>
            </a:r>
          </a:p>
          <a:p>
            <a:pPr marL="0" indent="0" algn="just">
              <a:lnSpc>
                <a:spcPct val="120000"/>
              </a:lnSpc>
              <a:spcBef>
                <a:spcPts val="0"/>
              </a:spcBef>
              <a:spcAft>
                <a:spcPts val="600"/>
              </a:spcAft>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2600" dirty="0"/>
          </a:p>
          <a:p>
            <a:pPr marL="0" indent="0" algn="just">
              <a:lnSpc>
                <a:spcPct val="120000"/>
              </a:lnSpc>
              <a:spcBef>
                <a:spcPts val="0"/>
              </a:spcBef>
              <a:spcAft>
                <a:spcPts val="600"/>
              </a:spcAft>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600" dirty="0" smtClean="0"/>
              <a:t>(</a:t>
            </a:r>
            <a:r>
              <a:rPr lang="cs-CZ" sz="2600" dirty="0"/>
              <a:t>2) Podrobnosti o prohlašování památkových zón stanoví obecně závazný právní předpis.</a:t>
            </a:r>
            <a:endParaRPr lang="cs-CZ" sz="2400" dirty="0"/>
          </a:p>
        </p:txBody>
      </p:sp>
    </p:spTree>
    <p:extLst>
      <p:ext uri="{BB962C8B-B14F-4D97-AF65-F5344CB8AC3E}">
        <p14:creationId xmlns:p14="http://schemas.microsoft.com/office/powerpoint/2010/main" val="372180984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200" i="1" dirty="0"/>
              <a:t>Správa kultury  </a:t>
            </a:r>
            <a:r>
              <a:rPr lang="cs-CZ" sz="2800" i="1" dirty="0">
                <a:solidFill>
                  <a:srgbClr val="00B050"/>
                </a:solidFill>
              </a:rPr>
              <a:t>památková péče</a:t>
            </a:r>
            <a:endParaRPr lang="cs-CZ" sz="3200" dirty="0"/>
          </a:p>
        </p:txBody>
      </p:sp>
      <p:sp>
        <p:nvSpPr>
          <p:cNvPr id="3" name="Zástupný symbol pro obsah 2"/>
          <p:cNvSpPr>
            <a:spLocks noGrp="1"/>
          </p:cNvSpPr>
          <p:nvPr>
            <p:ph idx="1"/>
          </p:nvPr>
        </p:nvSpPr>
        <p:spPr>
          <a:xfrm>
            <a:off x="457200" y="1340768"/>
            <a:ext cx="8229600" cy="4785395"/>
          </a:xfrm>
        </p:spPr>
        <p:txBody>
          <a:bodyPr>
            <a:normAutofit/>
          </a:bodyPr>
          <a:lstStyle/>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400" b="1" i="1" dirty="0" smtClean="0"/>
              <a:t>Evidence kulturních památek</a:t>
            </a:r>
            <a:r>
              <a:rPr lang="en-GB" sz="2400" b="1" i="1" dirty="0"/>
              <a:t>			</a:t>
            </a:r>
            <a:r>
              <a:rPr lang="en-GB" sz="2000" dirty="0"/>
              <a:t>§ 7 PZ</a:t>
            </a:r>
          </a:p>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2000" b="1" i="1" dirty="0"/>
          </a:p>
          <a:p>
            <a:pPr marL="0" indent="0" algn="just">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1800" dirty="0" smtClean="0"/>
              <a:t>Ústřední seznam kulturních památek  České republiky – ÚSKP ČR</a:t>
            </a:r>
          </a:p>
          <a:p>
            <a:pPr marL="0" indent="0" algn="just">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1800" dirty="0" smtClean="0"/>
          </a:p>
          <a:p>
            <a:pPr marL="0" indent="0" algn="just">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1800" dirty="0" smtClean="0"/>
              <a:t>Vede jej odborná organizace státní památkové péče – Národní památkový ústav</a:t>
            </a:r>
          </a:p>
          <a:p>
            <a:pPr marL="0" indent="0" algn="just">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1800" dirty="0" smtClean="0"/>
          </a:p>
          <a:p>
            <a:pPr marL="0" indent="0" algn="just">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1800" dirty="0" smtClean="0"/>
              <a:t>O zápisu do ÚSKP ČR vyrozumí NPÚ</a:t>
            </a:r>
          </a:p>
          <a:p>
            <a:pPr algn="just">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1800" dirty="0" smtClean="0"/>
              <a:t>vlastníka</a:t>
            </a:r>
            <a:endParaRPr lang="cs-CZ" sz="1800" dirty="0"/>
          </a:p>
          <a:p>
            <a:pPr algn="just">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1800" dirty="0" smtClean="0"/>
              <a:t>krajský úřad</a:t>
            </a:r>
          </a:p>
          <a:p>
            <a:pPr algn="just">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1800" dirty="0" smtClean="0"/>
              <a:t>obecní úřad obce s rozšířenou působností </a:t>
            </a:r>
          </a:p>
          <a:p>
            <a:pPr algn="just">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1800" dirty="0" smtClean="0"/>
          </a:p>
          <a:p>
            <a:pPr marL="0" indent="0" algn="just">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1800" dirty="0" smtClean="0"/>
              <a:t>u nemovitých památek též příslušný stavební úřad a příslušný katastrální úřad</a:t>
            </a:r>
          </a:p>
          <a:p>
            <a:pPr algn="just">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1800" dirty="0"/>
          </a:p>
          <a:p>
            <a:pPr marL="0" indent="0" algn="just">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1800" dirty="0" smtClean="0"/>
              <a:t>u archeologického nálezu též Archeologický ústav Akademie věd ČR</a:t>
            </a:r>
          </a:p>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1800" dirty="0"/>
          </a:p>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1800" dirty="0" smtClean="0"/>
          </a:p>
          <a:p>
            <a:pPr marL="0" indent="0" algn="ctr">
              <a:spcBef>
                <a:spcPts val="0"/>
              </a:spcBef>
              <a:buNone/>
            </a:pPr>
            <a:endParaRPr lang="cs-CZ" sz="1800" i="1" dirty="0">
              <a:solidFill>
                <a:srgbClr val="00B050"/>
              </a:solidFill>
            </a:endParaRPr>
          </a:p>
          <a:p>
            <a:pPr marL="0" indent="0" algn="ctr">
              <a:spcBef>
                <a:spcPts val="0"/>
              </a:spcBef>
              <a:buNone/>
            </a:pPr>
            <a:endParaRPr lang="cs-CZ" sz="1800" i="1" dirty="0" smtClean="0">
              <a:solidFill>
                <a:srgbClr val="00B050"/>
              </a:solidFill>
            </a:endParaRPr>
          </a:p>
          <a:p>
            <a:pPr marL="0" indent="0">
              <a:spcBef>
                <a:spcPts val="0"/>
              </a:spcBef>
              <a:buNone/>
            </a:pPr>
            <a:endParaRPr lang="cs-CZ" sz="1800" dirty="0"/>
          </a:p>
          <a:p>
            <a:pPr marL="0" indent="0">
              <a:spcBef>
                <a:spcPts val="0"/>
              </a:spcBef>
              <a:buNone/>
            </a:pPr>
            <a:endParaRPr lang="cs-CZ" sz="1800" dirty="0"/>
          </a:p>
        </p:txBody>
      </p:sp>
    </p:spTree>
    <p:extLst>
      <p:ext uri="{BB962C8B-B14F-4D97-AF65-F5344CB8AC3E}">
        <p14:creationId xmlns:p14="http://schemas.microsoft.com/office/powerpoint/2010/main" val="84424297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200" i="1" dirty="0" smtClean="0">
                <a:solidFill>
                  <a:srgbClr val="00B050"/>
                </a:solidFill>
              </a:rPr>
              <a:t>památková péče 		</a:t>
            </a:r>
            <a:r>
              <a:rPr lang="cs-CZ" sz="3200" i="1" dirty="0" smtClean="0">
                <a:solidFill>
                  <a:schemeClr val="tx1"/>
                </a:solidFill>
              </a:rPr>
              <a:t>judikatura</a:t>
            </a:r>
            <a:endParaRPr lang="cs-CZ" sz="3200" dirty="0">
              <a:solidFill>
                <a:schemeClr val="tx1"/>
              </a:solidFill>
            </a:endParaRPr>
          </a:p>
        </p:txBody>
      </p:sp>
      <p:sp>
        <p:nvSpPr>
          <p:cNvPr id="3" name="Zástupný symbol pro obsah 2"/>
          <p:cNvSpPr>
            <a:spLocks noGrp="1"/>
          </p:cNvSpPr>
          <p:nvPr>
            <p:ph idx="1"/>
          </p:nvPr>
        </p:nvSpPr>
        <p:spPr>
          <a:xfrm>
            <a:off x="457200" y="1340768"/>
            <a:ext cx="8229600" cy="4785395"/>
          </a:xfrm>
        </p:spPr>
        <p:txBody>
          <a:bodyPr>
            <a:normAutofit fontScale="70000" lnSpcReduction="20000"/>
          </a:bodyPr>
          <a:lstStyle/>
          <a:p>
            <a:pPr marL="0" indent="0">
              <a:spcBef>
                <a:spcPts val="0"/>
              </a:spcBef>
              <a:buNone/>
            </a:pPr>
            <a:r>
              <a:rPr lang="cs-CZ" sz="2900" b="1" dirty="0" smtClean="0"/>
              <a:t>NSS 6 </a:t>
            </a:r>
            <a:r>
              <a:rPr lang="cs-CZ" sz="2900" b="1" dirty="0"/>
              <a:t>As </a:t>
            </a:r>
            <a:r>
              <a:rPr lang="cs-CZ" sz="2900" b="1" dirty="0" smtClean="0"/>
              <a:t>37/2009-135</a:t>
            </a:r>
          </a:p>
          <a:p>
            <a:pPr marL="0" indent="0" algn="just">
              <a:spcBef>
                <a:spcPts val="0"/>
              </a:spcBef>
              <a:buNone/>
            </a:pPr>
            <a:r>
              <a:rPr lang="cs-CZ" sz="2300" b="1" dirty="0"/>
              <a:t>Řízení o prohlášení kulturní památky. Stavebně technický stav objektu</a:t>
            </a:r>
            <a:endParaRPr lang="cs-CZ" sz="2300" dirty="0"/>
          </a:p>
          <a:p>
            <a:r>
              <a:rPr lang="cs-CZ" sz="2400" dirty="0" smtClean="0"/>
              <a:t>Právní </a:t>
            </a:r>
            <a:r>
              <a:rPr lang="cs-CZ" sz="2400" dirty="0"/>
              <a:t>věta:</a:t>
            </a:r>
          </a:p>
          <a:p>
            <a:pPr algn="just"/>
            <a:r>
              <a:rPr lang="cs-CZ" sz="2400" dirty="0"/>
              <a:t>I. Řízení o prohlášení kulturní památky není řízením návrhovým, kdy by účastník řízení mohl se svým návrhem disponovat a disponovat tak i s řízením samotným. Jde o řízení, které Ministerstvo kultury (v tomto případě žalovaný) zahájí, shledá-li pro to dostatečný zákonný podklad. Je-li řízení takto jednou zahájeno, nemůže na tom nic změnit skutečnost, že subjekt, který k tomu dal podnět, změnil svůj postoj. Tato skutečnost nemůže už vůbec mít vliv na již ukončené správní řízení, které bylo završeno rozhodnutím o prohlášení kulturní památky. Přezkoumává-li soud ve správním soudnictví rozhodnutí správního orgánu, spočívá jeho úkol v posouzení, zda je toto rozhodnutí zákonné a zda řízení, které jeho vydání předcházelo, nebylo stiženo vadami. Jeho úlohou tedy není zohledňovat, zda se změnila motivace subjektu, který k zahájení řízení dal podnět, neboť ta sama o sobě nepodléhá soudnímu přezkumu, a relevantní se jeví toliko zjištění, zda pro prohlášení věci za kulturní památku byl dán příslušný zákonný důvod.</a:t>
            </a:r>
          </a:p>
          <a:p>
            <a:pPr marL="0" indent="0">
              <a:buNone/>
            </a:pPr>
            <a:endParaRPr lang="cs-CZ" sz="2400" dirty="0"/>
          </a:p>
        </p:txBody>
      </p:sp>
    </p:spTree>
    <p:extLst>
      <p:ext uri="{BB962C8B-B14F-4D97-AF65-F5344CB8AC3E}">
        <p14:creationId xmlns:p14="http://schemas.microsoft.com/office/powerpoint/2010/main" val="114504890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200" i="1" dirty="0" smtClean="0">
                <a:solidFill>
                  <a:srgbClr val="00B050"/>
                </a:solidFill>
              </a:rPr>
              <a:t>památková péče		</a:t>
            </a:r>
            <a:r>
              <a:rPr lang="cs-CZ" sz="3200" i="1" dirty="0" smtClean="0">
                <a:solidFill>
                  <a:schemeClr val="tx1"/>
                </a:solidFill>
              </a:rPr>
              <a:t>judikatura</a:t>
            </a:r>
            <a:endParaRPr lang="cs-CZ" sz="3200" dirty="0">
              <a:solidFill>
                <a:schemeClr val="tx1"/>
              </a:solidFill>
            </a:endParaRPr>
          </a:p>
        </p:txBody>
      </p:sp>
      <p:sp>
        <p:nvSpPr>
          <p:cNvPr id="3" name="Zástupný symbol pro obsah 2"/>
          <p:cNvSpPr>
            <a:spLocks noGrp="1"/>
          </p:cNvSpPr>
          <p:nvPr>
            <p:ph idx="1"/>
          </p:nvPr>
        </p:nvSpPr>
        <p:spPr>
          <a:xfrm>
            <a:off x="457200" y="1340768"/>
            <a:ext cx="8229600" cy="4785395"/>
          </a:xfrm>
        </p:spPr>
        <p:txBody>
          <a:bodyPr>
            <a:normAutofit/>
          </a:bodyPr>
          <a:lstStyle/>
          <a:p>
            <a:pPr algn="just"/>
            <a:r>
              <a:rPr lang="cs-CZ" sz="1700" dirty="0" smtClean="0"/>
              <a:t>II</a:t>
            </a:r>
            <a:r>
              <a:rPr lang="cs-CZ" sz="1700" dirty="0"/>
              <a:t>. V rámci řízení o prohlášení kulturní památky má Ministerstvo kultury (v tomto případě žalovaný) povinnost pouze posuzovat, zda jsou naplněna zákonná kritéria podle § 2 zákona o státní památkové péči. </a:t>
            </a:r>
            <a:r>
              <a:rPr lang="cs-CZ" sz="1700" b="1" dirty="0"/>
              <a:t>Stavebně technický stav objektu je rozhodný, jen pokud je způsobilý snížit památkovou hodnotu objektu.</a:t>
            </a:r>
            <a:r>
              <a:rPr lang="cs-CZ" sz="1700" dirty="0"/>
              <a:t> Uvedl-li tedy žalovaný (ministerstvo), že "objekt cihelny má v současné době ne zcela uspokojivý stavebně technický stav; centrálně umístěný komín vykazuje poruchy a je mírně nakloněn, nakloněna mimo osu je i část zděných pilířů na povrchu pece; ovšem zbývající části cihelny jsou v dobrém stavebně technickém stavu; uvedené poškození je opravitelné a nesnižuje památkovou hodnotu věci natolik, aby tato věc nemohla být prohlášena kulturní památkou," je jeho postup správný. Navíc je vhodné poznamenat, že je-li ohrožen stav objektu, který má určitou památkovou hodnotu, o to více je nezbytná jeho ochrana prostřednictvím návrhu na jeho prohlášení za kulturní památku podle zákona o státní památkové péči.</a:t>
            </a:r>
          </a:p>
          <a:p>
            <a:pPr marL="0" indent="0">
              <a:buNone/>
            </a:pPr>
            <a:endParaRPr lang="cs-CZ" sz="2400" dirty="0"/>
          </a:p>
        </p:txBody>
      </p:sp>
    </p:spTree>
    <p:extLst>
      <p:ext uri="{BB962C8B-B14F-4D97-AF65-F5344CB8AC3E}">
        <p14:creationId xmlns:p14="http://schemas.microsoft.com/office/powerpoint/2010/main" val="131435946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200" i="1" dirty="0" smtClean="0">
                <a:solidFill>
                  <a:srgbClr val="00B050"/>
                </a:solidFill>
              </a:rPr>
              <a:t>památková péče		</a:t>
            </a:r>
            <a:r>
              <a:rPr lang="cs-CZ" sz="3200" i="1" dirty="0" smtClean="0">
                <a:solidFill>
                  <a:schemeClr val="tx1"/>
                </a:solidFill>
              </a:rPr>
              <a:t>judikatura</a:t>
            </a:r>
            <a:endParaRPr lang="cs-CZ" sz="3200" dirty="0">
              <a:solidFill>
                <a:schemeClr val="tx1"/>
              </a:solidFill>
            </a:endParaRPr>
          </a:p>
        </p:txBody>
      </p:sp>
      <p:sp>
        <p:nvSpPr>
          <p:cNvPr id="3" name="Zástupný symbol pro obsah 2"/>
          <p:cNvSpPr>
            <a:spLocks noGrp="1"/>
          </p:cNvSpPr>
          <p:nvPr>
            <p:ph idx="1"/>
          </p:nvPr>
        </p:nvSpPr>
        <p:spPr>
          <a:xfrm>
            <a:off x="457200" y="1340768"/>
            <a:ext cx="8229600" cy="4785395"/>
          </a:xfrm>
        </p:spPr>
        <p:txBody>
          <a:bodyPr>
            <a:normAutofit fontScale="55000" lnSpcReduction="20000"/>
          </a:bodyPr>
          <a:lstStyle/>
          <a:p>
            <a:pPr marL="0" indent="0">
              <a:buNone/>
            </a:pPr>
            <a:r>
              <a:rPr lang="cs-CZ" sz="3600" b="1" dirty="0" smtClean="0"/>
              <a:t>NS 30 </a:t>
            </a:r>
            <a:r>
              <a:rPr lang="cs-CZ" sz="3600" b="1" dirty="0"/>
              <a:t>Cdo </a:t>
            </a:r>
            <a:r>
              <a:rPr lang="cs-CZ" sz="3600" b="1" dirty="0" smtClean="0"/>
              <a:t>1728/2005</a:t>
            </a:r>
          </a:p>
          <a:p>
            <a:pPr marL="0" indent="0">
              <a:buNone/>
            </a:pPr>
            <a:r>
              <a:rPr lang="cs-CZ" sz="2900" b="1" dirty="0"/>
              <a:t>Pravomoc ke zrušení prohlášení věci za </a:t>
            </a:r>
            <a:r>
              <a:rPr lang="cs-CZ" sz="2900" b="1" dirty="0" smtClean="0"/>
              <a:t>kulturní památku</a:t>
            </a:r>
          </a:p>
          <a:p>
            <a:r>
              <a:rPr lang="cs-CZ" sz="2500" dirty="0"/>
              <a:t>Právní věta:</a:t>
            </a:r>
          </a:p>
          <a:p>
            <a:pPr algn="just"/>
            <a:r>
              <a:rPr lang="cs-CZ" sz="2500" dirty="0"/>
              <a:t>Podle § 7 o. s. ř. projednávání a rozhodování věcí jiných než vyplývajících z tam vyjmenovaných soukromoprávních vztahů je (vedle řízení ve věcech, o nichž bylo rozhodnuto jiným orgánem - část pátá o. s. ř.) svěřeno soudům jen na základě ustanovení zákona. Ustanovení zákona, jež by svěřovalo soudům rozhodování o zrušení prohlášení věci za kulturní památku, neexistuje. Naopak ustanovení § 8 odst. 1 zák. č. 20/1987 Sb., o Státní památkové péči, výslovně uvádí, že pokud nejde o národní kulturní památku, může ministerstvo kultury z mimořádně závažných důvodů prohlášení věci za kulturní památku zrušit na žádost vlastníka kulturní památky nebo organizace, která na zrušení prohlášení věci za kulturní památku prokáže právní zájem, nebo z vlastního podnětu. </a:t>
            </a:r>
            <a:r>
              <a:rPr lang="cs-CZ" sz="2500" b="1" dirty="0"/>
              <a:t>Protože požadavek žalobce, aby žalovanému byla uložena povinnost opravit nesprávnost v Ústředním seznamu kulturních památek ČR </a:t>
            </a:r>
            <a:r>
              <a:rPr lang="cs-CZ" sz="2500" dirty="0"/>
              <a:t>tak, že ze seznamu vyškrtne označenou nemovitost, dosud vedenou v Ústředním seznamu památek ČR, nelze zařadit mezi vztahy soukromoprávní, tj. občanskoprávní, pracovní, rodinné ani obchodní (§ 7 odst. 1 o. s. ř.), nýbrž jde o vztah vyplývající z předpisu správního práva, a protože nejde o spor a jinou právní věc ve smyslu ustanovení § 7 odst. 2 o. s. ř., ani o jinou věc, k jejímuž projednávání pravomoc soudu zakládá zákon (§ 7 odst. 3 o. s. ř.), </a:t>
            </a:r>
            <a:r>
              <a:rPr lang="cs-CZ" sz="2500" b="1" dirty="0"/>
              <a:t>není pro rozhodování v dané věci dána pravomoc soudů</a:t>
            </a:r>
            <a:r>
              <a:rPr lang="cs-CZ" sz="2500" dirty="0"/>
              <a:t>, a to ani podle § 7 odst. 4 o. s. ř. Na nedostatku pravomoci soudu k rozhodování v dané věci nemohou nic změnit ani dovolatelem namítané okolnosti, neboť je-li jeho nemovitost zapsána v seznamu kulturních památek, </a:t>
            </a:r>
            <a:r>
              <a:rPr lang="cs-CZ" sz="2500" b="1" dirty="0"/>
              <a:t>může o zrušení takového statusu nemovitosti rozhodnout jen Ministerstvo kultury</a:t>
            </a:r>
            <a:r>
              <a:rPr lang="cs-CZ" sz="2500" dirty="0"/>
              <a:t>, které je správním orgánem pro kulturní památky</a:t>
            </a:r>
            <a:r>
              <a:rPr lang="cs-CZ" sz="2500" dirty="0" smtClean="0"/>
              <a:t>.</a:t>
            </a:r>
            <a:endParaRPr lang="cs-CZ" sz="2500" dirty="0"/>
          </a:p>
        </p:txBody>
      </p:sp>
    </p:spTree>
    <p:extLst>
      <p:ext uri="{BB962C8B-B14F-4D97-AF65-F5344CB8AC3E}">
        <p14:creationId xmlns:p14="http://schemas.microsoft.com/office/powerpoint/2010/main" val="330494889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200" i="1" dirty="0" smtClean="0">
                <a:solidFill>
                  <a:srgbClr val="00B050"/>
                </a:solidFill>
              </a:rPr>
              <a:t>památková péče		</a:t>
            </a:r>
            <a:r>
              <a:rPr lang="cs-CZ" sz="3200" i="1" dirty="0" smtClean="0">
                <a:solidFill>
                  <a:schemeClr val="tx1"/>
                </a:solidFill>
              </a:rPr>
              <a:t>judikatura</a:t>
            </a:r>
            <a:endParaRPr lang="cs-CZ" sz="3200" dirty="0">
              <a:solidFill>
                <a:schemeClr val="tx1"/>
              </a:solidFill>
            </a:endParaRPr>
          </a:p>
        </p:txBody>
      </p:sp>
      <p:sp>
        <p:nvSpPr>
          <p:cNvPr id="3" name="Zástupný symbol pro obsah 2"/>
          <p:cNvSpPr>
            <a:spLocks noGrp="1"/>
          </p:cNvSpPr>
          <p:nvPr>
            <p:ph idx="1"/>
          </p:nvPr>
        </p:nvSpPr>
        <p:spPr>
          <a:xfrm>
            <a:off x="457200" y="1340768"/>
            <a:ext cx="8229600" cy="4785395"/>
          </a:xfrm>
        </p:spPr>
        <p:txBody>
          <a:bodyPr>
            <a:normAutofit fontScale="40000" lnSpcReduction="20000"/>
          </a:bodyPr>
          <a:lstStyle/>
          <a:p>
            <a:pPr marL="0" indent="0">
              <a:buNone/>
            </a:pPr>
            <a:r>
              <a:rPr lang="cs-CZ" sz="5000" b="1" dirty="0" smtClean="0"/>
              <a:t>NSS 3 </a:t>
            </a:r>
            <a:r>
              <a:rPr lang="cs-CZ" sz="5000" b="1" dirty="0"/>
              <a:t>As </a:t>
            </a:r>
            <a:r>
              <a:rPr lang="cs-CZ" sz="5000" b="1" dirty="0" smtClean="0"/>
              <a:t>26/2008-72</a:t>
            </a:r>
          </a:p>
          <a:p>
            <a:pPr marL="0" indent="0" algn="just">
              <a:buNone/>
            </a:pPr>
            <a:r>
              <a:rPr lang="cs-CZ" sz="4000" b="1" dirty="0"/>
              <a:t>Zpochybnění zápisu nemovitosti do státního seznamu nemovitých kulturních památek</a:t>
            </a:r>
            <a:r>
              <a:rPr lang="cs-CZ" sz="2600" dirty="0" smtClean="0"/>
              <a:t> </a:t>
            </a:r>
          </a:p>
          <a:p>
            <a:pPr algn="just"/>
            <a:r>
              <a:rPr lang="cs-CZ" sz="3500" dirty="0" smtClean="0"/>
              <a:t>Zpochybnění </a:t>
            </a:r>
            <a:r>
              <a:rPr lang="cs-CZ" sz="3500" dirty="0"/>
              <a:t>zápisu nemovitosti do státního seznamu nemovitých kulturních památek ke dni 3. 3. 1964 nemůže představovat mimořádně závažný důvod pro zrušení prohlášení věci za kulturní památku podle ustanovení § 8 odst. 1 zákona č. 20/1987 Sb. Rozhodnutí odboru školství a kultury rady krajského národního výboru o zápisu kulturní památky vydané na základě ustanovení § 7 odst. 3 zákona č. 22/1958 Sb. a § 1 odst. 3 vyhlášky č. 116/1959 Ú. l., o evidenci kulturních památek, totiž nemohlo být přezkoumáváno v rámci řízení o zrušení prohlášení věci za kulturní památku, </a:t>
            </a:r>
            <a:r>
              <a:rPr lang="cs-CZ" sz="3500" b="1" dirty="0"/>
              <a:t>nýbrž jedině na základě opravných prostředků podaných proti tomuto rozhodnutí v souladu s vládním nařízením č. 91/1960 Sb., o správním řízení</a:t>
            </a:r>
            <a:r>
              <a:rPr lang="cs-CZ" sz="3500" dirty="0"/>
              <a:t>. Ani právní moc rozhodnutí nebyla na překážku jeho případnému zrušení či změně, neboť mimoodvolací řízení mohl příslušný správní orgán zahájit na základě vlastního nebo jiného podnětu, a nebyl přitom podle ustanovení § 24 vládního nařízení č. 91/1960 Sb. omezen </a:t>
            </a:r>
            <a:r>
              <a:rPr lang="cs-CZ" sz="3500" dirty="0" smtClean="0"/>
              <a:t>žádnou lhůtou</a:t>
            </a:r>
            <a:r>
              <a:rPr lang="cs-CZ" sz="3500" dirty="0"/>
              <a:t>. Podle přechodného ustanovení § 82 odst. 2 zákona č. 71/1967 Sb., o správním řízení, jímž bylo s účinností ode dne 1. 1. 1968 nahrazeno vládní nařízení č. 91/1960 Sb., pak bylo možné rozhodnutí, které nabylo právní moci před 1. 1. 1968, přezkoumat mimo odvolací řízení jen tehdy, jestliže ode dne právní moci rozhodnutí neuplynuly tři roky. Z uvedeného je zřejmé, že lhůty pro přezkoumání předmětného správního rozhodnutí o zápisu již uplynuly. Pravomocné rozhodnutí o zápisu, potažmo zápis kulturní památky do příslušného seznamu ke dni 3. 3. 1964, tak existovaly k účinnosti zákona č. 20/1987 Sb., tj. ke dni 1. 1. 1988, přičemž tento zápis byl jedinou nutnou podmínkou podle § 42 odst. 1 zákona č. 20/1987 Sb. k tomu, aby bylo možné věc nadále považovat za kulturní památku</a:t>
            </a:r>
            <a:r>
              <a:rPr lang="cs-CZ" sz="3500" dirty="0" smtClean="0"/>
              <a:t>.</a:t>
            </a:r>
          </a:p>
        </p:txBody>
      </p:sp>
    </p:spTree>
    <p:extLst>
      <p:ext uri="{BB962C8B-B14F-4D97-AF65-F5344CB8AC3E}">
        <p14:creationId xmlns:p14="http://schemas.microsoft.com/office/powerpoint/2010/main" val="94026346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200" i="1" dirty="0" smtClean="0">
                <a:solidFill>
                  <a:srgbClr val="00B050"/>
                </a:solidFill>
              </a:rPr>
              <a:t>památková péče		</a:t>
            </a:r>
            <a:r>
              <a:rPr lang="cs-CZ" sz="3200" i="1" dirty="0" smtClean="0">
                <a:solidFill>
                  <a:schemeClr val="tx1"/>
                </a:solidFill>
              </a:rPr>
              <a:t>judikatura</a:t>
            </a:r>
            <a:endParaRPr lang="cs-CZ" sz="3200" dirty="0">
              <a:solidFill>
                <a:schemeClr val="tx1"/>
              </a:solidFill>
            </a:endParaRPr>
          </a:p>
        </p:txBody>
      </p:sp>
      <p:sp>
        <p:nvSpPr>
          <p:cNvPr id="3" name="Zástupný symbol pro obsah 2"/>
          <p:cNvSpPr>
            <a:spLocks noGrp="1"/>
          </p:cNvSpPr>
          <p:nvPr>
            <p:ph idx="1"/>
          </p:nvPr>
        </p:nvSpPr>
        <p:spPr>
          <a:xfrm>
            <a:off x="457200" y="1340768"/>
            <a:ext cx="8229600" cy="4785395"/>
          </a:xfrm>
        </p:spPr>
        <p:txBody>
          <a:bodyPr>
            <a:normAutofit fontScale="92500" lnSpcReduction="20000"/>
          </a:bodyPr>
          <a:lstStyle/>
          <a:p>
            <a:pPr marL="0" indent="0">
              <a:lnSpc>
                <a:spcPct val="80000"/>
              </a:lnSpc>
              <a:buNone/>
            </a:pPr>
            <a:r>
              <a:rPr lang="cs-CZ" sz="2000" b="1" dirty="0"/>
              <a:t>Městský soud v Praze 9 A </a:t>
            </a:r>
            <a:r>
              <a:rPr lang="cs-CZ" sz="2000" b="1" dirty="0" smtClean="0"/>
              <a:t>211/2013-78</a:t>
            </a:r>
          </a:p>
          <a:p>
            <a:pPr marL="0" indent="0">
              <a:lnSpc>
                <a:spcPct val="80000"/>
              </a:lnSpc>
              <a:buNone/>
            </a:pPr>
            <a:r>
              <a:rPr lang="cs-CZ" sz="1600" b="1" dirty="0"/>
              <a:t>Zpochybnění zápisu nemovitosti do státního seznamu nemovitých </a:t>
            </a:r>
            <a:r>
              <a:rPr lang="cs-CZ" sz="1600" b="1" dirty="0" smtClean="0"/>
              <a:t>kulturních </a:t>
            </a:r>
            <a:r>
              <a:rPr lang="cs-CZ" sz="1600" b="1" dirty="0"/>
              <a:t>památek</a:t>
            </a:r>
            <a:r>
              <a:rPr lang="cs-CZ" sz="2000" b="1" dirty="0"/>
              <a:t> </a:t>
            </a:r>
            <a:endParaRPr lang="cs-CZ" sz="2000" b="1" dirty="0" smtClean="0"/>
          </a:p>
          <a:p>
            <a:pPr algn="just"/>
            <a:r>
              <a:rPr lang="cs-CZ" sz="1500" dirty="0" smtClean="0"/>
              <a:t>„ … pokud </a:t>
            </a:r>
            <a:r>
              <a:rPr lang="cs-CZ" sz="1500" dirty="0"/>
              <a:t>bylo rozhodnutí podle § 7 odst. 3 zákona o </a:t>
            </a:r>
            <a:r>
              <a:rPr lang="cs-CZ" sz="1500" dirty="0" smtClean="0"/>
              <a:t>kulturních památkách </a:t>
            </a:r>
            <a:r>
              <a:rPr lang="cs-CZ" sz="1500" dirty="0"/>
              <a:t>v nyní projednávané věci vydáno, mělo se tak dít správním řádem z r. </a:t>
            </a:r>
            <a:r>
              <a:rPr lang="cs-CZ" sz="1500" dirty="0" smtClean="0"/>
              <a:t>1967 předpokládaným </a:t>
            </a:r>
            <a:r>
              <a:rPr lang="cs-CZ" sz="1500" dirty="0"/>
              <a:t>postupem, neboť statut kulturní památky je nuceným </a:t>
            </a:r>
            <a:r>
              <a:rPr lang="cs-CZ" sz="1500" dirty="0" smtClean="0"/>
              <a:t>omezením vlastnického </a:t>
            </a:r>
            <a:r>
              <a:rPr lang="cs-CZ" sz="1500" dirty="0"/>
              <a:t>práva (nález Ústavního soudu </a:t>
            </a:r>
            <a:r>
              <a:rPr lang="cs-CZ" sz="1500" dirty="0" err="1"/>
              <a:t>sp</a:t>
            </a:r>
            <a:r>
              <a:rPr lang="cs-CZ" sz="1500" dirty="0"/>
              <a:t>. zn. I.ÚS 35/94), omezením dispozičních </a:t>
            </a:r>
            <a:r>
              <a:rPr lang="cs-CZ" sz="1500" dirty="0" smtClean="0"/>
              <a:t>a užívacích </a:t>
            </a:r>
            <a:r>
              <a:rPr lang="cs-CZ" sz="1500" dirty="0"/>
              <a:t>práv vlastníka (nález Ústavního soudu </a:t>
            </a:r>
            <a:r>
              <a:rPr lang="cs-CZ" sz="1500" dirty="0" err="1"/>
              <a:t>sp</a:t>
            </a:r>
            <a:r>
              <a:rPr lang="cs-CZ" sz="1500" dirty="0"/>
              <a:t>. zn. </a:t>
            </a:r>
            <a:r>
              <a:rPr lang="cs-CZ" sz="1500" dirty="0" err="1"/>
              <a:t>Pl.ÚS</a:t>
            </a:r>
            <a:r>
              <a:rPr lang="cs-CZ" sz="1500" dirty="0"/>
              <a:t> 21/04), daným </a:t>
            </a:r>
            <a:r>
              <a:rPr lang="cs-CZ" sz="1500" dirty="0" smtClean="0"/>
              <a:t>individuálním správním </a:t>
            </a:r>
            <a:r>
              <a:rPr lang="cs-CZ" sz="1500" dirty="0"/>
              <a:t>aktem rozhodovalo o právech, právem chráněných zájmech a povinnostech </a:t>
            </a:r>
            <a:r>
              <a:rPr lang="cs-CZ" sz="1500" dirty="0" smtClean="0"/>
              <a:t>občanů (§</a:t>
            </a:r>
            <a:r>
              <a:rPr lang="cs-CZ" sz="1500" dirty="0"/>
              <a:t>1 odst.1) a mělo tak být jednáno s vlastníky předmětné nemovitosti jako s účastníky </a:t>
            </a:r>
            <a:r>
              <a:rPr lang="cs-CZ" sz="1500" dirty="0" smtClean="0"/>
              <a:t>řízení (§</a:t>
            </a:r>
            <a:r>
              <a:rPr lang="cs-CZ" sz="1500" dirty="0"/>
              <a:t>14), rozhodnutí se všemi náležitostmi (§47) jim mělo být oznámeno (§51), aby </a:t>
            </a:r>
            <a:r>
              <a:rPr lang="cs-CZ" sz="1500" dirty="0" smtClean="0"/>
              <a:t>měli případně </a:t>
            </a:r>
            <a:r>
              <a:rPr lang="cs-CZ" sz="1500" dirty="0"/>
              <a:t>možnost uplatnit řádné opravné prostředky (§ 53 a násl.), nabylo právní moci a </a:t>
            </a:r>
            <a:r>
              <a:rPr lang="cs-CZ" sz="1500" dirty="0" smtClean="0"/>
              <a:t>byla jim </a:t>
            </a:r>
            <a:r>
              <a:rPr lang="cs-CZ" sz="1500" dirty="0"/>
              <a:t>dána možnost domáhat se mimořádných opravných prostředků (§ 62 a násl.), </a:t>
            </a:r>
            <a:r>
              <a:rPr lang="cs-CZ" sz="1500" dirty="0" smtClean="0"/>
              <a:t>případně podat </a:t>
            </a:r>
            <a:r>
              <a:rPr lang="cs-CZ" sz="1500" dirty="0"/>
              <a:t>žalobu k soud (§ 70). Jestliže však s vlastníky předmětné nemovitosti v dané </a:t>
            </a:r>
            <a:r>
              <a:rPr lang="cs-CZ" sz="1500" dirty="0" smtClean="0"/>
              <a:t>věci jednáno </a:t>
            </a:r>
            <a:r>
              <a:rPr lang="cs-CZ" sz="1500" dirty="0"/>
              <a:t>vůbec nebylo, jak připouští i správní orgány, lhůty pro uplatnění </a:t>
            </a:r>
            <a:r>
              <a:rPr lang="cs-CZ" sz="1500" dirty="0" smtClean="0"/>
              <a:t>opravných prostředků </a:t>
            </a:r>
            <a:r>
              <a:rPr lang="cs-CZ" sz="1500" dirty="0"/>
              <a:t>ani nezapočaly běžet a neexistuje tak zákonný podklad pro zápis do SSKP, </a:t>
            </a:r>
            <a:r>
              <a:rPr lang="cs-CZ" sz="1500" dirty="0" smtClean="0"/>
              <a:t>neboť kulturní </a:t>
            </a:r>
            <a:r>
              <a:rPr lang="cs-CZ" sz="1500" dirty="0"/>
              <a:t>památka nebyla zapsána do seznamu „podle dřívějších právních předpisů“, </a:t>
            </a:r>
            <a:r>
              <a:rPr lang="cs-CZ" sz="1500" dirty="0" smtClean="0"/>
              <a:t>fikce podle </a:t>
            </a:r>
            <a:r>
              <a:rPr lang="cs-CZ" sz="1500" dirty="0" err="1"/>
              <a:t>ust</a:t>
            </a:r>
            <a:r>
              <a:rPr lang="cs-CZ" sz="1500" dirty="0"/>
              <a:t>. § 42 odst. 1 památkového zákona proto nenastala. Tomu nasvědčuje i </a:t>
            </a:r>
            <a:r>
              <a:rPr lang="cs-CZ" sz="1500" dirty="0" smtClean="0"/>
              <a:t>nález Ústavního </a:t>
            </a:r>
            <a:r>
              <a:rPr lang="cs-CZ" sz="1500" dirty="0"/>
              <a:t>soudu ve věci </a:t>
            </a:r>
            <a:r>
              <a:rPr lang="cs-CZ" sz="1500" dirty="0" err="1"/>
              <a:t>sp</a:t>
            </a:r>
            <a:r>
              <a:rPr lang="cs-CZ" sz="1500" dirty="0"/>
              <a:t>. zn. III.ÚS 307/99 z něhož vyplývá, že právní předpis není s </a:t>
            </a:r>
            <a:r>
              <a:rPr lang="cs-CZ" sz="1500" dirty="0" smtClean="0"/>
              <a:t>to zasáhnout </a:t>
            </a:r>
            <a:r>
              <a:rPr lang="cs-CZ" sz="1500" dirty="0"/>
              <a:t>do konkrétních individuálních vlastnických vztahů, ale jako takový </a:t>
            </a:r>
            <a:r>
              <a:rPr lang="cs-CZ" sz="1500" dirty="0" smtClean="0"/>
              <a:t>představuje toliko </a:t>
            </a:r>
            <a:r>
              <a:rPr lang="cs-CZ" sz="1500" dirty="0"/>
              <a:t>podklad pro následné (správní) rozhodnutí, jímž by jako individuálním správním </a:t>
            </a:r>
            <a:r>
              <a:rPr lang="cs-CZ" sz="1500" dirty="0" smtClean="0"/>
              <a:t>aktem mohly </a:t>
            </a:r>
            <a:r>
              <a:rPr lang="cs-CZ" sz="1500" dirty="0"/>
              <a:t>být vlastnické vztahy v intencích zákona změněny</a:t>
            </a:r>
            <a:r>
              <a:rPr lang="cs-CZ" sz="1500" dirty="0" smtClean="0"/>
              <a:t>.“</a:t>
            </a:r>
          </a:p>
          <a:p>
            <a:endParaRPr lang="cs-CZ" sz="1500" dirty="0"/>
          </a:p>
        </p:txBody>
      </p:sp>
    </p:spTree>
    <p:extLst>
      <p:ext uri="{BB962C8B-B14F-4D97-AF65-F5344CB8AC3E}">
        <p14:creationId xmlns:p14="http://schemas.microsoft.com/office/powerpoint/2010/main" val="9554566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300" i="1" dirty="0" smtClean="0"/>
              <a:t>Správa kultury</a:t>
            </a:r>
            <a:endParaRPr lang="cs-CZ" dirty="0"/>
          </a:p>
        </p:txBody>
      </p:sp>
      <p:sp>
        <p:nvSpPr>
          <p:cNvPr id="3" name="Zástupný symbol pro obsah 2"/>
          <p:cNvSpPr>
            <a:spLocks noGrp="1"/>
          </p:cNvSpPr>
          <p:nvPr>
            <p:ph idx="1"/>
          </p:nvPr>
        </p:nvSpPr>
        <p:spPr>
          <a:xfrm>
            <a:off x="457200" y="1340768"/>
            <a:ext cx="8229600" cy="4785395"/>
          </a:xfrm>
        </p:spPr>
        <p:txBody>
          <a:bodyPr>
            <a:normAutofit/>
          </a:bodyPr>
          <a:lstStyle/>
          <a:p>
            <a:endParaRPr lang="cs-CZ" sz="2000" b="1" dirty="0" smtClean="0"/>
          </a:p>
          <a:p>
            <a:endParaRPr lang="cs-CZ" sz="2000" b="1" dirty="0"/>
          </a:p>
          <a:p>
            <a:pPr marL="0" indent="0">
              <a:buNone/>
            </a:pPr>
            <a:r>
              <a:rPr lang="cs-CZ" sz="2000" b="1" dirty="0" smtClean="0"/>
              <a:t>Podmínky </a:t>
            </a:r>
            <a:r>
              <a:rPr lang="cs-CZ" sz="2000" b="1" dirty="0"/>
              <a:t>pro ukončení kurzu</a:t>
            </a:r>
            <a:endParaRPr lang="cs-CZ" sz="2000" dirty="0"/>
          </a:p>
          <a:p>
            <a:pPr marL="0" indent="0">
              <a:buNone/>
            </a:pPr>
            <a:r>
              <a:rPr lang="cs-CZ" sz="2000" b="1" i="1" dirty="0"/>
              <a:t> </a:t>
            </a:r>
            <a:endParaRPr lang="cs-CZ" sz="2000" dirty="0"/>
          </a:p>
          <a:p>
            <a:pPr>
              <a:spcBef>
                <a:spcPts val="0"/>
              </a:spcBef>
              <a:spcAft>
                <a:spcPts val="600"/>
              </a:spcAft>
            </a:pPr>
            <a:r>
              <a:rPr lang="cs-CZ" sz="1600" dirty="0"/>
              <a:t>Předmět je ukončen formou kolokvia. Student zpracovává seminární práci na téma, které si sám zvolí – viz seznam</a:t>
            </a:r>
          </a:p>
          <a:p>
            <a:pPr marL="0" indent="0">
              <a:buNone/>
            </a:pPr>
            <a:endParaRPr lang="cs-CZ" sz="2400" dirty="0"/>
          </a:p>
          <a:p>
            <a:pPr marL="0" indent="0">
              <a:buNone/>
            </a:pPr>
            <a:endParaRPr lang="cs-CZ" sz="2400" dirty="0"/>
          </a:p>
        </p:txBody>
      </p:sp>
    </p:spTree>
    <p:extLst>
      <p:ext uri="{BB962C8B-B14F-4D97-AF65-F5344CB8AC3E}">
        <p14:creationId xmlns:p14="http://schemas.microsoft.com/office/powerpoint/2010/main" val="239426226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200" i="1" dirty="0" smtClean="0">
                <a:solidFill>
                  <a:srgbClr val="00B050"/>
                </a:solidFill>
              </a:rPr>
              <a:t>památková péče		</a:t>
            </a:r>
            <a:r>
              <a:rPr lang="cs-CZ" sz="3200" i="1" dirty="0" smtClean="0">
                <a:solidFill>
                  <a:schemeClr val="tx1"/>
                </a:solidFill>
              </a:rPr>
              <a:t>judikatura</a:t>
            </a:r>
            <a:endParaRPr lang="cs-CZ" sz="3200" dirty="0">
              <a:solidFill>
                <a:schemeClr val="tx1"/>
              </a:solidFill>
            </a:endParaRPr>
          </a:p>
        </p:txBody>
      </p:sp>
      <p:sp>
        <p:nvSpPr>
          <p:cNvPr id="3" name="Zástupný symbol pro obsah 2"/>
          <p:cNvSpPr>
            <a:spLocks noGrp="1"/>
          </p:cNvSpPr>
          <p:nvPr>
            <p:ph idx="1"/>
          </p:nvPr>
        </p:nvSpPr>
        <p:spPr>
          <a:xfrm>
            <a:off x="457200" y="1340768"/>
            <a:ext cx="8229600" cy="4785395"/>
          </a:xfrm>
        </p:spPr>
        <p:txBody>
          <a:bodyPr>
            <a:normAutofit/>
          </a:bodyPr>
          <a:lstStyle/>
          <a:p>
            <a:pPr marL="0" indent="0">
              <a:lnSpc>
                <a:spcPct val="80000"/>
              </a:lnSpc>
              <a:buNone/>
            </a:pPr>
            <a:r>
              <a:rPr lang="cs-CZ" sz="2000" b="1" dirty="0"/>
              <a:t>Městský soud v Praze 9 A </a:t>
            </a:r>
            <a:r>
              <a:rPr lang="cs-CZ" sz="2000" b="1" dirty="0" smtClean="0"/>
              <a:t>211/2013-78</a:t>
            </a:r>
          </a:p>
          <a:p>
            <a:pPr marL="0" indent="0">
              <a:lnSpc>
                <a:spcPct val="80000"/>
              </a:lnSpc>
              <a:buNone/>
            </a:pPr>
            <a:r>
              <a:rPr lang="cs-CZ" sz="1600" b="1" dirty="0"/>
              <a:t>Zpochybnění zápisu nemovitosti do státního seznamu nemovitých </a:t>
            </a:r>
            <a:r>
              <a:rPr lang="cs-CZ" sz="1600" b="1" dirty="0" smtClean="0"/>
              <a:t>kulturních </a:t>
            </a:r>
            <a:r>
              <a:rPr lang="cs-CZ" sz="1600" b="1" dirty="0"/>
              <a:t>památek</a:t>
            </a:r>
            <a:r>
              <a:rPr lang="cs-CZ" sz="2000" b="1" dirty="0"/>
              <a:t> </a:t>
            </a:r>
            <a:endParaRPr lang="cs-CZ" sz="2000" b="1" dirty="0" smtClean="0"/>
          </a:p>
          <a:p>
            <a:pPr algn="just"/>
            <a:r>
              <a:rPr lang="cs-CZ" sz="1400" dirty="0" smtClean="0"/>
              <a:t>„ … správními </a:t>
            </a:r>
            <a:r>
              <a:rPr lang="cs-CZ" sz="1400" dirty="0"/>
              <a:t>orgány tvrzené „rozhodnutí“ bylo vydáno v rozporu s </a:t>
            </a:r>
            <a:r>
              <a:rPr lang="cs-CZ" sz="1400" dirty="0" err="1"/>
              <a:t>ust</a:t>
            </a:r>
            <a:r>
              <a:rPr lang="cs-CZ" sz="1400" dirty="0"/>
              <a:t>. § 7 odst. 3 zákona </a:t>
            </a:r>
            <a:r>
              <a:rPr lang="cs-CZ" sz="1400" dirty="0" smtClean="0"/>
              <a:t>o kulturních </a:t>
            </a:r>
            <a:r>
              <a:rPr lang="cs-CZ" sz="1400" dirty="0"/>
              <a:t>památkách (a </a:t>
            </a:r>
            <a:r>
              <a:rPr lang="cs-CZ" sz="1400" dirty="0" err="1"/>
              <a:t>ust</a:t>
            </a:r>
            <a:r>
              <a:rPr lang="cs-CZ" sz="1400" dirty="0"/>
              <a:t>. § 1 odst. 3 vyhlášky č. 116/1959 </a:t>
            </a:r>
            <a:r>
              <a:rPr lang="cs-CZ" sz="1400" dirty="0" err="1"/>
              <a:t>Ú.l</a:t>
            </a:r>
            <a:r>
              <a:rPr lang="cs-CZ" sz="1400" dirty="0"/>
              <a:t>.) v rozhodném znění (</a:t>
            </a:r>
            <a:r>
              <a:rPr lang="cs-CZ" sz="1400" dirty="0" smtClean="0"/>
              <a:t>do 31.12.1987</a:t>
            </a:r>
            <a:r>
              <a:rPr lang="cs-CZ" sz="1400" dirty="0"/>
              <a:t>) správním orgánem (ONV), který neměl k jeho vydání pravomoc/ působnost, </a:t>
            </a:r>
            <a:r>
              <a:rPr lang="cs-CZ" sz="1400" dirty="0" smtClean="0"/>
              <a:t>jež náležela </a:t>
            </a:r>
            <a:r>
              <a:rPr lang="cs-CZ" sz="1400" dirty="0"/>
              <a:t>pouze příslušnému výkonnému orgánu KNV. Ani zákon o NV nezakotvil </a:t>
            </a:r>
            <a:r>
              <a:rPr lang="cs-CZ" sz="1400" dirty="0" smtClean="0"/>
              <a:t>okresním národním </a:t>
            </a:r>
            <a:r>
              <a:rPr lang="cs-CZ" sz="1400" dirty="0"/>
              <a:t>výborům pravomoc vydávat rozhodnutí o zápisu do SSKP (a nestalo se tak </a:t>
            </a:r>
            <a:r>
              <a:rPr lang="cs-CZ" sz="1400" dirty="0" smtClean="0"/>
              <a:t>ani památkovým </a:t>
            </a:r>
            <a:r>
              <a:rPr lang="cs-CZ" sz="1400" dirty="0"/>
              <a:t>zákonem účinným od 1.1.1988, který zrušil zákon o kulturních památkách</a:t>
            </a:r>
            <a:r>
              <a:rPr lang="cs-CZ" sz="1400" dirty="0" smtClean="0"/>
              <a:t>), nedošlo </a:t>
            </a:r>
            <a:r>
              <a:rPr lang="cs-CZ" sz="1400" dirty="0"/>
              <a:t>tak k „nepřímé novele“ zákona o kulturních památkách, jak žalovaný tvrdí. </a:t>
            </a:r>
            <a:r>
              <a:rPr lang="cs-CZ" sz="1400" dirty="0" smtClean="0"/>
              <a:t>Vládní nařízení </a:t>
            </a:r>
            <a:r>
              <a:rPr lang="cs-CZ" sz="1400" dirty="0"/>
              <a:t>č. 71/1960 Sb. a instrukce č. 44377/61 na něž rovněž žalovaný poukazuje, </a:t>
            </a:r>
            <a:r>
              <a:rPr lang="cs-CZ" sz="1400" dirty="0" smtClean="0"/>
              <a:t>jsou právními </a:t>
            </a:r>
            <a:r>
              <a:rPr lang="cs-CZ" sz="1400" dirty="0"/>
              <a:t>předpisy nižší právní síly a nemohly provést novelu zákona. Také </a:t>
            </a:r>
            <a:r>
              <a:rPr lang="cs-CZ" sz="1400" dirty="0" err="1"/>
              <a:t>ust</a:t>
            </a:r>
            <a:r>
              <a:rPr lang="cs-CZ" sz="1400" dirty="0"/>
              <a:t>. § 1 odst. </a:t>
            </a:r>
            <a:r>
              <a:rPr lang="cs-CZ" sz="1400" dirty="0" smtClean="0"/>
              <a:t>5 vyhlášky </a:t>
            </a:r>
            <a:r>
              <a:rPr lang="cs-CZ" sz="1400" dirty="0"/>
              <a:t>č. 116/1959 </a:t>
            </a:r>
            <a:r>
              <a:rPr lang="cs-CZ" sz="1400" dirty="0" err="1"/>
              <a:t>Ú.l</a:t>
            </a:r>
            <a:r>
              <a:rPr lang="cs-CZ" sz="1400" dirty="0"/>
              <a:t>. v rozhodném znění, podle kterého „</a:t>
            </a:r>
            <a:r>
              <a:rPr lang="cs-CZ" sz="1400" i="1" dirty="0"/>
              <a:t>seznamy vede odbor školství </a:t>
            </a:r>
            <a:r>
              <a:rPr lang="cs-CZ" sz="1400" i="1" dirty="0" smtClean="0"/>
              <a:t>a kultury </a:t>
            </a:r>
            <a:r>
              <a:rPr lang="cs-CZ" sz="1400" i="1" dirty="0"/>
              <a:t>rady krajského národního výboru, který výkonem této agendy - s výjimkou </a:t>
            </a:r>
            <a:r>
              <a:rPr lang="cs-CZ" sz="1400" i="1" dirty="0" smtClean="0"/>
              <a:t>rozhodnutí o </a:t>
            </a:r>
            <a:r>
              <a:rPr lang="cs-CZ" sz="1400" i="1" dirty="0"/>
              <a:t>zápisu - může pověřit příslušnou přímo podřízenou organizaci“ </a:t>
            </a:r>
            <a:r>
              <a:rPr lang="cs-CZ" sz="1400" dirty="0"/>
              <a:t>považovalo za </a:t>
            </a:r>
            <a:r>
              <a:rPr lang="cs-CZ" sz="1400" dirty="0" smtClean="0"/>
              <a:t>kompetentní orgán </a:t>
            </a:r>
            <a:r>
              <a:rPr lang="cs-CZ" sz="1400" dirty="0"/>
              <a:t>k rozhodování o zápisu do SSKP příslušný orgán KNV nikoli okresního </a:t>
            </a:r>
            <a:r>
              <a:rPr lang="cs-CZ" sz="1400" dirty="0" smtClean="0"/>
              <a:t>národního výboru</a:t>
            </a:r>
            <a:r>
              <a:rPr lang="cs-CZ" sz="1400" dirty="0"/>
              <a:t>.</a:t>
            </a:r>
          </a:p>
        </p:txBody>
      </p:sp>
    </p:spTree>
    <p:extLst>
      <p:ext uri="{BB962C8B-B14F-4D97-AF65-F5344CB8AC3E}">
        <p14:creationId xmlns:p14="http://schemas.microsoft.com/office/powerpoint/2010/main" val="420563925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300" i="1" dirty="0" smtClean="0"/>
              <a:t>Správa kultury  </a:t>
            </a:r>
            <a:r>
              <a:rPr lang="cs-CZ" sz="3200" i="1" dirty="0" smtClean="0">
                <a:solidFill>
                  <a:srgbClr val="00B050"/>
                </a:solidFill>
              </a:rPr>
              <a:t>památková péče</a:t>
            </a:r>
            <a:endParaRPr lang="cs-CZ" sz="3200" dirty="0"/>
          </a:p>
        </p:txBody>
      </p:sp>
      <p:sp>
        <p:nvSpPr>
          <p:cNvPr id="3" name="Zástupný symbol pro obsah 2"/>
          <p:cNvSpPr>
            <a:spLocks noGrp="1"/>
          </p:cNvSpPr>
          <p:nvPr>
            <p:ph idx="1"/>
          </p:nvPr>
        </p:nvSpPr>
        <p:spPr>
          <a:xfrm>
            <a:off x="457200" y="1340768"/>
            <a:ext cx="8229600" cy="4785395"/>
          </a:xfrm>
        </p:spPr>
        <p:txBody>
          <a:bodyPr>
            <a:normAutofit fontScale="47500" lnSpcReduction="20000"/>
          </a:bodyPr>
          <a:lstStyle/>
          <a:p>
            <a:pPr marL="266400" indent="0" algn="ctr">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4800" b="1" i="1" dirty="0"/>
              <a:t>JAK?</a:t>
            </a:r>
            <a:endParaRPr lang="cs-CZ" sz="4800" b="1" i="1" dirty="0"/>
          </a:p>
          <a:p>
            <a:pPr marL="266400" indent="0" algn="ctr">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4400" dirty="0"/>
          </a:p>
          <a:p>
            <a:pPr marL="266400" indent="0" algn="ctr">
              <a:lnSpc>
                <a:spcPct val="120000"/>
              </a:lnSpc>
              <a:spcBef>
                <a:spcPts val="0"/>
              </a:spcBef>
              <a:spcAft>
                <a:spcPts val="600"/>
              </a:spcAft>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4400" dirty="0"/>
              <a:t>§§ 9 - 20</a:t>
            </a:r>
          </a:p>
          <a:p>
            <a:pPr marL="0" indent="0">
              <a:lnSpc>
                <a:spcPct val="120000"/>
              </a:lnSpc>
              <a:spcBef>
                <a:spcPts val="0"/>
              </a:spcBef>
              <a:spcAft>
                <a:spcPts val="600"/>
              </a:spcAft>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4400" dirty="0"/>
              <a:t>Povinnosti vlastníka a držitele. Generální klauzule v </a:t>
            </a:r>
          </a:p>
          <a:p>
            <a:pPr marL="0" indent="0">
              <a:lnSpc>
                <a:spcPct val="120000"/>
              </a:lnSpc>
              <a:spcBef>
                <a:spcPts val="0"/>
              </a:spcBef>
              <a:spcAft>
                <a:spcPts val="600"/>
              </a:spcAft>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4400" dirty="0"/>
              <a:t>   odst.3												</a:t>
            </a:r>
            <a:r>
              <a:rPr lang="en-GB" sz="4400" dirty="0"/>
              <a:t>§ 9 </a:t>
            </a:r>
            <a:r>
              <a:rPr lang="cs-CZ" sz="4400" dirty="0"/>
              <a:t>  </a:t>
            </a:r>
            <a:r>
              <a:rPr lang="en-GB" sz="4400" dirty="0"/>
              <a:t>PZ</a:t>
            </a:r>
          </a:p>
          <a:p>
            <a:pPr marL="0" indent="0">
              <a:lnSpc>
                <a:spcPct val="120000"/>
              </a:lnSpc>
              <a:spcBef>
                <a:spcPts val="0"/>
              </a:spcBef>
              <a:spcAft>
                <a:spcPts val="600"/>
              </a:spcAft>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4400" dirty="0"/>
              <a:t>Oznamovací povinnost vlastníka KP				</a:t>
            </a:r>
            <a:r>
              <a:rPr lang="en-GB" sz="4400" dirty="0"/>
              <a:t>§ 12 PZ</a:t>
            </a:r>
          </a:p>
          <a:p>
            <a:pPr marL="0" indent="0">
              <a:lnSpc>
                <a:spcPct val="120000"/>
              </a:lnSpc>
              <a:spcBef>
                <a:spcPts val="0"/>
              </a:spcBef>
              <a:spcAft>
                <a:spcPts val="600"/>
              </a:spcAft>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4400" dirty="0"/>
              <a:t>Opatření při neplnění povinností dle § 9			</a:t>
            </a:r>
            <a:r>
              <a:rPr lang="en-GB" sz="4400" dirty="0"/>
              <a:t>§ 10 PZ</a:t>
            </a:r>
          </a:p>
          <a:p>
            <a:pPr marL="0" indent="0">
              <a:lnSpc>
                <a:spcPct val="120000"/>
              </a:lnSpc>
              <a:spcBef>
                <a:spcPts val="0"/>
              </a:spcBef>
              <a:spcAft>
                <a:spcPts val="600"/>
              </a:spcAft>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4400" dirty="0"/>
              <a:t>Opatření k zajištění péče o KP						</a:t>
            </a:r>
            <a:r>
              <a:rPr lang="en-GB" sz="4400" dirty="0"/>
              <a:t>§ 15 PZ</a:t>
            </a:r>
          </a:p>
          <a:p>
            <a:pPr marL="0" indent="0">
              <a:lnSpc>
                <a:spcPct val="120000"/>
              </a:lnSpc>
              <a:spcBef>
                <a:spcPts val="0"/>
              </a:spcBef>
              <a:spcAft>
                <a:spcPts val="600"/>
              </a:spcAft>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4400" dirty="0"/>
              <a:t>Právo státu na přednostní koupi KP				</a:t>
            </a:r>
            <a:r>
              <a:rPr lang="en-GB" sz="4400" dirty="0"/>
              <a:t>§ 13 PZ</a:t>
            </a:r>
          </a:p>
          <a:p>
            <a:pPr marL="0" indent="0">
              <a:lnSpc>
                <a:spcPct val="120000"/>
              </a:lnSpc>
              <a:spcBef>
                <a:spcPts val="0"/>
              </a:spcBef>
              <a:spcAft>
                <a:spcPts val="600"/>
              </a:spcAft>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4400" dirty="0"/>
              <a:t>Povinnosti správních úřadů, právnických a </a:t>
            </a:r>
          </a:p>
          <a:p>
            <a:pPr marL="0" indent="0">
              <a:lnSpc>
                <a:spcPct val="120000"/>
              </a:lnSpc>
              <a:spcBef>
                <a:spcPts val="0"/>
              </a:spcBef>
              <a:spcAft>
                <a:spcPts val="600"/>
              </a:spcAft>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4400" dirty="0"/>
              <a:t>   fyzických osob										</a:t>
            </a:r>
            <a:r>
              <a:rPr lang="en-GB" sz="4400" dirty="0"/>
              <a:t>§ 11 PZ</a:t>
            </a:r>
          </a:p>
          <a:p>
            <a:pPr marL="0" indent="0" algn="ctr">
              <a:spcBef>
                <a:spcPts val="0"/>
              </a:spcBef>
              <a:buNone/>
            </a:pPr>
            <a:endParaRPr lang="cs-CZ" i="1" dirty="0" smtClean="0">
              <a:solidFill>
                <a:srgbClr val="00B050"/>
              </a:solidFill>
            </a:endParaRPr>
          </a:p>
          <a:p>
            <a:pPr marL="0" indent="0">
              <a:spcBef>
                <a:spcPts val="0"/>
              </a:spcBef>
              <a:buNone/>
            </a:pPr>
            <a:endParaRPr lang="cs-CZ" sz="2400" dirty="0"/>
          </a:p>
          <a:p>
            <a:pPr marL="0" indent="0">
              <a:buNone/>
            </a:pPr>
            <a:endParaRPr lang="cs-CZ" sz="2400" dirty="0"/>
          </a:p>
        </p:txBody>
      </p:sp>
    </p:spTree>
    <p:extLst>
      <p:ext uri="{BB962C8B-B14F-4D97-AF65-F5344CB8AC3E}">
        <p14:creationId xmlns:p14="http://schemas.microsoft.com/office/powerpoint/2010/main" val="418541496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200" i="1" dirty="0"/>
              <a:t>Správa kultury  </a:t>
            </a:r>
            <a:r>
              <a:rPr lang="cs-CZ" sz="2800" i="1" dirty="0">
                <a:solidFill>
                  <a:srgbClr val="00B050"/>
                </a:solidFill>
              </a:rPr>
              <a:t>památková péče</a:t>
            </a:r>
            <a:endParaRPr lang="cs-CZ" sz="3200" dirty="0"/>
          </a:p>
        </p:txBody>
      </p:sp>
      <p:sp>
        <p:nvSpPr>
          <p:cNvPr id="3" name="Zástupný symbol pro obsah 2"/>
          <p:cNvSpPr>
            <a:spLocks noGrp="1"/>
          </p:cNvSpPr>
          <p:nvPr>
            <p:ph idx="1"/>
          </p:nvPr>
        </p:nvSpPr>
        <p:spPr>
          <a:xfrm>
            <a:off x="457200" y="1340768"/>
            <a:ext cx="8229600" cy="4785395"/>
          </a:xfrm>
        </p:spPr>
        <p:txBody>
          <a:bodyPr>
            <a:normAutofit lnSpcReduction="10000"/>
          </a:bodyPr>
          <a:lstStyle/>
          <a:p>
            <a:pPr marL="0" indent="0">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000" dirty="0" smtClean="0"/>
              <a:t>Obnova kulturních památek				</a:t>
            </a:r>
            <a:r>
              <a:rPr lang="en-GB" sz="2000" dirty="0" smtClean="0"/>
              <a:t>§ </a:t>
            </a:r>
            <a:r>
              <a:rPr lang="en-GB" sz="2000" dirty="0"/>
              <a:t>14 PZ</a:t>
            </a:r>
          </a:p>
          <a:p>
            <a:pPr marL="0" indent="0">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2000" dirty="0" smtClean="0"/>
          </a:p>
          <a:p>
            <a:pPr marL="0" indent="0">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000" dirty="0" smtClean="0"/>
              <a:t>Ochranné pásmo							§ 17 PZ</a:t>
            </a:r>
          </a:p>
          <a:p>
            <a:pPr marL="0" indent="0">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2000" dirty="0"/>
          </a:p>
          <a:p>
            <a:pPr marL="0" indent="0">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000" dirty="0" smtClean="0"/>
              <a:t>Přemístění kulturní památky</a:t>
            </a:r>
            <a:r>
              <a:rPr lang="cs-CZ" sz="2000" dirty="0"/>
              <a:t> </a:t>
            </a:r>
            <a:r>
              <a:rPr lang="cs-CZ" sz="2000" dirty="0" smtClean="0"/>
              <a:t>			§ 18 </a:t>
            </a:r>
            <a:r>
              <a:rPr lang="cs-CZ" sz="2000" dirty="0"/>
              <a:t>PZ</a:t>
            </a:r>
            <a:endParaRPr lang="cs-CZ" sz="2000" dirty="0" smtClean="0"/>
          </a:p>
          <a:p>
            <a:pPr marL="0" indent="0">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2000" dirty="0"/>
          </a:p>
          <a:p>
            <a:pPr marL="0" indent="0">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000" dirty="0" smtClean="0"/>
              <a:t>Užívání KP pro vědecký výzkum nebo </a:t>
            </a:r>
          </a:p>
          <a:p>
            <a:pPr marL="0" indent="0">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000" dirty="0"/>
              <a:t> </a:t>
            </a:r>
            <a:r>
              <a:rPr lang="cs-CZ" sz="2000" dirty="0" smtClean="0"/>
              <a:t>   pro </a:t>
            </a:r>
            <a:r>
              <a:rPr lang="cs-CZ" sz="2000" dirty="0"/>
              <a:t>účely výstavní						</a:t>
            </a:r>
            <a:r>
              <a:rPr lang="cs-CZ" sz="2000" dirty="0" smtClean="0"/>
              <a:t>§ 19 </a:t>
            </a:r>
            <a:r>
              <a:rPr lang="cs-CZ" sz="2000" dirty="0"/>
              <a:t>PZ</a:t>
            </a:r>
            <a:endParaRPr lang="cs-CZ" sz="2000" dirty="0" smtClean="0"/>
          </a:p>
          <a:p>
            <a:pPr marL="0" indent="0">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2000" dirty="0"/>
          </a:p>
          <a:p>
            <a:pPr marL="0" indent="0">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000" dirty="0" smtClean="0"/>
              <a:t>KP ve vztahu </a:t>
            </a:r>
            <a:r>
              <a:rPr lang="cs-CZ" sz="2000" dirty="0"/>
              <a:t>k zahraničí				</a:t>
            </a:r>
            <a:r>
              <a:rPr lang="cs-CZ" sz="2000" dirty="0" smtClean="0"/>
              <a:t>	§ 20 </a:t>
            </a:r>
            <a:r>
              <a:rPr lang="cs-CZ" sz="2000" dirty="0"/>
              <a:t>PZ</a:t>
            </a:r>
            <a:endParaRPr lang="cs-CZ" sz="2000" dirty="0" smtClean="0"/>
          </a:p>
          <a:p>
            <a:pPr marL="0" indent="0">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2000" dirty="0"/>
          </a:p>
          <a:p>
            <a:pPr marL="0" indent="0">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2000" dirty="0" smtClean="0"/>
          </a:p>
          <a:p>
            <a:pPr marL="0" indent="0">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000" dirty="0" smtClean="0"/>
              <a:t>Související ustanovení správního řádu	§§ 136, </a:t>
            </a:r>
            <a:r>
              <a:rPr lang="en-GB" sz="2000" dirty="0" smtClean="0"/>
              <a:t>149</a:t>
            </a:r>
            <a:r>
              <a:rPr lang="en-GB" sz="2000" dirty="0"/>
              <a:t>, </a:t>
            </a:r>
            <a:r>
              <a:rPr lang="en-GB" sz="2000" dirty="0" smtClean="0"/>
              <a:t>154</a:t>
            </a:r>
            <a:r>
              <a:rPr lang="cs-CZ" sz="2000" dirty="0" smtClean="0"/>
              <a:t>, 177 </a:t>
            </a:r>
            <a:endParaRPr lang="en-GB" sz="2000" dirty="0"/>
          </a:p>
          <a:p>
            <a:pPr marL="0" indent="0" algn="ctr">
              <a:spcBef>
                <a:spcPts val="0"/>
              </a:spcBef>
              <a:buNone/>
            </a:pPr>
            <a:endParaRPr lang="cs-CZ" sz="4500" i="1" dirty="0" smtClean="0">
              <a:solidFill>
                <a:srgbClr val="00B050"/>
              </a:solidFill>
            </a:endParaRPr>
          </a:p>
          <a:p>
            <a:pPr marL="0" indent="0">
              <a:spcBef>
                <a:spcPts val="0"/>
              </a:spcBef>
              <a:buNone/>
            </a:pPr>
            <a:endParaRPr lang="cs-CZ" sz="2400" dirty="0"/>
          </a:p>
          <a:p>
            <a:pPr marL="0" indent="0">
              <a:buNone/>
            </a:pPr>
            <a:endParaRPr lang="cs-CZ" sz="2400" dirty="0"/>
          </a:p>
        </p:txBody>
      </p:sp>
    </p:spTree>
    <p:extLst>
      <p:ext uri="{BB962C8B-B14F-4D97-AF65-F5344CB8AC3E}">
        <p14:creationId xmlns:p14="http://schemas.microsoft.com/office/powerpoint/2010/main" val="162388862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2800" i="1" dirty="0"/>
              <a:t>Správa kultury  </a:t>
            </a:r>
            <a:r>
              <a:rPr lang="cs-CZ" sz="2400" i="1" dirty="0">
                <a:solidFill>
                  <a:srgbClr val="00B050"/>
                </a:solidFill>
              </a:rPr>
              <a:t>památková péče</a:t>
            </a:r>
            <a:endParaRPr lang="cs-CZ" sz="3000" dirty="0"/>
          </a:p>
        </p:txBody>
      </p:sp>
      <p:sp>
        <p:nvSpPr>
          <p:cNvPr id="3" name="Zástupný symbol pro obsah 2"/>
          <p:cNvSpPr>
            <a:spLocks noGrp="1"/>
          </p:cNvSpPr>
          <p:nvPr>
            <p:ph idx="1"/>
          </p:nvPr>
        </p:nvSpPr>
        <p:spPr>
          <a:xfrm>
            <a:off x="457200" y="1340768"/>
            <a:ext cx="8229600" cy="4785395"/>
          </a:xfrm>
        </p:spPr>
        <p:txBody>
          <a:bodyPr>
            <a:normAutofit fontScale="40000" lnSpcReduction="20000"/>
          </a:bodyPr>
          <a:lstStyle/>
          <a:p>
            <a:pPr marL="0" indent="0" algn="ctr">
              <a:buNone/>
            </a:pPr>
            <a:r>
              <a:rPr lang="cs-CZ" sz="3700" b="1" dirty="0" smtClean="0"/>
              <a:t>§ 14 Obnova </a:t>
            </a:r>
            <a:r>
              <a:rPr lang="cs-CZ" sz="3700" b="1" dirty="0"/>
              <a:t>kulturních </a:t>
            </a:r>
            <a:r>
              <a:rPr lang="cs-CZ" sz="3700" b="1" dirty="0" smtClean="0"/>
              <a:t>památek</a:t>
            </a:r>
          </a:p>
          <a:p>
            <a:pPr marL="0" indent="0" algn="ctr">
              <a:buNone/>
            </a:pPr>
            <a:endParaRPr lang="cs-CZ" sz="3700" b="1" dirty="0" smtClean="0"/>
          </a:p>
          <a:p>
            <a:pPr marL="0" indent="0" algn="just">
              <a:buNone/>
            </a:pPr>
            <a:r>
              <a:rPr lang="cs-CZ" sz="3500" dirty="0" smtClean="0"/>
              <a:t>(1) Zamýšlí-li </a:t>
            </a:r>
            <a:r>
              <a:rPr lang="cs-CZ" sz="3500" dirty="0"/>
              <a:t>vlastník kulturní památky provést údržbu, opravu, rekonstrukci, </a:t>
            </a:r>
            <a:r>
              <a:rPr lang="cs-CZ" sz="3500" b="1" dirty="0"/>
              <a:t>restaurování </a:t>
            </a:r>
            <a:r>
              <a:rPr lang="cs-CZ" sz="3500" dirty="0"/>
              <a:t>nebo jinou úpravu kulturní památky nebo jejího prostředí (dále jen „obnova“), je povinen si předem vyžádat </a:t>
            </a:r>
            <a:r>
              <a:rPr lang="cs-CZ" sz="3500" b="1" dirty="0"/>
              <a:t>závazné stanovisko obecního úřadu obce s rozšířenou působností</a:t>
            </a:r>
            <a:r>
              <a:rPr lang="cs-CZ" sz="3500" dirty="0"/>
              <a:t>, a jde-li o </a:t>
            </a:r>
            <a:r>
              <a:rPr lang="cs-CZ" sz="3500" b="1" dirty="0"/>
              <a:t>národní kulturní památku, závazné stanovisko krajského úřadu</a:t>
            </a:r>
            <a:r>
              <a:rPr lang="cs-CZ" sz="3500" dirty="0" smtClean="0"/>
              <a:t>.</a:t>
            </a:r>
          </a:p>
          <a:p>
            <a:pPr marL="0" indent="0">
              <a:buNone/>
            </a:pPr>
            <a:endParaRPr lang="cs-CZ" sz="3500" dirty="0" smtClean="0"/>
          </a:p>
          <a:p>
            <a:pPr marL="0" indent="0" algn="just">
              <a:buNone/>
            </a:pPr>
            <a:r>
              <a:rPr lang="cs-CZ" sz="3500" dirty="0" smtClean="0"/>
              <a:t>(</a:t>
            </a:r>
            <a:r>
              <a:rPr lang="cs-CZ" sz="3500" dirty="0"/>
              <a:t>3) V závazném stanovisku podle odstavců 1 a 2 se vyjádří, zda práce tam uvedené jsou z hlediska zájmů státní památkové péče přípustné, a </a:t>
            </a:r>
            <a:r>
              <a:rPr lang="cs-CZ" sz="3500" b="1" dirty="0"/>
              <a:t>stanoví se základní podmínky</a:t>
            </a:r>
            <a:r>
              <a:rPr lang="cs-CZ" sz="3500" dirty="0"/>
              <a:t>, za kterých lze tyto práce připravovat a provést. Základní podmínky musí vycházet ze současného stavu poznání kulturně historických hodnot, které je nezbytné zachovat při umožnění realizace zamýšleného záměru</a:t>
            </a:r>
            <a:r>
              <a:rPr lang="cs-CZ" sz="3500" dirty="0" smtClean="0"/>
              <a:t>.</a:t>
            </a:r>
          </a:p>
          <a:p>
            <a:pPr marL="0" indent="0">
              <a:buNone/>
            </a:pPr>
            <a:endParaRPr lang="cs-CZ" sz="3500" dirty="0"/>
          </a:p>
          <a:p>
            <a:pPr marL="0" indent="0" algn="just">
              <a:buNone/>
            </a:pPr>
            <a:r>
              <a:rPr lang="cs-CZ" sz="3500" dirty="0" smtClean="0"/>
              <a:t>(</a:t>
            </a:r>
            <a:r>
              <a:rPr lang="cs-CZ" sz="3500" dirty="0"/>
              <a:t>6) Orgán státní památkové péče příslušný podle odstavců 1 a 2 vydá závazné stanovisko po předchozím </a:t>
            </a:r>
            <a:r>
              <a:rPr lang="cs-CZ" sz="3500" b="1" dirty="0"/>
              <a:t>písemném vyjádření odborné organizace státní památkové péče</a:t>
            </a:r>
            <a:r>
              <a:rPr lang="cs-CZ" sz="3500" dirty="0"/>
              <a:t>, se kterou projedná na její žádost před ukončením řízení návrh tohoto závazného stanoviska. </a:t>
            </a:r>
            <a:r>
              <a:rPr lang="cs-CZ" sz="3500" dirty="0" smtClean="0"/>
              <a:t>….</a:t>
            </a:r>
          </a:p>
          <a:p>
            <a:pPr marL="0" indent="0">
              <a:buNone/>
            </a:pPr>
            <a:endParaRPr lang="cs-CZ" sz="3500" dirty="0"/>
          </a:p>
          <a:p>
            <a:pPr marL="0" indent="0" algn="just">
              <a:buNone/>
            </a:pPr>
            <a:r>
              <a:rPr lang="cs-CZ" sz="3500" dirty="0" smtClean="0"/>
              <a:t>(</a:t>
            </a:r>
            <a:r>
              <a:rPr lang="cs-CZ" sz="3500" dirty="0"/>
              <a:t>8) Obnovu </a:t>
            </a:r>
            <a:r>
              <a:rPr lang="cs-CZ" sz="3500" b="1" dirty="0"/>
              <a:t>kulturních památek nebo jejich částí, které jsou díly výtvarných umění nebo uměleckořemeslnými pracemi</a:t>
            </a:r>
            <a:r>
              <a:rPr lang="cs-CZ" sz="3500" dirty="0"/>
              <a:t> (dále jen „</a:t>
            </a:r>
            <a:r>
              <a:rPr lang="cs-CZ" sz="3500" b="1" dirty="0"/>
              <a:t>restaurován</a:t>
            </a:r>
            <a:r>
              <a:rPr lang="cs-CZ" sz="3500" dirty="0"/>
              <a:t>í“), mohou provádět </a:t>
            </a:r>
            <a:r>
              <a:rPr lang="cs-CZ" sz="3500" b="1" dirty="0"/>
              <a:t>fyzické osoby na základě povolen</a:t>
            </a:r>
            <a:r>
              <a:rPr lang="cs-CZ" sz="3500" dirty="0"/>
              <a:t>í vydaného podle § 14a, přičemž restaurováním se rozumí souhrn specifických výtvarných, uměleckořemeslných a technických prací respektujících technickou a výtvarnou strukturu originálu.</a:t>
            </a:r>
          </a:p>
          <a:p>
            <a:endParaRPr lang="cs-CZ" dirty="0"/>
          </a:p>
        </p:txBody>
      </p:sp>
    </p:spTree>
    <p:extLst>
      <p:ext uri="{BB962C8B-B14F-4D97-AF65-F5344CB8AC3E}">
        <p14:creationId xmlns:p14="http://schemas.microsoft.com/office/powerpoint/2010/main" val="118190646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300" i="1" dirty="0" smtClean="0"/>
              <a:t>Správa kultury  </a:t>
            </a:r>
            <a:r>
              <a:rPr lang="cs-CZ" sz="3200" i="1" dirty="0" smtClean="0">
                <a:solidFill>
                  <a:srgbClr val="00B050"/>
                </a:solidFill>
              </a:rPr>
              <a:t>památková péče</a:t>
            </a:r>
            <a:endParaRPr lang="cs-CZ" sz="3200" dirty="0"/>
          </a:p>
        </p:txBody>
      </p:sp>
      <p:sp>
        <p:nvSpPr>
          <p:cNvPr id="3" name="Zástupný symbol pro obsah 2"/>
          <p:cNvSpPr>
            <a:spLocks noGrp="1"/>
          </p:cNvSpPr>
          <p:nvPr>
            <p:ph idx="1"/>
          </p:nvPr>
        </p:nvSpPr>
        <p:spPr>
          <a:xfrm>
            <a:off x="457200" y="1340768"/>
            <a:ext cx="8229600" cy="4785395"/>
          </a:xfrm>
        </p:spPr>
        <p:txBody>
          <a:bodyPr>
            <a:normAutofit/>
          </a:bodyPr>
          <a:lstStyle/>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000" b="1" i="1" dirty="0"/>
              <a:t>Plány ochrany památkových rezervací a zón </a:t>
            </a:r>
            <a:r>
              <a:rPr lang="cs-CZ" sz="1600" dirty="0"/>
              <a:t>															</a:t>
            </a:r>
            <a:r>
              <a:rPr lang="en-GB" sz="1800" dirty="0"/>
              <a:t>§ 6a PZ</a:t>
            </a:r>
          </a:p>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1800" dirty="0"/>
          </a:p>
          <a:p>
            <a:pPr algn="just">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1800" dirty="0"/>
              <a:t>opatření obecné povahy</a:t>
            </a:r>
          </a:p>
          <a:p>
            <a:pPr marL="0" indent="0" algn="just">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1800" dirty="0"/>
          </a:p>
          <a:p>
            <a:pPr algn="just">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1800" dirty="0"/>
              <a:t>příslušný krajský úřad</a:t>
            </a:r>
          </a:p>
          <a:p>
            <a:pPr marL="0" indent="0" algn="just">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800" dirty="0"/>
          </a:p>
          <a:p>
            <a:pPr algn="just">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1800" dirty="0"/>
              <a:t>nejdéle na 10 let, v případě rozporu s později účinným regulačním plánem pozbývají účinnosti</a:t>
            </a:r>
          </a:p>
          <a:p>
            <a:pPr marL="0" indent="0" algn="just">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1800" dirty="0"/>
          </a:p>
          <a:p>
            <a:pPr algn="just">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1800" dirty="0"/>
              <a:t>lze jej měnit</a:t>
            </a:r>
          </a:p>
          <a:p>
            <a:pPr>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800" dirty="0"/>
          </a:p>
          <a:p>
            <a:pPr>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800" dirty="0"/>
          </a:p>
          <a:p>
            <a:pPr>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800" u="sng" dirty="0"/>
          </a:p>
          <a:p>
            <a:pPr marL="0" indent="0">
              <a:spcBef>
                <a:spcPts val="0"/>
              </a:spcBef>
              <a:buNone/>
            </a:pPr>
            <a:endParaRPr lang="cs-CZ" sz="2400" dirty="0"/>
          </a:p>
          <a:p>
            <a:pPr marL="0" indent="0">
              <a:buNone/>
            </a:pPr>
            <a:endParaRPr lang="cs-CZ" sz="2400" dirty="0"/>
          </a:p>
        </p:txBody>
      </p:sp>
    </p:spTree>
    <p:extLst>
      <p:ext uri="{BB962C8B-B14F-4D97-AF65-F5344CB8AC3E}">
        <p14:creationId xmlns:p14="http://schemas.microsoft.com/office/powerpoint/2010/main" val="25984500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200" i="1" dirty="0" smtClean="0">
                <a:solidFill>
                  <a:srgbClr val="00B050"/>
                </a:solidFill>
              </a:rPr>
              <a:t>památková péče		</a:t>
            </a:r>
            <a:r>
              <a:rPr lang="cs-CZ" sz="3200" i="1" dirty="0" smtClean="0">
                <a:solidFill>
                  <a:schemeClr val="tx1"/>
                </a:solidFill>
              </a:rPr>
              <a:t>judikatura</a:t>
            </a:r>
            <a:endParaRPr lang="cs-CZ" sz="3200" dirty="0">
              <a:solidFill>
                <a:schemeClr val="tx1"/>
              </a:solidFill>
            </a:endParaRPr>
          </a:p>
        </p:txBody>
      </p:sp>
      <p:sp>
        <p:nvSpPr>
          <p:cNvPr id="3" name="Zástupný symbol pro obsah 2"/>
          <p:cNvSpPr>
            <a:spLocks noGrp="1"/>
          </p:cNvSpPr>
          <p:nvPr>
            <p:ph idx="1"/>
          </p:nvPr>
        </p:nvSpPr>
        <p:spPr>
          <a:xfrm>
            <a:off x="457200" y="1340768"/>
            <a:ext cx="8229600" cy="4785395"/>
          </a:xfrm>
        </p:spPr>
        <p:txBody>
          <a:bodyPr>
            <a:normAutofit fontScale="85000" lnSpcReduction="10000"/>
          </a:bodyPr>
          <a:lstStyle/>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400" b="1" dirty="0" smtClean="0"/>
              <a:t>NSS 6  As 36/2009-162 (Břevnov)</a:t>
            </a:r>
            <a:r>
              <a:rPr lang="cs-CZ" sz="2000" b="1" dirty="0" smtClean="0"/>
              <a:t>	</a:t>
            </a:r>
          </a:p>
          <a:p>
            <a:pPr marL="0" indent="0" algn="just">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1900" b="1" dirty="0" smtClean="0"/>
              <a:t>Přezkum </a:t>
            </a:r>
            <a:r>
              <a:rPr lang="cs-CZ" sz="1900" b="1" dirty="0"/>
              <a:t>rozhodnutí správního orgánu. Obnova kulturní památky.</a:t>
            </a:r>
            <a:endParaRPr lang="en-GB" sz="1900" b="1" dirty="0"/>
          </a:p>
          <a:p>
            <a:pPr marL="0" indent="0">
              <a:buNone/>
            </a:pPr>
            <a:r>
              <a:rPr lang="cs-CZ" sz="1900" dirty="0" smtClean="0"/>
              <a:t>Právní </a:t>
            </a:r>
            <a:r>
              <a:rPr lang="cs-CZ" sz="1900" dirty="0"/>
              <a:t>věta:</a:t>
            </a:r>
          </a:p>
          <a:p>
            <a:pPr algn="just"/>
            <a:r>
              <a:rPr lang="cs-CZ" sz="1900" dirty="0"/>
              <a:t>I. Přezkumné řízení dle § 94 a násl. správního řádu je mimořádným prostředkem směřujícím do změny či zrušení již pravomocného rozhodnutí správního orgánu. </a:t>
            </a:r>
            <a:r>
              <a:rPr lang="cs-CZ" sz="1900" b="1" dirty="0"/>
              <a:t>Jediným důvodem</a:t>
            </a:r>
            <a:r>
              <a:rPr lang="cs-CZ" sz="1900" dirty="0"/>
              <a:t>, pro který může příslušný správní orgán přezkoumávané pravomocné správní rozhodnutí v přezkumném řízení zrušit, je skutečnost, že přezkoumávané rozhodnutí bylo </a:t>
            </a:r>
            <a:r>
              <a:rPr lang="cs-CZ" sz="1900" b="1" dirty="0"/>
              <a:t>vydáno v rozporu s právními předpisy</a:t>
            </a:r>
            <a:r>
              <a:rPr lang="cs-CZ" sz="1900" dirty="0"/>
              <a:t> (§ 97 odst. 3 správního řádu). Kritériem přezkoumávání je pak </a:t>
            </a:r>
            <a:r>
              <a:rPr lang="cs-CZ" sz="1900" b="1" dirty="0"/>
              <a:t>pouze zákonnost</a:t>
            </a:r>
            <a:r>
              <a:rPr lang="cs-CZ" sz="1900" dirty="0"/>
              <a:t> přezkoumávaného správního rozhodnutí, </a:t>
            </a:r>
            <a:r>
              <a:rPr lang="cs-CZ" sz="1900" b="1" dirty="0"/>
              <a:t>nikoliv též věcná správnost nebo jiná hlediska</a:t>
            </a:r>
            <a:r>
              <a:rPr lang="cs-CZ" sz="1900" dirty="0"/>
              <a:t>. I v případě rozporu přezkoumávaného rozhodnutí s právními předpisy však musí přezkoumávající orgán </a:t>
            </a:r>
            <a:r>
              <a:rPr lang="cs-CZ" sz="1900" b="1" dirty="0"/>
              <a:t>dbát na zachování zásady proporcionality</a:t>
            </a:r>
            <a:r>
              <a:rPr lang="cs-CZ" sz="1900" dirty="0"/>
              <a:t> vyjádřené v § 94 odst. 4 správního řádu.</a:t>
            </a:r>
          </a:p>
          <a:p>
            <a:pPr algn="just"/>
            <a:r>
              <a:rPr lang="cs-CZ" sz="1900" dirty="0"/>
              <a:t>II. Samotný odlišný názor příslušného orgánu na způsob obnovy kulturní památky nezpůsobuje protiprávnost jeho rozhodnutí, pokud je dobře věcně vyargumentován. V případě, že se příslušný orgán řídil odborným názorem, který je </a:t>
            </a:r>
            <a:r>
              <a:rPr lang="cs-CZ" sz="1900" b="1" dirty="0"/>
              <a:t>přesvědčivě odůvodněn</a:t>
            </a:r>
            <a:r>
              <a:rPr lang="cs-CZ" sz="1900" dirty="0"/>
              <a:t> a který se opírá o názor odborného útvaru, není možno dovodit porušení § 14 odst. 3 zákona o státní památkové péči</a:t>
            </a:r>
            <a:r>
              <a:rPr lang="cs-CZ" sz="1900" dirty="0" smtClean="0"/>
              <a:t>.</a:t>
            </a:r>
            <a:endParaRPr lang="cs-CZ" sz="1900" dirty="0"/>
          </a:p>
        </p:txBody>
      </p:sp>
    </p:spTree>
    <p:extLst>
      <p:ext uri="{BB962C8B-B14F-4D97-AF65-F5344CB8AC3E}">
        <p14:creationId xmlns:p14="http://schemas.microsoft.com/office/powerpoint/2010/main" val="8998041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200" i="1" dirty="0" smtClean="0">
                <a:solidFill>
                  <a:srgbClr val="00B050"/>
                </a:solidFill>
              </a:rPr>
              <a:t>památková péče		</a:t>
            </a:r>
            <a:r>
              <a:rPr lang="cs-CZ" sz="3200" i="1" dirty="0" smtClean="0">
                <a:solidFill>
                  <a:schemeClr val="tx1"/>
                </a:solidFill>
              </a:rPr>
              <a:t>judikatura</a:t>
            </a:r>
            <a:endParaRPr lang="cs-CZ" sz="3200" dirty="0">
              <a:solidFill>
                <a:schemeClr val="tx1"/>
              </a:solidFill>
            </a:endParaRPr>
          </a:p>
        </p:txBody>
      </p:sp>
      <p:sp>
        <p:nvSpPr>
          <p:cNvPr id="3" name="Zástupný symbol pro obsah 2"/>
          <p:cNvSpPr>
            <a:spLocks noGrp="1"/>
          </p:cNvSpPr>
          <p:nvPr>
            <p:ph idx="1"/>
          </p:nvPr>
        </p:nvSpPr>
        <p:spPr>
          <a:xfrm>
            <a:off x="457200" y="1340768"/>
            <a:ext cx="8229600" cy="4785395"/>
          </a:xfrm>
        </p:spPr>
        <p:txBody>
          <a:bodyPr>
            <a:normAutofit fontScale="92500"/>
          </a:bodyPr>
          <a:lstStyle/>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200" b="1" dirty="0" smtClean="0"/>
              <a:t>NSS 7 </a:t>
            </a:r>
            <a:r>
              <a:rPr lang="cs-CZ" sz="2200" b="1" dirty="0"/>
              <a:t>As 43/2009-52</a:t>
            </a:r>
            <a:endParaRPr lang="en-GB" sz="2200" b="1" u="sng" dirty="0"/>
          </a:p>
          <a:p>
            <a:pPr marL="0" indent="0" algn="just">
              <a:spcBef>
                <a:spcPts val="0"/>
              </a:spcBef>
              <a:buNone/>
            </a:pPr>
            <a:r>
              <a:rPr lang="cs-CZ" sz="1700" b="1" dirty="0"/>
              <a:t>Závazné stanovisko. Důvody pro změnu správní praxe. Správní uvážení a odborná kompetence</a:t>
            </a:r>
            <a:endParaRPr lang="cs-CZ" sz="1700" dirty="0"/>
          </a:p>
          <a:p>
            <a:r>
              <a:rPr lang="cs-CZ" sz="1600" dirty="0"/>
              <a:t>Právní věta:</a:t>
            </a:r>
          </a:p>
          <a:p>
            <a:r>
              <a:rPr lang="cs-CZ" sz="1600" dirty="0"/>
              <a:t>I. Závazné stanovisko je úkon učiněný správním orgánem na základě zákona, který není samostatným rozhodnutím ve správním řízení a jehož obsah je závazný pro výrokovou část rozhodnutí správního orgánu. </a:t>
            </a:r>
            <a:r>
              <a:rPr lang="cs-CZ" sz="1600" dirty="0" smtClean="0"/>
              <a:t>…</a:t>
            </a:r>
          </a:p>
          <a:p>
            <a:pPr algn="just"/>
            <a:r>
              <a:rPr lang="cs-CZ" sz="1600" dirty="0"/>
              <a:t>II. Závazné stanovisko podle § 14 odst. 3 </a:t>
            </a:r>
            <a:r>
              <a:rPr lang="cs-CZ" sz="1600" dirty="0" smtClean="0"/>
              <a:t>pam. zák. </a:t>
            </a:r>
            <a:r>
              <a:rPr lang="cs-CZ" sz="1600" dirty="0"/>
              <a:t>je rozhodnutím podle § 65 odst. 1 s. ř. s. </a:t>
            </a:r>
            <a:r>
              <a:rPr lang="cs-CZ" sz="1600" b="1" dirty="0"/>
              <a:t>Nelze je považovat za rozhodnutí předběžné povahy. </a:t>
            </a:r>
            <a:r>
              <a:rPr lang="cs-CZ" sz="1600" dirty="0"/>
              <a:t>V úvahu nepřipadá ani žádný jiný důvod, pro který by měl být uvedený akt vyloučen ze soudního přezkumu na základě žaloby podle § 65 </a:t>
            </a:r>
            <a:r>
              <a:rPr lang="cs-CZ" sz="1600" dirty="0" smtClean="0"/>
              <a:t>s. ř. s.</a:t>
            </a:r>
          </a:p>
          <a:p>
            <a:pPr algn="just"/>
            <a:r>
              <a:rPr lang="cs-CZ" sz="1600" dirty="0"/>
              <a:t>III. Účastník řízení se před správním orgánem může dovolávat obdobného zacházení jako v předchozích srovnatelných případech </a:t>
            </a:r>
            <a:r>
              <a:rPr lang="cs-CZ" sz="1600" b="1" dirty="0"/>
              <a:t>jen tehdy, byl-li tento předchozí postup správního orgánu v souladu se zákonem</a:t>
            </a:r>
            <a:r>
              <a:rPr lang="cs-CZ" sz="1600" dirty="0"/>
              <a:t>. To znamená, </a:t>
            </a:r>
            <a:r>
              <a:rPr lang="cs-CZ" sz="1600" dirty="0" smtClean="0"/>
              <a:t>že </a:t>
            </a:r>
            <a:r>
              <a:rPr lang="cs-CZ" sz="1600" u="sng" dirty="0"/>
              <a:t>účastník řízení se nemůže domáhat, aby správní orgán nadále dodržoval svoji předchozí nezákonnou správní praxi, i když nebyla relevantně napadena či jinými mechanismy uvedena do souladu se zákonem</a:t>
            </a:r>
            <a:r>
              <a:rPr lang="cs-CZ" sz="1600" dirty="0" smtClean="0"/>
              <a:t>, </a:t>
            </a:r>
            <a:r>
              <a:rPr lang="cs-CZ" sz="1600" dirty="0"/>
              <a:t>ale může se pouze </a:t>
            </a:r>
            <a:r>
              <a:rPr lang="cs-CZ" sz="1600" dirty="0" smtClean="0"/>
              <a:t>domáhat</a:t>
            </a:r>
            <a:r>
              <a:rPr lang="cs-CZ" sz="1600" dirty="0"/>
              <a:t>, aby správní orgán dodržoval takovou správní praxi, která se pohybuje v mezích prostoru pro uvážení, jenž je mu zákonem dán.</a:t>
            </a:r>
          </a:p>
          <a:p>
            <a:pPr algn="just"/>
            <a:endParaRPr lang="cs-CZ" sz="1600" dirty="0"/>
          </a:p>
          <a:p>
            <a:endParaRPr lang="cs-CZ" sz="1600" dirty="0"/>
          </a:p>
          <a:p>
            <a:pPr marL="0" indent="0">
              <a:buNone/>
            </a:pPr>
            <a:endParaRPr lang="cs-CZ" sz="2400" dirty="0"/>
          </a:p>
        </p:txBody>
      </p:sp>
    </p:spTree>
    <p:extLst>
      <p:ext uri="{BB962C8B-B14F-4D97-AF65-F5344CB8AC3E}">
        <p14:creationId xmlns:p14="http://schemas.microsoft.com/office/powerpoint/2010/main" val="350185510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200" i="1" dirty="0" smtClean="0">
                <a:solidFill>
                  <a:srgbClr val="00B050"/>
                </a:solidFill>
              </a:rPr>
              <a:t>památková péče		</a:t>
            </a:r>
            <a:r>
              <a:rPr lang="cs-CZ" sz="3200" i="1" dirty="0" smtClean="0">
                <a:solidFill>
                  <a:schemeClr val="tx1"/>
                </a:solidFill>
              </a:rPr>
              <a:t>judikatura</a:t>
            </a:r>
            <a:endParaRPr lang="cs-CZ" sz="3200" dirty="0">
              <a:solidFill>
                <a:schemeClr val="tx1"/>
              </a:solidFill>
            </a:endParaRPr>
          </a:p>
        </p:txBody>
      </p:sp>
      <p:sp>
        <p:nvSpPr>
          <p:cNvPr id="3" name="Zástupný symbol pro obsah 2"/>
          <p:cNvSpPr>
            <a:spLocks noGrp="1"/>
          </p:cNvSpPr>
          <p:nvPr>
            <p:ph idx="1"/>
          </p:nvPr>
        </p:nvSpPr>
        <p:spPr>
          <a:xfrm>
            <a:off x="457200" y="1340768"/>
            <a:ext cx="8229600" cy="4785395"/>
          </a:xfrm>
        </p:spPr>
        <p:txBody>
          <a:bodyPr>
            <a:noAutofit/>
          </a:bodyPr>
          <a:lstStyle/>
          <a:p>
            <a:pPr algn="just"/>
            <a:r>
              <a:rPr lang="cs-CZ" sz="1400" dirty="0" smtClean="0"/>
              <a:t>Posuzování</a:t>
            </a:r>
            <a:r>
              <a:rPr lang="cs-CZ" sz="1400" dirty="0"/>
              <a:t>, zda zamýšlená stavba, změna stavby, </a:t>
            </a:r>
            <a:r>
              <a:rPr lang="cs-CZ" sz="1400" dirty="0" smtClean="0"/>
              <a:t>…, </a:t>
            </a:r>
            <a:r>
              <a:rPr lang="cs-CZ" sz="1400" dirty="0"/>
              <a:t>je proces, v němž má správní orgán nepochybně významný prostor pro </a:t>
            </a:r>
            <a:r>
              <a:rPr lang="cs-CZ" sz="1400" b="1" dirty="0"/>
              <a:t>správní uvážení</a:t>
            </a:r>
            <a:r>
              <a:rPr lang="cs-CZ" sz="1400" dirty="0"/>
              <a:t>. To musí přirozeně být </a:t>
            </a:r>
            <a:r>
              <a:rPr lang="cs-CZ" sz="1400" b="1" dirty="0"/>
              <a:t>založeno v první řadě na odborné kompetenci příslušného odborně specializovaného správního orgánu</a:t>
            </a:r>
            <a:r>
              <a:rPr lang="cs-CZ" sz="1400" dirty="0"/>
              <a:t>, který se zabývá ochranou kulturních památek, a musí tedy vycházet z hledisek, o nichž v odborné památkářské obci panuje obecné přesvědčení, že mají být vzata v úvahu. Takový správní orgán je tedy nepochybně povinen </a:t>
            </a:r>
            <a:r>
              <a:rPr lang="cs-CZ" sz="1400" b="1" dirty="0"/>
              <a:t>znát nejnovější odborně relevantní trendy</a:t>
            </a:r>
            <a:r>
              <a:rPr lang="cs-CZ" sz="1400" dirty="0"/>
              <a:t> v památkové ochraně a dokázat zhodnotit, zda a jak mají být v jeho činnosti aplikovány. Proto musí stále zvažovat, zda jeho dosavadní správní praxe je v souladu s aktuálním stavem vědeckého poznání v daném oboru, a pokud nikoli, je povinen ji novým vědeckým poznatkům přizpůsobit. Patřičná úroveň odbornosti je zákonným znakem jeho rozhodování a může být podrobena soudní kontrole v rámci správního soudnictví. Pokud tedy správní orgán na základě racionálních a přezkoumatelných důvodů dojde k závěru, že jeho dosavadní praxe v některém ohledu neodpovídala odborným hlediskům, je oprávněn ji do budoucna změnit, samozřejmě s tím, že se musí týkat všech případů, jež mají shodnou či obdobnou povahu. Důvody pro změnu správní praxe však vedle toho, že musí být racionální z hlediska svého účelu, tj. být provedeny za účelem dosažení určitého racionálního cíle (to je v daném případě splněno, neboť změnu správní praxe správní orgány odůvodňují potřebou zajistit dostatečnou míru památkové ochrany), musí splňovat i další podmínky, a sice především to, že nevybočí ze zákonných a ústavních mezí, v nichž je správní orgán povinen se v rámci správního uvážení vždy pohybovat</a:t>
            </a:r>
            <a:r>
              <a:rPr lang="cs-CZ" sz="1400" dirty="0" smtClean="0"/>
              <a:t>.</a:t>
            </a:r>
            <a:endParaRPr lang="cs-CZ" sz="1400" dirty="0"/>
          </a:p>
        </p:txBody>
      </p:sp>
    </p:spTree>
    <p:extLst>
      <p:ext uri="{BB962C8B-B14F-4D97-AF65-F5344CB8AC3E}">
        <p14:creationId xmlns:p14="http://schemas.microsoft.com/office/powerpoint/2010/main" val="286286194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200" i="1" dirty="0" smtClean="0">
                <a:solidFill>
                  <a:srgbClr val="00B050"/>
                </a:solidFill>
              </a:rPr>
              <a:t>památková péče		</a:t>
            </a:r>
            <a:r>
              <a:rPr lang="cs-CZ" sz="3200" i="1" dirty="0" smtClean="0">
                <a:solidFill>
                  <a:schemeClr val="tx1"/>
                </a:solidFill>
              </a:rPr>
              <a:t>judikatura</a:t>
            </a:r>
            <a:endParaRPr lang="cs-CZ" sz="3200" dirty="0">
              <a:solidFill>
                <a:schemeClr val="tx1"/>
              </a:solidFill>
            </a:endParaRPr>
          </a:p>
        </p:txBody>
      </p:sp>
      <p:sp>
        <p:nvSpPr>
          <p:cNvPr id="3" name="Zástupný symbol pro obsah 2"/>
          <p:cNvSpPr>
            <a:spLocks noGrp="1"/>
          </p:cNvSpPr>
          <p:nvPr>
            <p:ph idx="1"/>
          </p:nvPr>
        </p:nvSpPr>
        <p:spPr>
          <a:xfrm>
            <a:off x="457200" y="1340768"/>
            <a:ext cx="8229600" cy="4785395"/>
          </a:xfrm>
        </p:spPr>
        <p:txBody>
          <a:bodyPr>
            <a:normAutofit/>
          </a:bodyPr>
          <a:lstStyle/>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200" b="1" dirty="0" smtClean="0"/>
              <a:t>NSS </a:t>
            </a:r>
            <a:r>
              <a:rPr lang="cs-CZ" sz="2200" b="1" dirty="0"/>
              <a:t>9 As </a:t>
            </a:r>
            <a:r>
              <a:rPr lang="cs-CZ" sz="2200" b="1" dirty="0" smtClean="0"/>
              <a:t>21/2009-150</a:t>
            </a:r>
            <a:endParaRPr lang="en-GB" sz="2200" b="1" u="sng" dirty="0"/>
          </a:p>
          <a:p>
            <a:pPr marL="0" indent="0" algn="just">
              <a:spcBef>
                <a:spcPts val="0"/>
              </a:spcBef>
              <a:buNone/>
            </a:pPr>
            <a:endParaRPr lang="cs-CZ" sz="1700" b="1" dirty="0" smtClean="0"/>
          </a:p>
          <a:p>
            <a:pPr marL="0" indent="0" algn="just">
              <a:spcBef>
                <a:spcPts val="0"/>
              </a:spcBef>
              <a:buNone/>
            </a:pPr>
            <a:r>
              <a:rPr lang="cs-CZ" sz="1700" b="1" dirty="0" smtClean="0"/>
              <a:t>Závazné </a:t>
            </a:r>
            <a:r>
              <a:rPr lang="cs-CZ" sz="1700" b="1" dirty="0"/>
              <a:t>stanovisko. </a:t>
            </a:r>
            <a:r>
              <a:rPr lang="cs-CZ" sz="1700" b="1" dirty="0" smtClean="0"/>
              <a:t>Odůvodnění.</a:t>
            </a:r>
          </a:p>
          <a:p>
            <a:pPr marL="0" indent="0" algn="just">
              <a:spcBef>
                <a:spcPts val="0"/>
              </a:spcBef>
              <a:buNone/>
            </a:pPr>
            <a:endParaRPr lang="cs-CZ" sz="1700" dirty="0"/>
          </a:p>
          <a:p>
            <a:r>
              <a:rPr lang="cs-CZ" sz="1600" dirty="0"/>
              <a:t>Právní věta:</a:t>
            </a:r>
          </a:p>
          <a:p>
            <a:pPr algn="just"/>
            <a:r>
              <a:rPr lang="cs-CZ" sz="1600" dirty="0"/>
              <a:t>Při vydávání závazného stanoviska podle § 149 správního řádu z roku 2004, jehož obsah je závazný pro výrokovou část rozhodnutí správního orgánu, je třeba na základě § 154 správního řádu přiměřeně použít ustanovení o obsahu, formě a náležitostech rozhodnutí (§ 67 a § 68 správního řádu z roku 2004).</a:t>
            </a:r>
          </a:p>
          <a:p>
            <a:pPr algn="just"/>
            <a:endParaRPr lang="cs-CZ" sz="1600" dirty="0"/>
          </a:p>
          <a:p>
            <a:endParaRPr lang="cs-CZ" sz="1600" dirty="0"/>
          </a:p>
          <a:p>
            <a:pPr marL="0" indent="0">
              <a:buNone/>
            </a:pPr>
            <a:endParaRPr lang="cs-CZ" sz="2400" dirty="0"/>
          </a:p>
        </p:txBody>
      </p:sp>
    </p:spTree>
    <p:extLst>
      <p:ext uri="{BB962C8B-B14F-4D97-AF65-F5344CB8AC3E}">
        <p14:creationId xmlns:p14="http://schemas.microsoft.com/office/powerpoint/2010/main" val="425277123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200" i="1" dirty="0" smtClean="0">
                <a:solidFill>
                  <a:srgbClr val="00B050"/>
                </a:solidFill>
              </a:rPr>
              <a:t>památková péče		</a:t>
            </a:r>
            <a:r>
              <a:rPr lang="cs-CZ" sz="3200" i="1" dirty="0" smtClean="0">
                <a:solidFill>
                  <a:schemeClr val="tx1"/>
                </a:solidFill>
              </a:rPr>
              <a:t>judikatura</a:t>
            </a:r>
            <a:endParaRPr lang="cs-CZ" sz="3200" dirty="0">
              <a:solidFill>
                <a:schemeClr val="tx1"/>
              </a:solidFill>
            </a:endParaRPr>
          </a:p>
        </p:txBody>
      </p:sp>
      <p:sp>
        <p:nvSpPr>
          <p:cNvPr id="3" name="Zástupný symbol pro obsah 2"/>
          <p:cNvSpPr>
            <a:spLocks noGrp="1"/>
          </p:cNvSpPr>
          <p:nvPr>
            <p:ph idx="1"/>
          </p:nvPr>
        </p:nvSpPr>
        <p:spPr>
          <a:xfrm>
            <a:off x="457200" y="1340768"/>
            <a:ext cx="8229600" cy="4785395"/>
          </a:xfrm>
        </p:spPr>
        <p:txBody>
          <a:bodyPr>
            <a:normAutofit/>
          </a:bodyPr>
          <a:lstStyle/>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200" b="1" dirty="0" smtClean="0"/>
              <a:t>NSS 8 </a:t>
            </a:r>
            <a:r>
              <a:rPr lang="cs-CZ" sz="2200" b="1" dirty="0"/>
              <a:t>As </a:t>
            </a:r>
            <a:r>
              <a:rPr lang="cs-CZ" sz="2200" b="1" dirty="0" smtClean="0"/>
              <a:t>63/2012-40</a:t>
            </a:r>
            <a:endParaRPr lang="en-GB" sz="2200" b="1" u="sng" dirty="0"/>
          </a:p>
          <a:p>
            <a:pPr marL="0" indent="0" algn="just">
              <a:spcBef>
                <a:spcPts val="0"/>
              </a:spcBef>
              <a:buNone/>
            </a:pPr>
            <a:endParaRPr lang="cs-CZ" sz="1700" b="1" dirty="0" smtClean="0"/>
          </a:p>
          <a:p>
            <a:pPr marL="0" indent="0" algn="just">
              <a:spcBef>
                <a:spcPts val="0"/>
              </a:spcBef>
              <a:buNone/>
            </a:pPr>
            <a:r>
              <a:rPr lang="cs-CZ" sz="1700" b="1" dirty="0" smtClean="0"/>
              <a:t>Reklamní plachty</a:t>
            </a:r>
          </a:p>
          <a:p>
            <a:pPr marL="0" indent="0" algn="just">
              <a:spcBef>
                <a:spcPts val="0"/>
              </a:spcBef>
              <a:buNone/>
            </a:pPr>
            <a:endParaRPr lang="cs-CZ" sz="1700" dirty="0"/>
          </a:p>
          <a:p>
            <a:r>
              <a:rPr lang="cs-CZ" sz="1600" dirty="0"/>
              <a:t>Právní věta:</a:t>
            </a:r>
          </a:p>
          <a:p>
            <a:pPr algn="just"/>
            <a:r>
              <a:rPr lang="cs-CZ" sz="1600" dirty="0"/>
              <a:t>Nejvyšší správní soud uzavírá, že je třeba </a:t>
            </a:r>
            <a:r>
              <a:rPr lang="cs-CZ" sz="1600" dirty="0" smtClean="0"/>
              <a:t>pojem „zařízení</a:t>
            </a:r>
            <a:r>
              <a:rPr lang="cs-CZ" sz="1600" dirty="0"/>
              <a:t>“ obsažený v zákoně o památkové péči, dokud tento zákon nebo jeho </a:t>
            </a:r>
            <a:r>
              <a:rPr lang="cs-CZ" sz="1600" dirty="0" smtClean="0"/>
              <a:t>prováděcí předpisy </a:t>
            </a:r>
            <a:r>
              <a:rPr lang="cs-CZ" sz="1600" dirty="0"/>
              <a:t>vlastní definici pojmu neobsahují, vykládat ve shodě s definicí obsaženou v § 3 odst. </a:t>
            </a:r>
            <a:r>
              <a:rPr lang="cs-CZ" sz="1600" dirty="0" smtClean="0"/>
              <a:t>2 stavebního </a:t>
            </a:r>
            <a:r>
              <a:rPr lang="cs-CZ" sz="1600" dirty="0"/>
              <a:t>zákona. Tento výklad je i v souladu s rozsudkem Nejvyššího správního </a:t>
            </a:r>
            <a:r>
              <a:rPr lang="cs-CZ" sz="1600" dirty="0" smtClean="0"/>
              <a:t>soudu </a:t>
            </a:r>
            <a:r>
              <a:rPr lang="pt-BR" sz="1600" dirty="0" smtClean="0"/>
              <a:t>čj</a:t>
            </a:r>
            <a:r>
              <a:rPr lang="pt-BR" sz="1600" dirty="0"/>
              <a:t>. 9 As 69/2007 </a:t>
            </a:r>
            <a:r>
              <a:rPr lang="pt-BR" sz="1600" dirty="0" smtClean="0"/>
              <a:t>– 86</a:t>
            </a:r>
            <a:r>
              <a:rPr lang="cs-CZ" sz="1600" dirty="0" smtClean="0"/>
              <a:t>.</a:t>
            </a:r>
            <a:endParaRPr lang="cs-CZ" sz="1600" dirty="0"/>
          </a:p>
          <a:p>
            <a:endParaRPr lang="cs-CZ" sz="1600" dirty="0"/>
          </a:p>
          <a:p>
            <a:pPr marL="0" indent="0">
              <a:buNone/>
            </a:pPr>
            <a:endParaRPr lang="cs-CZ" sz="2400" dirty="0"/>
          </a:p>
        </p:txBody>
      </p:sp>
    </p:spTree>
    <p:extLst>
      <p:ext uri="{BB962C8B-B14F-4D97-AF65-F5344CB8AC3E}">
        <p14:creationId xmlns:p14="http://schemas.microsoft.com/office/powerpoint/2010/main" val="1544865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300" i="1" dirty="0" smtClean="0"/>
              <a:t>Správa kultury</a:t>
            </a:r>
            <a:endParaRPr lang="cs-CZ" dirty="0"/>
          </a:p>
        </p:txBody>
      </p:sp>
      <p:sp>
        <p:nvSpPr>
          <p:cNvPr id="3" name="Zástupný symbol pro obsah 2"/>
          <p:cNvSpPr>
            <a:spLocks noGrp="1"/>
          </p:cNvSpPr>
          <p:nvPr>
            <p:ph idx="1"/>
          </p:nvPr>
        </p:nvSpPr>
        <p:spPr>
          <a:xfrm>
            <a:off x="457200" y="1340768"/>
            <a:ext cx="8229600" cy="4785395"/>
          </a:xfrm>
        </p:spPr>
        <p:txBody>
          <a:bodyPr>
            <a:normAutofit/>
          </a:bodyPr>
          <a:lstStyle/>
          <a:p>
            <a:endParaRPr lang="cs-CZ" sz="2000" b="1" dirty="0" smtClean="0"/>
          </a:p>
          <a:p>
            <a:endParaRPr lang="cs-CZ" sz="2000" b="1" dirty="0"/>
          </a:p>
          <a:p>
            <a:pPr marL="0" indent="0" algn="ctr">
              <a:buNone/>
            </a:pPr>
            <a:r>
              <a:rPr lang="cs-CZ" sz="2400" dirty="0">
                <a:latin typeface="Arial" panose="020B0604020202020204" pitchFamily="34" charset="0"/>
                <a:cs typeface="Arial" panose="020B0604020202020204" pitchFamily="34" charset="0"/>
              </a:rPr>
              <a:t>Pro zpracování odborných textů:</a:t>
            </a:r>
          </a:p>
          <a:p>
            <a:pPr>
              <a:spcBef>
                <a:spcPts val="0"/>
              </a:spcBef>
            </a:pPr>
            <a:endParaRPr lang="cs-CZ" sz="2000" dirty="0">
              <a:latin typeface="Arial" panose="020B0604020202020204" pitchFamily="34" charset="0"/>
              <a:cs typeface="Arial" panose="020B0604020202020204" pitchFamily="34" charset="0"/>
            </a:endParaRPr>
          </a:p>
          <a:p>
            <a:r>
              <a:rPr lang="cs-CZ" sz="1600" dirty="0"/>
              <a:t>ECO, Umberto. Jak napsat diplomovou práci. Olomouc: </a:t>
            </a:r>
            <a:r>
              <a:rPr lang="cs-CZ" sz="1600" dirty="0" err="1"/>
              <a:t>Votobia</a:t>
            </a:r>
            <a:r>
              <a:rPr lang="cs-CZ" sz="1600" dirty="0"/>
              <a:t>, 1997. 271 s. ISBN 80-7198-173-7</a:t>
            </a:r>
            <a:r>
              <a:rPr lang="cs-CZ" sz="1600" dirty="0" smtClean="0"/>
              <a:t>.</a:t>
            </a:r>
          </a:p>
          <a:p>
            <a:pPr marL="0" indent="0">
              <a:buNone/>
            </a:pPr>
            <a:endParaRPr lang="cs-CZ" sz="1600" dirty="0"/>
          </a:p>
          <a:p>
            <a:r>
              <a:rPr lang="cs-CZ" sz="1600" dirty="0"/>
              <a:t>ŠANDEROVÁ, Jadwiga. Jak číst a psát odborný text ve společenských vědách.  Praha: Sociologické nakladatelství, 2005. 209 s. ISBN 80-86429-40-7.</a:t>
            </a:r>
          </a:p>
          <a:p>
            <a:pPr marL="0" indent="0">
              <a:buNone/>
            </a:pPr>
            <a:endParaRPr lang="cs-CZ" sz="2400" dirty="0"/>
          </a:p>
          <a:p>
            <a:pPr marL="0" indent="0">
              <a:buNone/>
            </a:pPr>
            <a:endParaRPr lang="cs-CZ" sz="2400" dirty="0"/>
          </a:p>
        </p:txBody>
      </p:sp>
    </p:spTree>
    <p:extLst>
      <p:ext uri="{BB962C8B-B14F-4D97-AF65-F5344CB8AC3E}">
        <p14:creationId xmlns:p14="http://schemas.microsoft.com/office/powerpoint/2010/main" val="4424735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300" i="1" dirty="0" smtClean="0"/>
              <a:t>Správa kultury  </a:t>
            </a:r>
            <a:r>
              <a:rPr lang="cs-CZ" sz="3200" i="1" dirty="0" smtClean="0">
                <a:solidFill>
                  <a:srgbClr val="0070C0"/>
                </a:solidFill>
              </a:rPr>
              <a:t>restaurování</a:t>
            </a:r>
            <a:endParaRPr lang="cs-CZ" sz="3200" dirty="0">
              <a:solidFill>
                <a:srgbClr val="0070C0"/>
              </a:solidFill>
            </a:endParaRPr>
          </a:p>
        </p:txBody>
      </p:sp>
      <p:sp>
        <p:nvSpPr>
          <p:cNvPr id="3" name="Zástupný symbol pro obsah 2"/>
          <p:cNvSpPr>
            <a:spLocks noGrp="1"/>
          </p:cNvSpPr>
          <p:nvPr>
            <p:ph idx="1"/>
          </p:nvPr>
        </p:nvSpPr>
        <p:spPr>
          <a:xfrm>
            <a:off x="457200" y="1340768"/>
            <a:ext cx="8229600" cy="4785395"/>
          </a:xfrm>
        </p:spPr>
        <p:txBody>
          <a:bodyPr>
            <a:normAutofit/>
          </a:bodyPr>
          <a:lstStyle/>
          <a:p>
            <a:pPr marL="0" indent="0">
              <a:buNone/>
            </a:pPr>
            <a:r>
              <a:rPr lang="cs-CZ" sz="2400" dirty="0"/>
              <a:t>Oprava, obnova, konzervace, restaurování </a:t>
            </a:r>
            <a:r>
              <a:rPr lang="cs-CZ" sz="2400" b="1" dirty="0" smtClean="0"/>
              <a:t>"starého":</a:t>
            </a:r>
            <a:endParaRPr lang="cs-CZ" sz="2400" b="1" dirty="0"/>
          </a:p>
          <a:p>
            <a:pPr marL="0" indent="0">
              <a:buNone/>
            </a:pPr>
            <a:endParaRPr lang="cs-CZ" sz="2400" dirty="0"/>
          </a:p>
          <a:p>
            <a:pPr lvl="1"/>
            <a:r>
              <a:rPr lang="cs-CZ" dirty="0"/>
              <a:t>   Režim volný</a:t>
            </a:r>
          </a:p>
          <a:p>
            <a:endParaRPr lang="cs-CZ" sz="2400" dirty="0"/>
          </a:p>
          <a:p>
            <a:pPr lvl="1"/>
            <a:r>
              <a:rPr lang="cs-CZ" dirty="0"/>
              <a:t>   Režim podle archivního zákona</a:t>
            </a:r>
          </a:p>
          <a:p>
            <a:endParaRPr lang="cs-CZ" sz="2400" dirty="0"/>
          </a:p>
          <a:p>
            <a:pPr lvl="1"/>
            <a:r>
              <a:rPr lang="cs-CZ" dirty="0"/>
              <a:t>   Režim podle památkového zákona</a:t>
            </a:r>
          </a:p>
          <a:p>
            <a:pPr marL="0" indent="0" algn="ctr">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2000" dirty="0"/>
          </a:p>
        </p:txBody>
      </p:sp>
    </p:spTree>
    <p:extLst>
      <p:ext uri="{BB962C8B-B14F-4D97-AF65-F5344CB8AC3E}">
        <p14:creationId xmlns:p14="http://schemas.microsoft.com/office/powerpoint/2010/main" val="394518070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300" i="1" dirty="0" smtClean="0"/>
              <a:t>Správa kultury  </a:t>
            </a:r>
            <a:r>
              <a:rPr lang="cs-CZ" sz="3200" i="1" dirty="0" smtClean="0">
                <a:solidFill>
                  <a:srgbClr val="0070C0"/>
                </a:solidFill>
              </a:rPr>
              <a:t>restaurování</a:t>
            </a:r>
            <a:endParaRPr lang="cs-CZ" sz="3200" dirty="0">
              <a:solidFill>
                <a:srgbClr val="0070C0"/>
              </a:solidFill>
            </a:endParaRPr>
          </a:p>
        </p:txBody>
      </p:sp>
      <p:sp>
        <p:nvSpPr>
          <p:cNvPr id="3" name="Zástupný symbol pro obsah 2"/>
          <p:cNvSpPr>
            <a:spLocks noGrp="1"/>
          </p:cNvSpPr>
          <p:nvPr>
            <p:ph idx="1"/>
          </p:nvPr>
        </p:nvSpPr>
        <p:spPr>
          <a:xfrm>
            <a:off x="457200" y="1340768"/>
            <a:ext cx="8229600" cy="4785395"/>
          </a:xfrm>
        </p:spPr>
        <p:txBody>
          <a:bodyPr>
            <a:normAutofit/>
          </a:bodyPr>
          <a:lstStyle/>
          <a:p>
            <a:pPr marL="0" indent="0" algn="ctr">
              <a:buNone/>
            </a:pPr>
            <a:r>
              <a:rPr lang="cs-CZ" sz="2400" b="1" dirty="0"/>
              <a:t>Režim volný</a:t>
            </a:r>
          </a:p>
          <a:p>
            <a:pPr marL="0" indent="0">
              <a:buNone/>
            </a:pPr>
            <a:endParaRPr lang="cs-CZ" sz="2400" dirty="0"/>
          </a:p>
          <a:p>
            <a:r>
              <a:rPr lang="cs-CZ" sz="2400" dirty="0"/>
              <a:t>věc, která </a:t>
            </a:r>
            <a:r>
              <a:rPr lang="cs-CZ" sz="2400" b="1" dirty="0"/>
              <a:t>nebyla</a:t>
            </a:r>
            <a:r>
              <a:rPr lang="cs-CZ" sz="2400" dirty="0"/>
              <a:t> zákonným způsobem prohlášena za památku</a:t>
            </a:r>
          </a:p>
          <a:p>
            <a:endParaRPr lang="cs-CZ" sz="2400" dirty="0"/>
          </a:p>
          <a:p>
            <a:pPr>
              <a:spcAft>
                <a:spcPts val="600"/>
              </a:spcAft>
            </a:pPr>
            <a:r>
              <a:rPr lang="cs-CZ" sz="2400" dirty="0"/>
              <a:t>babiččina kredenc, soukromá sbírka obrazů, ale i  mobiliář kostela</a:t>
            </a:r>
          </a:p>
        </p:txBody>
      </p:sp>
    </p:spTree>
    <p:extLst>
      <p:ext uri="{BB962C8B-B14F-4D97-AF65-F5344CB8AC3E}">
        <p14:creationId xmlns:p14="http://schemas.microsoft.com/office/powerpoint/2010/main" val="22368019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300" i="1" dirty="0" smtClean="0"/>
              <a:t>Správa kultury  </a:t>
            </a:r>
            <a:r>
              <a:rPr lang="cs-CZ" sz="3200" i="1" dirty="0" smtClean="0">
                <a:solidFill>
                  <a:srgbClr val="0070C0"/>
                </a:solidFill>
              </a:rPr>
              <a:t>restaurování</a:t>
            </a:r>
            <a:endParaRPr lang="cs-CZ" sz="3200" dirty="0">
              <a:solidFill>
                <a:srgbClr val="0070C0"/>
              </a:solidFill>
            </a:endParaRPr>
          </a:p>
        </p:txBody>
      </p:sp>
      <p:sp>
        <p:nvSpPr>
          <p:cNvPr id="3" name="Zástupný symbol pro obsah 2"/>
          <p:cNvSpPr>
            <a:spLocks noGrp="1"/>
          </p:cNvSpPr>
          <p:nvPr>
            <p:ph idx="1"/>
          </p:nvPr>
        </p:nvSpPr>
        <p:spPr>
          <a:xfrm>
            <a:off x="457200" y="1340768"/>
            <a:ext cx="8229600" cy="4785395"/>
          </a:xfrm>
        </p:spPr>
        <p:txBody>
          <a:bodyPr>
            <a:normAutofit fontScale="40000" lnSpcReduction="20000"/>
          </a:bodyPr>
          <a:lstStyle/>
          <a:p>
            <a:pPr marL="0" indent="0" algn="ctr">
              <a:buNone/>
            </a:pPr>
            <a:r>
              <a:rPr lang="cs-CZ" sz="2400" b="1" dirty="0"/>
              <a:t>Režim podle archivního zákona</a:t>
            </a:r>
          </a:p>
          <a:p>
            <a:pPr marL="0" indent="0">
              <a:buNone/>
            </a:pPr>
            <a:endParaRPr lang="cs-CZ" sz="2400" dirty="0"/>
          </a:p>
          <a:p>
            <a:pPr marL="0" indent="0">
              <a:buNone/>
            </a:pPr>
            <a:endParaRPr lang="cs-CZ" sz="2400" dirty="0"/>
          </a:p>
          <a:p>
            <a:pPr marL="347472" lvl="1" indent="0">
              <a:buNone/>
            </a:pPr>
            <a:r>
              <a:rPr lang="cs-CZ" dirty="0"/>
              <a:t>zák. č. 499/2004 Sb., o archivnictví a spisové </a:t>
            </a:r>
            <a:r>
              <a:rPr lang="cs-CZ" dirty="0" smtClean="0"/>
              <a:t>službě</a:t>
            </a:r>
          </a:p>
          <a:p>
            <a:pPr marL="0" indent="0" algn="ctr">
              <a:buNone/>
            </a:pPr>
            <a:r>
              <a:rPr lang="cs-CZ" b="1" dirty="0"/>
              <a:t>Ochrana archivních kulturních památek a národních</a:t>
            </a:r>
            <a:br>
              <a:rPr lang="cs-CZ" b="1" dirty="0"/>
            </a:br>
            <a:r>
              <a:rPr lang="cs-CZ" b="1" dirty="0"/>
              <a:t>kulturních památek</a:t>
            </a:r>
          </a:p>
          <a:p>
            <a:pPr marL="0" indent="0" algn="ctr">
              <a:buNone/>
            </a:pPr>
            <a:r>
              <a:rPr lang="cs-CZ" b="1" dirty="0"/>
              <a:t>§ 30</a:t>
            </a:r>
          </a:p>
          <a:p>
            <a:pPr marL="0" indent="0">
              <a:buNone/>
            </a:pPr>
            <a:r>
              <a:rPr lang="cs-CZ" dirty="0"/>
              <a:t>(1) Po prohlášení archiválie za archivní kulturní památku pořídí vlastník nebo držitel do 90 dnů ode dne nabytí právní moci rozhodnutí o prohlášení archiválie za archivní kulturní památku na vlastní náklady její </a:t>
            </a:r>
            <a:r>
              <a:rPr lang="cs-CZ" b="1" dirty="0"/>
              <a:t>bezpečnostní kopii</a:t>
            </a:r>
            <a:r>
              <a:rPr lang="cs-CZ" dirty="0"/>
              <a:t>.</a:t>
            </a:r>
          </a:p>
          <a:p>
            <a:pPr marL="0" indent="0">
              <a:buNone/>
            </a:pPr>
            <a:endParaRPr lang="cs-CZ" dirty="0"/>
          </a:p>
          <a:p>
            <a:pPr marL="0" indent="0">
              <a:buNone/>
            </a:pPr>
            <a:r>
              <a:rPr lang="cs-CZ" dirty="0"/>
              <a:t>(3) Archivy, ve kterých </a:t>
            </a:r>
            <a:r>
              <a:rPr lang="cs-CZ" b="1" dirty="0"/>
              <a:t>jsou</a:t>
            </a:r>
            <a:r>
              <a:rPr lang="cs-CZ" dirty="0"/>
              <a:t> archivní kulturní památky nebo národní kulturní památky </a:t>
            </a:r>
            <a:r>
              <a:rPr lang="cs-CZ" b="1" dirty="0"/>
              <a:t>uloženy</a:t>
            </a:r>
            <a:r>
              <a:rPr lang="cs-CZ" dirty="0"/>
              <a:t>, provádějí </a:t>
            </a:r>
            <a:r>
              <a:rPr lang="cs-CZ" b="1" dirty="0"/>
              <a:t>nejméně jedenkrát za rok prověrku jejich fyzického stavu</a:t>
            </a:r>
            <a:r>
              <a:rPr lang="cs-CZ" dirty="0"/>
              <a:t>. O výsledku prověrky podají do 30 dnů od jejího provedení písemnou </a:t>
            </a:r>
            <a:r>
              <a:rPr lang="cs-CZ" b="1" dirty="0"/>
              <a:t>zprávu ministerstvu</a:t>
            </a:r>
            <a:r>
              <a:rPr lang="cs-CZ" dirty="0"/>
              <a:t>; v případě ohrožení, poškození, znehodnocení, zničení, ztráty nebo odcizení archivní kulturní památky nebo národní kulturní památky podává archiv zprávu ministerstvu neprodleně.</a:t>
            </a:r>
          </a:p>
          <a:p>
            <a:pPr marL="0" indent="0">
              <a:buNone/>
            </a:pPr>
            <a:endParaRPr lang="cs-CZ" dirty="0"/>
          </a:p>
          <a:p>
            <a:pPr marL="0" indent="0">
              <a:buNone/>
            </a:pPr>
            <a:r>
              <a:rPr lang="cs-CZ" dirty="0"/>
              <a:t>(4) U archivních kulturních památek a národních kulturních památek, které </a:t>
            </a:r>
            <a:r>
              <a:rPr lang="cs-CZ" b="1" dirty="0"/>
              <a:t>nejsou uloženy v archivech</a:t>
            </a:r>
            <a:r>
              <a:rPr lang="cs-CZ" dirty="0"/>
              <a:t>, příslušný archiv, který je vede v základní nebo druhotné evidenci, provádí </a:t>
            </a:r>
            <a:r>
              <a:rPr lang="cs-CZ" b="1" dirty="0"/>
              <a:t>nejméně jedenkrát za rok prověrku jejich fyzického stavu</a:t>
            </a:r>
            <a:r>
              <a:rPr lang="cs-CZ" dirty="0"/>
              <a:t>. O výsledku prověrky podá do 30 dnů od jejího provedení písemnou </a:t>
            </a:r>
            <a:r>
              <a:rPr lang="cs-CZ" b="1" dirty="0"/>
              <a:t>zprávu ministerstvu</a:t>
            </a:r>
            <a:r>
              <a:rPr lang="cs-CZ" dirty="0"/>
              <a:t>; v případě ohrožení, poškození, znehodnocení, zničení, ztráty nebo odcizení archivní kulturní památky nebo národní kulturní památky podá zprávu ministerstvu neprodleně.</a:t>
            </a:r>
          </a:p>
          <a:p>
            <a:pPr marL="0" indent="0">
              <a:buNone/>
            </a:pPr>
            <a:endParaRPr lang="cs-CZ" dirty="0"/>
          </a:p>
          <a:p>
            <a:pPr marL="0" indent="0">
              <a:buNone/>
            </a:pPr>
            <a:r>
              <a:rPr lang="cs-CZ" dirty="0"/>
              <a:t>(5) Poškozené nebo ohrožené archivní kulturní památky nebo národní kulturní památky musí být </a:t>
            </a:r>
            <a:r>
              <a:rPr lang="cs-CZ" b="1" dirty="0"/>
              <a:t>neprodleně konzervovány nebo restaurovány</a:t>
            </a:r>
            <a:r>
              <a:rPr lang="cs-CZ" dirty="0"/>
              <a:t>. Jejich konzervaci nebo restaurování je povinen zajistit vlastník nebo držitel, a to </a:t>
            </a:r>
            <a:r>
              <a:rPr lang="cs-CZ" b="1" dirty="0"/>
              <a:t>pouze na základě povolení ministerstva a způsobem, který ministerstvo urč</a:t>
            </a:r>
            <a:r>
              <a:rPr lang="cs-CZ" dirty="0"/>
              <a:t>í.</a:t>
            </a:r>
          </a:p>
          <a:p>
            <a:pPr marL="347472" lvl="1" indent="0">
              <a:buNone/>
            </a:pPr>
            <a:endParaRPr lang="cs-CZ" dirty="0"/>
          </a:p>
        </p:txBody>
      </p:sp>
    </p:spTree>
    <p:extLst>
      <p:ext uri="{BB962C8B-B14F-4D97-AF65-F5344CB8AC3E}">
        <p14:creationId xmlns:p14="http://schemas.microsoft.com/office/powerpoint/2010/main" val="195289336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300" i="1" dirty="0" smtClean="0"/>
              <a:t>Správa kultury  </a:t>
            </a:r>
            <a:r>
              <a:rPr lang="cs-CZ" sz="3200" i="1" dirty="0" smtClean="0">
                <a:solidFill>
                  <a:srgbClr val="0070C0"/>
                </a:solidFill>
              </a:rPr>
              <a:t>restaurování</a:t>
            </a:r>
            <a:endParaRPr lang="cs-CZ" sz="3200" dirty="0">
              <a:solidFill>
                <a:srgbClr val="0070C0"/>
              </a:solidFill>
            </a:endParaRPr>
          </a:p>
        </p:txBody>
      </p:sp>
      <p:sp>
        <p:nvSpPr>
          <p:cNvPr id="3" name="Zástupný symbol pro obsah 2"/>
          <p:cNvSpPr>
            <a:spLocks noGrp="1"/>
          </p:cNvSpPr>
          <p:nvPr>
            <p:ph idx="1"/>
          </p:nvPr>
        </p:nvSpPr>
        <p:spPr>
          <a:xfrm>
            <a:off x="457200" y="1340768"/>
            <a:ext cx="8229600" cy="4785395"/>
          </a:xfrm>
        </p:spPr>
        <p:txBody>
          <a:bodyPr>
            <a:normAutofit/>
          </a:bodyPr>
          <a:lstStyle/>
          <a:p>
            <a:pPr marL="0" indent="0" algn="ctr">
              <a:buNone/>
            </a:pPr>
            <a:r>
              <a:rPr lang="cs-CZ" sz="2400" b="1" dirty="0"/>
              <a:t>Režim podle památkového zákona</a:t>
            </a:r>
          </a:p>
          <a:p>
            <a:pPr marL="0" indent="0">
              <a:buNone/>
            </a:pPr>
            <a:endParaRPr lang="cs-CZ" sz="2400" dirty="0"/>
          </a:p>
          <a:p>
            <a:pPr marL="0" indent="0">
              <a:buNone/>
            </a:pPr>
            <a:endParaRPr lang="cs-CZ" sz="2400" dirty="0"/>
          </a:p>
          <a:p>
            <a:pPr marL="0" indent="0">
              <a:buNone/>
            </a:pPr>
            <a:r>
              <a:rPr lang="cs-CZ" sz="2400" dirty="0"/>
              <a:t>zák. č. 20/1987 Sb., o státní památkové péči</a:t>
            </a:r>
          </a:p>
          <a:p>
            <a:pPr marL="0" indent="0">
              <a:buNone/>
            </a:pPr>
            <a:endParaRPr lang="cs-CZ" sz="2400" dirty="0"/>
          </a:p>
          <a:p>
            <a:pPr marL="0" indent="0">
              <a:buNone/>
            </a:pPr>
            <a:r>
              <a:rPr lang="cs-CZ" sz="2400" dirty="0"/>
              <a:t>vyhláška MK ČSR 66/1988 Sb., kterou se provádí zákon č. 20/1987 Sb., o státní památkové péči</a:t>
            </a:r>
          </a:p>
        </p:txBody>
      </p:sp>
    </p:spTree>
    <p:extLst>
      <p:ext uri="{BB962C8B-B14F-4D97-AF65-F5344CB8AC3E}">
        <p14:creationId xmlns:p14="http://schemas.microsoft.com/office/powerpoint/2010/main" val="424641047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300" i="1" dirty="0" smtClean="0"/>
              <a:t>Správa kultury  </a:t>
            </a:r>
            <a:r>
              <a:rPr lang="cs-CZ" sz="3200" i="1" dirty="0" smtClean="0">
                <a:solidFill>
                  <a:srgbClr val="0070C0"/>
                </a:solidFill>
              </a:rPr>
              <a:t>restaurování</a:t>
            </a:r>
            <a:endParaRPr lang="cs-CZ" sz="3200" dirty="0">
              <a:solidFill>
                <a:srgbClr val="0070C0"/>
              </a:solidFill>
            </a:endParaRPr>
          </a:p>
        </p:txBody>
      </p:sp>
      <p:sp>
        <p:nvSpPr>
          <p:cNvPr id="3" name="Zástupný symbol pro obsah 2"/>
          <p:cNvSpPr>
            <a:spLocks noGrp="1"/>
          </p:cNvSpPr>
          <p:nvPr>
            <p:ph idx="1"/>
          </p:nvPr>
        </p:nvSpPr>
        <p:spPr>
          <a:xfrm>
            <a:off x="457200" y="1340768"/>
            <a:ext cx="8229600" cy="4785395"/>
          </a:xfrm>
        </p:spPr>
        <p:txBody>
          <a:bodyPr>
            <a:normAutofit fontScale="85000" lnSpcReduction="20000"/>
          </a:bodyPr>
          <a:lstStyle/>
          <a:p>
            <a:pPr marL="0" indent="0" algn="ctr">
              <a:buNone/>
            </a:pPr>
            <a:r>
              <a:rPr lang="cs-CZ" sz="2400" b="1" dirty="0"/>
              <a:t>§ 10 </a:t>
            </a:r>
            <a:r>
              <a:rPr lang="cs-CZ" sz="2400" dirty="0"/>
              <a:t>vyhlášky č. 66/1988 Sb</a:t>
            </a:r>
            <a:r>
              <a:rPr lang="cs-CZ" sz="2400" b="1" dirty="0"/>
              <a:t>.</a:t>
            </a:r>
          </a:p>
          <a:p>
            <a:pPr marL="0" indent="0">
              <a:buNone/>
            </a:pPr>
            <a:endParaRPr lang="cs-CZ" sz="2400" dirty="0"/>
          </a:p>
          <a:p>
            <a:pPr marL="0" indent="0">
              <a:buNone/>
            </a:pPr>
            <a:r>
              <a:rPr lang="cs-CZ" sz="2400" dirty="0"/>
              <a:t>(2) Žádost o restaurování </a:t>
            </a:r>
            <a:r>
              <a:rPr lang="cs-CZ" sz="2400" b="1" dirty="0"/>
              <a:t>musí obsahovat</a:t>
            </a:r>
            <a:r>
              <a:rPr lang="cs-CZ" sz="2400" dirty="0"/>
              <a:t>:</a:t>
            </a:r>
          </a:p>
          <a:p>
            <a:pPr marL="0" indent="0">
              <a:buNone/>
            </a:pPr>
            <a:endParaRPr lang="cs-CZ" sz="2400" dirty="0"/>
          </a:p>
          <a:p>
            <a:pPr marL="0" indent="0">
              <a:spcAft>
                <a:spcPts val="600"/>
              </a:spcAft>
              <a:buNone/>
            </a:pPr>
            <a:r>
              <a:rPr lang="cs-CZ" sz="2400" dirty="0"/>
              <a:t>a) název, umístění a popis kulturní památky včetně rejstříkového čísla Ústředního seznamu,</a:t>
            </a:r>
          </a:p>
          <a:p>
            <a:pPr marL="0" indent="0">
              <a:buNone/>
            </a:pPr>
            <a:r>
              <a:rPr lang="cs-CZ" sz="2400" dirty="0"/>
              <a:t>b) popis současného stavu památky s uvedením závad a příčin porušení,</a:t>
            </a:r>
          </a:p>
          <a:p>
            <a:pPr marL="0" indent="0">
              <a:spcAft>
                <a:spcPts val="600"/>
              </a:spcAft>
              <a:buNone/>
            </a:pPr>
            <a:r>
              <a:rPr lang="cs-CZ" sz="2400" dirty="0"/>
              <a:t>c) navrhovaný způsob restaurátorského zásahu,</a:t>
            </a:r>
          </a:p>
          <a:p>
            <a:pPr marL="0" indent="0">
              <a:spcAft>
                <a:spcPts val="600"/>
              </a:spcAft>
              <a:buNone/>
            </a:pPr>
            <a:r>
              <a:rPr lang="cs-CZ" sz="2400" dirty="0"/>
              <a:t>d) investora (organizace nebo občan),</a:t>
            </a:r>
          </a:p>
          <a:p>
            <a:pPr marL="0" indent="0">
              <a:spcAft>
                <a:spcPts val="600"/>
              </a:spcAft>
              <a:buNone/>
            </a:pPr>
            <a:r>
              <a:rPr lang="cs-CZ" sz="2400" dirty="0"/>
              <a:t>e) předpokládané celkové náklady a termín provedení,</a:t>
            </a:r>
          </a:p>
          <a:p>
            <a:pPr marL="0" indent="0">
              <a:spcAft>
                <a:spcPts val="600"/>
              </a:spcAft>
              <a:buNone/>
            </a:pPr>
            <a:r>
              <a:rPr lang="cs-CZ" sz="2400" dirty="0"/>
              <a:t>f)  předpokládaný výsledek zásahu včetně požadavků na prezentaci.</a:t>
            </a:r>
          </a:p>
          <a:p>
            <a:pPr marL="0" indent="0">
              <a:buNone/>
            </a:pPr>
            <a:r>
              <a:rPr lang="cs-CZ" sz="2400" dirty="0"/>
              <a:t>Žadatel o restaurování si může zpracování žádosti o restaurování zajistit u odborné organizace. </a:t>
            </a:r>
          </a:p>
        </p:txBody>
      </p:sp>
    </p:spTree>
    <p:extLst>
      <p:ext uri="{BB962C8B-B14F-4D97-AF65-F5344CB8AC3E}">
        <p14:creationId xmlns:p14="http://schemas.microsoft.com/office/powerpoint/2010/main" val="426220887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300" i="1" dirty="0" smtClean="0"/>
              <a:t>Správa kultury  </a:t>
            </a:r>
            <a:r>
              <a:rPr lang="cs-CZ" sz="3200" i="1" dirty="0" smtClean="0">
                <a:solidFill>
                  <a:srgbClr val="0070C0"/>
                </a:solidFill>
              </a:rPr>
              <a:t>restaurování</a:t>
            </a:r>
            <a:endParaRPr lang="cs-CZ" sz="3200" dirty="0">
              <a:solidFill>
                <a:srgbClr val="0070C0"/>
              </a:solidFill>
            </a:endParaRPr>
          </a:p>
        </p:txBody>
      </p:sp>
      <p:sp>
        <p:nvSpPr>
          <p:cNvPr id="3" name="Zástupný symbol pro obsah 2"/>
          <p:cNvSpPr>
            <a:spLocks noGrp="1"/>
          </p:cNvSpPr>
          <p:nvPr>
            <p:ph idx="1"/>
          </p:nvPr>
        </p:nvSpPr>
        <p:spPr>
          <a:xfrm>
            <a:off x="457200" y="1340768"/>
            <a:ext cx="8229600" cy="4785395"/>
          </a:xfrm>
        </p:spPr>
        <p:txBody>
          <a:bodyPr>
            <a:normAutofit fontScale="62500" lnSpcReduction="20000"/>
          </a:bodyPr>
          <a:lstStyle/>
          <a:p>
            <a:pPr marL="0" indent="0">
              <a:spcAft>
                <a:spcPts val="600"/>
              </a:spcAft>
              <a:buNone/>
            </a:pPr>
            <a:r>
              <a:rPr lang="cs-CZ" sz="2400" dirty="0"/>
              <a:t>(3) V závazném stanovisku pro přípravu a realizaci restaurování podle § 14 odst. 1 zákona stanoví příslušný orgán státní památkové péče podle povahy kulturní památky </a:t>
            </a:r>
            <a:r>
              <a:rPr lang="cs-CZ" sz="2400" b="1" dirty="0"/>
              <a:t>tyto základní podmínky</a:t>
            </a:r>
            <a:r>
              <a:rPr lang="cs-CZ" sz="2400" dirty="0"/>
              <a:t>:</a:t>
            </a:r>
          </a:p>
          <a:p>
            <a:pPr marL="0" indent="0">
              <a:buNone/>
            </a:pPr>
            <a:r>
              <a:rPr lang="cs-CZ" sz="2400" dirty="0"/>
              <a:t>a) zpracování </a:t>
            </a:r>
            <a:r>
              <a:rPr lang="cs-CZ" sz="2400" b="1" dirty="0"/>
              <a:t>záměru restaurování</a:t>
            </a:r>
            <a:r>
              <a:rPr lang="cs-CZ" sz="2400" dirty="0"/>
              <a:t>, technického a technologického postupu, návrhu konečného výtvarného řešení a grafické podklady,</a:t>
            </a:r>
          </a:p>
          <a:p>
            <a:pPr marL="0" indent="0">
              <a:buNone/>
            </a:pPr>
            <a:r>
              <a:rPr lang="cs-CZ" sz="2400" dirty="0"/>
              <a:t>b) provedení </a:t>
            </a:r>
            <a:r>
              <a:rPr lang="cs-CZ" sz="2400" b="1" dirty="0"/>
              <a:t>průzkumných a výzkumných prací a jejich dokumentaci</a:t>
            </a:r>
            <a:r>
              <a:rPr lang="cs-CZ" sz="2400" dirty="0"/>
              <a:t>,</a:t>
            </a:r>
          </a:p>
          <a:p>
            <a:pPr marL="0" indent="0">
              <a:buNone/>
            </a:pPr>
            <a:r>
              <a:rPr lang="cs-CZ" sz="2400" dirty="0"/>
              <a:t>c) </a:t>
            </a:r>
            <a:r>
              <a:rPr lang="cs-CZ" sz="2400" b="1" dirty="0"/>
              <a:t>vyhotovení závěrečné restaurátorské zprávy</a:t>
            </a:r>
            <a:r>
              <a:rPr lang="cs-CZ" sz="2400" dirty="0"/>
              <a:t>, která bude předána odborné organizaci.</a:t>
            </a:r>
          </a:p>
          <a:p>
            <a:pPr marL="0" indent="0">
              <a:buNone/>
            </a:pPr>
            <a:endParaRPr lang="cs-CZ" sz="2400" dirty="0"/>
          </a:p>
          <a:p>
            <a:pPr marL="0" indent="0">
              <a:spcAft>
                <a:spcPts val="600"/>
              </a:spcAft>
              <a:buNone/>
            </a:pPr>
            <a:r>
              <a:rPr lang="cs-CZ" sz="2400" dirty="0"/>
              <a:t>(4) Pro restaurování se zpracovává </a:t>
            </a:r>
            <a:r>
              <a:rPr lang="cs-CZ" sz="2400" b="1" dirty="0"/>
              <a:t>závěrečná restaurátorská zpráva, která obsahuje</a:t>
            </a:r>
            <a:r>
              <a:rPr lang="cs-CZ" sz="2400" dirty="0"/>
              <a:t>:</a:t>
            </a:r>
          </a:p>
          <a:p>
            <a:pPr marL="0" indent="0">
              <a:buNone/>
            </a:pPr>
            <a:r>
              <a:rPr lang="cs-CZ" sz="2400" dirty="0"/>
              <a:t>a) komplexní vyhodnocení průzkumných a výzkumných prací,</a:t>
            </a:r>
          </a:p>
          <a:p>
            <a:pPr marL="0" indent="0">
              <a:buNone/>
            </a:pPr>
            <a:r>
              <a:rPr lang="cs-CZ" sz="2400" dirty="0"/>
              <a:t>b) dokumentaci provedeného restaurování,</a:t>
            </a:r>
          </a:p>
          <a:p>
            <a:pPr marL="0" indent="0">
              <a:buNone/>
            </a:pPr>
            <a:r>
              <a:rPr lang="cs-CZ" sz="2400" dirty="0"/>
              <a:t>c) popis použitých technických a technologických postupů,</a:t>
            </a:r>
          </a:p>
          <a:p>
            <a:pPr marL="0" indent="0">
              <a:buNone/>
            </a:pPr>
            <a:r>
              <a:rPr lang="cs-CZ" sz="2400" dirty="0"/>
              <a:t>d) popis použitých materiálů,</a:t>
            </a:r>
          </a:p>
          <a:p>
            <a:pPr marL="0" indent="0">
              <a:buNone/>
            </a:pPr>
            <a:r>
              <a:rPr lang="cs-CZ" sz="2400" dirty="0"/>
              <a:t>e) nová zjištění o kulturní památce a pokyny pro další ochranný režim,</a:t>
            </a:r>
          </a:p>
          <a:p>
            <a:pPr marL="0" indent="0">
              <a:buNone/>
            </a:pPr>
            <a:r>
              <a:rPr lang="cs-CZ" sz="2400" dirty="0"/>
              <a:t>f) fotodokumentaci jednotlivých fází restaurování a výsledného stavu,</a:t>
            </a:r>
          </a:p>
          <a:p>
            <a:pPr marL="0" indent="0">
              <a:buNone/>
            </a:pPr>
            <a:r>
              <a:rPr lang="cs-CZ" sz="2400" dirty="0"/>
              <a:t>g) další dokumentaci podle povahy věci,</a:t>
            </a:r>
          </a:p>
          <a:p>
            <a:pPr marL="0" indent="0">
              <a:buNone/>
            </a:pPr>
            <a:r>
              <a:rPr lang="cs-CZ" sz="2400" dirty="0"/>
              <a:t>h) předávací protokol a vyčíslení nákladů restaurování.</a:t>
            </a:r>
          </a:p>
        </p:txBody>
      </p:sp>
    </p:spTree>
    <p:extLst>
      <p:ext uri="{BB962C8B-B14F-4D97-AF65-F5344CB8AC3E}">
        <p14:creationId xmlns:p14="http://schemas.microsoft.com/office/powerpoint/2010/main" val="23859013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300" i="1" dirty="0" smtClean="0"/>
              <a:t>Správa kultury  </a:t>
            </a:r>
            <a:r>
              <a:rPr lang="cs-CZ" sz="3200" i="1" dirty="0" smtClean="0">
                <a:solidFill>
                  <a:srgbClr val="0070C0"/>
                </a:solidFill>
              </a:rPr>
              <a:t>restaurování</a:t>
            </a:r>
            <a:endParaRPr lang="cs-CZ" sz="3200" dirty="0">
              <a:solidFill>
                <a:srgbClr val="0070C0"/>
              </a:solidFill>
            </a:endParaRPr>
          </a:p>
        </p:txBody>
      </p:sp>
      <p:sp>
        <p:nvSpPr>
          <p:cNvPr id="3" name="Zástupný symbol pro obsah 2"/>
          <p:cNvSpPr>
            <a:spLocks noGrp="1"/>
          </p:cNvSpPr>
          <p:nvPr>
            <p:ph idx="1"/>
          </p:nvPr>
        </p:nvSpPr>
        <p:spPr>
          <a:xfrm>
            <a:off x="457200" y="1340768"/>
            <a:ext cx="8229600" cy="4785395"/>
          </a:xfrm>
        </p:spPr>
        <p:txBody>
          <a:bodyPr>
            <a:normAutofit/>
          </a:bodyPr>
          <a:lstStyle/>
          <a:p>
            <a:pPr marL="0" indent="0">
              <a:buNone/>
            </a:pPr>
            <a:r>
              <a:rPr lang="cs-CZ" sz="1800" b="1" dirty="0"/>
              <a:t>Povolení k restaurování kulturní památky</a:t>
            </a:r>
          </a:p>
          <a:p>
            <a:pPr marL="0" indent="0">
              <a:buNone/>
            </a:pPr>
            <a:r>
              <a:rPr lang="cs-CZ" sz="1800" dirty="0"/>
              <a:t> </a:t>
            </a:r>
          </a:p>
          <a:p>
            <a:pPr marL="0" indent="0">
              <a:buNone/>
            </a:pPr>
            <a:r>
              <a:rPr lang="cs-CZ" sz="1800" dirty="0"/>
              <a:t>může získat </a:t>
            </a:r>
            <a:r>
              <a:rPr lang="cs-CZ" sz="1800" b="1" dirty="0"/>
              <a:t>fyzická osoba</a:t>
            </a:r>
          </a:p>
          <a:p>
            <a:pPr marL="0" indent="0">
              <a:buNone/>
            </a:pPr>
            <a:r>
              <a:rPr lang="cs-CZ" sz="1800" dirty="0"/>
              <a:t> </a:t>
            </a:r>
          </a:p>
          <a:p>
            <a:r>
              <a:rPr lang="cs-CZ" sz="1800" dirty="0"/>
              <a:t>plně </a:t>
            </a:r>
            <a:r>
              <a:rPr lang="cs-CZ" sz="1800" b="1" dirty="0"/>
              <a:t>způsobilá</a:t>
            </a:r>
            <a:r>
              <a:rPr lang="cs-CZ" sz="1800" dirty="0"/>
              <a:t> k právním úkonům </a:t>
            </a:r>
          </a:p>
          <a:p>
            <a:pPr marL="0" indent="0">
              <a:buNone/>
            </a:pPr>
            <a:endParaRPr lang="cs-CZ" sz="1800" dirty="0"/>
          </a:p>
          <a:p>
            <a:r>
              <a:rPr lang="cs-CZ" sz="1800" b="1" dirty="0"/>
              <a:t>bezúhonná</a:t>
            </a:r>
            <a:r>
              <a:rPr lang="cs-CZ" sz="1800" dirty="0"/>
              <a:t>  (nesmí být odsouzená za trestný čin spáchaný v souvislosti s restaurováním) výpis z evidence Rejstříku trestů.</a:t>
            </a:r>
          </a:p>
          <a:p>
            <a:pPr marL="0" indent="0">
              <a:buNone/>
            </a:pPr>
            <a:endParaRPr lang="cs-CZ" sz="1800" dirty="0"/>
          </a:p>
          <a:p>
            <a:pPr marL="0" indent="0">
              <a:buNone/>
            </a:pPr>
            <a:r>
              <a:rPr lang="cs-CZ" sz="1800" dirty="0"/>
              <a:t>Povolení k restaurování </a:t>
            </a:r>
            <a:r>
              <a:rPr lang="cs-CZ" sz="1800" b="1" dirty="0"/>
              <a:t>uděluje ministerstvo kultury</a:t>
            </a:r>
            <a:r>
              <a:rPr lang="cs-CZ" sz="1800" dirty="0"/>
              <a:t> fyzické osobě po předchozím prokázání jejích </a:t>
            </a:r>
            <a:r>
              <a:rPr lang="cs-CZ" sz="1800" b="1" dirty="0"/>
              <a:t>odborných předpokladů</a:t>
            </a:r>
            <a:r>
              <a:rPr lang="cs-CZ" sz="1800" dirty="0"/>
              <a:t>.</a:t>
            </a:r>
          </a:p>
        </p:txBody>
      </p:sp>
    </p:spTree>
    <p:extLst>
      <p:ext uri="{BB962C8B-B14F-4D97-AF65-F5344CB8AC3E}">
        <p14:creationId xmlns:p14="http://schemas.microsoft.com/office/powerpoint/2010/main" val="189787960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300" i="1" dirty="0" smtClean="0"/>
              <a:t>Správa kultury  </a:t>
            </a:r>
            <a:r>
              <a:rPr lang="cs-CZ" sz="3200" i="1" dirty="0" smtClean="0">
                <a:solidFill>
                  <a:srgbClr val="0070C0"/>
                </a:solidFill>
              </a:rPr>
              <a:t>restaurování</a:t>
            </a:r>
            <a:endParaRPr lang="cs-CZ" sz="3200" dirty="0">
              <a:solidFill>
                <a:srgbClr val="0070C0"/>
              </a:solidFill>
            </a:endParaRPr>
          </a:p>
        </p:txBody>
      </p:sp>
      <p:sp>
        <p:nvSpPr>
          <p:cNvPr id="3" name="Zástupný symbol pro obsah 2"/>
          <p:cNvSpPr>
            <a:spLocks noGrp="1"/>
          </p:cNvSpPr>
          <p:nvPr>
            <p:ph idx="1"/>
          </p:nvPr>
        </p:nvSpPr>
        <p:spPr>
          <a:xfrm>
            <a:off x="457200" y="1340768"/>
            <a:ext cx="8229600" cy="4785395"/>
          </a:xfrm>
        </p:spPr>
        <p:txBody>
          <a:bodyPr>
            <a:normAutofit/>
          </a:bodyPr>
          <a:lstStyle/>
          <a:p>
            <a:pPr marL="0" indent="0">
              <a:buNone/>
            </a:pPr>
            <a:r>
              <a:rPr lang="cs-CZ" sz="1800" dirty="0"/>
              <a:t> Odborné předpoklady se prokazují splněním</a:t>
            </a:r>
          </a:p>
          <a:p>
            <a:pPr marL="0" indent="0">
              <a:buNone/>
            </a:pPr>
            <a:endParaRPr lang="cs-CZ" sz="1600" dirty="0"/>
          </a:p>
          <a:p>
            <a:r>
              <a:rPr lang="cs-CZ" sz="1600" dirty="0"/>
              <a:t> 	odborné </a:t>
            </a:r>
            <a:r>
              <a:rPr lang="cs-CZ" sz="1600" b="1" dirty="0"/>
              <a:t>kvalifikace</a:t>
            </a:r>
          </a:p>
          <a:p>
            <a:pPr marL="0" indent="0">
              <a:buNone/>
            </a:pPr>
            <a:endParaRPr lang="cs-CZ" sz="1600" dirty="0"/>
          </a:p>
          <a:p>
            <a:r>
              <a:rPr lang="cs-CZ" sz="1600" dirty="0"/>
              <a:t> 	odborných </a:t>
            </a:r>
            <a:r>
              <a:rPr lang="cs-CZ" sz="1600" b="1" dirty="0"/>
              <a:t>schopností</a:t>
            </a:r>
            <a:endParaRPr lang="cs-CZ" sz="2400" dirty="0"/>
          </a:p>
        </p:txBody>
      </p:sp>
    </p:spTree>
    <p:extLst>
      <p:ext uri="{BB962C8B-B14F-4D97-AF65-F5344CB8AC3E}">
        <p14:creationId xmlns:p14="http://schemas.microsoft.com/office/powerpoint/2010/main" val="100686434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300" i="1" dirty="0"/>
              <a:t>Správa kultury  </a:t>
            </a:r>
            <a:r>
              <a:rPr lang="cs-CZ" sz="3200" i="1" dirty="0">
                <a:solidFill>
                  <a:srgbClr val="0070C0"/>
                </a:solidFill>
              </a:rPr>
              <a:t>restaurování</a:t>
            </a:r>
            <a:endParaRPr lang="cs-CZ" sz="3200" dirty="0">
              <a:solidFill>
                <a:srgbClr val="0070C0"/>
              </a:solidFill>
            </a:endParaRPr>
          </a:p>
        </p:txBody>
      </p:sp>
      <p:sp>
        <p:nvSpPr>
          <p:cNvPr id="3" name="Zástupný symbol pro obsah 2"/>
          <p:cNvSpPr>
            <a:spLocks noGrp="1"/>
          </p:cNvSpPr>
          <p:nvPr>
            <p:ph idx="1"/>
          </p:nvPr>
        </p:nvSpPr>
        <p:spPr>
          <a:xfrm>
            <a:off x="457200" y="1340768"/>
            <a:ext cx="8229600" cy="4785395"/>
          </a:xfrm>
        </p:spPr>
        <p:txBody>
          <a:bodyPr>
            <a:normAutofit/>
          </a:bodyPr>
          <a:lstStyle/>
          <a:p>
            <a:pPr marL="0" indent="0">
              <a:buNone/>
            </a:pPr>
            <a:endParaRPr lang="cs-CZ" sz="1800" dirty="0" smtClean="0"/>
          </a:p>
          <a:p>
            <a:pPr marL="0" indent="0">
              <a:buNone/>
            </a:pPr>
            <a:r>
              <a:rPr lang="cs-CZ" sz="1800" b="1" dirty="0" smtClean="0"/>
              <a:t>odborná kvalifikace</a:t>
            </a:r>
            <a:r>
              <a:rPr lang="cs-CZ" sz="1800" dirty="0" smtClean="0"/>
              <a:t> pro </a:t>
            </a:r>
            <a:r>
              <a:rPr lang="cs-CZ" sz="1800" dirty="0"/>
              <a:t>restaurování kulturních </a:t>
            </a:r>
            <a:r>
              <a:rPr lang="cs-CZ" sz="1800" dirty="0" smtClean="0"/>
              <a:t>památek, které jsou díly </a:t>
            </a:r>
            <a:r>
              <a:rPr lang="cs-CZ" sz="1800" b="1" dirty="0" smtClean="0"/>
              <a:t>výtvarného umění </a:t>
            </a:r>
          </a:p>
          <a:p>
            <a:pPr marL="0" indent="0">
              <a:buNone/>
            </a:pPr>
            <a:endParaRPr lang="cs-CZ" sz="1800" dirty="0"/>
          </a:p>
          <a:p>
            <a:r>
              <a:rPr lang="cs-CZ" sz="1600" dirty="0" smtClean="0"/>
              <a:t>VŠ </a:t>
            </a:r>
            <a:r>
              <a:rPr lang="cs-CZ" sz="1600" dirty="0"/>
              <a:t>vzdělání </a:t>
            </a:r>
            <a:r>
              <a:rPr lang="cs-CZ" sz="1600" dirty="0" smtClean="0"/>
              <a:t>v </a:t>
            </a:r>
            <a:r>
              <a:rPr lang="cs-CZ" sz="1600" dirty="0"/>
              <a:t>akreditovaném </a:t>
            </a:r>
            <a:r>
              <a:rPr lang="cs-CZ" sz="1600" dirty="0" err="1" smtClean="0"/>
              <a:t>mgr.</a:t>
            </a:r>
            <a:r>
              <a:rPr lang="cs-CZ" sz="1600" dirty="0" smtClean="0"/>
              <a:t> programu </a:t>
            </a:r>
            <a:r>
              <a:rPr lang="cs-CZ" sz="1600" dirty="0"/>
              <a:t>v oblasti umění se zaměřením na restaurování </a:t>
            </a:r>
            <a:endParaRPr lang="cs-CZ" sz="1600" dirty="0" smtClean="0"/>
          </a:p>
          <a:p>
            <a:endParaRPr lang="cs-CZ" sz="1600" dirty="0"/>
          </a:p>
          <a:p>
            <a:r>
              <a:rPr lang="cs-CZ" sz="1600" dirty="0" smtClean="0"/>
              <a:t>VŠ vzdělání v </a:t>
            </a:r>
            <a:r>
              <a:rPr lang="cs-CZ" sz="1600" dirty="0" err="1" smtClean="0"/>
              <a:t>mgr.</a:t>
            </a:r>
            <a:r>
              <a:rPr lang="cs-CZ" sz="1600" dirty="0" smtClean="0"/>
              <a:t> </a:t>
            </a:r>
            <a:r>
              <a:rPr lang="cs-CZ" sz="1600" dirty="0"/>
              <a:t>programu v příslušném uměleckém oboru doplněné osvědčením o absolvování restaurátorského studia v rámci celoživotního </a:t>
            </a:r>
            <a:r>
              <a:rPr lang="cs-CZ" sz="1600" dirty="0" smtClean="0"/>
              <a:t>vzdělávání</a:t>
            </a:r>
          </a:p>
          <a:p>
            <a:endParaRPr lang="cs-CZ" sz="1600" dirty="0"/>
          </a:p>
          <a:p>
            <a:r>
              <a:rPr lang="cs-CZ" sz="1600" dirty="0" smtClean="0"/>
              <a:t>VŠ vzdělání v akreditovaném </a:t>
            </a:r>
            <a:r>
              <a:rPr lang="cs-CZ" sz="1600" dirty="0" err="1" smtClean="0"/>
              <a:t>bc.</a:t>
            </a:r>
            <a:r>
              <a:rPr lang="cs-CZ" sz="1600" dirty="0" smtClean="0"/>
              <a:t> programu</a:t>
            </a:r>
            <a:r>
              <a:rPr lang="cs-CZ" sz="1600" b="1" baseline="30000" dirty="0" smtClean="0"/>
              <a:t> </a:t>
            </a:r>
            <a:r>
              <a:rPr lang="cs-CZ" sz="1600" dirty="0"/>
              <a:t>v oblasti umění se zaměřením na restaurování a 2 roky odborné </a:t>
            </a:r>
            <a:r>
              <a:rPr lang="cs-CZ" sz="1600" dirty="0" smtClean="0"/>
              <a:t>praxe </a:t>
            </a:r>
            <a:endParaRPr lang="cs-CZ" sz="1600" dirty="0"/>
          </a:p>
        </p:txBody>
      </p:sp>
    </p:spTree>
    <p:extLst>
      <p:ext uri="{BB962C8B-B14F-4D97-AF65-F5344CB8AC3E}">
        <p14:creationId xmlns:p14="http://schemas.microsoft.com/office/powerpoint/2010/main" val="77355146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300" i="1" dirty="0"/>
              <a:t>Správa kultury  </a:t>
            </a:r>
            <a:r>
              <a:rPr lang="cs-CZ" sz="3200" i="1" dirty="0">
                <a:solidFill>
                  <a:srgbClr val="0070C0"/>
                </a:solidFill>
              </a:rPr>
              <a:t>restaurování</a:t>
            </a:r>
            <a:endParaRPr lang="cs-CZ" sz="3200" dirty="0">
              <a:solidFill>
                <a:srgbClr val="0070C0"/>
              </a:solidFill>
            </a:endParaRPr>
          </a:p>
        </p:txBody>
      </p:sp>
      <p:sp>
        <p:nvSpPr>
          <p:cNvPr id="3" name="Zástupný symbol pro obsah 2"/>
          <p:cNvSpPr>
            <a:spLocks noGrp="1"/>
          </p:cNvSpPr>
          <p:nvPr>
            <p:ph idx="1"/>
          </p:nvPr>
        </p:nvSpPr>
        <p:spPr>
          <a:xfrm>
            <a:off x="457200" y="1340768"/>
            <a:ext cx="8229600" cy="4785395"/>
          </a:xfrm>
        </p:spPr>
        <p:txBody>
          <a:bodyPr>
            <a:normAutofit/>
          </a:bodyPr>
          <a:lstStyle/>
          <a:p>
            <a:pPr marL="0" indent="0">
              <a:buNone/>
            </a:pPr>
            <a:endParaRPr lang="cs-CZ" sz="1800" dirty="0" smtClean="0"/>
          </a:p>
          <a:p>
            <a:pPr marL="0" indent="0">
              <a:buNone/>
            </a:pPr>
            <a:r>
              <a:rPr lang="cs-CZ" sz="1800" b="1" dirty="0" smtClean="0"/>
              <a:t>odborná kvalifikace</a:t>
            </a:r>
            <a:r>
              <a:rPr lang="cs-CZ" sz="1800" dirty="0" smtClean="0"/>
              <a:t> pro restaurování kulturních památek, které jsou </a:t>
            </a:r>
            <a:r>
              <a:rPr lang="cs-CZ" sz="1800" b="1" dirty="0" smtClean="0"/>
              <a:t>uměleckořemeslnými pracemi</a:t>
            </a:r>
          </a:p>
          <a:p>
            <a:pPr marL="0" indent="0">
              <a:buNone/>
            </a:pPr>
            <a:endParaRPr lang="cs-CZ" sz="1800" dirty="0" smtClean="0"/>
          </a:p>
          <a:p>
            <a:r>
              <a:rPr lang="cs-CZ" sz="1600" dirty="0" smtClean="0"/>
              <a:t>vyšší odborné nebo úplné střední odborné vzdělání v oboru restaurování</a:t>
            </a:r>
          </a:p>
          <a:p>
            <a:pPr marL="0" indent="0">
              <a:buNone/>
            </a:pPr>
            <a:r>
              <a:rPr lang="cs-CZ" sz="1600" dirty="0" smtClean="0"/>
              <a:t> </a:t>
            </a:r>
          </a:p>
          <a:p>
            <a:r>
              <a:rPr lang="cs-CZ" sz="1600" dirty="0" smtClean="0"/>
              <a:t>vyšší odborné nebo úplné střední odborné vzdělání v příslušném oboru </a:t>
            </a:r>
            <a:r>
              <a:rPr lang="cs-CZ" sz="1600" b="1" dirty="0" smtClean="0"/>
              <a:t>a</a:t>
            </a:r>
            <a:r>
              <a:rPr lang="cs-CZ" sz="1600" dirty="0" smtClean="0"/>
              <a:t> </a:t>
            </a:r>
          </a:p>
          <a:p>
            <a:pPr marL="0" indent="0">
              <a:buNone/>
            </a:pPr>
            <a:r>
              <a:rPr lang="cs-CZ" sz="1600" b="1" dirty="0" smtClean="0"/>
              <a:t>    5 let odborné praxe</a:t>
            </a:r>
          </a:p>
          <a:p>
            <a:pPr marL="0" indent="0">
              <a:buNone/>
            </a:pPr>
            <a:endParaRPr lang="cs-CZ" sz="1600" dirty="0" smtClean="0"/>
          </a:p>
          <a:p>
            <a:r>
              <a:rPr lang="cs-CZ" sz="1600" dirty="0" smtClean="0"/>
              <a:t>pro specializace, pro něž středoškolské studium nebylo zřízeno vyučení v příslušném oboru a </a:t>
            </a:r>
            <a:r>
              <a:rPr lang="cs-CZ" sz="1600" b="1" dirty="0" smtClean="0"/>
              <a:t>8 let praxe</a:t>
            </a:r>
            <a:r>
              <a:rPr lang="cs-CZ" sz="1600" dirty="0" smtClean="0"/>
              <a:t> při restaurování věcí, které nejsou kulturními památkami</a:t>
            </a:r>
          </a:p>
        </p:txBody>
      </p:sp>
    </p:spTree>
    <p:extLst>
      <p:ext uri="{BB962C8B-B14F-4D97-AF65-F5344CB8AC3E}">
        <p14:creationId xmlns:p14="http://schemas.microsoft.com/office/powerpoint/2010/main" val="22496590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300" i="1" dirty="0" smtClean="0"/>
              <a:t>Správa kultury</a:t>
            </a:r>
            <a:endParaRPr lang="cs-CZ" dirty="0"/>
          </a:p>
        </p:txBody>
      </p:sp>
      <p:sp>
        <p:nvSpPr>
          <p:cNvPr id="3" name="Zástupný symbol pro obsah 2"/>
          <p:cNvSpPr>
            <a:spLocks noGrp="1"/>
          </p:cNvSpPr>
          <p:nvPr>
            <p:ph idx="1"/>
          </p:nvPr>
        </p:nvSpPr>
        <p:spPr>
          <a:xfrm>
            <a:off x="457200" y="1340768"/>
            <a:ext cx="8229600" cy="4785395"/>
          </a:xfrm>
        </p:spPr>
        <p:txBody>
          <a:bodyPr>
            <a:normAutofit/>
          </a:bodyPr>
          <a:lstStyle/>
          <a:p>
            <a:pPr marL="266400" indent="0">
              <a:spcBef>
                <a:spcPts val="0"/>
              </a:spcBef>
              <a:buNone/>
            </a:pPr>
            <a:r>
              <a:rPr lang="cs-CZ" sz="2400" i="1" dirty="0" smtClean="0"/>
              <a:t>Ministerstvo kultury ČR:</a:t>
            </a:r>
          </a:p>
          <a:p>
            <a:pPr marL="266400" indent="0">
              <a:spcBef>
                <a:spcPts val="0"/>
              </a:spcBef>
              <a:buNone/>
            </a:pPr>
            <a:endParaRPr lang="cs-CZ" sz="2400" dirty="0" smtClean="0">
              <a:solidFill>
                <a:srgbClr val="0070C0"/>
              </a:solidFill>
            </a:endParaRPr>
          </a:p>
          <a:p>
            <a:pPr marL="549864" lvl="1">
              <a:spcBef>
                <a:spcPts val="0"/>
              </a:spcBef>
            </a:pPr>
            <a:r>
              <a:rPr lang="cs-CZ" sz="2000" dirty="0" smtClean="0">
                <a:solidFill>
                  <a:srgbClr val="0070C0"/>
                </a:solidFill>
              </a:rPr>
              <a:t>Kulturní dědictví</a:t>
            </a:r>
          </a:p>
          <a:p>
            <a:pPr marL="266400" indent="0">
              <a:spcBef>
                <a:spcPts val="0"/>
              </a:spcBef>
              <a:buNone/>
            </a:pPr>
            <a:endParaRPr lang="cs-CZ" sz="2000" dirty="0" smtClean="0">
              <a:solidFill>
                <a:srgbClr val="0070C0"/>
              </a:solidFill>
            </a:endParaRPr>
          </a:p>
          <a:p>
            <a:pPr marL="549864" lvl="1">
              <a:spcBef>
                <a:spcPts val="0"/>
              </a:spcBef>
            </a:pPr>
            <a:r>
              <a:rPr lang="cs-CZ" sz="2000" dirty="0" smtClean="0">
                <a:solidFill>
                  <a:srgbClr val="0070C0"/>
                </a:solidFill>
              </a:rPr>
              <a:t>Profesionální umění</a:t>
            </a:r>
          </a:p>
          <a:p>
            <a:pPr marL="266400" indent="0">
              <a:spcBef>
                <a:spcPts val="0"/>
              </a:spcBef>
              <a:buNone/>
            </a:pPr>
            <a:endParaRPr lang="cs-CZ" sz="2000" dirty="0" smtClean="0">
              <a:solidFill>
                <a:srgbClr val="0070C0"/>
              </a:solidFill>
            </a:endParaRPr>
          </a:p>
          <a:p>
            <a:pPr marL="549864" lvl="1">
              <a:spcBef>
                <a:spcPts val="0"/>
              </a:spcBef>
            </a:pPr>
            <a:r>
              <a:rPr lang="cs-CZ" sz="2000" dirty="0" smtClean="0">
                <a:solidFill>
                  <a:srgbClr val="0070C0"/>
                </a:solidFill>
              </a:rPr>
              <a:t>Literatura a knihovny</a:t>
            </a:r>
          </a:p>
          <a:p>
            <a:pPr marL="266400" indent="0">
              <a:spcBef>
                <a:spcPts val="0"/>
              </a:spcBef>
              <a:buNone/>
            </a:pPr>
            <a:endParaRPr lang="cs-CZ" sz="2000" dirty="0" smtClean="0">
              <a:solidFill>
                <a:srgbClr val="0070C0"/>
              </a:solidFill>
            </a:endParaRPr>
          </a:p>
          <a:p>
            <a:pPr marL="549864" lvl="1">
              <a:spcBef>
                <a:spcPts val="0"/>
              </a:spcBef>
            </a:pPr>
            <a:r>
              <a:rPr lang="cs-CZ" sz="2000" dirty="0" smtClean="0">
                <a:solidFill>
                  <a:srgbClr val="0070C0"/>
                </a:solidFill>
              </a:rPr>
              <a:t>Církve a náboženské společnosti</a:t>
            </a:r>
          </a:p>
          <a:p>
            <a:pPr marL="266400" indent="0">
              <a:spcBef>
                <a:spcPts val="0"/>
              </a:spcBef>
              <a:buNone/>
            </a:pPr>
            <a:endParaRPr lang="cs-CZ" sz="2000" dirty="0" smtClean="0">
              <a:solidFill>
                <a:srgbClr val="0070C0"/>
              </a:solidFill>
            </a:endParaRPr>
          </a:p>
          <a:p>
            <a:pPr marL="549864" lvl="1">
              <a:spcBef>
                <a:spcPts val="0"/>
              </a:spcBef>
            </a:pPr>
            <a:r>
              <a:rPr lang="cs-CZ" sz="2000" dirty="0" smtClean="0">
                <a:solidFill>
                  <a:srgbClr val="0070C0"/>
                </a:solidFill>
              </a:rPr>
              <a:t>Média a audiovize</a:t>
            </a:r>
          </a:p>
          <a:p>
            <a:pPr marL="266400" indent="0">
              <a:spcBef>
                <a:spcPts val="0"/>
              </a:spcBef>
              <a:buNone/>
            </a:pPr>
            <a:endParaRPr lang="cs-CZ" sz="2000" dirty="0" smtClean="0">
              <a:solidFill>
                <a:srgbClr val="0070C0"/>
              </a:solidFill>
            </a:endParaRPr>
          </a:p>
          <a:p>
            <a:pPr marL="549864" lvl="1">
              <a:spcBef>
                <a:spcPts val="0"/>
              </a:spcBef>
            </a:pPr>
            <a:r>
              <a:rPr lang="cs-CZ" sz="2000" dirty="0" smtClean="0">
                <a:solidFill>
                  <a:srgbClr val="0070C0"/>
                </a:solidFill>
              </a:rPr>
              <a:t>Autorské právo</a:t>
            </a:r>
          </a:p>
          <a:p>
            <a:pPr marL="0" indent="0">
              <a:buNone/>
            </a:pPr>
            <a:endParaRPr lang="cs-CZ" sz="2000" dirty="0" smtClean="0"/>
          </a:p>
          <a:p>
            <a:pPr marL="0" indent="0">
              <a:buNone/>
            </a:pPr>
            <a:endParaRPr lang="cs-CZ" sz="2400" dirty="0"/>
          </a:p>
          <a:p>
            <a:pPr marL="0" indent="0">
              <a:buNone/>
            </a:pPr>
            <a:endParaRPr lang="cs-CZ" sz="2400" dirty="0"/>
          </a:p>
        </p:txBody>
      </p:sp>
    </p:spTree>
    <p:extLst>
      <p:ext uri="{BB962C8B-B14F-4D97-AF65-F5344CB8AC3E}">
        <p14:creationId xmlns:p14="http://schemas.microsoft.com/office/powerpoint/2010/main" val="206763006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300" i="1" dirty="0"/>
              <a:t>Správa kultury  </a:t>
            </a:r>
            <a:r>
              <a:rPr lang="cs-CZ" sz="3200" i="1" dirty="0">
                <a:solidFill>
                  <a:srgbClr val="0070C0"/>
                </a:solidFill>
              </a:rPr>
              <a:t>restaurování</a:t>
            </a:r>
            <a:endParaRPr lang="cs-CZ" sz="3200" dirty="0">
              <a:solidFill>
                <a:srgbClr val="0070C0"/>
              </a:solidFill>
            </a:endParaRPr>
          </a:p>
        </p:txBody>
      </p:sp>
      <p:sp>
        <p:nvSpPr>
          <p:cNvPr id="3" name="Zástupný symbol pro obsah 2"/>
          <p:cNvSpPr>
            <a:spLocks noGrp="1"/>
          </p:cNvSpPr>
          <p:nvPr>
            <p:ph idx="1"/>
          </p:nvPr>
        </p:nvSpPr>
        <p:spPr>
          <a:xfrm>
            <a:off x="457200" y="1340768"/>
            <a:ext cx="8229600" cy="4785395"/>
          </a:xfrm>
        </p:spPr>
        <p:txBody>
          <a:bodyPr>
            <a:normAutofit/>
          </a:bodyPr>
          <a:lstStyle/>
          <a:p>
            <a:pPr marL="0" indent="0">
              <a:buNone/>
            </a:pPr>
            <a:endParaRPr lang="cs-CZ" sz="1800" dirty="0" smtClean="0"/>
          </a:p>
          <a:p>
            <a:pPr marL="0" indent="0">
              <a:buNone/>
            </a:pPr>
            <a:r>
              <a:rPr lang="cs-CZ" sz="1800" b="1" dirty="0" smtClean="0"/>
              <a:t>odborné schopnosti</a:t>
            </a:r>
          </a:p>
          <a:p>
            <a:pPr marL="0" indent="0">
              <a:buNone/>
            </a:pPr>
            <a:endParaRPr lang="cs-CZ" sz="1800" dirty="0" smtClean="0"/>
          </a:p>
          <a:p>
            <a:r>
              <a:rPr lang="cs-CZ" sz="1600" dirty="0" smtClean="0"/>
              <a:t>které jsou souhrnem znalostí a dovedností, zaručujících zachování hmotné podstaty kulturních památek při respektování jejich autenticity</a:t>
            </a:r>
          </a:p>
          <a:p>
            <a:pPr marL="0" indent="0">
              <a:buNone/>
            </a:pPr>
            <a:endParaRPr lang="cs-CZ" sz="1600" dirty="0"/>
          </a:p>
          <a:p>
            <a:r>
              <a:rPr lang="cs-CZ" sz="1600" dirty="0" smtClean="0"/>
              <a:t>prokazují se předložením dokumentace, ze které vyplývá, že fyzická osoba žádající o udělení povolení k restaurování již úspěšně a samostatně restaurovala věci, které nejsou kulturními památkami.</a:t>
            </a:r>
            <a:endParaRPr lang="cs-CZ" sz="1600" dirty="0"/>
          </a:p>
        </p:txBody>
      </p:sp>
    </p:spTree>
    <p:extLst>
      <p:ext uri="{BB962C8B-B14F-4D97-AF65-F5344CB8AC3E}">
        <p14:creationId xmlns:p14="http://schemas.microsoft.com/office/powerpoint/2010/main" val="96707621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300" i="1" dirty="0"/>
              <a:t>Správa kultury  </a:t>
            </a:r>
            <a:r>
              <a:rPr lang="cs-CZ" sz="3200" i="1" dirty="0">
                <a:solidFill>
                  <a:srgbClr val="0070C0"/>
                </a:solidFill>
              </a:rPr>
              <a:t>restaurování</a:t>
            </a:r>
            <a:endParaRPr lang="cs-CZ" sz="3200" dirty="0">
              <a:solidFill>
                <a:srgbClr val="0070C0"/>
              </a:solidFill>
            </a:endParaRPr>
          </a:p>
        </p:txBody>
      </p:sp>
      <p:sp>
        <p:nvSpPr>
          <p:cNvPr id="3" name="Zástupný symbol pro obsah 2"/>
          <p:cNvSpPr>
            <a:spLocks noGrp="1"/>
          </p:cNvSpPr>
          <p:nvPr>
            <p:ph idx="1"/>
          </p:nvPr>
        </p:nvSpPr>
        <p:spPr>
          <a:xfrm>
            <a:off x="457200" y="1340768"/>
            <a:ext cx="8229600" cy="4785395"/>
          </a:xfrm>
        </p:spPr>
        <p:txBody>
          <a:bodyPr>
            <a:normAutofit/>
          </a:bodyPr>
          <a:lstStyle/>
          <a:p>
            <a:endParaRPr lang="cs-CZ" sz="1800" dirty="0" smtClean="0"/>
          </a:p>
          <a:p>
            <a:endParaRPr lang="cs-CZ" sz="1800" dirty="0"/>
          </a:p>
          <a:p>
            <a:endParaRPr lang="cs-CZ" sz="1800" dirty="0" smtClean="0"/>
          </a:p>
          <a:p>
            <a:r>
              <a:rPr lang="cs-CZ" sz="1800" dirty="0" smtClean="0"/>
              <a:t>Povolení </a:t>
            </a:r>
            <a:r>
              <a:rPr lang="cs-CZ" sz="1800" dirty="0"/>
              <a:t>k restaurování je udělováno na základě písemné </a:t>
            </a:r>
            <a:r>
              <a:rPr lang="cs-CZ" sz="1800" dirty="0" smtClean="0"/>
              <a:t>žádosti</a:t>
            </a:r>
            <a:r>
              <a:rPr lang="cs-CZ" sz="1800" dirty="0"/>
              <a:t> </a:t>
            </a:r>
            <a:r>
              <a:rPr lang="cs-CZ" sz="1800" dirty="0" smtClean="0"/>
              <a:t>podle vzoru v příloze zákona.</a:t>
            </a:r>
          </a:p>
          <a:p>
            <a:pPr marL="0" indent="0">
              <a:buNone/>
            </a:pPr>
            <a:r>
              <a:rPr lang="cs-CZ" sz="1800" dirty="0" smtClean="0"/>
              <a:t> </a:t>
            </a:r>
          </a:p>
          <a:p>
            <a:r>
              <a:rPr lang="cs-CZ" sz="1800" dirty="0" smtClean="0"/>
              <a:t>V </a:t>
            </a:r>
            <a:r>
              <a:rPr lang="cs-CZ" sz="1800" dirty="0"/>
              <a:t>rozhodnutí o udělení povolení k restaurování ministerstvo kultury stanoví specializaci restaurátorské činnosti podle přílohy </a:t>
            </a:r>
            <a:r>
              <a:rPr lang="cs-CZ" sz="1800" dirty="0" smtClean="0"/>
              <a:t>k zákonu </a:t>
            </a:r>
            <a:r>
              <a:rPr lang="cs-CZ" sz="1800" dirty="0"/>
              <a:t>a další podmínky pro její výkon</a:t>
            </a:r>
            <a:r>
              <a:rPr lang="cs-CZ" sz="1800" dirty="0" smtClean="0"/>
              <a:t>.</a:t>
            </a:r>
            <a:endParaRPr lang="cs-CZ" sz="1800" dirty="0"/>
          </a:p>
        </p:txBody>
      </p:sp>
    </p:spTree>
    <p:extLst>
      <p:ext uri="{BB962C8B-B14F-4D97-AF65-F5344CB8AC3E}">
        <p14:creationId xmlns:p14="http://schemas.microsoft.com/office/powerpoint/2010/main" val="82072206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483768" y="548680"/>
            <a:ext cx="4104456" cy="634082"/>
          </a:xfrm>
        </p:spPr>
        <p:txBody>
          <a:bodyPr>
            <a:normAutofit fontScale="90000"/>
          </a:bodyPr>
          <a:lstStyle/>
          <a:p>
            <a:endParaRPr lang="cs-CZ" dirty="0"/>
          </a:p>
        </p:txBody>
      </p:sp>
      <p:sp>
        <p:nvSpPr>
          <p:cNvPr id="3" name="Zástupný symbol pro obsah 2"/>
          <p:cNvSpPr>
            <a:spLocks noGrp="1"/>
          </p:cNvSpPr>
          <p:nvPr>
            <p:ph idx="1"/>
          </p:nvPr>
        </p:nvSpPr>
        <p:spPr>
          <a:xfrm>
            <a:off x="2123728" y="1340768"/>
            <a:ext cx="4464496" cy="4785395"/>
          </a:xfrm>
        </p:spPr>
        <p:txBody>
          <a:bodyPr>
            <a:normAutofit/>
          </a:bodyPr>
          <a:lstStyle/>
          <a:p>
            <a:pPr marL="0" indent="0">
              <a:buNone/>
            </a:pPr>
            <a:r>
              <a:rPr lang="cs-CZ" b="1" dirty="0"/>
              <a:t> </a:t>
            </a:r>
            <a:endParaRPr lang="cs-CZ" dirty="0"/>
          </a:p>
          <a:p>
            <a:pPr marL="0" indent="0">
              <a:buNone/>
            </a:pPr>
            <a:endParaRPr lang="cs-CZ"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2208"/>
            <a:ext cx="6624736" cy="6855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4729043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fontScale="90000"/>
          </a:bodyPr>
          <a:lstStyle/>
          <a:p>
            <a:r>
              <a:rPr lang="cs-CZ" dirty="0">
                <a:effectLst/>
              </a:rPr>
              <a:t/>
            </a:r>
            <a:br>
              <a:rPr lang="cs-CZ" dirty="0">
                <a:effectLst/>
              </a:rPr>
            </a:br>
            <a:endParaRPr lang="cs-CZ" dirty="0"/>
          </a:p>
        </p:txBody>
      </p:sp>
      <p:sp>
        <p:nvSpPr>
          <p:cNvPr id="3" name="Zástupný symbol pro obsah 2"/>
          <p:cNvSpPr>
            <a:spLocks noGrp="1"/>
          </p:cNvSpPr>
          <p:nvPr>
            <p:ph idx="1"/>
          </p:nvPr>
        </p:nvSpPr>
        <p:spPr>
          <a:xfrm>
            <a:off x="2699792" y="1340768"/>
            <a:ext cx="3456384" cy="4785395"/>
          </a:xfrm>
        </p:spPr>
        <p:txBody>
          <a:bodyPr>
            <a:normAutofit/>
          </a:bodyPr>
          <a:lstStyle/>
          <a:p>
            <a:pPr marL="0" indent="0">
              <a:buNone/>
            </a:pPr>
            <a:endParaRPr lang="cs-CZ"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23666"/>
            <a:ext cx="6552728" cy="4293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7624" y="4316762"/>
            <a:ext cx="6552728" cy="2424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3762624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771800" y="548680"/>
            <a:ext cx="3888432" cy="634082"/>
          </a:xfrm>
        </p:spPr>
        <p:txBody>
          <a:bodyPr>
            <a:normAutofit fontScale="90000"/>
          </a:bodyPr>
          <a:lstStyle/>
          <a:p>
            <a:endParaRPr lang="cs-CZ" dirty="0"/>
          </a:p>
        </p:txBody>
      </p:sp>
      <p:sp>
        <p:nvSpPr>
          <p:cNvPr id="3" name="Zástupný symbol pro obsah 2"/>
          <p:cNvSpPr>
            <a:spLocks noGrp="1"/>
          </p:cNvSpPr>
          <p:nvPr>
            <p:ph idx="1"/>
          </p:nvPr>
        </p:nvSpPr>
        <p:spPr>
          <a:xfrm>
            <a:off x="2195736" y="1340768"/>
            <a:ext cx="4320480" cy="4785395"/>
          </a:xfrm>
        </p:spPr>
        <p:txBody>
          <a:bodyPr>
            <a:normAutofit/>
          </a:bodyPr>
          <a:lstStyle/>
          <a:p>
            <a:pPr marL="0" indent="0">
              <a:buNone/>
            </a:pPr>
            <a:endParaRPr lang="cs-CZ"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116632"/>
            <a:ext cx="6480720" cy="66247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08246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300" i="1" dirty="0"/>
              <a:t>Správa kultury  </a:t>
            </a:r>
            <a:r>
              <a:rPr lang="cs-CZ" sz="3200" i="1" dirty="0">
                <a:solidFill>
                  <a:srgbClr val="0070C0"/>
                </a:solidFill>
              </a:rPr>
              <a:t>restaurování</a:t>
            </a:r>
            <a:endParaRPr lang="cs-CZ" sz="3200" dirty="0">
              <a:solidFill>
                <a:srgbClr val="0070C0"/>
              </a:solidFill>
            </a:endParaRPr>
          </a:p>
        </p:txBody>
      </p:sp>
      <p:sp>
        <p:nvSpPr>
          <p:cNvPr id="3" name="Zástupný symbol pro obsah 2"/>
          <p:cNvSpPr>
            <a:spLocks noGrp="1"/>
          </p:cNvSpPr>
          <p:nvPr>
            <p:ph idx="1"/>
          </p:nvPr>
        </p:nvSpPr>
        <p:spPr>
          <a:xfrm>
            <a:off x="457200" y="1340768"/>
            <a:ext cx="8229600" cy="4785395"/>
          </a:xfrm>
        </p:spPr>
        <p:txBody>
          <a:bodyPr>
            <a:noAutofit/>
          </a:bodyPr>
          <a:lstStyle/>
          <a:p>
            <a:pPr marL="0" indent="0">
              <a:buNone/>
            </a:pPr>
            <a:endParaRPr lang="cs-CZ" sz="1600" dirty="0" smtClean="0"/>
          </a:p>
          <a:p>
            <a:r>
              <a:rPr lang="cs-CZ" sz="1600" dirty="0" smtClean="0"/>
              <a:t>Ministerstvo </a:t>
            </a:r>
            <a:r>
              <a:rPr lang="cs-CZ" sz="1600" dirty="0"/>
              <a:t>kultury vede Seznam osob s povolením k </a:t>
            </a:r>
            <a:r>
              <a:rPr lang="cs-CZ" sz="1600" dirty="0" smtClean="0"/>
              <a:t>restaurování</a:t>
            </a:r>
          </a:p>
          <a:p>
            <a:pPr marL="0" indent="0">
              <a:buNone/>
            </a:pPr>
            <a:endParaRPr lang="cs-CZ" sz="1600" dirty="0" smtClean="0"/>
          </a:p>
          <a:p>
            <a:r>
              <a:rPr lang="cs-CZ" sz="1600" dirty="0" smtClean="0"/>
              <a:t>Držitel </a:t>
            </a:r>
            <a:r>
              <a:rPr lang="cs-CZ" sz="1600" dirty="0"/>
              <a:t>povolení k restaurování je povinen oznámit změnu údajů </a:t>
            </a:r>
            <a:endParaRPr lang="cs-CZ" sz="1600" dirty="0" smtClean="0"/>
          </a:p>
          <a:p>
            <a:endParaRPr lang="cs-CZ" sz="1600" dirty="0"/>
          </a:p>
          <a:p>
            <a:r>
              <a:rPr lang="cs-CZ" sz="1600" dirty="0" smtClean="0"/>
              <a:t>Ministerstvo </a:t>
            </a:r>
            <a:r>
              <a:rPr lang="cs-CZ" sz="1600" dirty="0"/>
              <a:t>kultury zruší povolení k restaurování, jestliže držitel povolení k </a:t>
            </a:r>
            <a:r>
              <a:rPr lang="cs-CZ" sz="1600" dirty="0" smtClean="0"/>
              <a:t>restaurování</a:t>
            </a:r>
            <a:endParaRPr lang="cs-CZ" sz="1600" dirty="0"/>
          </a:p>
          <a:p>
            <a:pPr marL="0" indent="0">
              <a:buNone/>
            </a:pPr>
            <a:r>
              <a:rPr lang="cs-CZ" sz="1600" dirty="0"/>
              <a:t> </a:t>
            </a:r>
            <a:r>
              <a:rPr lang="cs-CZ" sz="1600" dirty="0" smtClean="0"/>
              <a:t>   a</a:t>
            </a:r>
            <a:r>
              <a:rPr lang="cs-CZ" sz="1600" dirty="0"/>
              <a:t>) byl zbaven způsobilosti k právním úkonům nebo mu byla způsobilost k </a:t>
            </a:r>
            <a:r>
              <a:rPr lang="cs-CZ" sz="1600" dirty="0" smtClean="0"/>
              <a:t>   </a:t>
            </a:r>
          </a:p>
          <a:p>
            <a:pPr marL="0" indent="0">
              <a:buNone/>
            </a:pPr>
            <a:r>
              <a:rPr lang="cs-CZ" sz="1600" dirty="0"/>
              <a:t> </a:t>
            </a:r>
            <a:r>
              <a:rPr lang="cs-CZ" sz="1600" dirty="0" smtClean="0"/>
              <a:t>       právním </a:t>
            </a:r>
            <a:r>
              <a:rPr lang="cs-CZ" sz="1600" dirty="0"/>
              <a:t>úkonům omezena,</a:t>
            </a:r>
          </a:p>
          <a:p>
            <a:pPr marL="0" indent="0">
              <a:buNone/>
            </a:pPr>
            <a:r>
              <a:rPr lang="cs-CZ" sz="1600" dirty="0" smtClean="0"/>
              <a:t>    b</a:t>
            </a:r>
            <a:r>
              <a:rPr lang="cs-CZ" sz="1600" dirty="0"/>
              <a:t>) přestal splňovat podmínku bezúhonnosti,</a:t>
            </a:r>
          </a:p>
          <a:p>
            <a:pPr marL="0" indent="0">
              <a:buNone/>
            </a:pPr>
            <a:r>
              <a:rPr lang="cs-CZ" sz="1600" dirty="0" smtClean="0"/>
              <a:t>    c</a:t>
            </a:r>
            <a:r>
              <a:rPr lang="cs-CZ" sz="1600" dirty="0"/>
              <a:t>) hrubým způsobem nebo méně závažným způsobem, ale opakovaně </a:t>
            </a:r>
            <a:r>
              <a:rPr lang="cs-CZ" sz="1600" dirty="0" smtClean="0"/>
              <a:t>  </a:t>
            </a:r>
          </a:p>
          <a:p>
            <a:pPr marL="0" indent="0">
              <a:buNone/>
            </a:pPr>
            <a:r>
              <a:rPr lang="cs-CZ" sz="1600" dirty="0"/>
              <a:t> </a:t>
            </a:r>
            <a:r>
              <a:rPr lang="cs-CZ" sz="1600" dirty="0" smtClean="0"/>
              <a:t>   prokazatelně </a:t>
            </a:r>
            <a:r>
              <a:rPr lang="cs-CZ" sz="1600" dirty="0"/>
              <a:t>poškodil při restaurování kulturní památku nebo její část, </a:t>
            </a:r>
          </a:p>
          <a:p>
            <a:pPr marL="0" indent="0">
              <a:buNone/>
            </a:pPr>
            <a:r>
              <a:rPr lang="cs-CZ" sz="1600" dirty="0" smtClean="0"/>
              <a:t>    d</a:t>
            </a:r>
            <a:r>
              <a:rPr lang="cs-CZ" sz="1600" dirty="0"/>
              <a:t>) uvedl v žádosti </a:t>
            </a:r>
            <a:r>
              <a:rPr lang="cs-CZ" sz="1600" dirty="0" smtClean="0"/>
              <a:t>nepravdivé </a:t>
            </a:r>
            <a:r>
              <a:rPr lang="cs-CZ" sz="1600" dirty="0"/>
              <a:t>údaje,</a:t>
            </a:r>
          </a:p>
          <a:p>
            <a:pPr marL="0" indent="0">
              <a:buNone/>
            </a:pPr>
            <a:r>
              <a:rPr lang="cs-CZ" sz="1600" dirty="0" smtClean="0"/>
              <a:t>    e</a:t>
            </a:r>
            <a:r>
              <a:rPr lang="cs-CZ" sz="1600" dirty="0"/>
              <a:t>) požádal o zrušení povolení k restaurování</a:t>
            </a:r>
            <a:r>
              <a:rPr lang="cs-CZ" sz="1600" dirty="0" smtClean="0"/>
              <a:t>.</a:t>
            </a:r>
            <a:endParaRPr lang="cs-CZ" sz="1600" dirty="0"/>
          </a:p>
        </p:txBody>
      </p:sp>
    </p:spTree>
    <p:extLst>
      <p:ext uri="{BB962C8B-B14F-4D97-AF65-F5344CB8AC3E}">
        <p14:creationId xmlns:p14="http://schemas.microsoft.com/office/powerpoint/2010/main" val="384536315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300" i="1" dirty="0"/>
              <a:t>Správa kultury  </a:t>
            </a:r>
            <a:r>
              <a:rPr lang="cs-CZ" sz="3200" i="1" dirty="0">
                <a:solidFill>
                  <a:srgbClr val="0070C0"/>
                </a:solidFill>
              </a:rPr>
              <a:t>restaurování</a:t>
            </a:r>
            <a:endParaRPr lang="cs-CZ" sz="3200" dirty="0">
              <a:solidFill>
                <a:srgbClr val="0070C0"/>
              </a:solidFill>
            </a:endParaRPr>
          </a:p>
        </p:txBody>
      </p:sp>
      <p:sp>
        <p:nvSpPr>
          <p:cNvPr id="3" name="Zástupný symbol pro obsah 2"/>
          <p:cNvSpPr>
            <a:spLocks noGrp="1"/>
          </p:cNvSpPr>
          <p:nvPr>
            <p:ph idx="1"/>
          </p:nvPr>
        </p:nvSpPr>
        <p:spPr>
          <a:xfrm>
            <a:off x="457200" y="1340768"/>
            <a:ext cx="8229600" cy="4968552"/>
          </a:xfrm>
        </p:spPr>
        <p:txBody>
          <a:bodyPr>
            <a:normAutofit/>
          </a:bodyPr>
          <a:lstStyle/>
          <a:p>
            <a:pPr marL="0" indent="0">
              <a:buNone/>
            </a:pPr>
            <a:endParaRPr lang="cs-CZ" sz="1600" dirty="0" smtClean="0"/>
          </a:p>
          <a:p>
            <a:pPr marL="0" indent="0">
              <a:buNone/>
            </a:pPr>
            <a:r>
              <a:rPr lang="cs-CZ" sz="1600" dirty="0" smtClean="0"/>
              <a:t>Ministerstvo </a:t>
            </a:r>
            <a:r>
              <a:rPr lang="cs-CZ" sz="1600" dirty="0"/>
              <a:t>kultury </a:t>
            </a:r>
            <a:r>
              <a:rPr lang="cs-CZ" sz="1600" b="1" dirty="0"/>
              <a:t>může rozhodnout o pozastavení</a:t>
            </a:r>
            <a:r>
              <a:rPr lang="cs-CZ" sz="1600" dirty="0"/>
              <a:t> </a:t>
            </a:r>
            <a:r>
              <a:rPr lang="cs-CZ" sz="1600" dirty="0" smtClean="0"/>
              <a:t>restaurátorské </a:t>
            </a:r>
            <a:r>
              <a:rPr lang="cs-CZ" sz="1600" dirty="0"/>
              <a:t>činnosti prováděné na základě povolení k restaurování, jestliže proti jeho </a:t>
            </a:r>
            <a:r>
              <a:rPr lang="cs-CZ" sz="1600" dirty="0" smtClean="0"/>
              <a:t>držiteli</a:t>
            </a:r>
          </a:p>
          <a:p>
            <a:pPr marL="0" indent="0">
              <a:buNone/>
            </a:pPr>
            <a:endParaRPr lang="cs-CZ" sz="1600" dirty="0"/>
          </a:p>
          <a:p>
            <a:r>
              <a:rPr lang="cs-CZ" sz="1600" dirty="0"/>
              <a:t>a) bylo zahájeno </a:t>
            </a:r>
            <a:r>
              <a:rPr lang="cs-CZ" sz="1600" b="1" dirty="0"/>
              <a:t>trestní řízení</a:t>
            </a:r>
            <a:r>
              <a:rPr lang="cs-CZ" sz="1600" dirty="0"/>
              <a:t>, v jehož důsledku může přestat splňovat podmínku bezúhonnosti</a:t>
            </a:r>
            <a:r>
              <a:rPr lang="cs-CZ" sz="1600" dirty="0" smtClean="0"/>
              <a:t>,</a:t>
            </a:r>
          </a:p>
          <a:p>
            <a:endParaRPr lang="cs-CZ" sz="1600" dirty="0"/>
          </a:p>
          <a:p>
            <a:r>
              <a:rPr lang="cs-CZ" sz="1600" dirty="0"/>
              <a:t>b) bylo zahájeno </a:t>
            </a:r>
            <a:r>
              <a:rPr lang="cs-CZ" sz="1600" b="1" dirty="0"/>
              <a:t>řízení o zbavení nebo omezení jeho způsobilosti</a:t>
            </a:r>
            <a:r>
              <a:rPr lang="cs-CZ" sz="1600" dirty="0"/>
              <a:t> k právním úkonům, a to až do nabytí právní moci rozhodnutí, kterým toto řízení končí.</a:t>
            </a:r>
          </a:p>
          <a:p>
            <a:pPr marL="0" indent="0">
              <a:buNone/>
            </a:pPr>
            <a:endParaRPr lang="cs-CZ" sz="1600" dirty="0" smtClean="0"/>
          </a:p>
          <a:p>
            <a:pPr marL="0" indent="0">
              <a:buNone/>
            </a:pPr>
            <a:r>
              <a:rPr lang="cs-CZ" sz="1600" dirty="0" smtClean="0"/>
              <a:t>Povolování restaurátorské činnosti </a:t>
            </a:r>
            <a:r>
              <a:rPr lang="cs-CZ" sz="1600" dirty="0"/>
              <a:t>se nevztahuje na </a:t>
            </a:r>
            <a:r>
              <a:rPr lang="cs-CZ" sz="1600" dirty="0" smtClean="0"/>
              <a:t>osoby</a:t>
            </a:r>
            <a:r>
              <a:rPr lang="cs-CZ" sz="1600" dirty="0"/>
              <a:t>, které vykonávají restaurátorskou činnost jako součást svého řádného studia v oboru restaurování na </a:t>
            </a:r>
            <a:r>
              <a:rPr lang="cs-CZ" sz="1600" b="1" dirty="0"/>
              <a:t>vysoké škole</a:t>
            </a:r>
            <a:r>
              <a:rPr lang="cs-CZ" sz="1600" dirty="0"/>
              <a:t> nebo na </a:t>
            </a:r>
            <a:r>
              <a:rPr lang="cs-CZ" sz="1600" b="1" dirty="0"/>
              <a:t>vyšší odborné škole</a:t>
            </a:r>
            <a:r>
              <a:rPr lang="cs-CZ" sz="1600" dirty="0"/>
              <a:t> </a:t>
            </a:r>
            <a:r>
              <a:rPr lang="cs-CZ" sz="1600" dirty="0" smtClean="0"/>
              <a:t>pod </a:t>
            </a:r>
            <a:r>
              <a:rPr lang="cs-CZ" sz="1600" dirty="0"/>
              <a:t>dohledem pedagoga, který je držitelem povolení k restaurování</a:t>
            </a:r>
            <a:r>
              <a:rPr lang="cs-CZ" sz="1600" dirty="0" smtClean="0"/>
              <a:t>.</a:t>
            </a:r>
            <a:endParaRPr lang="cs-CZ" sz="1600" dirty="0"/>
          </a:p>
        </p:txBody>
      </p:sp>
    </p:spTree>
    <p:extLst>
      <p:ext uri="{BB962C8B-B14F-4D97-AF65-F5344CB8AC3E}">
        <p14:creationId xmlns:p14="http://schemas.microsoft.com/office/powerpoint/2010/main" val="208590677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300" i="1" dirty="0"/>
              <a:t>Správa kultury  </a:t>
            </a:r>
            <a:r>
              <a:rPr lang="cs-CZ" sz="3200" i="1" dirty="0">
                <a:solidFill>
                  <a:srgbClr val="0070C0"/>
                </a:solidFill>
              </a:rPr>
              <a:t>restaurování</a:t>
            </a:r>
            <a:endParaRPr lang="cs-CZ" sz="3200" dirty="0">
              <a:solidFill>
                <a:srgbClr val="0070C0"/>
              </a:solidFill>
            </a:endParaRPr>
          </a:p>
        </p:txBody>
      </p:sp>
      <p:sp>
        <p:nvSpPr>
          <p:cNvPr id="3" name="Zástupný symbol pro obsah 2"/>
          <p:cNvSpPr>
            <a:spLocks noGrp="1"/>
          </p:cNvSpPr>
          <p:nvPr>
            <p:ph idx="1"/>
          </p:nvPr>
        </p:nvSpPr>
        <p:spPr>
          <a:xfrm>
            <a:off x="457200" y="1340768"/>
            <a:ext cx="8229600" cy="4785395"/>
          </a:xfrm>
        </p:spPr>
        <p:txBody>
          <a:bodyPr>
            <a:normAutofit/>
          </a:bodyPr>
          <a:lstStyle/>
          <a:p>
            <a:pPr marL="0" indent="0">
              <a:buNone/>
            </a:pPr>
            <a:endParaRPr lang="cs-CZ" sz="1600" dirty="0"/>
          </a:p>
          <a:p>
            <a:pPr marL="0" indent="0">
              <a:buNone/>
            </a:pPr>
            <a:endParaRPr lang="cs-CZ" sz="1600" dirty="0"/>
          </a:p>
          <a:p>
            <a:pPr marL="0" indent="0">
              <a:buNone/>
            </a:pPr>
            <a:r>
              <a:rPr lang="cs-CZ" sz="1600" dirty="0" smtClean="0"/>
              <a:t>Ministerstvo </a:t>
            </a:r>
            <a:r>
              <a:rPr lang="cs-CZ" sz="1600" dirty="0"/>
              <a:t>kultury </a:t>
            </a:r>
            <a:r>
              <a:rPr lang="cs-CZ" sz="1600" b="1" dirty="0"/>
              <a:t>zakáže</a:t>
            </a:r>
            <a:r>
              <a:rPr lang="cs-CZ" sz="1600" dirty="0"/>
              <a:t> restaurování právnické osobě nebo podnikající fyzické osobě oprávněné k </a:t>
            </a:r>
            <a:r>
              <a:rPr lang="cs-CZ" sz="1600" dirty="0" smtClean="0"/>
              <a:t>restaurování – fyzické osobě </a:t>
            </a:r>
            <a:r>
              <a:rPr lang="cs-CZ" sz="1600" b="1" dirty="0" smtClean="0"/>
              <a:t>může zakázat</a:t>
            </a:r>
            <a:r>
              <a:rPr lang="cs-CZ" sz="1600" dirty="0"/>
              <a:t> – pokud </a:t>
            </a:r>
            <a:endParaRPr lang="cs-CZ" sz="1600" dirty="0" smtClean="0"/>
          </a:p>
          <a:p>
            <a:pPr marL="0" indent="0">
              <a:buNone/>
            </a:pPr>
            <a:endParaRPr lang="cs-CZ" sz="1600" dirty="0" smtClean="0"/>
          </a:p>
          <a:p>
            <a:r>
              <a:rPr lang="cs-CZ" sz="1600" b="1" dirty="0" smtClean="0"/>
              <a:t>hrubým </a:t>
            </a:r>
            <a:r>
              <a:rPr lang="cs-CZ" sz="1600" b="1" dirty="0"/>
              <a:t>způsobem</a:t>
            </a:r>
            <a:r>
              <a:rPr lang="cs-CZ" sz="1600" dirty="0"/>
              <a:t> nebo </a:t>
            </a:r>
            <a:endParaRPr lang="cs-CZ" sz="1600" dirty="0" smtClean="0"/>
          </a:p>
          <a:p>
            <a:pPr marL="0" indent="0">
              <a:buNone/>
            </a:pPr>
            <a:endParaRPr lang="cs-CZ" sz="1600" dirty="0" smtClean="0"/>
          </a:p>
          <a:p>
            <a:r>
              <a:rPr lang="cs-CZ" sz="1600" b="1" dirty="0" smtClean="0"/>
              <a:t>méně </a:t>
            </a:r>
            <a:r>
              <a:rPr lang="cs-CZ" sz="1600" b="1" dirty="0"/>
              <a:t>závažným způsobem, ale opakovaně</a:t>
            </a:r>
            <a:r>
              <a:rPr lang="cs-CZ" sz="1600" dirty="0"/>
              <a:t> </a:t>
            </a:r>
            <a:endParaRPr lang="cs-CZ" sz="1600" dirty="0" smtClean="0"/>
          </a:p>
          <a:p>
            <a:pPr marL="0" indent="0">
              <a:buNone/>
            </a:pPr>
            <a:endParaRPr lang="cs-CZ" sz="1600" dirty="0" smtClean="0"/>
          </a:p>
          <a:p>
            <a:pPr marL="0" indent="0">
              <a:buNone/>
            </a:pPr>
            <a:r>
              <a:rPr lang="cs-CZ" sz="1600" b="1" dirty="0" smtClean="0"/>
              <a:t>prokazatelně </a:t>
            </a:r>
            <a:r>
              <a:rPr lang="cs-CZ" sz="1600" b="1" dirty="0"/>
              <a:t>poškodila</a:t>
            </a:r>
            <a:r>
              <a:rPr lang="cs-CZ" sz="1600" dirty="0"/>
              <a:t> při restaurování kulturní památku nebo její </a:t>
            </a:r>
            <a:r>
              <a:rPr lang="cs-CZ" sz="1600" dirty="0" smtClean="0"/>
              <a:t>část a </a:t>
            </a:r>
            <a:r>
              <a:rPr lang="cs-CZ" sz="1600" dirty="0"/>
              <a:t>to </a:t>
            </a:r>
            <a:r>
              <a:rPr lang="cs-CZ" sz="1600" b="1" dirty="0"/>
              <a:t>až na dobu 2 let</a:t>
            </a:r>
            <a:r>
              <a:rPr lang="cs-CZ" sz="1600" dirty="0"/>
              <a:t>.</a:t>
            </a:r>
          </a:p>
        </p:txBody>
      </p:sp>
    </p:spTree>
    <p:extLst>
      <p:ext uri="{BB962C8B-B14F-4D97-AF65-F5344CB8AC3E}">
        <p14:creationId xmlns:p14="http://schemas.microsoft.com/office/powerpoint/2010/main" val="402110784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200" i="1" dirty="0" smtClean="0">
                <a:solidFill>
                  <a:srgbClr val="0070C0"/>
                </a:solidFill>
              </a:rPr>
              <a:t>restaurování			</a:t>
            </a:r>
            <a:r>
              <a:rPr lang="cs-CZ" sz="3200" i="1" dirty="0" smtClean="0">
                <a:solidFill>
                  <a:schemeClr val="tx1"/>
                </a:solidFill>
              </a:rPr>
              <a:t>judikatura</a:t>
            </a:r>
            <a:endParaRPr lang="cs-CZ" sz="3200" dirty="0">
              <a:solidFill>
                <a:schemeClr val="tx1"/>
              </a:solidFill>
            </a:endParaRPr>
          </a:p>
        </p:txBody>
      </p:sp>
      <p:sp>
        <p:nvSpPr>
          <p:cNvPr id="3" name="Zástupný symbol pro obsah 2"/>
          <p:cNvSpPr>
            <a:spLocks noGrp="1"/>
          </p:cNvSpPr>
          <p:nvPr>
            <p:ph idx="1"/>
          </p:nvPr>
        </p:nvSpPr>
        <p:spPr>
          <a:xfrm>
            <a:off x="457200" y="1340768"/>
            <a:ext cx="8229600" cy="4785395"/>
          </a:xfrm>
        </p:spPr>
        <p:txBody>
          <a:bodyPr>
            <a:noAutofit/>
          </a:bodyPr>
          <a:lstStyle/>
          <a:p>
            <a:pPr>
              <a:lnSpc>
                <a:spcPct val="33000"/>
              </a:lnSpc>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400" dirty="0"/>
          </a:p>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000" b="1" dirty="0" smtClean="0"/>
              <a:t>NSS </a:t>
            </a:r>
            <a:r>
              <a:rPr lang="cs-CZ" sz="2000" b="1" dirty="0"/>
              <a:t>5 As 18/2007-157</a:t>
            </a:r>
            <a:endParaRPr lang="en-GB" sz="2000" b="1" dirty="0"/>
          </a:p>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1600" b="1" dirty="0" smtClean="0"/>
              <a:t>Odborná </a:t>
            </a:r>
            <a:r>
              <a:rPr lang="cs-CZ" sz="1600" b="1" dirty="0"/>
              <a:t>způsobilost žadatele o udělení povolení k restaurování. Třídník děl.</a:t>
            </a:r>
            <a:endParaRPr lang="cs-CZ" sz="1600" dirty="0" smtClean="0"/>
          </a:p>
          <a:p>
            <a:r>
              <a:rPr lang="cs-CZ" sz="1600" dirty="0"/>
              <a:t>Právní věta:</a:t>
            </a:r>
          </a:p>
          <a:p>
            <a:pPr algn="just"/>
            <a:r>
              <a:rPr lang="cs-CZ" sz="1600" dirty="0"/>
              <a:t>Právní úprava obsažená v ustanovení § 14a odst. 4 zákona o státní památkové péči vyžaduje k prokázání odborné způsobilosti žadatele o udělení povolení k restaurování </a:t>
            </a:r>
            <a:r>
              <a:rPr lang="cs-CZ" sz="1600" b="1" dirty="0"/>
              <a:t>kumulativní splnění dvou podmínek</a:t>
            </a:r>
            <a:r>
              <a:rPr lang="cs-CZ" sz="1600" dirty="0"/>
              <a:t>, a to a) kvalifikačních předpokladů a b) odborných schopností žadatele. Přitom skutečnost, že zákonodárce vložil do zákona tyto dvě podmínky, které musí být splněny současně, má své opodstatnění. Restaurování jako souhrn specifických výtvarných, uměleckořemeslných a technických prací respektujících technickou a výtvarnou strukturu originálu (srovnej § 14 odst. 8 zákona o státní památkové péči) představuje vysoce odbornou činnost, kterou mohou provádět </a:t>
            </a:r>
            <a:r>
              <a:rPr lang="cs-CZ" sz="1600" b="1" dirty="0"/>
              <a:t>pouze osoby s určitým dosaženým vzděláním a odbornými schopnostmi</a:t>
            </a:r>
            <a:r>
              <a:rPr lang="cs-CZ" sz="1600" dirty="0"/>
              <a:t>. Odbornost restaurátora jako osoby, která se významnou měrou podílí na péči o památky, je tedy v rámci památkové péče </a:t>
            </a:r>
            <a:r>
              <a:rPr lang="cs-CZ" sz="1600" b="1" dirty="0"/>
              <a:t>nezastupitelná</a:t>
            </a:r>
            <a:r>
              <a:rPr lang="cs-CZ" sz="1600" dirty="0" smtClean="0"/>
              <a:t>.</a:t>
            </a:r>
            <a:endParaRPr lang="cs-CZ" sz="1600" dirty="0"/>
          </a:p>
        </p:txBody>
      </p:sp>
    </p:spTree>
    <p:extLst>
      <p:ext uri="{BB962C8B-B14F-4D97-AF65-F5344CB8AC3E}">
        <p14:creationId xmlns:p14="http://schemas.microsoft.com/office/powerpoint/2010/main" val="213435050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200" i="1" dirty="0" smtClean="0">
                <a:solidFill>
                  <a:srgbClr val="0070C0"/>
                </a:solidFill>
              </a:rPr>
              <a:t>restaurování			</a:t>
            </a:r>
            <a:r>
              <a:rPr lang="cs-CZ" sz="3200" i="1" dirty="0" smtClean="0">
                <a:solidFill>
                  <a:schemeClr val="tx1"/>
                </a:solidFill>
              </a:rPr>
              <a:t>judikatura</a:t>
            </a:r>
            <a:endParaRPr lang="cs-CZ" sz="3200" dirty="0">
              <a:solidFill>
                <a:schemeClr val="tx1"/>
              </a:solidFill>
            </a:endParaRPr>
          </a:p>
        </p:txBody>
      </p:sp>
      <p:sp>
        <p:nvSpPr>
          <p:cNvPr id="3" name="Zástupný symbol pro obsah 2"/>
          <p:cNvSpPr>
            <a:spLocks noGrp="1"/>
          </p:cNvSpPr>
          <p:nvPr>
            <p:ph idx="1"/>
          </p:nvPr>
        </p:nvSpPr>
        <p:spPr>
          <a:xfrm>
            <a:off x="457200" y="1340768"/>
            <a:ext cx="8229600" cy="4785395"/>
          </a:xfrm>
        </p:spPr>
        <p:txBody>
          <a:bodyPr>
            <a:noAutofit/>
          </a:bodyPr>
          <a:lstStyle/>
          <a:p>
            <a:pPr>
              <a:lnSpc>
                <a:spcPct val="33000"/>
              </a:lnSpc>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400" dirty="0"/>
          </a:p>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000" b="1" dirty="0" smtClean="0"/>
              <a:t>NSS </a:t>
            </a:r>
            <a:r>
              <a:rPr lang="cs-CZ" sz="2000" b="1" dirty="0"/>
              <a:t>5 As 18/2007-157</a:t>
            </a:r>
            <a:endParaRPr lang="en-GB" sz="2000" b="1" dirty="0"/>
          </a:p>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1600" b="1" dirty="0" smtClean="0"/>
              <a:t>Odborná </a:t>
            </a:r>
            <a:r>
              <a:rPr lang="cs-CZ" sz="1600" b="1" dirty="0"/>
              <a:t>způsobilost žadatele o udělení povolení k restaurování. Třídník děl.</a:t>
            </a:r>
            <a:endParaRPr lang="cs-CZ" sz="1600" dirty="0" smtClean="0"/>
          </a:p>
          <a:p>
            <a:pPr algn="just"/>
            <a:r>
              <a:rPr lang="cs-CZ" sz="1600" dirty="0" smtClean="0"/>
              <a:t>Zákon </a:t>
            </a:r>
            <a:r>
              <a:rPr lang="cs-CZ" sz="1600" dirty="0"/>
              <a:t>o státní památkové péči v příloze č. 1 (třídníku) rozděluje jednotlivá díla podle způsobu jejich zpracování na 1 - malířská umělecká díla, 2 - sochařská umělecká díla (mající dvě podkategorie 2a a 2b) a 3 - uměleckořemeslná díla (zahrnující 9 podkategorií - 3a až 3i). Je tedy zřejmé, že uvedené </a:t>
            </a:r>
            <a:r>
              <a:rPr lang="cs-CZ" sz="1600" b="1" dirty="0"/>
              <a:t>tři kategorie </a:t>
            </a:r>
            <a:r>
              <a:rPr lang="cs-CZ" sz="1600" dirty="0"/>
              <a:t>uměleckých děl se liší podstatou svého vyjádření a způsobem zpracování, a přestože zákon pro každou z nich stanoví odlišné požadavky, zejména co se kvalifikačních předpokladů týká, </a:t>
            </a:r>
            <a:r>
              <a:rPr lang="cs-CZ" sz="1600" b="1" dirty="0"/>
              <a:t>není možno dovodit, že by ve vztahu k sobě navzájem byly v rámci třídníku hierarchicky uspořádány</a:t>
            </a:r>
            <a:r>
              <a:rPr lang="cs-CZ" sz="1600" dirty="0"/>
              <a:t>.</a:t>
            </a:r>
            <a:endParaRPr lang="en-GB" sz="1600" dirty="0"/>
          </a:p>
        </p:txBody>
      </p:sp>
    </p:spTree>
    <p:extLst>
      <p:ext uri="{BB962C8B-B14F-4D97-AF65-F5344CB8AC3E}">
        <p14:creationId xmlns:p14="http://schemas.microsoft.com/office/powerpoint/2010/main" val="2878059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300" i="1" dirty="0" smtClean="0"/>
              <a:t>Správa kultury</a:t>
            </a:r>
            <a:endParaRPr lang="cs-CZ" dirty="0"/>
          </a:p>
        </p:txBody>
      </p:sp>
      <p:sp>
        <p:nvSpPr>
          <p:cNvPr id="3" name="Zástupný symbol pro obsah 2"/>
          <p:cNvSpPr>
            <a:spLocks noGrp="1"/>
          </p:cNvSpPr>
          <p:nvPr>
            <p:ph idx="1"/>
          </p:nvPr>
        </p:nvSpPr>
        <p:spPr>
          <a:xfrm>
            <a:off x="457200" y="1340768"/>
            <a:ext cx="8229600" cy="4785395"/>
          </a:xfrm>
        </p:spPr>
        <p:txBody>
          <a:bodyPr>
            <a:normAutofit/>
          </a:bodyPr>
          <a:lstStyle/>
          <a:p>
            <a:pPr marL="266400" indent="0">
              <a:spcBef>
                <a:spcPts val="0"/>
              </a:spcBef>
              <a:buNone/>
            </a:pPr>
            <a:r>
              <a:rPr lang="cs-CZ" sz="2400" i="1" dirty="0" smtClean="0">
                <a:solidFill>
                  <a:srgbClr val="0070C0"/>
                </a:solidFill>
              </a:rPr>
              <a:t>Kulturní dědictví</a:t>
            </a:r>
            <a:r>
              <a:rPr lang="cs-CZ" sz="2400" dirty="0" smtClean="0">
                <a:solidFill>
                  <a:schemeClr val="accent1"/>
                </a:solidFill>
              </a:rPr>
              <a:t>	</a:t>
            </a:r>
          </a:p>
          <a:p>
            <a:pPr marL="0" indent="0">
              <a:spcBef>
                <a:spcPts val="0"/>
              </a:spcBef>
              <a:buNone/>
            </a:pPr>
            <a:endParaRPr lang="cs-CZ" sz="2000" dirty="0" smtClean="0">
              <a:solidFill>
                <a:srgbClr val="00B050"/>
              </a:solidFill>
            </a:endParaRPr>
          </a:p>
          <a:p>
            <a:pPr>
              <a:spcBef>
                <a:spcPts val="0"/>
              </a:spcBef>
            </a:pPr>
            <a:r>
              <a:rPr lang="cs-CZ" sz="2000" dirty="0" smtClean="0">
                <a:solidFill>
                  <a:srgbClr val="00B050"/>
                </a:solidFill>
              </a:rPr>
              <a:t>památková péče </a:t>
            </a:r>
          </a:p>
          <a:p>
            <a:pPr>
              <a:spcBef>
                <a:spcPts val="0"/>
              </a:spcBef>
            </a:pPr>
            <a:endParaRPr lang="cs-CZ" sz="2000" dirty="0" smtClean="0">
              <a:solidFill>
                <a:srgbClr val="C00000"/>
              </a:solidFill>
            </a:endParaRPr>
          </a:p>
          <a:p>
            <a:pPr>
              <a:spcBef>
                <a:spcPts val="0"/>
              </a:spcBef>
            </a:pPr>
            <a:r>
              <a:rPr lang="cs-CZ" sz="2000" dirty="0" smtClean="0">
                <a:solidFill>
                  <a:srgbClr val="C00000"/>
                </a:solidFill>
              </a:rPr>
              <a:t>regionální a národnostní kultura</a:t>
            </a:r>
          </a:p>
          <a:p>
            <a:pPr marL="266400" indent="0">
              <a:spcBef>
                <a:spcPts val="0"/>
              </a:spcBef>
              <a:buNone/>
            </a:pPr>
            <a:r>
              <a:rPr lang="cs-CZ" sz="1800" dirty="0" smtClean="0"/>
              <a:t>Úmluva o zachování nemateriálního kulturního dědictví</a:t>
            </a:r>
          </a:p>
          <a:p>
            <a:pPr>
              <a:spcBef>
                <a:spcPts val="0"/>
              </a:spcBef>
            </a:pPr>
            <a:endParaRPr lang="cs-CZ" sz="2000" dirty="0" smtClean="0">
              <a:solidFill>
                <a:srgbClr val="FFFF00"/>
              </a:solidFill>
            </a:endParaRPr>
          </a:p>
          <a:p>
            <a:pPr>
              <a:spcBef>
                <a:spcPts val="0"/>
              </a:spcBef>
            </a:pPr>
            <a:r>
              <a:rPr lang="cs-CZ" sz="2000" dirty="0" smtClean="0">
                <a:solidFill>
                  <a:srgbClr val="FFFF00"/>
                </a:solidFill>
              </a:rPr>
              <a:t>muzea, galerie a ochrana movitého kulturního dědictví</a:t>
            </a:r>
            <a:r>
              <a:rPr lang="cs-CZ" sz="2000" dirty="0" smtClean="0">
                <a:solidFill>
                  <a:srgbClr val="00B050"/>
                </a:solidFill>
              </a:rPr>
              <a:t> </a:t>
            </a:r>
          </a:p>
          <a:p>
            <a:pPr marL="266400" indent="0">
              <a:spcBef>
                <a:spcPts val="0"/>
              </a:spcBef>
              <a:buNone/>
            </a:pPr>
            <a:r>
              <a:rPr lang="cs-CZ" sz="1800" dirty="0" smtClean="0"/>
              <a:t>(zák. č. 122/2000 Sb., o ochraně sbírek muzejní povahy + prováděcí vyhláška č. 275/2000 Sb., zák. č. 71/1994 Sb., o prodeji a vývozu předmětů kulturní hodnoty, zák. č. 101/2001 Sb., o navracení nezákonně vyvezených kulturních statků)</a:t>
            </a:r>
            <a:r>
              <a:rPr lang="cs-CZ" sz="2000" dirty="0" smtClean="0"/>
              <a:t> </a:t>
            </a:r>
          </a:p>
          <a:p>
            <a:pPr marL="0" indent="0">
              <a:buNone/>
            </a:pPr>
            <a:endParaRPr lang="cs-CZ" sz="2000" dirty="0" smtClean="0"/>
          </a:p>
          <a:p>
            <a:pPr marL="0" indent="0">
              <a:buNone/>
            </a:pPr>
            <a:endParaRPr lang="cs-CZ" sz="2400" dirty="0"/>
          </a:p>
          <a:p>
            <a:pPr marL="0" indent="0">
              <a:buNone/>
            </a:pPr>
            <a:endParaRPr lang="cs-CZ" sz="2400" dirty="0"/>
          </a:p>
        </p:txBody>
      </p:sp>
    </p:spTree>
    <p:extLst>
      <p:ext uri="{BB962C8B-B14F-4D97-AF65-F5344CB8AC3E}">
        <p14:creationId xmlns:p14="http://schemas.microsoft.com/office/powerpoint/2010/main" val="881009660"/>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200" i="1" dirty="0"/>
              <a:t>Správa kultury  </a:t>
            </a:r>
            <a:r>
              <a:rPr lang="cs-CZ" sz="2800" i="1" dirty="0">
                <a:solidFill>
                  <a:srgbClr val="00B050"/>
                </a:solidFill>
              </a:rPr>
              <a:t>památková péče</a:t>
            </a:r>
            <a:endParaRPr lang="cs-CZ" sz="3200" dirty="0">
              <a:solidFill>
                <a:srgbClr val="00B050"/>
              </a:solidFill>
            </a:endParaRPr>
          </a:p>
        </p:txBody>
      </p:sp>
      <p:sp>
        <p:nvSpPr>
          <p:cNvPr id="3" name="Zástupný symbol pro obsah 2"/>
          <p:cNvSpPr>
            <a:spLocks noGrp="1"/>
          </p:cNvSpPr>
          <p:nvPr>
            <p:ph idx="1"/>
          </p:nvPr>
        </p:nvSpPr>
        <p:spPr>
          <a:xfrm>
            <a:off x="457200" y="1340768"/>
            <a:ext cx="8229600" cy="4785395"/>
          </a:xfrm>
        </p:spPr>
        <p:txBody>
          <a:bodyPr>
            <a:normAutofit fontScale="77500" lnSpcReduction="20000"/>
          </a:bodyPr>
          <a:lstStyle/>
          <a:p>
            <a:pPr>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1800" dirty="0"/>
              <a:t>Příspěvek na zachování a obnovu KP 					</a:t>
            </a:r>
            <a:r>
              <a:rPr lang="en-GB" sz="1800" u="sng" dirty="0"/>
              <a:t>§ 16 PZ</a:t>
            </a:r>
          </a:p>
          <a:p>
            <a:pPr>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u="sng" dirty="0"/>
          </a:p>
          <a:p>
            <a:pPr>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600" u="sng" dirty="0"/>
          </a:p>
          <a:p>
            <a:pPr>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1600" u="sng" dirty="0"/>
              <a:t>Dotační programy MK</a:t>
            </a:r>
          </a:p>
          <a:p>
            <a:pPr>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u="sng" dirty="0"/>
          </a:p>
          <a:p>
            <a:pPr>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1600" dirty="0"/>
              <a:t>Program záchrany architektonického dědictví</a:t>
            </a:r>
          </a:p>
          <a:p>
            <a:pPr>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600" dirty="0"/>
          </a:p>
          <a:p>
            <a:pPr>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1600" dirty="0"/>
              <a:t>Havarijní program</a:t>
            </a:r>
          </a:p>
          <a:p>
            <a:pPr>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600" dirty="0"/>
          </a:p>
          <a:p>
            <a:pPr>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1600" dirty="0"/>
              <a:t>Program regenerace městských památkových rezervací a městských památkových zón</a:t>
            </a:r>
          </a:p>
          <a:p>
            <a:pPr>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600" dirty="0"/>
          </a:p>
          <a:p>
            <a:pPr>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1600" dirty="0"/>
              <a:t>Program péče o vesnické památkové rezervace, vesnické památkové zóny a krajinné </a:t>
            </a:r>
          </a:p>
          <a:p>
            <a:pPr>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600" dirty="0"/>
          </a:p>
          <a:p>
            <a:pPr marL="347472" lvl="1"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1600" dirty="0"/>
              <a:t>památkové zóny</a:t>
            </a:r>
          </a:p>
          <a:p>
            <a:pPr>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600" dirty="0"/>
          </a:p>
          <a:p>
            <a:pPr>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1600" dirty="0"/>
              <a:t>Program restaurování movitých kulturních památek</a:t>
            </a:r>
          </a:p>
          <a:p>
            <a:pPr>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600" dirty="0"/>
          </a:p>
          <a:p>
            <a:pPr>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1600" dirty="0"/>
              <a:t>Program Podpora obnovy kulturních památek prostřednictvím obcí s rozšířenou působností</a:t>
            </a:r>
          </a:p>
          <a:p>
            <a:pPr>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600" dirty="0"/>
          </a:p>
          <a:p>
            <a:pPr>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1600" dirty="0"/>
              <a:t>Program Podpora pro památky UNESCO</a:t>
            </a:r>
          </a:p>
          <a:p>
            <a:pPr>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600" dirty="0"/>
          </a:p>
          <a:p>
            <a:pPr>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1600" dirty="0"/>
              <a:t>Program Podpory občanských sdružení v památkové péči</a:t>
            </a:r>
          </a:p>
          <a:p>
            <a:pPr>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600" dirty="0"/>
          </a:p>
          <a:p>
            <a:pPr>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1600" dirty="0"/>
              <a:t>Program Podpora záchranných archeologických výzkumů</a:t>
            </a:r>
          </a:p>
          <a:p>
            <a:pPr>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800" dirty="0"/>
          </a:p>
          <a:p>
            <a:pPr>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800" u="sng" dirty="0"/>
          </a:p>
          <a:p>
            <a:pPr marL="0" indent="0">
              <a:spcBef>
                <a:spcPts val="0"/>
              </a:spcBef>
              <a:buNone/>
            </a:pPr>
            <a:endParaRPr lang="cs-CZ" sz="2400" dirty="0"/>
          </a:p>
          <a:p>
            <a:pPr marL="0" indent="0">
              <a:buNone/>
            </a:pPr>
            <a:endParaRPr lang="cs-CZ" sz="2400" dirty="0"/>
          </a:p>
        </p:txBody>
      </p:sp>
    </p:spTree>
    <p:extLst>
      <p:ext uri="{BB962C8B-B14F-4D97-AF65-F5344CB8AC3E}">
        <p14:creationId xmlns:p14="http://schemas.microsoft.com/office/powerpoint/2010/main" val="1296637346"/>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200" i="1" dirty="0"/>
              <a:t>Správa kultury  </a:t>
            </a:r>
            <a:r>
              <a:rPr lang="cs-CZ" sz="2800" i="1" dirty="0">
                <a:solidFill>
                  <a:srgbClr val="00B050"/>
                </a:solidFill>
              </a:rPr>
              <a:t>památková péče</a:t>
            </a:r>
            <a:endParaRPr lang="cs-CZ" sz="3200" dirty="0"/>
          </a:p>
        </p:txBody>
      </p:sp>
      <p:sp>
        <p:nvSpPr>
          <p:cNvPr id="3" name="Zástupný symbol pro obsah 2"/>
          <p:cNvSpPr>
            <a:spLocks noGrp="1"/>
          </p:cNvSpPr>
          <p:nvPr>
            <p:ph idx="1"/>
          </p:nvPr>
        </p:nvSpPr>
        <p:spPr>
          <a:xfrm>
            <a:off x="457200" y="1340768"/>
            <a:ext cx="8229600" cy="4785395"/>
          </a:xfrm>
        </p:spPr>
        <p:txBody>
          <a:bodyPr>
            <a:normAutofit fontScale="77500" lnSpcReduction="20000"/>
          </a:bodyPr>
          <a:lstStyle/>
          <a:p>
            <a:pPr algn="ctr">
              <a:spcBef>
                <a:spcPts val="0"/>
              </a:spcBef>
              <a:tabLst>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32925" algn="l"/>
                <a:tab pos="9882188" algn="l"/>
                <a:tab pos="10331450" algn="l"/>
              </a:tabLst>
            </a:pPr>
            <a:r>
              <a:rPr lang="en-GB" sz="3200" dirty="0"/>
              <a:t>KDO?</a:t>
            </a:r>
          </a:p>
          <a:p>
            <a:pPr algn="ctr">
              <a:spcBef>
                <a:spcPts val="0"/>
              </a:spcBef>
              <a:tabLst>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32925" algn="l"/>
                <a:tab pos="9882188" algn="l"/>
                <a:tab pos="10331450" algn="l"/>
              </a:tabLst>
            </a:pPr>
            <a:endParaRPr lang="en-GB" sz="1600" dirty="0"/>
          </a:p>
          <a:p>
            <a:pPr algn="ctr">
              <a:spcBef>
                <a:spcPts val="0"/>
              </a:spcBef>
              <a:tabLst>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32925" algn="l"/>
                <a:tab pos="9882188" algn="l"/>
                <a:tab pos="10331450" algn="l"/>
              </a:tabLst>
            </a:pPr>
            <a:r>
              <a:rPr lang="en-GB" sz="2500" dirty="0"/>
              <a:t>Část čtvrtá </a:t>
            </a:r>
            <a:r>
              <a:rPr lang="en-GB" sz="2500" dirty="0" smtClean="0"/>
              <a:t>PZ</a:t>
            </a:r>
            <a:endParaRPr lang="cs-CZ" sz="2500" dirty="0" smtClean="0"/>
          </a:p>
          <a:p>
            <a:pPr algn="ctr">
              <a:spcBef>
                <a:spcPts val="0"/>
              </a:spcBef>
              <a:tabLst>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32925" algn="l"/>
                <a:tab pos="9882188" algn="l"/>
                <a:tab pos="10331450" algn="l"/>
              </a:tabLst>
            </a:pPr>
            <a:endParaRPr lang="en-GB" sz="2500" dirty="0"/>
          </a:p>
          <a:p>
            <a:pPr algn="ctr">
              <a:spcBef>
                <a:spcPts val="0"/>
              </a:spcBef>
              <a:tabLst>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32925" algn="l"/>
                <a:tab pos="9882188" algn="l"/>
                <a:tab pos="10331450" algn="l"/>
              </a:tabLst>
            </a:pPr>
            <a:r>
              <a:rPr lang="en-GB" sz="2500" dirty="0"/>
              <a:t>Orgány a organizace státní památkové péče   </a:t>
            </a:r>
          </a:p>
          <a:p>
            <a:pPr algn="ctr">
              <a:spcBef>
                <a:spcPts val="0"/>
              </a:spcBef>
              <a:tabLst>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32925" algn="l"/>
                <a:tab pos="9882188" algn="l"/>
                <a:tab pos="10331450" algn="l"/>
              </a:tabLst>
            </a:pPr>
            <a:endParaRPr lang="en-GB" sz="1600" dirty="0"/>
          </a:p>
          <a:p>
            <a:pPr algn="ctr">
              <a:spcBef>
                <a:spcPts val="0"/>
              </a:spcBef>
              <a:tabLst>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32925" algn="l"/>
                <a:tab pos="9882188" algn="l"/>
                <a:tab pos="10331450" algn="l"/>
              </a:tabLst>
            </a:pPr>
            <a:r>
              <a:rPr lang="en-GB" sz="2400" dirty="0"/>
              <a:t>§§ 25 – 34 PZ</a:t>
            </a:r>
          </a:p>
          <a:p>
            <a:pPr>
              <a:spcBef>
                <a:spcPts val="0"/>
              </a:spcBef>
              <a:tabLst>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32925" algn="l"/>
                <a:tab pos="9882188" algn="l"/>
                <a:tab pos="10331450" algn="l"/>
              </a:tabLst>
            </a:pPr>
            <a:endParaRPr lang="en-GB" sz="1600" dirty="0"/>
          </a:p>
          <a:p>
            <a:pPr>
              <a:spcBef>
                <a:spcPts val="0"/>
              </a:spcBef>
              <a:tabLst>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32925" algn="l"/>
                <a:tab pos="9882188" algn="l"/>
                <a:tab pos="10331450" algn="l"/>
              </a:tabLst>
            </a:pPr>
            <a:endParaRPr lang="en-GB" sz="1600" dirty="0"/>
          </a:p>
          <a:p>
            <a:pPr algn="just">
              <a:spcBef>
                <a:spcPts val="0"/>
              </a:spcBef>
              <a:tabLst>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32925" algn="l"/>
                <a:tab pos="9882188" algn="l"/>
                <a:tab pos="10331450" algn="l"/>
              </a:tabLst>
            </a:pPr>
            <a:r>
              <a:rPr lang="en-GB" sz="1600" dirty="0"/>
              <a:t>Ministerstvo kultury</a:t>
            </a:r>
          </a:p>
          <a:p>
            <a:pPr algn="just">
              <a:spcBef>
                <a:spcPts val="0"/>
              </a:spcBef>
              <a:tabLst>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32925" algn="l"/>
                <a:tab pos="9882188" algn="l"/>
                <a:tab pos="10331450" algn="l"/>
              </a:tabLst>
            </a:pPr>
            <a:endParaRPr lang="en-GB" sz="1600" dirty="0"/>
          </a:p>
          <a:p>
            <a:pPr algn="just">
              <a:spcBef>
                <a:spcPts val="0"/>
              </a:spcBef>
              <a:tabLst>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32925" algn="l"/>
                <a:tab pos="9882188" algn="l"/>
                <a:tab pos="10331450" algn="l"/>
              </a:tabLst>
            </a:pPr>
            <a:r>
              <a:rPr lang="en-GB" sz="1600" dirty="0"/>
              <a:t>Památková inspekce</a:t>
            </a:r>
          </a:p>
          <a:p>
            <a:pPr algn="just">
              <a:spcBef>
                <a:spcPts val="0"/>
              </a:spcBef>
              <a:tabLst>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32925" algn="l"/>
                <a:tab pos="9882188" algn="l"/>
                <a:tab pos="10331450" algn="l"/>
              </a:tabLst>
            </a:pPr>
            <a:endParaRPr lang="en-GB" sz="1600" dirty="0"/>
          </a:p>
          <a:p>
            <a:pPr algn="just">
              <a:spcBef>
                <a:spcPts val="0"/>
              </a:spcBef>
              <a:tabLst>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32925" algn="l"/>
                <a:tab pos="9882188" algn="l"/>
                <a:tab pos="10331450" algn="l"/>
              </a:tabLst>
            </a:pPr>
            <a:r>
              <a:rPr lang="en-GB" sz="1600" dirty="0"/>
              <a:t>Celní úřady</a:t>
            </a:r>
          </a:p>
          <a:p>
            <a:pPr algn="just">
              <a:spcBef>
                <a:spcPts val="0"/>
              </a:spcBef>
              <a:tabLst>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32925" algn="l"/>
                <a:tab pos="9882188" algn="l"/>
                <a:tab pos="10331450" algn="l"/>
              </a:tabLst>
            </a:pPr>
            <a:endParaRPr lang="en-GB" sz="1600" dirty="0"/>
          </a:p>
          <a:p>
            <a:pPr algn="just">
              <a:spcBef>
                <a:spcPts val="0"/>
              </a:spcBef>
              <a:tabLst>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32925" algn="l"/>
                <a:tab pos="9882188" algn="l"/>
                <a:tab pos="10331450" algn="l"/>
              </a:tabLst>
            </a:pPr>
            <a:r>
              <a:rPr lang="en-GB" sz="1600" dirty="0"/>
              <a:t>Krajský úřad</a:t>
            </a:r>
          </a:p>
          <a:p>
            <a:pPr algn="just">
              <a:spcBef>
                <a:spcPts val="0"/>
              </a:spcBef>
              <a:tabLst>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32925" algn="l"/>
                <a:tab pos="9882188" algn="l"/>
                <a:tab pos="10331450" algn="l"/>
              </a:tabLst>
            </a:pPr>
            <a:endParaRPr lang="en-GB" sz="1600" dirty="0"/>
          </a:p>
          <a:p>
            <a:pPr algn="just">
              <a:spcBef>
                <a:spcPts val="0"/>
              </a:spcBef>
              <a:tabLst>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32925" algn="l"/>
                <a:tab pos="9882188" algn="l"/>
                <a:tab pos="10331450" algn="l"/>
              </a:tabLst>
            </a:pPr>
            <a:r>
              <a:rPr lang="en-GB" sz="1600" dirty="0"/>
              <a:t>Kraj v samostatné působnosti</a:t>
            </a:r>
          </a:p>
          <a:p>
            <a:pPr algn="just">
              <a:spcBef>
                <a:spcPts val="0"/>
              </a:spcBef>
              <a:tabLst>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32925" algn="l"/>
                <a:tab pos="9882188" algn="l"/>
                <a:tab pos="10331450" algn="l"/>
              </a:tabLst>
            </a:pPr>
            <a:endParaRPr lang="en-GB" sz="1600" dirty="0"/>
          </a:p>
          <a:p>
            <a:pPr algn="just">
              <a:spcBef>
                <a:spcPts val="0"/>
              </a:spcBef>
              <a:tabLst>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32925" algn="l"/>
                <a:tab pos="9882188" algn="l"/>
                <a:tab pos="10331450" algn="l"/>
              </a:tabLst>
            </a:pPr>
            <a:r>
              <a:rPr lang="en-GB" sz="1600" dirty="0"/>
              <a:t>Obecní úřad obce s rozšířenou působností</a:t>
            </a:r>
          </a:p>
          <a:p>
            <a:pPr algn="just">
              <a:spcBef>
                <a:spcPts val="0"/>
              </a:spcBef>
              <a:tabLst>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32925" algn="l"/>
                <a:tab pos="9882188" algn="l"/>
                <a:tab pos="10331450" algn="l"/>
              </a:tabLst>
            </a:pPr>
            <a:endParaRPr lang="en-GB" sz="1600" dirty="0"/>
          </a:p>
          <a:p>
            <a:pPr algn="just">
              <a:spcBef>
                <a:spcPts val="0"/>
              </a:spcBef>
              <a:tabLst>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32925" algn="l"/>
                <a:tab pos="9882188" algn="l"/>
                <a:tab pos="10331450" algn="l"/>
              </a:tabLst>
            </a:pPr>
            <a:r>
              <a:rPr lang="en-GB" sz="1600" dirty="0"/>
              <a:t>Obec</a:t>
            </a:r>
          </a:p>
          <a:p>
            <a:pPr algn="just">
              <a:spcBef>
                <a:spcPts val="0"/>
              </a:spcBef>
              <a:tabLst>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32925" algn="l"/>
                <a:tab pos="9882188" algn="l"/>
                <a:tab pos="10331450" algn="l"/>
              </a:tabLst>
            </a:pPr>
            <a:endParaRPr lang="en-GB" sz="1600" dirty="0"/>
          </a:p>
          <a:p>
            <a:pPr algn="just">
              <a:spcBef>
                <a:spcPts val="0"/>
              </a:spcBef>
              <a:tabLst>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32925" algn="l"/>
                <a:tab pos="9882188" algn="l"/>
                <a:tab pos="10331450" algn="l"/>
              </a:tabLst>
            </a:pPr>
            <a:r>
              <a:rPr lang="en-GB" sz="1600" dirty="0"/>
              <a:t>Komise, konzervátor, zpravodajové státní památkové péče</a:t>
            </a:r>
          </a:p>
          <a:p>
            <a:pPr algn="just">
              <a:spcBef>
                <a:spcPts val="0"/>
              </a:spcBef>
              <a:tabLst>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32925" algn="l"/>
                <a:tab pos="9882188" algn="l"/>
                <a:tab pos="10331450" algn="l"/>
              </a:tabLst>
            </a:pPr>
            <a:endParaRPr lang="en-GB" sz="1600" dirty="0"/>
          </a:p>
          <a:p>
            <a:pPr algn="just">
              <a:spcBef>
                <a:spcPts val="0"/>
              </a:spcBef>
              <a:tabLst>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32925" algn="l"/>
                <a:tab pos="9882188" algn="l"/>
                <a:tab pos="10331450" algn="l"/>
              </a:tabLst>
            </a:pPr>
            <a:r>
              <a:rPr lang="en-GB" sz="1600" dirty="0"/>
              <a:t>Odborná organizace státní památkové péče</a:t>
            </a:r>
          </a:p>
          <a:p>
            <a:pPr marL="0" indent="0">
              <a:spcBef>
                <a:spcPts val="0"/>
              </a:spcBef>
              <a:buNone/>
            </a:pPr>
            <a:endParaRPr lang="cs-CZ" sz="2400" dirty="0"/>
          </a:p>
          <a:p>
            <a:pPr marL="0" indent="0">
              <a:spcBef>
                <a:spcPts val="0"/>
              </a:spcBef>
              <a:buNone/>
            </a:pPr>
            <a:endParaRPr lang="cs-CZ" sz="2400" dirty="0"/>
          </a:p>
        </p:txBody>
      </p:sp>
    </p:spTree>
    <p:extLst>
      <p:ext uri="{BB962C8B-B14F-4D97-AF65-F5344CB8AC3E}">
        <p14:creationId xmlns:p14="http://schemas.microsoft.com/office/powerpoint/2010/main" val="187359159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200" i="1" dirty="0"/>
              <a:t>Správa kultury  </a:t>
            </a:r>
            <a:r>
              <a:rPr lang="cs-CZ" sz="2800" i="1" dirty="0">
                <a:solidFill>
                  <a:srgbClr val="00B050"/>
                </a:solidFill>
              </a:rPr>
              <a:t>památková péče</a:t>
            </a:r>
            <a:endParaRPr lang="cs-CZ" sz="3200" dirty="0"/>
          </a:p>
        </p:txBody>
      </p:sp>
      <p:sp>
        <p:nvSpPr>
          <p:cNvPr id="3" name="Zástupný symbol pro obsah 2"/>
          <p:cNvSpPr>
            <a:spLocks noGrp="1"/>
          </p:cNvSpPr>
          <p:nvPr>
            <p:ph idx="1"/>
          </p:nvPr>
        </p:nvSpPr>
        <p:spPr>
          <a:xfrm>
            <a:off x="457200" y="1340768"/>
            <a:ext cx="8229600" cy="4785395"/>
          </a:xfrm>
        </p:spPr>
        <p:txBody>
          <a:bodyPr>
            <a:normAutofit fontScale="85000" lnSpcReduction="20000"/>
          </a:bodyPr>
          <a:lstStyle/>
          <a:p>
            <a:pPr marL="0" indent="0" algn="ctr">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b="1" i="1" dirty="0"/>
              <a:t>NEBO ...</a:t>
            </a:r>
          </a:p>
          <a:p>
            <a:pPr marL="0" indent="0" algn="ctr">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2400" dirty="0"/>
          </a:p>
          <a:p>
            <a:pPr marL="0" indent="0" algn="ctr">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400" dirty="0"/>
              <a:t>§§ 35 – 41</a:t>
            </a:r>
          </a:p>
          <a:p>
            <a:pPr marL="0" indent="0" algn="ctr">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2400" dirty="0"/>
          </a:p>
          <a:p>
            <a:pPr marL="0" indent="0" algn="just">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400" dirty="0"/>
              <a:t>Z odvolacího spisu:</a:t>
            </a:r>
          </a:p>
          <a:p>
            <a:pPr marL="0" indent="0" algn="just">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2400" dirty="0"/>
          </a:p>
          <a:p>
            <a:pPr marL="0" indent="0" algn="just">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2400" dirty="0"/>
          </a:p>
          <a:p>
            <a:pPr marL="0" indent="0" algn="just">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400" dirty="0"/>
              <a:t>Obviněný do protokolu o ústním projednání přestupku uvádí: Věc jsem telefonicky konzultoval </a:t>
            </a:r>
            <a:r>
              <a:rPr lang="en-GB" sz="2400" dirty="0" smtClean="0"/>
              <a:t>se</a:t>
            </a:r>
            <a:r>
              <a:rPr lang="cs-CZ" sz="2400" dirty="0" smtClean="0"/>
              <a:t> </a:t>
            </a:r>
            <a:r>
              <a:rPr lang="en-GB" sz="2400" dirty="0" smtClean="0"/>
              <a:t>stavebním </a:t>
            </a:r>
            <a:r>
              <a:rPr lang="en-GB" sz="2400" dirty="0"/>
              <a:t>úřadem. Předmětné práce jsem provedl jako havarijní zabezpečení zatékání do 2. NP. Při </a:t>
            </a:r>
            <a:r>
              <a:rPr lang="en-GB" sz="2400" dirty="0" smtClean="0"/>
              <a:t>opravě </a:t>
            </a:r>
            <a:r>
              <a:rPr lang="en-GB" sz="2400" dirty="0"/>
              <a:t>oplechování (na střeše – pozn. aut.) jsem zjistil, že i fasáda je dožilá. Tak jsem ji zateplil.</a:t>
            </a:r>
          </a:p>
          <a:p>
            <a:pPr marL="0" indent="0" algn="just">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2400" dirty="0" smtClean="0"/>
          </a:p>
          <a:p>
            <a:pPr marL="0" indent="0" algn="just">
              <a:lnSpc>
                <a:spcPct val="12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2400" dirty="0" smtClean="0"/>
              <a:t>Svého </a:t>
            </a:r>
            <a:r>
              <a:rPr lang="en-GB" sz="2400" dirty="0"/>
              <a:t>činu lituji. </a:t>
            </a:r>
          </a:p>
          <a:p>
            <a:pPr marL="0" indent="0">
              <a:spcBef>
                <a:spcPts val="0"/>
              </a:spcBef>
              <a:buNone/>
            </a:pPr>
            <a:endParaRPr lang="cs-CZ" sz="2400" dirty="0"/>
          </a:p>
          <a:p>
            <a:pPr marL="0" indent="0">
              <a:spcBef>
                <a:spcPts val="0"/>
              </a:spcBef>
              <a:buNone/>
            </a:pPr>
            <a:endParaRPr lang="cs-CZ" sz="2400" dirty="0"/>
          </a:p>
        </p:txBody>
      </p:sp>
      <p:sp>
        <p:nvSpPr>
          <p:cNvPr id="4" name="Obdélník 3"/>
          <p:cNvSpPr/>
          <p:nvPr/>
        </p:nvSpPr>
        <p:spPr>
          <a:xfrm>
            <a:off x="2693922" y="3244334"/>
            <a:ext cx="3756156" cy="369332"/>
          </a:xfrm>
          <a:prstGeom prst="rect">
            <a:avLst/>
          </a:prstGeom>
        </p:spPr>
        <p:txBody>
          <a:bodyPr wrap="none">
            <a:spAutoFit/>
          </a:bodyPr>
          <a:lstStyle/>
          <a:p>
            <a:r>
              <a:rPr lang="cs-CZ" i="1" dirty="0"/>
              <a:t>Správa kultury  </a:t>
            </a:r>
            <a:r>
              <a:rPr lang="cs-CZ" sz="1600" i="1" dirty="0">
                <a:solidFill>
                  <a:srgbClr val="00B050"/>
                </a:solidFill>
              </a:rPr>
              <a:t>památková péče</a:t>
            </a:r>
            <a:endParaRPr lang="cs-CZ" dirty="0"/>
          </a:p>
        </p:txBody>
      </p:sp>
    </p:spTree>
    <p:extLst>
      <p:ext uri="{BB962C8B-B14F-4D97-AF65-F5344CB8AC3E}">
        <p14:creationId xmlns:p14="http://schemas.microsoft.com/office/powerpoint/2010/main" val="188935049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200" i="1" dirty="0"/>
              <a:t>Správa kultury  </a:t>
            </a:r>
            <a:r>
              <a:rPr lang="cs-CZ" sz="2800" i="1" dirty="0">
                <a:solidFill>
                  <a:srgbClr val="00B050"/>
                </a:solidFill>
              </a:rPr>
              <a:t>památková péče</a:t>
            </a:r>
            <a:endParaRPr lang="cs-CZ" sz="3200" dirty="0"/>
          </a:p>
        </p:txBody>
      </p:sp>
      <p:sp>
        <p:nvSpPr>
          <p:cNvPr id="3" name="Zástupný symbol pro obsah 2"/>
          <p:cNvSpPr>
            <a:spLocks noGrp="1"/>
          </p:cNvSpPr>
          <p:nvPr>
            <p:ph idx="1"/>
          </p:nvPr>
        </p:nvSpPr>
        <p:spPr>
          <a:xfrm>
            <a:off x="457200" y="1340768"/>
            <a:ext cx="8229600" cy="4785395"/>
          </a:xfrm>
        </p:spPr>
        <p:txBody>
          <a:bodyPr>
            <a:noAutofit/>
          </a:bodyPr>
          <a:lstStyle/>
          <a:p>
            <a:pPr marL="0" indent="0" algn="ctr">
              <a:lnSpc>
                <a:spcPct val="11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1600" dirty="0"/>
              <a:t>PŘEDPOKLADY  SPRÁVNĚPRÁVNÍ  ODPOVĚDNOSTI </a:t>
            </a:r>
          </a:p>
          <a:p>
            <a:pPr marL="0" indent="0" algn="ctr">
              <a:lnSpc>
                <a:spcPct val="11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1600" dirty="0"/>
              <a:t>Objektivní odpovědnost za výsledek</a:t>
            </a:r>
          </a:p>
          <a:p>
            <a:pPr marL="0" indent="0">
              <a:lnSpc>
                <a:spcPct val="11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1600" dirty="0"/>
          </a:p>
          <a:p>
            <a:pPr marL="0" indent="0">
              <a:lnSpc>
                <a:spcPct val="11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1600" dirty="0"/>
              <a:t>SUBJEKT				</a:t>
            </a:r>
            <a:r>
              <a:rPr lang="cs-CZ" sz="1600" u="sng" dirty="0"/>
              <a:t>způsobilý pachatel</a:t>
            </a:r>
            <a:endParaRPr lang="cs-CZ" sz="1600" dirty="0"/>
          </a:p>
          <a:p>
            <a:pPr marL="0" indent="0">
              <a:lnSpc>
                <a:spcPct val="11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1600" dirty="0"/>
              <a:t>							obligatorní  podmínky: věk a příčetnost</a:t>
            </a:r>
          </a:p>
          <a:p>
            <a:pPr marL="0" indent="0">
              <a:lnSpc>
                <a:spcPct val="11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1600" dirty="0"/>
              <a:t>							fakultativní podm.: dle PZ např. </a:t>
            </a:r>
            <a:r>
              <a:rPr lang="cs-CZ" sz="1600" i="1" dirty="0"/>
              <a:t>„vlastník“</a:t>
            </a:r>
            <a:r>
              <a:rPr lang="cs-CZ" sz="1600" dirty="0"/>
              <a:t> § </a:t>
            </a:r>
            <a:r>
              <a:rPr lang="cs-CZ" sz="1600" dirty="0" smtClean="0"/>
              <a:t>9 											   odst.1</a:t>
            </a:r>
            <a:r>
              <a:rPr lang="cs-CZ" sz="1600" dirty="0"/>
              <a:t>, </a:t>
            </a:r>
            <a:r>
              <a:rPr lang="cs-CZ" sz="1600" dirty="0" smtClean="0"/>
              <a:t> </a:t>
            </a:r>
            <a:r>
              <a:rPr lang="cs-CZ" sz="1600" i="1" dirty="0"/>
              <a:t>„každý“ </a:t>
            </a:r>
            <a:r>
              <a:rPr lang="cs-CZ" sz="1600" dirty="0"/>
              <a:t>§ 9 odst. 3</a:t>
            </a:r>
          </a:p>
          <a:p>
            <a:pPr marL="0" indent="0">
              <a:lnSpc>
                <a:spcPct val="11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1600" dirty="0"/>
              <a:t>SUBJEKTIVNÍ STRÁNKA	</a:t>
            </a:r>
            <a:r>
              <a:rPr lang="cs-CZ" sz="1600" u="sng" dirty="0"/>
              <a:t>zavinění</a:t>
            </a:r>
            <a:r>
              <a:rPr lang="cs-CZ" sz="1600" dirty="0"/>
              <a:t> (neuplatní se u právnické osoby)</a:t>
            </a:r>
          </a:p>
          <a:p>
            <a:pPr marL="0" indent="0">
              <a:lnSpc>
                <a:spcPct val="11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1600" dirty="0"/>
              <a:t>							</a:t>
            </a:r>
          </a:p>
          <a:p>
            <a:pPr marL="0" indent="0">
              <a:lnSpc>
                <a:spcPct val="11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1600" dirty="0"/>
              <a:t>OBJEKT					</a:t>
            </a:r>
            <a:r>
              <a:rPr lang="cs-CZ" sz="1600" u="sng" dirty="0"/>
              <a:t>chráněný veřejný zájem</a:t>
            </a:r>
            <a:r>
              <a:rPr lang="cs-CZ" sz="1600" dirty="0"/>
              <a:t>  (podmínkou je zákonná 													</a:t>
            </a:r>
            <a:r>
              <a:rPr lang="cs-CZ" sz="1600" dirty="0" smtClean="0"/>
              <a:t>ochrana </a:t>
            </a:r>
            <a:r>
              <a:rPr lang="cs-CZ" sz="1600" dirty="0"/>
              <a:t>PZ)</a:t>
            </a:r>
          </a:p>
          <a:p>
            <a:pPr marL="0" indent="0">
              <a:lnSpc>
                <a:spcPct val="110000"/>
              </a:lnSpc>
              <a:spcBef>
                <a:spcPts val="0"/>
              </a:spcBef>
              <a:spcAft>
                <a:spcPts val="600"/>
              </a:spcAft>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1600" dirty="0" smtClean="0"/>
              <a:t>OBJEKTIVNÍ </a:t>
            </a:r>
            <a:r>
              <a:rPr lang="cs-CZ" sz="1600" dirty="0"/>
              <a:t>STRÁNKA	</a:t>
            </a:r>
            <a:r>
              <a:rPr lang="cs-CZ" sz="1600" u="sng" dirty="0"/>
              <a:t>protiprávní jednání</a:t>
            </a:r>
            <a:r>
              <a:rPr lang="cs-CZ" sz="1600" dirty="0"/>
              <a:t> (jednání i opominutí</a:t>
            </a:r>
            <a:r>
              <a:rPr lang="cs-CZ" sz="1600" dirty="0" smtClean="0"/>
              <a:t>) §35</a:t>
            </a:r>
            <a:r>
              <a:rPr lang="cs-CZ" sz="1600" dirty="0"/>
              <a:t>, </a:t>
            </a:r>
            <a:r>
              <a:rPr lang="cs-CZ" sz="1600" dirty="0" smtClean="0"/>
              <a:t>§39</a:t>
            </a:r>
            <a:endParaRPr lang="cs-CZ" sz="1600" dirty="0"/>
          </a:p>
          <a:p>
            <a:pPr marL="0" indent="0">
              <a:lnSpc>
                <a:spcPct val="110000"/>
              </a:lnSpc>
              <a:spcBef>
                <a:spcPts val="0"/>
              </a:spcBef>
              <a:spcAft>
                <a:spcPts val="600"/>
              </a:spcAft>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1600" dirty="0"/>
              <a:t>								</a:t>
            </a:r>
            <a:r>
              <a:rPr lang="cs-CZ" sz="1600" u="sng" dirty="0" smtClean="0"/>
              <a:t>příčinná </a:t>
            </a:r>
            <a:r>
              <a:rPr lang="cs-CZ" sz="1600" u="sng" dirty="0"/>
              <a:t>souvislost</a:t>
            </a:r>
            <a:endParaRPr lang="cs-CZ" sz="1600" dirty="0"/>
          </a:p>
          <a:p>
            <a:pPr marL="0" indent="0">
              <a:lnSpc>
                <a:spcPct val="110000"/>
              </a:lnSpc>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1600" dirty="0"/>
              <a:t>							</a:t>
            </a:r>
            <a:r>
              <a:rPr lang="cs-CZ" sz="1600" u="sng" dirty="0"/>
              <a:t>škodlivý následek</a:t>
            </a:r>
            <a:r>
              <a:rPr lang="cs-CZ" sz="1600" dirty="0"/>
              <a:t> (je třeba vyjádřit míru poškození 									</a:t>
            </a:r>
            <a:r>
              <a:rPr lang="cs-CZ" sz="1600" dirty="0" smtClean="0"/>
              <a:t>veřejného </a:t>
            </a:r>
            <a:r>
              <a:rPr lang="cs-CZ" sz="1600" dirty="0"/>
              <a:t>zájmu, velikost </a:t>
            </a:r>
            <a:r>
              <a:rPr lang="cs-CZ" sz="1600" dirty="0" smtClean="0"/>
              <a:t>vzniklé škody</a:t>
            </a:r>
            <a:r>
              <a:rPr lang="cs-CZ" sz="1600" dirty="0"/>
              <a:t>)</a:t>
            </a:r>
          </a:p>
        </p:txBody>
      </p:sp>
    </p:spTree>
    <p:extLst>
      <p:ext uri="{BB962C8B-B14F-4D97-AF65-F5344CB8AC3E}">
        <p14:creationId xmlns:p14="http://schemas.microsoft.com/office/powerpoint/2010/main" val="150019629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200" i="1" dirty="0"/>
              <a:t>Správa kultury  </a:t>
            </a:r>
            <a:r>
              <a:rPr lang="cs-CZ" sz="2800" i="1" dirty="0">
                <a:solidFill>
                  <a:srgbClr val="00B050"/>
                </a:solidFill>
              </a:rPr>
              <a:t>památková péče</a:t>
            </a:r>
            <a:endParaRPr lang="cs-CZ" sz="3200" dirty="0"/>
          </a:p>
        </p:txBody>
      </p:sp>
      <p:sp>
        <p:nvSpPr>
          <p:cNvPr id="3" name="Zástupný symbol pro obsah 2"/>
          <p:cNvSpPr>
            <a:spLocks noGrp="1"/>
          </p:cNvSpPr>
          <p:nvPr>
            <p:ph idx="1"/>
          </p:nvPr>
        </p:nvSpPr>
        <p:spPr>
          <a:xfrm>
            <a:off x="457200" y="1340768"/>
            <a:ext cx="8229600" cy="4785395"/>
          </a:xfrm>
        </p:spPr>
        <p:txBody>
          <a:bodyPr>
            <a:noAutofit/>
          </a:bodyPr>
          <a:lstStyle/>
          <a:p>
            <a:pPr marL="0" indent="0" algn="ctr">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1600" dirty="0"/>
              <a:t>Jiné s</a:t>
            </a:r>
            <a:r>
              <a:rPr lang="en-GB" sz="1600" dirty="0"/>
              <a:t>právní delikty </a:t>
            </a:r>
            <a:endParaRPr lang="cs-CZ" sz="1600" dirty="0"/>
          </a:p>
          <a:p>
            <a:pPr marL="0" indent="0">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1600" dirty="0"/>
          </a:p>
          <a:p>
            <a:pPr marL="0" indent="0">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1600" dirty="0" smtClean="0"/>
              <a:t>dle </a:t>
            </a:r>
            <a:r>
              <a:rPr lang="en-GB" sz="1600" dirty="0"/>
              <a:t>PZ, subsidiárně SŘ								</a:t>
            </a:r>
          </a:p>
          <a:p>
            <a:pPr marL="0" indent="0">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600" dirty="0"/>
          </a:p>
          <a:p>
            <a:pPr marL="0" indent="0">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1600" dirty="0"/>
              <a:t>vymezení okruhu pachatelů a skutkových podstat				</a:t>
            </a:r>
            <a:r>
              <a:rPr lang="cs-CZ" sz="1600" dirty="0" smtClean="0"/>
              <a:t>   </a:t>
            </a:r>
            <a:r>
              <a:rPr lang="en-GB" sz="1600" dirty="0" smtClean="0"/>
              <a:t>§ </a:t>
            </a:r>
            <a:r>
              <a:rPr lang="en-GB" sz="1600" dirty="0"/>
              <a:t>35 PZ</a:t>
            </a:r>
          </a:p>
          <a:p>
            <a:pPr marL="0" indent="0">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1600" dirty="0" smtClean="0"/>
          </a:p>
          <a:p>
            <a:pPr marL="0" indent="0">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1600" dirty="0" smtClean="0"/>
              <a:t>kriteria </a:t>
            </a:r>
            <a:r>
              <a:rPr lang="en-GB" sz="1600" dirty="0"/>
              <a:t>závažnosti protiprávního jednání						</a:t>
            </a:r>
            <a:r>
              <a:rPr lang="cs-CZ" sz="1600" dirty="0" smtClean="0"/>
              <a:t>   </a:t>
            </a:r>
            <a:r>
              <a:rPr lang="en-GB" sz="1600" dirty="0" smtClean="0"/>
              <a:t>§ </a:t>
            </a:r>
            <a:r>
              <a:rPr lang="en-GB" sz="1600" dirty="0"/>
              <a:t>36 PZ</a:t>
            </a:r>
          </a:p>
          <a:p>
            <a:pPr marL="0" indent="0">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600" dirty="0"/>
          </a:p>
          <a:p>
            <a:pPr marL="0" indent="0">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1600" dirty="0"/>
              <a:t>lhůty – subjektivní 1 rok, objektivní 3 roky	(postačí v odůvodnění</a:t>
            </a:r>
            <a:r>
              <a:rPr lang="en-GB" sz="1600" dirty="0" smtClean="0"/>
              <a:t>)</a:t>
            </a:r>
            <a:r>
              <a:rPr lang="cs-CZ" sz="1600" dirty="0"/>
              <a:t> </a:t>
            </a:r>
            <a:r>
              <a:rPr lang="en-GB" sz="1600" dirty="0" smtClean="0"/>
              <a:t>§ </a:t>
            </a:r>
            <a:r>
              <a:rPr lang="en-GB" sz="1600" dirty="0"/>
              <a:t>37/2 PZ</a:t>
            </a:r>
          </a:p>
          <a:p>
            <a:pPr marL="0" indent="0">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600" dirty="0"/>
          </a:p>
          <a:p>
            <a:pPr marL="0" indent="0">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1600" dirty="0"/>
              <a:t>splatnost pokuty – 30 dnů										</a:t>
            </a:r>
            <a:r>
              <a:rPr lang="cs-CZ" sz="1600" dirty="0" smtClean="0"/>
              <a:t>  </a:t>
            </a:r>
            <a:r>
              <a:rPr lang="en-GB" sz="1600" dirty="0" smtClean="0"/>
              <a:t>§</a:t>
            </a:r>
            <a:r>
              <a:rPr lang="cs-CZ" sz="1600" dirty="0" smtClean="0"/>
              <a:t> </a:t>
            </a:r>
            <a:r>
              <a:rPr lang="en-GB" sz="1600" dirty="0" smtClean="0"/>
              <a:t>37/1</a:t>
            </a:r>
            <a:r>
              <a:rPr lang="cs-CZ" sz="1600" dirty="0" smtClean="0"/>
              <a:t> </a:t>
            </a:r>
            <a:r>
              <a:rPr lang="en-GB" sz="1600" dirty="0" smtClean="0"/>
              <a:t>PZ</a:t>
            </a:r>
            <a:endParaRPr lang="en-GB" sz="1600" dirty="0"/>
          </a:p>
          <a:p>
            <a:pPr marL="0" indent="0">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600" dirty="0"/>
          </a:p>
          <a:p>
            <a:pPr marL="0" indent="0">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1600" dirty="0" smtClean="0"/>
              <a:t>náhrad</a:t>
            </a:r>
            <a:r>
              <a:rPr lang="cs-CZ" sz="1600" dirty="0" smtClean="0"/>
              <a:t>a</a:t>
            </a:r>
            <a:r>
              <a:rPr lang="en-GB" sz="1600" dirty="0" smtClean="0"/>
              <a:t> </a:t>
            </a:r>
            <a:r>
              <a:rPr lang="en-GB" sz="1600" dirty="0"/>
              <a:t>nákladů </a:t>
            </a:r>
            <a:r>
              <a:rPr lang="cs-CZ" sz="1600" dirty="0" smtClean="0"/>
              <a:t>řízení</a:t>
            </a:r>
            <a:endParaRPr lang="en-GB" sz="1600" dirty="0"/>
          </a:p>
          <a:p>
            <a:pPr marL="0" indent="0">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600" dirty="0"/>
          </a:p>
          <a:p>
            <a:pPr marL="0" indent="0">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600" dirty="0"/>
          </a:p>
          <a:p>
            <a:pPr marL="0" indent="0">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1600" dirty="0"/>
              <a:t>Pozn.: u právnických osob pouze odpovědnost, nikoliv zavinění</a:t>
            </a:r>
          </a:p>
          <a:p>
            <a:pPr marL="0" indent="0">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600" dirty="0"/>
          </a:p>
        </p:txBody>
      </p:sp>
    </p:spTree>
    <p:extLst>
      <p:ext uri="{BB962C8B-B14F-4D97-AF65-F5344CB8AC3E}">
        <p14:creationId xmlns:p14="http://schemas.microsoft.com/office/powerpoint/2010/main" val="726017317"/>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200" i="1" dirty="0"/>
              <a:t>Správa kultury  </a:t>
            </a:r>
            <a:r>
              <a:rPr lang="cs-CZ" sz="2800" i="1" dirty="0">
                <a:solidFill>
                  <a:srgbClr val="00B050"/>
                </a:solidFill>
              </a:rPr>
              <a:t>památková péče</a:t>
            </a:r>
            <a:endParaRPr lang="cs-CZ" sz="3200" dirty="0"/>
          </a:p>
        </p:txBody>
      </p:sp>
      <p:sp>
        <p:nvSpPr>
          <p:cNvPr id="3" name="Zástupný symbol pro obsah 2"/>
          <p:cNvSpPr>
            <a:spLocks noGrp="1"/>
          </p:cNvSpPr>
          <p:nvPr>
            <p:ph idx="1"/>
          </p:nvPr>
        </p:nvSpPr>
        <p:spPr>
          <a:xfrm>
            <a:off x="457200" y="1340768"/>
            <a:ext cx="8229600" cy="4785395"/>
          </a:xfrm>
        </p:spPr>
        <p:txBody>
          <a:bodyPr>
            <a:noAutofit/>
          </a:bodyPr>
          <a:lstStyle/>
          <a:p>
            <a:pPr>
              <a:lnSpc>
                <a:spcPct val="33000"/>
              </a:lnSpc>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400" dirty="0"/>
          </a:p>
          <a:p>
            <a:pPr marL="0" indent="0" algn="ctr">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1600" dirty="0"/>
              <a:t>Přestupky </a:t>
            </a:r>
            <a:endParaRPr lang="cs-CZ" sz="1600" dirty="0"/>
          </a:p>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1600" dirty="0"/>
          </a:p>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1600" dirty="0"/>
          </a:p>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1600" dirty="0"/>
              <a:t>dle PZ, subsidiárně PřestZ a k němu subsidiárně SŘ</a:t>
            </a:r>
          </a:p>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600" dirty="0"/>
          </a:p>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1600" dirty="0"/>
              <a:t>vymezení okruhu pachatelů a skutkových podstat				§ 39 PZ</a:t>
            </a:r>
          </a:p>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600" dirty="0"/>
          </a:p>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1600" dirty="0"/>
              <a:t>kriteria závažnosti protiprávního jednání						</a:t>
            </a:r>
            <a:r>
              <a:rPr lang="en-GB" sz="1600" dirty="0" smtClean="0"/>
              <a:t>§ </a:t>
            </a:r>
            <a:r>
              <a:rPr lang="en-GB" sz="1600" dirty="0"/>
              <a:t>12/1 PřestZ</a:t>
            </a:r>
          </a:p>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600" dirty="0"/>
          </a:p>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1600" dirty="0"/>
              <a:t>lhůty – </a:t>
            </a:r>
            <a:r>
              <a:rPr lang="en-GB" sz="1600" dirty="0" err="1"/>
              <a:t>objektivní</a:t>
            </a:r>
            <a:r>
              <a:rPr lang="en-GB" sz="1600" dirty="0"/>
              <a:t> </a:t>
            </a:r>
            <a:r>
              <a:rPr lang="cs-CZ" sz="1600" dirty="0" smtClean="0"/>
              <a:t>2</a:t>
            </a:r>
            <a:r>
              <a:rPr lang="en-GB" sz="1600" dirty="0" smtClean="0"/>
              <a:t> </a:t>
            </a:r>
            <a:r>
              <a:rPr lang="en-GB" sz="1600" dirty="0" err="1" smtClean="0"/>
              <a:t>rok</a:t>
            </a:r>
            <a:r>
              <a:rPr lang="cs-CZ" sz="1600" dirty="0" smtClean="0"/>
              <a:t>y</a:t>
            </a:r>
            <a:r>
              <a:rPr lang="en-GB" sz="1600" dirty="0" smtClean="0"/>
              <a:t> </a:t>
            </a:r>
            <a:r>
              <a:rPr lang="en-GB" sz="1600" dirty="0"/>
              <a:t>(ve výroku rozhodnutí)					§ 20 PřestZ</a:t>
            </a:r>
          </a:p>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600" dirty="0"/>
          </a:p>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1600" dirty="0"/>
              <a:t>splatnost pokuty není stanovena</a:t>
            </a:r>
          </a:p>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600" dirty="0"/>
          </a:p>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1600" dirty="0"/>
              <a:t>náhrada nákladů (ve výroku rozhodnutí)						</a:t>
            </a:r>
            <a:r>
              <a:rPr lang="en-GB" sz="1600" dirty="0" smtClean="0"/>
              <a:t>§ </a:t>
            </a:r>
            <a:r>
              <a:rPr lang="en-GB" sz="1600" dirty="0"/>
              <a:t>79 PřestZ</a:t>
            </a:r>
          </a:p>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600" dirty="0"/>
          </a:p>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en-GB" sz="1600" dirty="0" smtClean="0"/>
              <a:t>Pozn</a:t>
            </a:r>
            <a:r>
              <a:rPr lang="en-GB" sz="1600" dirty="0"/>
              <a:t>.: u přestupků postačí i zavinění z nedbalosti (§ 3 PřestZ)</a:t>
            </a:r>
          </a:p>
          <a:p>
            <a:pPr marL="0">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600" dirty="0"/>
          </a:p>
          <a:p>
            <a:pPr marL="0">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600" dirty="0"/>
          </a:p>
          <a:p>
            <a:pPr marL="0">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600" dirty="0"/>
          </a:p>
          <a:p>
            <a:pPr marL="0">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600" dirty="0"/>
          </a:p>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800" dirty="0"/>
          </a:p>
          <a:p>
            <a:pPr marL="0" indent="0">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600" dirty="0" smtClean="0"/>
          </a:p>
          <a:p>
            <a:pPr marL="0" indent="0">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600" dirty="0"/>
          </a:p>
        </p:txBody>
      </p:sp>
    </p:spTree>
    <p:extLst>
      <p:ext uri="{BB962C8B-B14F-4D97-AF65-F5344CB8AC3E}">
        <p14:creationId xmlns:p14="http://schemas.microsoft.com/office/powerpoint/2010/main" val="849081351"/>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200" i="1" dirty="0" smtClean="0">
                <a:solidFill>
                  <a:srgbClr val="00B050"/>
                </a:solidFill>
              </a:rPr>
              <a:t>památková péče		</a:t>
            </a:r>
            <a:r>
              <a:rPr lang="cs-CZ" sz="3200" i="1" dirty="0" smtClean="0">
                <a:solidFill>
                  <a:schemeClr val="tx1"/>
                </a:solidFill>
              </a:rPr>
              <a:t>judikatura</a:t>
            </a:r>
            <a:endParaRPr lang="cs-CZ" sz="3200" dirty="0">
              <a:solidFill>
                <a:schemeClr val="tx1"/>
              </a:solidFill>
            </a:endParaRPr>
          </a:p>
        </p:txBody>
      </p:sp>
      <p:sp>
        <p:nvSpPr>
          <p:cNvPr id="3" name="Zástupný symbol pro obsah 2"/>
          <p:cNvSpPr>
            <a:spLocks noGrp="1"/>
          </p:cNvSpPr>
          <p:nvPr>
            <p:ph idx="1"/>
          </p:nvPr>
        </p:nvSpPr>
        <p:spPr>
          <a:xfrm>
            <a:off x="457200" y="1340768"/>
            <a:ext cx="8229600" cy="4785395"/>
          </a:xfrm>
        </p:spPr>
        <p:txBody>
          <a:bodyPr>
            <a:noAutofit/>
          </a:bodyPr>
          <a:lstStyle/>
          <a:p>
            <a:pPr>
              <a:lnSpc>
                <a:spcPct val="33000"/>
              </a:lnSpc>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400" dirty="0"/>
          </a:p>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000" b="1" dirty="0" smtClean="0"/>
              <a:t>NS 6 </a:t>
            </a:r>
            <a:r>
              <a:rPr lang="cs-CZ" sz="2000" b="1" dirty="0"/>
              <a:t>Tdo 1182/2009</a:t>
            </a:r>
            <a:endParaRPr lang="en-GB" sz="2000" b="1" dirty="0"/>
          </a:p>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1600" dirty="0"/>
          </a:p>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1600" b="1" dirty="0"/>
              <a:t>Cena obvyklá</a:t>
            </a:r>
            <a:endParaRPr lang="cs-CZ" sz="1600" dirty="0"/>
          </a:p>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1600" dirty="0" smtClean="0"/>
          </a:p>
          <a:p>
            <a:r>
              <a:rPr lang="cs-CZ" sz="1600" dirty="0"/>
              <a:t>Právní věta:</a:t>
            </a:r>
          </a:p>
          <a:p>
            <a:r>
              <a:rPr lang="cs-CZ" sz="1600" dirty="0"/>
              <a:t>Při stanovení výše škody v trestním řízení se cenou, za kterou se věc v době a v místě činu obvykle prodává, rozumí cena při legálním prodeji, a nikoli cena na černém trhu.</a:t>
            </a:r>
            <a:endParaRPr lang="en-GB" sz="1600" dirty="0"/>
          </a:p>
          <a:p>
            <a:pPr marL="0">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600" dirty="0"/>
          </a:p>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800" dirty="0"/>
          </a:p>
          <a:p>
            <a:pPr marL="0" indent="0">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600" dirty="0" smtClean="0"/>
          </a:p>
          <a:p>
            <a:pPr marL="0" indent="0">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600" dirty="0"/>
          </a:p>
        </p:txBody>
      </p:sp>
    </p:spTree>
    <p:extLst>
      <p:ext uri="{BB962C8B-B14F-4D97-AF65-F5344CB8AC3E}">
        <p14:creationId xmlns:p14="http://schemas.microsoft.com/office/powerpoint/2010/main" val="7516698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200" i="1" dirty="0" smtClean="0">
                <a:solidFill>
                  <a:srgbClr val="00B050"/>
                </a:solidFill>
              </a:rPr>
              <a:t>památková péče		</a:t>
            </a:r>
            <a:r>
              <a:rPr lang="cs-CZ" sz="3200" i="1" dirty="0" smtClean="0">
                <a:solidFill>
                  <a:schemeClr val="tx1"/>
                </a:solidFill>
              </a:rPr>
              <a:t>judikatura</a:t>
            </a:r>
            <a:endParaRPr lang="cs-CZ" sz="3200" dirty="0">
              <a:solidFill>
                <a:schemeClr val="tx1"/>
              </a:solidFill>
            </a:endParaRPr>
          </a:p>
        </p:txBody>
      </p:sp>
      <p:sp>
        <p:nvSpPr>
          <p:cNvPr id="3" name="Zástupný symbol pro obsah 2"/>
          <p:cNvSpPr>
            <a:spLocks noGrp="1"/>
          </p:cNvSpPr>
          <p:nvPr>
            <p:ph idx="1"/>
          </p:nvPr>
        </p:nvSpPr>
        <p:spPr>
          <a:xfrm>
            <a:off x="457200" y="1340768"/>
            <a:ext cx="8229600" cy="4785395"/>
          </a:xfrm>
        </p:spPr>
        <p:txBody>
          <a:bodyPr>
            <a:noAutofit/>
          </a:bodyPr>
          <a:lstStyle/>
          <a:p>
            <a:pPr>
              <a:lnSpc>
                <a:spcPct val="33000"/>
              </a:lnSpc>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400" dirty="0"/>
          </a:p>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000" b="1" dirty="0" smtClean="0"/>
              <a:t>NS </a:t>
            </a:r>
            <a:r>
              <a:rPr lang="cs-CZ" sz="2000" b="1" dirty="0"/>
              <a:t>25 Cdo 3113/2006</a:t>
            </a:r>
            <a:endParaRPr lang="en-GB" sz="2000" b="1" dirty="0"/>
          </a:p>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1600" dirty="0"/>
          </a:p>
          <a:p>
            <a:pPr marL="0" indent="0">
              <a:buNone/>
            </a:pPr>
            <a:r>
              <a:rPr lang="cs-CZ" sz="1600" b="1" dirty="0"/>
              <a:t>Provozní činnost</a:t>
            </a:r>
            <a:endParaRPr lang="cs-CZ" sz="1600" dirty="0"/>
          </a:p>
          <a:p>
            <a:r>
              <a:rPr lang="cs-CZ" sz="1600" dirty="0" smtClean="0"/>
              <a:t>Právní </a:t>
            </a:r>
            <a:r>
              <a:rPr lang="cs-CZ" sz="1600" dirty="0"/>
              <a:t>věta:</a:t>
            </a:r>
          </a:p>
          <a:p>
            <a:pPr algn="just"/>
            <a:r>
              <a:rPr lang="cs-CZ" sz="1600" dirty="0"/>
              <a:t>Provozní činností se rozumí soustavně prováděná činnost, která je organizována právnickou či fyzickou osobou (podnikatelem) v určitém provozu, která - i když by nebyla vymezena v jejím předmětu činnosti - je součástí jejího provozu a faktické činnosti. Za provozní činnost ve smyslu § 420a odst. 1 obč. zák. se považuje i činnost, která bezprostředně, objektivně a fakticky předchází či navazuje na činnost hlavní. Předpokladem odpovědnosti podle § 420a odst. 1 obč. zák. není protiprávní úkon, nýbrž určitá škodní událost, která byla příčinou vzniku škody. Jde o škodu způsobenou nejen přímo provozovatelem, případně osobou, kterou provozovatel k realizaci své činnosti použil, ale samou existencí provozního zařízení, které vyvíjí škodlivý vliv na okolí, a to bez ohledu na to, zda zařízení je v chodu či nikoliv.</a:t>
            </a:r>
          </a:p>
          <a:p>
            <a:pPr marL="0">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600" dirty="0"/>
          </a:p>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800" dirty="0"/>
          </a:p>
          <a:p>
            <a:pPr marL="0" indent="0">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600" dirty="0" smtClean="0"/>
          </a:p>
          <a:p>
            <a:pPr marL="0" indent="0">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600" dirty="0"/>
          </a:p>
        </p:txBody>
      </p:sp>
    </p:spTree>
    <p:extLst>
      <p:ext uri="{BB962C8B-B14F-4D97-AF65-F5344CB8AC3E}">
        <p14:creationId xmlns:p14="http://schemas.microsoft.com/office/powerpoint/2010/main" val="217629299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200" i="1" dirty="0" smtClean="0">
                <a:solidFill>
                  <a:srgbClr val="00B050"/>
                </a:solidFill>
              </a:rPr>
              <a:t>památková péče		</a:t>
            </a:r>
            <a:r>
              <a:rPr lang="cs-CZ" sz="3200" i="1" dirty="0" smtClean="0">
                <a:solidFill>
                  <a:schemeClr val="tx1"/>
                </a:solidFill>
              </a:rPr>
              <a:t>judikatura</a:t>
            </a:r>
            <a:endParaRPr lang="cs-CZ" sz="3200" dirty="0">
              <a:solidFill>
                <a:schemeClr val="tx1"/>
              </a:solidFill>
            </a:endParaRPr>
          </a:p>
        </p:txBody>
      </p:sp>
      <p:sp>
        <p:nvSpPr>
          <p:cNvPr id="3" name="Zástupný symbol pro obsah 2"/>
          <p:cNvSpPr>
            <a:spLocks noGrp="1"/>
          </p:cNvSpPr>
          <p:nvPr>
            <p:ph idx="1"/>
          </p:nvPr>
        </p:nvSpPr>
        <p:spPr>
          <a:xfrm>
            <a:off x="457200" y="1340768"/>
            <a:ext cx="8229600" cy="4785395"/>
          </a:xfrm>
        </p:spPr>
        <p:txBody>
          <a:bodyPr>
            <a:normAutofit lnSpcReduction="10000"/>
          </a:bodyPr>
          <a:lstStyle/>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200" b="1" dirty="0" smtClean="0"/>
              <a:t>NSS 7 </a:t>
            </a:r>
            <a:r>
              <a:rPr lang="cs-CZ" sz="2200" b="1" dirty="0"/>
              <a:t>As </a:t>
            </a:r>
            <a:r>
              <a:rPr lang="cs-CZ" sz="2200" b="1" dirty="0" smtClean="0"/>
              <a:t>188/2012-25</a:t>
            </a:r>
            <a:endParaRPr lang="en-GB" sz="2200" b="1" u="sng" dirty="0"/>
          </a:p>
          <a:p>
            <a:pPr marL="0" indent="0" algn="just">
              <a:spcBef>
                <a:spcPts val="0"/>
              </a:spcBef>
              <a:buNone/>
            </a:pPr>
            <a:endParaRPr lang="cs-CZ" sz="1700" b="1" dirty="0" smtClean="0"/>
          </a:p>
          <a:p>
            <a:pPr marL="0" indent="0" algn="just">
              <a:spcBef>
                <a:spcPts val="0"/>
              </a:spcBef>
              <a:buNone/>
            </a:pPr>
            <a:r>
              <a:rPr lang="cs-CZ" sz="1700" b="1" dirty="0" smtClean="0"/>
              <a:t>Obnova kulturní památky.</a:t>
            </a:r>
          </a:p>
          <a:p>
            <a:pPr marL="0" indent="0" algn="just">
              <a:spcBef>
                <a:spcPts val="0"/>
              </a:spcBef>
              <a:buNone/>
            </a:pPr>
            <a:endParaRPr lang="cs-CZ" sz="1700" dirty="0"/>
          </a:p>
          <a:p>
            <a:r>
              <a:rPr lang="cs-CZ" sz="1600" dirty="0" smtClean="0"/>
              <a:t>Věcně:</a:t>
            </a:r>
          </a:p>
          <a:p>
            <a:pPr algn="just"/>
            <a:r>
              <a:rPr lang="cs-CZ" sz="1400" dirty="0" smtClean="0"/>
              <a:t>Žalováno bylo rozhodnutí </a:t>
            </a:r>
            <a:r>
              <a:rPr lang="cs-CZ" sz="1400" dirty="0"/>
              <a:t>Městského úřadu Ústí nad Orlicí ze dne 2. 12. 2011,</a:t>
            </a:r>
            <a:r>
              <a:rPr lang="cs-CZ" sz="1600" dirty="0" smtClean="0"/>
              <a:t>č</a:t>
            </a:r>
            <a:r>
              <a:rPr lang="cs-CZ" sz="1600" dirty="0"/>
              <a:t>. j. </a:t>
            </a:r>
            <a:r>
              <a:rPr lang="cs-CZ" sz="1600" dirty="0" smtClean="0"/>
              <a:t>UUO/42391/2011/ŠKCP/5710/</a:t>
            </a:r>
            <a:r>
              <a:rPr lang="cs-CZ" sz="1600" dirty="0" err="1" smtClean="0"/>
              <a:t>klick</a:t>
            </a:r>
            <a:r>
              <a:rPr lang="cs-CZ" sz="1600" dirty="0"/>
              <a:t>, jímž byla stěžovatelka uznána vinnou ze </a:t>
            </a:r>
            <a:r>
              <a:rPr lang="cs-CZ" sz="1600" dirty="0" smtClean="0"/>
              <a:t>spáchání přestupku </a:t>
            </a:r>
            <a:r>
              <a:rPr lang="cs-CZ" sz="1600" dirty="0"/>
              <a:t>podle </a:t>
            </a:r>
            <a:r>
              <a:rPr lang="cs-CZ" sz="1600" dirty="0" err="1"/>
              <a:t>ust</a:t>
            </a:r>
            <a:r>
              <a:rPr lang="cs-CZ" sz="1600" dirty="0"/>
              <a:t>. § 39 odst. 1 písm. e) zákona č. 20/1987 Sb., o státní památkové péči</a:t>
            </a:r>
            <a:r>
              <a:rPr lang="cs-CZ" sz="1600" dirty="0" smtClean="0"/>
              <a:t>, ve </a:t>
            </a:r>
            <a:r>
              <a:rPr lang="cs-CZ" sz="1600" dirty="0"/>
              <a:t>znění pozdějších předpisů (dále jen „zákon o památkové péči“). Přestupku se dopustila tím</a:t>
            </a:r>
            <a:r>
              <a:rPr lang="cs-CZ" sz="1600" dirty="0" smtClean="0"/>
              <a:t>, že </a:t>
            </a:r>
            <a:r>
              <a:rPr lang="cs-CZ" sz="1600" dirty="0"/>
              <a:t>provedla v době nejméně od konce května do září 2011 </a:t>
            </a:r>
            <a:r>
              <a:rPr lang="cs-CZ" sz="1600" b="1" dirty="0"/>
              <a:t>obnovu kulturní památky </a:t>
            </a:r>
            <a:r>
              <a:rPr lang="cs-CZ" sz="1600" dirty="0"/>
              <a:t>čp. </a:t>
            </a:r>
            <a:r>
              <a:rPr lang="cs-CZ" sz="1600" dirty="0" smtClean="0"/>
              <a:t>320 </a:t>
            </a:r>
            <a:r>
              <a:rPr lang="pl-PL" sz="1600" dirty="0" smtClean="0"/>
              <a:t>na </a:t>
            </a:r>
            <a:r>
              <a:rPr lang="pl-PL" sz="1600" dirty="0"/>
              <a:t>st. p. 406 v k. ú. Ústí nad Orlicí bez závazného stanoviska podle ust. § 14 odst. 1 </a:t>
            </a:r>
            <a:r>
              <a:rPr lang="pl-PL" sz="1600" dirty="0" smtClean="0"/>
              <a:t>zákona </a:t>
            </a:r>
            <a:r>
              <a:rPr lang="cs-CZ" sz="1600" dirty="0" smtClean="0"/>
              <a:t>o </a:t>
            </a:r>
            <a:r>
              <a:rPr lang="cs-CZ" sz="1600" dirty="0"/>
              <a:t>památkové péči. Provedené práce na uvedeném objektu spočívaly v </a:t>
            </a:r>
            <a:r>
              <a:rPr lang="cs-CZ" sz="1600" b="1" dirty="0"/>
              <a:t>rozebrání roubených stěn</a:t>
            </a:r>
            <a:r>
              <a:rPr lang="cs-CZ" sz="1600" b="1" dirty="0" smtClean="0"/>
              <a:t>, zhotovení </a:t>
            </a:r>
            <a:r>
              <a:rPr lang="cs-CZ" sz="1600" b="1" dirty="0"/>
              <a:t>betonové základové desky v přední části objektu, vyzdění nových obvodových </a:t>
            </a:r>
            <a:r>
              <a:rPr lang="cs-CZ" sz="1600" b="1" dirty="0" smtClean="0"/>
              <a:t>zdí z </a:t>
            </a:r>
            <a:r>
              <a:rPr lang="cs-CZ" sz="1600" b="1" dirty="0"/>
              <a:t>cihelných bloků, vyzdění přední a zadní štítové zdi</a:t>
            </a:r>
            <a:r>
              <a:rPr lang="cs-CZ" sz="1600" dirty="0"/>
              <a:t>. Za tento přestupek jí byla udělena </a:t>
            </a:r>
            <a:r>
              <a:rPr lang="cs-CZ" sz="1600" dirty="0" smtClean="0"/>
              <a:t>pokuta podle </a:t>
            </a:r>
            <a:r>
              <a:rPr lang="cs-CZ" sz="1600" dirty="0" err="1"/>
              <a:t>ust</a:t>
            </a:r>
            <a:r>
              <a:rPr lang="cs-CZ" sz="1600" dirty="0"/>
              <a:t>. § 39 odst. 1 písm. e) zákon o památkové péči a § 11 odst. 1 písmeno b) </a:t>
            </a:r>
            <a:r>
              <a:rPr lang="cs-CZ" sz="1600" dirty="0" smtClean="0"/>
              <a:t>zákona č</a:t>
            </a:r>
            <a:r>
              <a:rPr lang="cs-CZ" sz="1600" dirty="0"/>
              <a:t>. 200/1990 Sb., ve znění </a:t>
            </a:r>
            <a:r>
              <a:rPr lang="cs-CZ" sz="1600" dirty="0" smtClean="0"/>
              <a:t>pozdějších </a:t>
            </a:r>
            <a:r>
              <a:rPr lang="cs-CZ" sz="1600" dirty="0"/>
              <a:t>předpisů (dále jen „zákona o přestupcích</a:t>
            </a:r>
            <a:r>
              <a:rPr lang="cs-CZ" sz="1600" dirty="0" smtClean="0"/>
              <a:t>“), ve </a:t>
            </a:r>
            <a:r>
              <a:rPr lang="cs-CZ" sz="1600" dirty="0"/>
              <a:t>výši </a:t>
            </a:r>
            <a:r>
              <a:rPr lang="cs-CZ" sz="1600" b="1" dirty="0"/>
              <a:t>300.000 Kč</a:t>
            </a:r>
            <a:r>
              <a:rPr lang="cs-CZ" sz="1600" dirty="0"/>
              <a:t>.</a:t>
            </a:r>
            <a:r>
              <a:rPr lang="cs-CZ" sz="1600" dirty="0" smtClean="0"/>
              <a:t> </a:t>
            </a:r>
            <a:endParaRPr lang="cs-CZ" sz="2400" dirty="0"/>
          </a:p>
        </p:txBody>
      </p:sp>
    </p:spTree>
    <p:extLst>
      <p:ext uri="{BB962C8B-B14F-4D97-AF65-F5344CB8AC3E}">
        <p14:creationId xmlns:p14="http://schemas.microsoft.com/office/powerpoint/2010/main" val="368119780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200" i="1" dirty="0" smtClean="0">
                <a:solidFill>
                  <a:srgbClr val="00B050"/>
                </a:solidFill>
              </a:rPr>
              <a:t>památková péče		</a:t>
            </a:r>
            <a:r>
              <a:rPr lang="cs-CZ" sz="3200" i="1" dirty="0" smtClean="0">
                <a:solidFill>
                  <a:schemeClr val="tx1"/>
                </a:solidFill>
              </a:rPr>
              <a:t>judikatura</a:t>
            </a:r>
            <a:endParaRPr lang="cs-CZ" sz="3200" dirty="0">
              <a:solidFill>
                <a:schemeClr val="tx1"/>
              </a:solidFill>
            </a:endParaRPr>
          </a:p>
        </p:txBody>
      </p:sp>
      <p:sp>
        <p:nvSpPr>
          <p:cNvPr id="3" name="Zástupný symbol pro obsah 2"/>
          <p:cNvSpPr>
            <a:spLocks noGrp="1"/>
          </p:cNvSpPr>
          <p:nvPr>
            <p:ph idx="1"/>
          </p:nvPr>
        </p:nvSpPr>
        <p:spPr>
          <a:xfrm>
            <a:off x="457200" y="1340768"/>
            <a:ext cx="8229600" cy="4785395"/>
          </a:xfrm>
        </p:spPr>
        <p:txBody>
          <a:bodyPr>
            <a:normAutofit fontScale="92500"/>
          </a:bodyPr>
          <a:lstStyle/>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200" b="1" dirty="0" smtClean="0"/>
              <a:t>NSS 7 </a:t>
            </a:r>
            <a:r>
              <a:rPr lang="cs-CZ" sz="2200" b="1" dirty="0"/>
              <a:t>As </a:t>
            </a:r>
            <a:r>
              <a:rPr lang="cs-CZ" sz="2200" b="1" dirty="0" smtClean="0"/>
              <a:t>188/2012-25</a:t>
            </a:r>
            <a:endParaRPr lang="en-GB" sz="2200" b="1" u="sng" dirty="0"/>
          </a:p>
          <a:p>
            <a:pPr marL="0" indent="0" algn="just">
              <a:spcBef>
                <a:spcPts val="0"/>
              </a:spcBef>
              <a:buNone/>
            </a:pPr>
            <a:endParaRPr lang="cs-CZ" sz="1700" b="1" dirty="0" smtClean="0"/>
          </a:p>
          <a:p>
            <a:pPr marL="0" indent="0" algn="just">
              <a:spcBef>
                <a:spcPts val="0"/>
              </a:spcBef>
              <a:buNone/>
            </a:pPr>
            <a:r>
              <a:rPr lang="cs-CZ" sz="1700" b="1" dirty="0" smtClean="0"/>
              <a:t>Obnova kulturní památky.</a:t>
            </a:r>
          </a:p>
          <a:p>
            <a:pPr marL="0" indent="0" algn="just">
              <a:spcBef>
                <a:spcPts val="0"/>
              </a:spcBef>
              <a:buNone/>
            </a:pPr>
            <a:endParaRPr lang="cs-CZ" sz="1700" dirty="0"/>
          </a:p>
          <a:p>
            <a:r>
              <a:rPr lang="cs-CZ" sz="1600" dirty="0"/>
              <a:t>Právní věta:</a:t>
            </a:r>
          </a:p>
          <a:p>
            <a:pPr algn="just"/>
            <a:r>
              <a:rPr lang="cs-CZ" sz="1600" dirty="0"/>
              <a:t>Smyslem a účelem památkové ochrany je nepochybně </a:t>
            </a:r>
            <a:r>
              <a:rPr lang="cs-CZ" sz="1600" b="1" dirty="0"/>
              <a:t>mimo jiné </a:t>
            </a:r>
            <a:r>
              <a:rPr lang="cs-CZ" sz="1600" dirty="0"/>
              <a:t>zachování </a:t>
            </a:r>
            <a:r>
              <a:rPr lang="cs-CZ" sz="1600" dirty="0" smtClean="0"/>
              <a:t>historicky cenných stavebních </a:t>
            </a:r>
            <a:r>
              <a:rPr lang="cs-CZ" sz="1600" dirty="0"/>
              <a:t>či jiných strukturních nebo funkčních prvků nemovité kulturní </a:t>
            </a:r>
            <a:r>
              <a:rPr lang="cs-CZ" sz="1600" dirty="0" smtClean="0"/>
              <a:t>památky v </a:t>
            </a:r>
            <a:r>
              <a:rPr lang="cs-CZ" sz="1600" dirty="0"/>
              <a:t>jejich původním provedení, je-li to technicky možné a lze-li to po jejím vlastníku s </a:t>
            </a:r>
            <a:r>
              <a:rPr lang="cs-CZ" sz="1600" dirty="0" smtClean="0"/>
              <a:t>přihlédnutím k </a:t>
            </a:r>
            <a:r>
              <a:rPr lang="cs-CZ" sz="1600" dirty="0"/>
              <a:t>poměrům kulturní památky (zejména hygienickým, ekonomickým, provozním a </a:t>
            </a:r>
            <a:r>
              <a:rPr lang="cs-CZ" sz="1600" dirty="0" smtClean="0"/>
              <a:t>dalším) s </a:t>
            </a:r>
            <a:r>
              <a:rPr lang="cs-CZ" sz="1600" dirty="0"/>
              <a:t>ohledem na její památkový význam spravedlivě požadovat. </a:t>
            </a:r>
            <a:r>
              <a:rPr lang="cs-CZ" sz="1600" b="1" dirty="0"/>
              <a:t>Nejvyšší správní soud </a:t>
            </a:r>
            <a:r>
              <a:rPr lang="cs-CZ" sz="1600" b="1" dirty="0" smtClean="0"/>
              <a:t>setrvale odmítá </a:t>
            </a:r>
            <a:r>
              <a:rPr lang="cs-CZ" sz="1600" b="1" dirty="0"/>
              <a:t>v oblasti památkové ochrany neproporcionální praxi orgánů státní památkové </a:t>
            </a:r>
            <a:r>
              <a:rPr lang="cs-CZ" sz="1600" b="1" dirty="0" smtClean="0"/>
              <a:t>péče</a:t>
            </a:r>
            <a:r>
              <a:rPr lang="cs-CZ" sz="1600" dirty="0" smtClean="0"/>
              <a:t> (</a:t>
            </a:r>
            <a:r>
              <a:rPr lang="pl-PL" sz="1600" dirty="0" smtClean="0"/>
              <a:t>srov</a:t>
            </a:r>
            <a:r>
              <a:rPr lang="pl-PL" sz="1600" dirty="0"/>
              <a:t>. jeho rozsudek ze dne 13. 8. 2009, č. j. 7 As 43/2009 – </a:t>
            </a:r>
            <a:r>
              <a:rPr lang="pl-PL" sz="1600" dirty="0" smtClean="0"/>
              <a:t>52). </a:t>
            </a:r>
            <a:r>
              <a:rPr lang="pl-PL" sz="1600" dirty="0"/>
              <a:t>To znamená</a:t>
            </a:r>
            <a:r>
              <a:rPr lang="pl-PL" sz="1600" dirty="0" smtClean="0"/>
              <a:t>, </a:t>
            </a:r>
            <a:r>
              <a:rPr lang="cs-CZ" sz="1600" dirty="0" smtClean="0"/>
              <a:t>že </a:t>
            </a:r>
            <a:r>
              <a:rPr lang="cs-CZ" sz="1600" dirty="0"/>
              <a:t>správní orgán musí při rozhodování na úseku státní památkové péče vždy velmi pečlivě vážit</a:t>
            </a:r>
            <a:r>
              <a:rPr lang="cs-CZ" sz="1600" dirty="0" smtClean="0"/>
              <a:t>, zda </a:t>
            </a:r>
            <a:r>
              <a:rPr lang="cs-CZ" sz="1600" dirty="0"/>
              <a:t>omezení vlastnického práva, kterým je i závazné stanovení, jakým způsobem </a:t>
            </a:r>
            <a:r>
              <a:rPr lang="cs-CZ" sz="1600" dirty="0" smtClean="0"/>
              <a:t>vlastník památkově </a:t>
            </a:r>
            <a:r>
              <a:rPr lang="cs-CZ" sz="1600" dirty="0"/>
              <a:t>chráněné nemovitosti smí, či naopak nesmí, tuto nemovitost opravit, upravit </a:t>
            </a:r>
            <a:r>
              <a:rPr lang="cs-CZ" sz="1600" dirty="0" smtClean="0"/>
              <a:t>či přebudovat</a:t>
            </a:r>
            <a:r>
              <a:rPr lang="cs-CZ" sz="1600" dirty="0"/>
              <a:t>, je proporcionální veřejnému zájmu na zachování památkové hodnoty </a:t>
            </a:r>
            <a:r>
              <a:rPr lang="cs-CZ" sz="1600" dirty="0" smtClean="0"/>
              <a:t>dané nemovitosti </a:t>
            </a:r>
            <a:r>
              <a:rPr lang="cs-CZ" sz="1600" dirty="0"/>
              <a:t>či lokality, v níž se nachází. </a:t>
            </a:r>
            <a:endParaRPr lang="cs-CZ" sz="2400" dirty="0"/>
          </a:p>
        </p:txBody>
      </p:sp>
    </p:spTree>
    <p:extLst>
      <p:ext uri="{BB962C8B-B14F-4D97-AF65-F5344CB8AC3E}">
        <p14:creationId xmlns:p14="http://schemas.microsoft.com/office/powerpoint/2010/main" val="2060608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300" i="1" dirty="0" smtClean="0"/>
              <a:t>Správa kultury</a:t>
            </a:r>
            <a:endParaRPr lang="cs-CZ" dirty="0"/>
          </a:p>
        </p:txBody>
      </p:sp>
      <p:sp>
        <p:nvSpPr>
          <p:cNvPr id="3" name="Zástupný symbol pro obsah 2"/>
          <p:cNvSpPr>
            <a:spLocks noGrp="1"/>
          </p:cNvSpPr>
          <p:nvPr>
            <p:ph idx="1"/>
          </p:nvPr>
        </p:nvSpPr>
        <p:spPr>
          <a:xfrm>
            <a:off x="457200" y="1340768"/>
            <a:ext cx="8229600" cy="4785395"/>
          </a:xfrm>
        </p:spPr>
        <p:txBody>
          <a:bodyPr>
            <a:normAutofit/>
          </a:bodyPr>
          <a:lstStyle/>
          <a:p>
            <a:pPr marL="266400" indent="0">
              <a:spcBef>
                <a:spcPts val="0"/>
              </a:spcBef>
              <a:buNone/>
            </a:pPr>
            <a:r>
              <a:rPr lang="cs-CZ" sz="2400" i="1" dirty="0" smtClean="0">
                <a:solidFill>
                  <a:srgbClr val="0070C0"/>
                </a:solidFill>
              </a:rPr>
              <a:t>Profesionální umění</a:t>
            </a:r>
          </a:p>
          <a:p>
            <a:pPr marL="266400" indent="0">
              <a:spcBef>
                <a:spcPts val="0"/>
              </a:spcBef>
              <a:buNone/>
            </a:pPr>
            <a:endParaRPr lang="cs-CZ" sz="2000" dirty="0" smtClean="0"/>
          </a:p>
          <a:p>
            <a:pPr marL="266400">
              <a:spcBef>
                <a:spcPts val="0"/>
              </a:spcBef>
              <a:buFont typeface="Courier New" pitchFamily="49" charset="0"/>
              <a:buChar char="o"/>
            </a:pPr>
            <a:r>
              <a:rPr lang="cs-CZ" sz="2000" dirty="0" smtClean="0"/>
              <a:t>příspěvkové organizace</a:t>
            </a:r>
          </a:p>
          <a:p>
            <a:pPr marL="266400">
              <a:spcBef>
                <a:spcPts val="0"/>
              </a:spcBef>
              <a:buFont typeface="Courier New" pitchFamily="49" charset="0"/>
              <a:buChar char="o"/>
            </a:pPr>
            <a:endParaRPr lang="cs-CZ" sz="2000" dirty="0"/>
          </a:p>
          <a:p>
            <a:pPr marL="266400">
              <a:spcBef>
                <a:spcPts val="0"/>
              </a:spcBef>
              <a:buFont typeface="Courier New" pitchFamily="49" charset="0"/>
              <a:buChar char="o"/>
            </a:pPr>
            <a:r>
              <a:rPr lang="cs-CZ" sz="2000" dirty="0" smtClean="0"/>
              <a:t>granty</a:t>
            </a:r>
          </a:p>
          <a:p>
            <a:pPr marL="266400" indent="0">
              <a:spcBef>
                <a:spcPts val="0"/>
              </a:spcBef>
              <a:buNone/>
            </a:pPr>
            <a:endParaRPr lang="cs-CZ" sz="2400" dirty="0"/>
          </a:p>
          <a:p>
            <a:pPr marL="266400" indent="0">
              <a:spcBef>
                <a:spcPts val="0"/>
              </a:spcBef>
              <a:buNone/>
            </a:pPr>
            <a:endParaRPr lang="cs-CZ" sz="2400" dirty="0"/>
          </a:p>
        </p:txBody>
      </p:sp>
    </p:spTree>
    <p:extLst>
      <p:ext uri="{BB962C8B-B14F-4D97-AF65-F5344CB8AC3E}">
        <p14:creationId xmlns:p14="http://schemas.microsoft.com/office/powerpoint/2010/main" val="1717689361"/>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200" i="1" dirty="0" smtClean="0">
                <a:solidFill>
                  <a:srgbClr val="00B050"/>
                </a:solidFill>
              </a:rPr>
              <a:t>památková péče		</a:t>
            </a:r>
            <a:r>
              <a:rPr lang="cs-CZ" sz="3200" i="1" dirty="0" smtClean="0">
                <a:solidFill>
                  <a:schemeClr val="tx1"/>
                </a:solidFill>
              </a:rPr>
              <a:t>judikatura</a:t>
            </a:r>
            <a:endParaRPr lang="cs-CZ" sz="3200" dirty="0">
              <a:solidFill>
                <a:schemeClr val="tx1"/>
              </a:solidFill>
            </a:endParaRPr>
          </a:p>
        </p:txBody>
      </p:sp>
      <p:sp>
        <p:nvSpPr>
          <p:cNvPr id="3" name="Zástupný symbol pro obsah 2"/>
          <p:cNvSpPr>
            <a:spLocks noGrp="1"/>
          </p:cNvSpPr>
          <p:nvPr>
            <p:ph idx="1"/>
          </p:nvPr>
        </p:nvSpPr>
        <p:spPr>
          <a:xfrm>
            <a:off x="457200" y="1340768"/>
            <a:ext cx="8229600" cy="4785395"/>
          </a:xfrm>
        </p:spPr>
        <p:txBody>
          <a:bodyPr>
            <a:normAutofit lnSpcReduction="10000"/>
          </a:bodyPr>
          <a:lstStyle/>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200" b="1" dirty="0" smtClean="0"/>
              <a:t>NSS 7 </a:t>
            </a:r>
            <a:r>
              <a:rPr lang="cs-CZ" sz="2200" b="1" dirty="0"/>
              <a:t>As </a:t>
            </a:r>
            <a:r>
              <a:rPr lang="cs-CZ" sz="2200" b="1" dirty="0" smtClean="0"/>
              <a:t>188/2012-25</a:t>
            </a:r>
            <a:endParaRPr lang="en-GB" sz="2200" b="1" u="sng" dirty="0"/>
          </a:p>
          <a:p>
            <a:pPr marL="0" indent="0" algn="just">
              <a:spcBef>
                <a:spcPts val="0"/>
              </a:spcBef>
              <a:buNone/>
            </a:pPr>
            <a:endParaRPr lang="cs-CZ" sz="1700" b="1" dirty="0" smtClean="0"/>
          </a:p>
          <a:p>
            <a:pPr marL="0" indent="0" algn="just">
              <a:spcBef>
                <a:spcPts val="0"/>
              </a:spcBef>
              <a:buNone/>
            </a:pPr>
            <a:r>
              <a:rPr lang="cs-CZ" sz="1700" b="1" dirty="0" smtClean="0"/>
              <a:t>Obnova kulturní památky.</a:t>
            </a:r>
          </a:p>
          <a:p>
            <a:pPr marL="0" indent="0" algn="just">
              <a:spcBef>
                <a:spcPts val="0"/>
              </a:spcBef>
              <a:buNone/>
            </a:pPr>
            <a:endParaRPr lang="cs-CZ" sz="1700" dirty="0"/>
          </a:p>
          <a:p>
            <a:pPr algn="just"/>
            <a:r>
              <a:rPr lang="cs-CZ" sz="1600" dirty="0" smtClean="0"/>
              <a:t>Zájem </a:t>
            </a:r>
            <a:r>
              <a:rPr lang="cs-CZ" sz="1600" dirty="0"/>
              <a:t>na památkové ochraně je totiž jen jedním z </a:t>
            </a:r>
            <a:r>
              <a:rPr lang="cs-CZ" sz="1600" dirty="0" smtClean="0"/>
              <a:t>více zájmů </a:t>
            </a:r>
            <a:r>
              <a:rPr lang="cs-CZ" sz="1600" dirty="0"/>
              <a:t>veřejných a soukromých, které se střetávají, a tedy si vzájemně konkurují, v </a:t>
            </a:r>
            <a:r>
              <a:rPr lang="cs-CZ" sz="1600" dirty="0" smtClean="0"/>
              <a:t>případech stavebních </a:t>
            </a:r>
            <a:r>
              <a:rPr lang="cs-CZ" sz="1600" dirty="0"/>
              <a:t>zásahů do nemovitostí. Vedle zájmu na památkové ochraně dané nemovitosti zde </a:t>
            </a:r>
            <a:r>
              <a:rPr lang="cs-CZ" sz="1600" dirty="0" smtClean="0"/>
              <a:t>stojí také </a:t>
            </a:r>
            <a:r>
              <a:rPr lang="cs-CZ" sz="1600" dirty="0"/>
              <a:t>zcela legitimní zájem vlastníka na jejím ekonomicky udržitelném a </a:t>
            </a:r>
            <a:r>
              <a:rPr lang="cs-CZ" sz="1600" dirty="0" smtClean="0"/>
              <a:t>dlouhodobě </a:t>
            </a:r>
            <a:r>
              <a:rPr lang="cs-CZ" sz="1600" dirty="0"/>
              <a:t>životaschopném využití, jakož i veřejný zájem na účelném uspořádání obcí či jiných míst</a:t>
            </a:r>
            <a:r>
              <a:rPr lang="cs-CZ" sz="1600" dirty="0" smtClean="0"/>
              <a:t>, v </a:t>
            </a:r>
            <a:r>
              <a:rPr lang="cs-CZ" sz="1600" dirty="0"/>
              <a:t>nichž se kulturní památky i plošně památkově chráněná území nachází z </a:t>
            </a:r>
            <a:r>
              <a:rPr lang="cs-CZ" sz="1600" dirty="0" smtClean="0"/>
              <a:t>hledisek např</a:t>
            </a:r>
            <a:r>
              <a:rPr lang="cs-CZ" sz="1600" dirty="0"/>
              <a:t>. dostupnosti různých služeb, dopravní obslužnosti, přiměřeného pohodlí a </a:t>
            </a:r>
            <a:r>
              <a:rPr lang="cs-CZ" sz="1600" dirty="0" smtClean="0"/>
              <a:t>obvyklých civilizačních </a:t>
            </a:r>
            <a:r>
              <a:rPr lang="cs-CZ" sz="1600" dirty="0"/>
              <a:t>vymožeností obytných budov a jiných aspektů vytvářejících komfortní </a:t>
            </a:r>
            <a:r>
              <a:rPr lang="cs-CZ" sz="1600" dirty="0" smtClean="0"/>
              <a:t>životní podmínky</a:t>
            </a:r>
            <a:r>
              <a:rPr lang="cs-CZ" sz="1600" dirty="0"/>
              <a:t>. Památková ochrana tedy nesmí volit extrémní řešení nezohledňující v potřebné </a:t>
            </a:r>
            <a:r>
              <a:rPr lang="cs-CZ" sz="1600" dirty="0" smtClean="0"/>
              <a:t>míře i </a:t>
            </a:r>
            <a:r>
              <a:rPr lang="cs-CZ" sz="1600" dirty="0"/>
              <a:t>jiné konkurující legitimní zájmy, práva či hodnoty a musí usilovat o co nejmenší </a:t>
            </a:r>
            <a:r>
              <a:rPr lang="cs-CZ" sz="1600" dirty="0" smtClean="0"/>
              <a:t>omezení vlastnických </a:t>
            </a:r>
            <a:r>
              <a:rPr lang="cs-CZ" sz="1600" dirty="0"/>
              <a:t>práv dotčených vlastníků nemovitostí, která ještě vedou k dosažení cíle této </a:t>
            </a:r>
            <a:r>
              <a:rPr lang="cs-CZ" sz="1600" dirty="0" smtClean="0"/>
              <a:t>ochrany, a </a:t>
            </a:r>
            <a:r>
              <a:rPr lang="cs-CZ" sz="1600" dirty="0"/>
              <a:t>obstojí-li v testu proporcionality v užším smyslu.</a:t>
            </a:r>
          </a:p>
          <a:p>
            <a:pPr marL="0" indent="0">
              <a:buNone/>
            </a:pPr>
            <a:endParaRPr lang="cs-CZ" sz="2400" dirty="0"/>
          </a:p>
        </p:txBody>
      </p:sp>
    </p:spTree>
    <p:extLst>
      <p:ext uri="{BB962C8B-B14F-4D97-AF65-F5344CB8AC3E}">
        <p14:creationId xmlns:p14="http://schemas.microsoft.com/office/powerpoint/2010/main" val="55896221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200" i="1" dirty="0"/>
              <a:t>Správa kultury  </a:t>
            </a:r>
            <a:r>
              <a:rPr lang="cs-CZ" sz="2800" i="1" dirty="0">
                <a:solidFill>
                  <a:srgbClr val="00B050"/>
                </a:solidFill>
              </a:rPr>
              <a:t>památková péče</a:t>
            </a:r>
            <a:endParaRPr lang="cs-CZ" sz="3200" dirty="0"/>
          </a:p>
        </p:txBody>
      </p:sp>
      <p:sp>
        <p:nvSpPr>
          <p:cNvPr id="3" name="Zástupný symbol pro obsah 2"/>
          <p:cNvSpPr>
            <a:spLocks noGrp="1"/>
          </p:cNvSpPr>
          <p:nvPr>
            <p:ph idx="1"/>
          </p:nvPr>
        </p:nvSpPr>
        <p:spPr>
          <a:xfrm>
            <a:off x="457200" y="1340768"/>
            <a:ext cx="8229600" cy="4785395"/>
          </a:xfrm>
        </p:spPr>
        <p:txBody>
          <a:bodyPr>
            <a:noAutofit/>
          </a:bodyPr>
          <a:lstStyle/>
          <a:p>
            <a:pPr>
              <a:lnSpc>
                <a:spcPct val="33000"/>
              </a:lnSpc>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400" dirty="0"/>
          </a:p>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1800" dirty="0" smtClean="0"/>
          </a:p>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000" dirty="0"/>
              <a:t>Vztah k  ostatním právním </a:t>
            </a:r>
            <a:r>
              <a:rPr lang="cs-CZ" sz="2000" dirty="0" smtClean="0"/>
              <a:t>předpisům</a:t>
            </a:r>
          </a:p>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2000" dirty="0"/>
          </a:p>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000" dirty="0" smtClean="0"/>
              <a:t>Zákon č. 183/2006 Sb., o územním plánování a stavebním řádu (stavební zákon)</a:t>
            </a:r>
          </a:p>
          <a:p>
            <a:pPr>
              <a:spcBef>
                <a:spcPts val="0"/>
              </a:spcBef>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000" dirty="0" smtClean="0"/>
              <a:t>Nezbytné </a:t>
            </a:r>
            <a:r>
              <a:rPr lang="cs-CZ" sz="2000" dirty="0" smtClean="0"/>
              <a:t>úpravy k zajištění ochrany </a:t>
            </a:r>
            <a:r>
              <a:rPr lang="cs-CZ" sz="2000" dirty="0" smtClean="0"/>
              <a:t>architektonického </a:t>
            </a:r>
            <a:r>
              <a:rPr lang="cs-CZ" sz="2000" dirty="0" smtClean="0"/>
              <a:t>a archeologického dědictví </a:t>
            </a:r>
            <a:r>
              <a:rPr lang="cs-CZ" sz="2000" dirty="0" smtClean="0"/>
              <a:t>§ </a:t>
            </a:r>
            <a:r>
              <a:rPr lang="cs-CZ" sz="2000" dirty="0" smtClean="0"/>
              <a:t>137 SZ</a:t>
            </a:r>
          </a:p>
          <a:p>
            <a:pPr>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000" dirty="0" smtClean="0"/>
              <a:t>Neočekávaný </a:t>
            </a:r>
            <a:r>
              <a:rPr lang="cs-CZ" sz="2000" dirty="0"/>
              <a:t>archeologický nález § 176 SZ</a:t>
            </a:r>
          </a:p>
          <a:p>
            <a:pPr marL="0" indent="0">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2000" dirty="0" smtClean="0"/>
          </a:p>
          <a:p>
            <a:pPr marL="0" indent="0">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000" dirty="0" smtClean="0"/>
              <a:t>Zákon č. 500/2004 Sb., správní řád</a:t>
            </a:r>
          </a:p>
          <a:p>
            <a:pPr marL="0" indent="0">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2000" dirty="0"/>
          </a:p>
          <a:p>
            <a:pPr marL="0" indent="0">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000" dirty="0" smtClean="0"/>
              <a:t>Zákon č. 200/1991 Sb., o přestupcích</a:t>
            </a:r>
            <a:endParaRPr lang="cs-CZ" sz="2000" dirty="0" smtClean="0"/>
          </a:p>
        </p:txBody>
      </p:sp>
    </p:spTree>
    <p:extLst>
      <p:ext uri="{BB962C8B-B14F-4D97-AF65-F5344CB8AC3E}">
        <p14:creationId xmlns:p14="http://schemas.microsoft.com/office/powerpoint/2010/main" val="224210748"/>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200" i="1" dirty="0"/>
              <a:t>Správa kultury  </a:t>
            </a:r>
            <a:r>
              <a:rPr lang="cs-CZ" sz="2800" i="1" dirty="0">
                <a:solidFill>
                  <a:srgbClr val="00B050"/>
                </a:solidFill>
              </a:rPr>
              <a:t>památková péče</a:t>
            </a:r>
            <a:endParaRPr lang="cs-CZ" sz="3200" dirty="0"/>
          </a:p>
        </p:txBody>
      </p:sp>
      <p:sp>
        <p:nvSpPr>
          <p:cNvPr id="3" name="Zástupný symbol pro obsah 2"/>
          <p:cNvSpPr>
            <a:spLocks noGrp="1"/>
          </p:cNvSpPr>
          <p:nvPr>
            <p:ph idx="1"/>
          </p:nvPr>
        </p:nvSpPr>
        <p:spPr>
          <a:xfrm>
            <a:off x="457200" y="1340768"/>
            <a:ext cx="8229600" cy="4785395"/>
          </a:xfrm>
        </p:spPr>
        <p:txBody>
          <a:bodyPr>
            <a:noAutofit/>
          </a:bodyPr>
          <a:lstStyle/>
          <a:p>
            <a:pPr>
              <a:lnSpc>
                <a:spcPct val="33000"/>
              </a:lnSpc>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en-GB" sz="1400" dirty="0"/>
          </a:p>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1800" dirty="0" smtClean="0"/>
          </a:p>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2000" dirty="0" smtClean="0"/>
          </a:p>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2000" dirty="0"/>
          </a:p>
          <a:p>
            <a:pPr marL="0" indent="0">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2000" dirty="0" smtClean="0"/>
          </a:p>
          <a:p>
            <a:pPr marL="0" indent="0" algn="ctr">
              <a:spcBef>
                <a:spcPts val="0"/>
              </a:spcBef>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000" smtClean="0"/>
              <a:t>UNESCO</a:t>
            </a:r>
            <a:endParaRPr lang="cs-CZ" sz="2000" dirty="0" smtClean="0"/>
          </a:p>
        </p:txBody>
      </p:sp>
    </p:spTree>
    <p:extLst>
      <p:ext uri="{BB962C8B-B14F-4D97-AF65-F5344CB8AC3E}">
        <p14:creationId xmlns:p14="http://schemas.microsoft.com/office/powerpoint/2010/main" val="918866013"/>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300" i="1" dirty="0" smtClean="0"/>
              <a:t>Správa kultury  </a:t>
            </a:r>
            <a:r>
              <a:rPr lang="cs-CZ" sz="3200" i="1" dirty="0" smtClean="0">
                <a:solidFill>
                  <a:srgbClr val="C00000"/>
                </a:solidFill>
              </a:rPr>
              <a:t>archeologie</a:t>
            </a:r>
            <a:endParaRPr lang="cs-CZ" sz="3200" dirty="0">
              <a:solidFill>
                <a:srgbClr val="C00000"/>
              </a:solidFill>
            </a:endParaRPr>
          </a:p>
        </p:txBody>
      </p:sp>
      <p:sp>
        <p:nvSpPr>
          <p:cNvPr id="3" name="Zástupný symbol pro obsah 2"/>
          <p:cNvSpPr>
            <a:spLocks noGrp="1"/>
          </p:cNvSpPr>
          <p:nvPr>
            <p:ph idx="1"/>
          </p:nvPr>
        </p:nvSpPr>
        <p:spPr>
          <a:xfrm>
            <a:off x="457200" y="1340768"/>
            <a:ext cx="8229600" cy="4785395"/>
          </a:xfrm>
        </p:spPr>
        <p:txBody>
          <a:bodyPr>
            <a:normAutofit/>
          </a:bodyPr>
          <a:lstStyle/>
          <a:p>
            <a:pPr marL="0" indent="0" algn="ctr">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2000" dirty="0" smtClean="0"/>
          </a:p>
          <a:p>
            <a:pPr marL="0" indent="0" algn="ctr">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2000" dirty="0"/>
          </a:p>
          <a:p>
            <a:pPr marL="0" indent="0" algn="ctr">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000" dirty="0" smtClean="0"/>
              <a:t>ARCHEOLOGIE</a:t>
            </a:r>
            <a:endParaRPr lang="en-GB" sz="2000" dirty="0" smtClean="0"/>
          </a:p>
          <a:p>
            <a:pPr marL="0" indent="0" algn="ctr">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000" dirty="0" smtClean="0"/>
              <a:t> Mgr. </a:t>
            </a:r>
            <a:r>
              <a:rPr lang="cs-CZ" sz="2000" smtClean="0"/>
              <a:t>Bc. Klára </a:t>
            </a:r>
            <a:r>
              <a:rPr lang="cs-CZ" sz="2000" dirty="0" smtClean="0"/>
              <a:t>Prokopová</a:t>
            </a:r>
          </a:p>
          <a:p>
            <a:pPr marL="0" indent="0" algn="ctr">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sz="2000" dirty="0"/>
          </a:p>
          <a:p>
            <a:pPr marL="0" indent="0" algn="ctr">
              <a:buNone/>
              <a:tabLst>
                <a:tab pos="258763"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sz="2000" dirty="0" smtClean="0"/>
              <a:t>12. 5. 2017</a:t>
            </a:r>
            <a:endParaRPr lang="en-GB" sz="2000" dirty="0"/>
          </a:p>
        </p:txBody>
      </p:sp>
    </p:spTree>
    <p:extLst>
      <p:ext uri="{BB962C8B-B14F-4D97-AF65-F5344CB8AC3E}">
        <p14:creationId xmlns:p14="http://schemas.microsoft.com/office/powerpoint/2010/main" val="1130449874"/>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300" i="1" dirty="0"/>
              <a:t>Správa </a:t>
            </a:r>
            <a:r>
              <a:rPr lang="cs-CZ" sz="3300" i="1" dirty="0" smtClean="0"/>
              <a:t>kultury</a:t>
            </a:r>
            <a:endParaRPr lang="cs-CZ" sz="3300" dirty="0"/>
          </a:p>
        </p:txBody>
      </p:sp>
      <p:sp>
        <p:nvSpPr>
          <p:cNvPr id="3" name="Zástupný symbol pro obsah 2"/>
          <p:cNvSpPr>
            <a:spLocks noGrp="1"/>
          </p:cNvSpPr>
          <p:nvPr>
            <p:ph idx="1"/>
          </p:nvPr>
        </p:nvSpPr>
        <p:spPr>
          <a:xfrm>
            <a:off x="457200" y="1340768"/>
            <a:ext cx="8229600" cy="4785395"/>
          </a:xfrm>
        </p:spPr>
        <p:txBody>
          <a:bodyPr>
            <a:normAutofit/>
          </a:bodyPr>
          <a:lstStyle/>
          <a:p>
            <a:endParaRPr lang="cs-CZ" sz="1600" dirty="0" smtClean="0"/>
          </a:p>
          <a:p>
            <a:pPr marL="0" indent="0">
              <a:buNone/>
            </a:pPr>
            <a:endParaRPr lang="cs-CZ" sz="1600" dirty="0" smtClean="0"/>
          </a:p>
          <a:p>
            <a:pPr marL="0" indent="0">
              <a:buNone/>
            </a:pPr>
            <a:endParaRPr lang="cs-CZ" sz="1600" dirty="0"/>
          </a:p>
          <a:p>
            <a:pPr marL="0" indent="0">
              <a:buNone/>
            </a:pPr>
            <a:endParaRPr lang="cs-CZ" sz="1600" dirty="0" smtClean="0"/>
          </a:p>
          <a:p>
            <a:pPr marL="0" indent="0">
              <a:buNone/>
            </a:pPr>
            <a:endParaRPr lang="cs-CZ" sz="1600" dirty="0"/>
          </a:p>
          <a:p>
            <a:pPr marL="0" indent="0">
              <a:buNone/>
            </a:pPr>
            <a:endParaRPr lang="cs-CZ" sz="1600" dirty="0" smtClean="0"/>
          </a:p>
          <a:p>
            <a:pPr marL="0" indent="0">
              <a:buNone/>
            </a:pPr>
            <a:endParaRPr lang="cs-CZ" sz="1600" dirty="0"/>
          </a:p>
          <a:p>
            <a:pPr marL="0" indent="0" algn="ctr">
              <a:buNone/>
            </a:pPr>
            <a:r>
              <a:rPr lang="cs-CZ" b="1" dirty="0" smtClean="0"/>
              <a:t>Děkuji za pozornost.</a:t>
            </a:r>
            <a:endParaRPr lang="cs-CZ" b="1" dirty="0"/>
          </a:p>
        </p:txBody>
      </p:sp>
    </p:spTree>
    <p:extLst>
      <p:ext uri="{BB962C8B-B14F-4D97-AF65-F5344CB8AC3E}">
        <p14:creationId xmlns:p14="http://schemas.microsoft.com/office/powerpoint/2010/main" val="26997183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548680"/>
            <a:ext cx="8229600" cy="634082"/>
          </a:xfrm>
        </p:spPr>
        <p:txBody>
          <a:bodyPr>
            <a:normAutofit/>
          </a:bodyPr>
          <a:lstStyle/>
          <a:p>
            <a:r>
              <a:rPr lang="cs-CZ" sz="3300" i="1" dirty="0" smtClean="0"/>
              <a:t>Správa kultury</a:t>
            </a:r>
            <a:endParaRPr lang="cs-CZ" dirty="0"/>
          </a:p>
        </p:txBody>
      </p:sp>
      <p:sp>
        <p:nvSpPr>
          <p:cNvPr id="3" name="Zástupný symbol pro obsah 2"/>
          <p:cNvSpPr>
            <a:spLocks noGrp="1"/>
          </p:cNvSpPr>
          <p:nvPr>
            <p:ph idx="1"/>
          </p:nvPr>
        </p:nvSpPr>
        <p:spPr>
          <a:xfrm>
            <a:off x="457200" y="1340768"/>
            <a:ext cx="8229600" cy="4785395"/>
          </a:xfrm>
        </p:spPr>
        <p:txBody>
          <a:bodyPr>
            <a:normAutofit/>
          </a:bodyPr>
          <a:lstStyle/>
          <a:p>
            <a:pPr marL="266400" indent="0">
              <a:spcBef>
                <a:spcPts val="0"/>
              </a:spcBef>
              <a:buNone/>
            </a:pPr>
            <a:r>
              <a:rPr lang="cs-CZ" sz="2400" i="1" dirty="0" smtClean="0">
                <a:solidFill>
                  <a:srgbClr val="0070C0"/>
                </a:solidFill>
              </a:rPr>
              <a:t>Literatura a knihovny</a:t>
            </a:r>
          </a:p>
          <a:p>
            <a:pPr marL="266400" indent="0">
              <a:spcBef>
                <a:spcPts val="0"/>
              </a:spcBef>
              <a:buNone/>
            </a:pPr>
            <a:endParaRPr lang="cs-CZ" sz="2000" i="1" dirty="0" smtClean="0">
              <a:solidFill>
                <a:srgbClr val="00B050"/>
              </a:solidFill>
            </a:endParaRPr>
          </a:p>
          <a:p>
            <a:pPr marL="266400">
              <a:spcBef>
                <a:spcPts val="0"/>
              </a:spcBef>
              <a:buFont typeface="Courier New" pitchFamily="49" charset="0"/>
              <a:buChar char="o"/>
            </a:pPr>
            <a:r>
              <a:rPr lang="cs-CZ" sz="1800" dirty="0" smtClean="0"/>
              <a:t>Zák. č. 37/1995 Sb., o neperiodických publikacích + prováděcí vyhláška 252/1995 Sb.</a:t>
            </a:r>
          </a:p>
          <a:p>
            <a:pPr marL="1224" indent="0">
              <a:spcBef>
                <a:spcPts val="0"/>
              </a:spcBef>
              <a:buNone/>
            </a:pPr>
            <a:endParaRPr lang="cs-CZ" sz="1800" dirty="0" smtClean="0"/>
          </a:p>
          <a:p>
            <a:pPr marL="266400">
              <a:spcBef>
                <a:spcPts val="0"/>
              </a:spcBef>
              <a:buFont typeface="Courier New" pitchFamily="49" charset="0"/>
              <a:buChar char="o"/>
            </a:pPr>
            <a:r>
              <a:rPr lang="cs-CZ" sz="1800" dirty="0" smtClean="0"/>
              <a:t>Zák. č. 46/2000 Sb., o právech a povinnostech při vydávání periodického tisku (tiskový zákon)</a:t>
            </a:r>
          </a:p>
          <a:p>
            <a:pPr marL="1224" indent="0">
              <a:spcBef>
                <a:spcPts val="0"/>
              </a:spcBef>
              <a:buNone/>
            </a:pPr>
            <a:endParaRPr lang="cs-CZ" sz="1800" dirty="0" smtClean="0"/>
          </a:p>
          <a:p>
            <a:pPr marL="266400">
              <a:spcBef>
                <a:spcPts val="0"/>
              </a:spcBef>
              <a:buFont typeface="Courier New" pitchFamily="49" charset="0"/>
              <a:buChar char="o"/>
            </a:pPr>
            <a:r>
              <a:rPr lang="cs-CZ" sz="1800" dirty="0" smtClean="0"/>
              <a:t>Zák</a:t>
            </a:r>
            <a:r>
              <a:rPr lang="cs-CZ" sz="1800" dirty="0"/>
              <a:t>. č. 257/2001 Sb., o knihovnách a podmínkách provozování veřejných knihovnických a informačních </a:t>
            </a:r>
            <a:r>
              <a:rPr lang="cs-CZ" sz="1800" dirty="0" smtClean="0"/>
              <a:t>služeb + prováděcí vyhláška č. 88/2002 Sb.</a:t>
            </a:r>
          </a:p>
          <a:p>
            <a:pPr marL="1224" indent="0">
              <a:spcBef>
                <a:spcPts val="0"/>
              </a:spcBef>
              <a:buNone/>
            </a:pPr>
            <a:endParaRPr lang="cs-CZ" sz="1800" dirty="0" smtClean="0"/>
          </a:p>
          <a:p>
            <a:pPr marL="266400">
              <a:spcBef>
                <a:spcPts val="0"/>
              </a:spcBef>
              <a:buFont typeface="Courier New" pitchFamily="49" charset="0"/>
              <a:buChar char="o"/>
            </a:pPr>
            <a:r>
              <a:rPr lang="cs-CZ" sz="1800" dirty="0" smtClean="0"/>
              <a:t>Nařízení vlády č. 288/2002 Sb., kterým se stanoví pravidla poskytování dotací na podporu knihoven</a:t>
            </a:r>
            <a:endParaRPr lang="cs-CZ" sz="1800" dirty="0"/>
          </a:p>
          <a:p>
            <a:pPr marL="0" indent="0">
              <a:buNone/>
            </a:pPr>
            <a:endParaRPr lang="cs-CZ" sz="2400" dirty="0"/>
          </a:p>
          <a:p>
            <a:pPr marL="0" indent="0">
              <a:buNone/>
            </a:pPr>
            <a:endParaRPr lang="cs-CZ" sz="2400" dirty="0"/>
          </a:p>
        </p:txBody>
      </p:sp>
    </p:spTree>
    <p:extLst>
      <p:ext uri="{BB962C8B-B14F-4D97-AF65-F5344CB8AC3E}">
        <p14:creationId xmlns:p14="http://schemas.microsoft.com/office/powerpoint/2010/main" val="223503002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kt">
  <a:themeElements>
    <a:clrScheme name="Aspek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k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k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1171</TotalTime>
  <Words>6752</Words>
  <Application>Microsoft Office PowerPoint</Application>
  <PresentationFormat>Předvádění na obrazovce (4:3)</PresentationFormat>
  <Paragraphs>811</Paragraphs>
  <Slides>84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84</vt:i4>
      </vt:variant>
    </vt:vector>
  </HeadingPairs>
  <TitlesOfParts>
    <vt:vector size="89" baseType="lpstr">
      <vt:lpstr>Arial</vt:lpstr>
      <vt:lpstr>Courier New</vt:lpstr>
      <vt:lpstr>Verdana</vt:lpstr>
      <vt:lpstr>Wingdings 2</vt:lpstr>
      <vt:lpstr>Aspekt</vt:lpstr>
      <vt:lpstr>Správa kultury </vt:lpstr>
      <vt:lpstr>Správa kultury</vt:lpstr>
      <vt:lpstr>Správa kultury</vt:lpstr>
      <vt:lpstr>Správa kultury</vt:lpstr>
      <vt:lpstr>Správa kultury</vt:lpstr>
      <vt:lpstr>Správa kultury</vt:lpstr>
      <vt:lpstr>Správa kultury</vt:lpstr>
      <vt:lpstr>Správa kultury</vt:lpstr>
      <vt:lpstr>Správa kultury</vt:lpstr>
      <vt:lpstr>Správa kultury</vt:lpstr>
      <vt:lpstr>Správa kultury</vt:lpstr>
      <vt:lpstr>Správa kultury</vt:lpstr>
      <vt:lpstr>Správa kultury</vt:lpstr>
      <vt:lpstr>Správa kultury</vt:lpstr>
      <vt:lpstr>Správa kultury</vt:lpstr>
      <vt:lpstr>Správa kultury  památková péče</vt:lpstr>
      <vt:lpstr>Správa kultury  památková péče</vt:lpstr>
      <vt:lpstr>Správa kultury  památková péče</vt:lpstr>
      <vt:lpstr>Správa kultury  památková péče</vt:lpstr>
      <vt:lpstr>Správa kultury  památková péče</vt:lpstr>
      <vt:lpstr>Správa kultury  památková péče</vt:lpstr>
      <vt:lpstr>Správa kultury  památková péče</vt:lpstr>
      <vt:lpstr>Správa kultury  památková péče</vt:lpstr>
      <vt:lpstr>Správa kultury  památková péče</vt:lpstr>
      <vt:lpstr>Správa kultury  památková péče</vt:lpstr>
      <vt:lpstr>Správa kultury  památková péče</vt:lpstr>
      <vt:lpstr>Správa kultury  památková péče</vt:lpstr>
      <vt:lpstr>Správa kultury  památková péče</vt:lpstr>
      <vt:lpstr>Správa kultury  památková péče</vt:lpstr>
      <vt:lpstr>Správa kultury  památková péče</vt:lpstr>
      <vt:lpstr>Správa kultury  památková péče</vt:lpstr>
      <vt:lpstr>Správa kultury  památková péče</vt:lpstr>
      <vt:lpstr>Správa kultury  památková péče</vt:lpstr>
      <vt:lpstr>Správa kultury  památková péče</vt:lpstr>
      <vt:lpstr>památková péče   judikatura</vt:lpstr>
      <vt:lpstr>památková péče  judikatura</vt:lpstr>
      <vt:lpstr>památková péče  judikatura</vt:lpstr>
      <vt:lpstr>památková péče  judikatura</vt:lpstr>
      <vt:lpstr>památková péče  judikatura</vt:lpstr>
      <vt:lpstr>památková péče  judikatura</vt:lpstr>
      <vt:lpstr>Správa kultury  památková péče</vt:lpstr>
      <vt:lpstr>Správa kultury  památková péče</vt:lpstr>
      <vt:lpstr>Správa kultury  památková péče</vt:lpstr>
      <vt:lpstr>Správa kultury  památková péče</vt:lpstr>
      <vt:lpstr>památková péče  judikatura</vt:lpstr>
      <vt:lpstr>památková péče  judikatura</vt:lpstr>
      <vt:lpstr>památková péče  judikatura</vt:lpstr>
      <vt:lpstr>památková péče  judikatura</vt:lpstr>
      <vt:lpstr>památková péče  judikatura</vt:lpstr>
      <vt:lpstr>Správa kultury  restaurování</vt:lpstr>
      <vt:lpstr>Správa kultury  restaurování</vt:lpstr>
      <vt:lpstr>Správa kultury  restaurování</vt:lpstr>
      <vt:lpstr>Správa kultury  restaurování</vt:lpstr>
      <vt:lpstr>Správa kultury  restaurování</vt:lpstr>
      <vt:lpstr>Správa kultury  restaurování</vt:lpstr>
      <vt:lpstr>Správa kultury  restaurování</vt:lpstr>
      <vt:lpstr>Správa kultury  restaurování</vt:lpstr>
      <vt:lpstr>Správa kultury  restaurování</vt:lpstr>
      <vt:lpstr>Správa kultury  restaurování</vt:lpstr>
      <vt:lpstr>Správa kultury  restaurování</vt:lpstr>
      <vt:lpstr>Správa kultury  restaurování</vt:lpstr>
      <vt:lpstr>Prezentace aplikace PowerPoint</vt:lpstr>
      <vt:lpstr> </vt:lpstr>
      <vt:lpstr>Prezentace aplikace PowerPoint</vt:lpstr>
      <vt:lpstr>Správa kultury  restaurování</vt:lpstr>
      <vt:lpstr>Správa kultury  restaurování</vt:lpstr>
      <vt:lpstr>Správa kultury  restaurování</vt:lpstr>
      <vt:lpstr>restaurování   judikatura</vt:lpstr>
      <vt:lpstr>restaurování   judikatura</vt:lpstr>
      <vt:lpstr>Správa kultury  památková péče</vt:lpstr>
      <vt:lpstr>Správa kultury  památková péče</vt:lpstr>
      <vt:lpstr>Správa kultury  památková péče</vt:lpstr>
      <vt:lpstr>Správa kultury  památková péče</vt:lpstr>
      <vt:lpstr>Správa kultury  památková péče</vt:lpstr>
      <vt:lpstr>Správa kultury  památková péče</vt:lpstr>
      <vt:lpstr>památková péče  judikatura</vt:lpstr>
      <vt:lpstr>památková péče  judikatura</vt:lpstr>
      <vt:lpstr>památková péče  judikatura</vt:lpstr>
      <vt:lpstr>památková péče  judikatura</vt:lpstr>
      <vt:lpstr>památková péče  judikatura</vt:lpstr>
      <vt:lpstr>Správa kultury  památková péče</vt:lpstr>
      <vt:lpstr>Správa kultury  památková péče</vt:lpstr>
      <vt:lpstr>Správa kultury  archeologie</vt:lpstr>
      <vt:lpstr>Správa kultury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Georg</dc:creator>
  <cp:lastModifiedBy>Posluchárna</cp:lastModifiedBy>
  <cp:revision>78</cp:revision>
  <dcterms:created xsi:type="dcterms:W3CDTF">2013-02-27T17:52:55Z</dcterms:created>
  <dcterms:modified xsi:type="dcterms:W3CDTF">2017-03-31T11:15:31Z</dcterms:modified>
</cp:coreProperties>
</file>