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8" r:id="rId3"/>
    <p:sldId id="319" r:id="rId4"/>
    <p:sldId id="318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1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2204" autoAdjust="0"/>
  </p:normalViewPr>
  <p:slideViewPr>
    <p:cSldViewPr>
      <p:cViewPr varScale="1">
        <p:scale>
          <a:sx n="51" d="100"/>
          <a:sy n="51" d="100"/>
        </p:scale>
        <p:origin x="72" y="1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15.9.2014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15.9.2014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15.9.2014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15.9.2014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15.9.2014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15.9.2014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15.9.2014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15.9.2014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15.9.2014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15.9.2014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F99A8-12C7-44CD-8CA1-984A970EC03A}" type="datetimeFigureOut">
              <a:rPr lang="cs-CZ" smtClean="0"/>
              <a:t>15.9.2014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B9F99A8-12C7-44CD-8CA1-984A970EC03A}" type="datetimeFigureOut">
              <a:rPr lang="cs-CZ" smtClean="0"/>
              <a:t>15.9.2014</a:t>
            </a:fld>
            <a:endParaRPr lang="cs-CZ" dirty="0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5F1F357-2D09-4EC6-9CEA-9B7DE349BE68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va.kebrlova@law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944216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Ochrana kulturních památek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3933056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Mgr. et Mgr. Eva Kebrlová, UČO 127525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Kontakt: </a:t>
            </a:r>
            <a:r>
              <a:rPr lang="cs-CZ" dirty="0" smtClean="0">
                <a:hlinkClick r:id="rId2"/>
              </a:rPr>
              <a:t>eva.kebrlova@law.muni.cz</a:t>
            </a:r>
            <a:endParaRPr lang="cs-CZ" dirty="0" smtClean="0"/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Konzultace po dohodě ve čtvrtek před seminářem</a:t>
            </a:r>
          </a:p>
          <a:p>
            <a:pPr algn="ctr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134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Osnova zákona o památkách byla odsouzena k zániku již svou podstatou. Příliš široce rozkročena nedokázala se vyrovnat s platnou, dnes ještě více akcentovanou, námitkou zásahu do vlastnictví. 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Především </a:t>
            </a:r>
            <a:r>
              <a:rPr lang="cs-CZ" sz="2400" dirty="0"/>
              <a:t>ale nedokázala postulovat předmět své úpravy – památku – jako právní kategorii. Díky průtahům v meziresortním připomínkovém řízení práce na zákoně samovolně ustaly s ohledem na vážnou geopolitickou situaci v roce 1938.</a:t>
            </a:r>
          </a:p>
        </p:txBody>
      </p:sp>
    </p:spTree>
    <p:extLst>
      <p:ext uri="{BB962C8B-B14F-4D97-AF65-F5344CB8AC3E}">
        <p14:creationId xmlns:p14="http://schemas.microsoft.com/office/powerpoint/2010/main" val="294861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V</a:t>
            </a:r>
            <a:r>
              <a:rPr lang="cs-CZ" sz="2400" dirty="0"/>
              <a:t> roce 1941 byla </a:t>
            </a:r>
            <a:r>
              <a:rPr lang="cs-CZ" sz="2400" dirty="0"/>
              <a:t>poprvé upravena obecně závazným </a:t>
            </a:r>
            <a:r>
              <a:rPr lang="cs-CZ" sz="2400" dirty="0" smtClean="0"/>
              <a:t>předpisem problematika </a:t>
            </a:r>
            <a:r>
              <a:rPr lang="cs-CZ" sz="2400" dirty="0"/>
              <a:t>archeologie </a:t>
            </a:r>
            <a:r>
              <a:rPr lang="cs-CZ" sz="2400" dirty="0" smtClean="0"/>
              <a:t>- </a:t>
            </a:r>
            <a:r>
              <a:rPr lang="cs-CZ" sz="2400" dirty="0"/>
              <a:t>vládním nařízením č. 274/1941 Sb., o archeologických památkách. </a:t>
            </a:r>
          </a:p>
        </p:txBody>
      </p:sp>
    </p:spTree>
    <p:extLst>
      <p:ext uri="{BB962C8B-B14F-4D97-AF65-F5344CB8AC3E}">
        <p14:creationId xmlns:p14="http://schemas.microsoft.com/office/powerpoint/2010/main" val="495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Zák</a:t>
            </a:r>
            <a:r>
              <a:rPr lang="cs-CZ" sz="2400" dirty="0"/>
              <a:t>. č. 22/1958 Sb., o kulturních </a:t>
            </a:r>
            <a:r>
              <a:rPr lang="cs-CZ" sz="2400" dirty="0" smtClean="0"/>
              <a:t>památkách.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Zák. č. 20/1987 Sb., o státní památkové péči.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3218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Děkuji za pozornost.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8457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endParaRPr lang="cs-CZ" sz="1600" dirty="0" smtClean="0"/>
          </a:p>
          <a:p>
            <a:pPr marL="0" indent="0" algn="ctr">
              <a:buNone/>
            </a:pPr>
            <a:r>
              <a:rPr lang="cs-CZ" sz="1600" b="1" u="sng" dirty="0"/>
              <a:t>Osnova: </a:t>
            </a:r>
            <a:endParaRPr lang="cs-CZ" sz="1600" dirty="0"/>
          </a:p>
          <a:p>
            <a:pPr marL="342900" indent="-342900">
              <a:buAutoNum type="arabicParenR"/>
            </a:pPr>
            <a:r>
              <a:rPr lang="cs-CZ" sz="1600" dirty="0" smtClean="0"/>
              <a:t>Vývoj </a:t>
            </a:r>
            <a:r>
              <a:rPr lang="cs-CZ" sz="1600" dirty="0"/>
              <a:t>veřejného zájmu na ochraně památek, historické právní úpravy. </a:t>
            </a:r>
            <a:endParaRPr lang="cs-CZ" sz="1600" dirty="0" smtClean="0"/>
          </a:p>
          <a:p>
            <a:pPr marL="342900" indent="-342900">
              <a:buAutoNum type="arabicParenR"/>
            </a:pPr>
            <a:r>
              <a:rPr lang="cs-CZ" sz="1600" dirty="0" smtClean="0"/>
              <a:t>Základní </a:t>
            </a:r>
            <a:r>
              <a:rPr lang="cs-CZ" sz="1600" dirty="0"/>
              <a:t>principy, zásady a pojmy současné památkové péče. </a:t>
            </a:r>
            <a:endParaRPr lang="cs-CZ" sz="1600" dirty="0" smtClean="0"/>
          </a:p>
          <a:p>
            <a:pPr marL="342900" indent="-342900">
              <a:buAutoNum type="arabicParenR"/>
            </a:pPr>
            <a:r>
              <a:rPr lang="cs-CZ" sz="1600" dirty="0" smtClean="0"/>
              <a:t>Právní </a:t>
            </a:r>
            <a:r>
              <a:rPr lang="cs-CZ" sz="1600" dirty="0"/>
              <a:t>rámec současné památkové péče. </a:t>
            </a:r>
            <a:endParaRPr lang="cs-CZ" sz="1600" dirty="0" smtClean="0"/>
          </a:p>
          <a:p>
            <a:pPr marL="342900" indent="-342900">
              <a:buAutoNum type="arabicParenR"/>
            </a:pPr>
            <a:r>
              <a:rPr lang="cs-CZ" sz="1600" dirty="0" smtClean="0"/>
              <a:t>Veřejná </a:t>
            </a:r>
            <a:r>
              <a:rPr lang="cs-CZ" sz="1600" dirty="0"/>
              <a:t>správa na úseku státní památkové péče. </a:t>
            </a:r>
            <a:endParaRPr lang="cs-CZ" sz="1600" dirty="0" smtClean="0"/>
          </a:p>
          <a:p>
            <a:pPr marL="342900" indent="-342900">
              <a:buAutoNum type="arabicParenR"/>
            </a:pPr>
            <a:r>
              <a:rPr lang="cs-CZ" sz="1600" dirty="0" smtClean="0"/>
              <a:t>Kulturní </a:t>
            </a:r>
            <a:r>
              <a:rPr lang="cs-CZ" sz="1600" dirty="0"/>
              <a:t>památka, národní kulturní památka, památková rezervace, památková zóna. Evidence památek. </a:t>
            </a:r>
            <a:endParaRPr lang="cs-CZ" sz="1600" dirty="0" smtClean="0"/>
          </a:p>
          <a:p>
            <a:pPr marL="342900" indent="-342900">
              <a:buAutoNum type="arabicParenR"/>
            </a:pPr>
            <a:r>
              <a:rPr lang="cs-CZ" sz="1600" dirty="0" smtClean="0"/>
              <a:t>Péče </a:t>
            </a:r>
            <a:r>
              <a:rPr lang="cs-CZ" sz="1600" dirty="0"/>
              <a:t>o kulturní památky. </a:t>
            </a:r>
            <a:endParaRPr lang="cs-CZ" sz="1600" dirty="0" smtClean="0"/>
          </a:p>
          <a:p>
            <a:pPr marL="342900" indent="-342900">
              <a:buAutoNum type="arabicParenR"/>
            </a:pPr>
            <a:r>
              <a:rPr lang="cs-CZ" sz="1600" dirty="0" smtClean="0"/>
              <a:t>Závazné </a:t>
            </a:r>
            <a:r>
              <a:rPr lang="cs-CZ" sz="1600" dirty="0"/>
              <a:t>stanovisko orgánu státní památkové péče. </a:t>
            </a:r>
            <a:endParaRPr lang="cs-CZ" sz="1600" dirty="0" smtClean="0"/>
          </a:p>
          <a:p>
            <a:pPr marL="342900" indent="-342900">
              <a:buAutoNum type="arabicParenR"/>
            </a:pPr>
            <a:r>
              <a:rPr lang="cs-CZ" sz="1600" dirty="0" smtClean="0"/>
              <a:t>Restaurování</a:t>
            </a:r>
            <a:r>
              <a:rPr lang="cs-CZ" sz="1600" dirty="0"/>
              <a:t>. </a:t>
            </a:r>
            <a:endParaRPr lang="cs-CZ" sz="1600" dirty="0" smtClean="0"/>
          </a:p>
          <a:p>
            <a:pPr marL="342900" indent="-342900">
              <a:buAutoNum type="arabicParenR"/>
            </a:pPr>
            <a:r>
              <a:rPr lang="cs-CZ" sz="1600" dirty="0" smtClean="0"/>
              <a:t>Archeologické </a:t>
            </a:r>
            <a:r>
              <a:rPr lang="cs-CZ" sz="1600" dirty="0"/>
              <a:t>výzkumy a nálezy. </a:t>
            </a:r>
            <a:endParaRPr lang="cs-CZ" sz="1600" dirty="0" smtClean="0"/>
          </a:p>
          <a:p>
            <a:pPr marL="342900" indent="-342900">
              <a:buAutoNum type="arabicParenR"/>
            </a:pPr>
            <a:r>
              <a:rPr lang="cs-CZ" sz="1600" dirty="0" smtClean="0"/>
              <a:t>Správní </a:t>
            </a:r>
            <a:r>
              <a:rPr lang="cs-CZ" sz="1600" dirty="0"/>
              <a:t>trestání na úseku státní památkové péče. </a:t>
            </a:r>
            <a:endParaRPr lang="cs-CZ" sz="1600" dirty="0" smtClean="0"/>
          </a:p>
          <a:p>
            <a:pPr marL="342900" indent="-342900">
              <a:buAutoNum type="arabicParenR"/>
            </a:pPr>
            <a:r>
              <a:rPr lang="cs-CZ" sz="1600" dirty="0" smtClean="0"/>
              <a:t>Vztah </a:t>
            </a:r>
            <a:r>
              <a:rPr lang="cs-CZ" sz="1600" dirty="0"/>
              <a:t>památkové péče k </a:t>
            </a:r>
            <a:r>
              <a:rPr lang="cs-CZ" sz="1600"/>
              <a:t>ostatním </a:t>
            </a:r>
            <a:r>
              <a:rPr lang="cs-CZ" sz="1600" smtClean="0"/>
              <a:t>právním </a:t>
            </a:r>
            <a:r>
              <a:rPr lang="cs-CZ" sz="1600" dirty="0"/>
              <a:t>úpravám. </a:t>
            </a:r>
            <a:endParaRPr lang="cs-CZ" sz="1600" dirty="0" smtClean="0"/>
          </a:p>
          <a:p>
            <a:pPr marL="342900" indent="-342900">
              <a:buAutoNum type="arabicParenR"/>
            </a:pPr>
            <a:r>
              <a:rPr lang="cs-CZ" sz="1600" dirty="0" smtClean="0"/>
              <a:t>Závěrečné </a:t>
            </a:r>
            <a:r>
              <a:rPr lang="cs-CZ" sz="1600" dirty="0"/>
              <a:t>kolokvium.</a:t>
            </a: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9971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endParaRPr lang="cs-CZ" sz="1600" dirty="0" smtClean="0"/>
          </a:p>
          <a:p>
            <a:pPr marL="0" indent="0" algn="ctr">
              <a:buNone/>
            </a:pPr>
            <a:r>
              <a:rPr lang="cs-CZ" sz="1600" b="1" u="sng" dirty="0" smtClean="0"/>
              <a:t>Literatura</a:t>
            </a:r>
          </a:p>
          <a:p>
            <a:pPr marL="0" indent="0">
              <a:buNone/>
            </a:pPr>
            <a:endParaRPr lang="cs-CZ" sz="160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1018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1. cvičení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Vývoj </a:t>
            </a:r>
            <a:r>
              <a:rPr lang="cs-CZ" dirty="0"/>
              <a:t>veřejného zájmu na ochraně památek, historické právní úpravy.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610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Prvotní zájem už od renesance </a:t>
            </a:r>
          </a:p>
          <a:p>
            <a:r>
              <a:rPr lang="cs-CZ" dirty="0" smtClean="0"/>
              <a:t>o památky antické </a:t>
            </a:r>
            <a:r>
              <a:rPr lang="cs-CZ" dirty="0"/>
              <a:t>(papežský stát, italské městské státy) </a:t>
            </a:r>
            <a:endParaRPr lang="cs-CZ" dirty="0" smtClean="0"/>
          </a:p>
          <a:p>
            <a:r>
              <a:rPr lang="cs-CZ" dirty="0" smtClean="0"/>
              <a:t>a o památky </a:t>
            </a:r>
            <a:r>
              <a:rPr lang="cs-CZ" dirty="0"/>
              <a:t>pravěké (Švédsko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Manýrismus – kabinety kuriozit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5137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Právní regulace </a:t>
            </a:r>
          </a:p>
          <a:p>
            <a:pPr marL="0" indent="0" algn="just">
              <a:buNone/>
            </a:pPr>
            <a:r>
              <a:rPr lang="cs-CZ" dirty="0" smtClean="0"/>
              <a:t>- od </a:t>
            </a:r>
            <a:r>
              <a:rPr lang="cs-CZ" dirty="0"/>
              <a:t>třetiny 19. stol. již moderní (Řecko, Francie)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844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Rakouské císařství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Počátky </a:t>
            </a:r>
            <a:r>
              <a:rPr lang="cs-CZ" dirty="0"/>
              <a:t>institucionální ochrany památek na území </a:t>
            </a:r>
            <a:r>
              <a:rPr lang="cs-CZ" dirty="0" smtClean="0"/>
              <a:t>započaly </a:t>
            </a:r>
            <a:r>
              <a:rPr lang="cs-CZ" dirty="0"/>
              <a:t>zřízením Centrální komise pro zachování stavebních památek </a:t>
            </a:r>
            <a:r>
              <a:rPr lang="cs-CZ" dirty="0" smtClean="0"/>
              <a:t>a jmenování </a:t>
            </a:r>
            <a:r>
              <a:rPr lang="cs-CZ" dirty="0"/>
              <a:t>zemských konzervátorů v roce 1850, jednotná právní úprava však přijata nebyla.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5704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 smtClean="0"/>
              <a:t>Vývoj </a:t>
            </a:r>
            <a:r>
              <a:rPr lang="cs-CZ" sz="2400" dirty="0"/>
              <a:t>v uherské části monarchie po rakousko-uherském vyrovnání vykročil vlastním směrem, který byl v oblasti ochrany památek v roce 1881 završen vydáním </a:t>
            </a:r>
            <a:r>
              <a:rPr lang="cs-CZ" sz="2400" dirty="0" err="1"/>
              <a:t>Zákonneho</a:t>
            </a:r>
            <a:r>
              <a:rPr lang="cs-CZ" sz="2400" dirty="0"/>
              <a:t> článku XXXIX/1881. </a:t>
            </a:r>
            <a:r>
              <a:rPr lang="cs-CZ" sz="2400" dirty="0" smtClean="0"/>
              <a:t>Ten </a:t>
            </a:r>
            <a:r>
              <a:rPr lang="cs-CZ" sz="2400" dirty="0"/>
              <a:t>chránil stavební památky nad zemí i pod zemí a vykopávky po takových </a:t>
            </a:r>
            <a:r>
              <a:rPr lang="cs-CZ" sz="2400" dirty="0" smtClean="0"/>
              <a:t>památkách. </a:t>
            </a:r>
            <a:r>
              <a:rPr lang="cs-CZ" sz="2400" dirty="0"/>
              <a:t>Na dlouhou dobu téměř osmdesáti let byl jedinou právní úpravou problematiky ochrany památek na našem území.</a:t>
            </a:r>
            <a:r>
              <a:rPr lang="cs-CZ" sz="2400" dirty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067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solidFill>
                  <a:srgbClr val="00B050"/>
                </a:solidFill>
              </a:rPr>
              <a:t>památková péče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 smtClean="0"/>
              <a:t>Po </a:t>
            </a:r>
            <a:r>
              <a:rPr lang="cs-CZ" sz="2400" dirty="0"/>
              <a:t>vzniku Československa se odborná veřejnost zabývala nutností zahájení legislativních </a:t>
            </a:r>
            <a:r>
              <a:rPr lang="cs-CZ" sz="2400" dirty="0" smtClean="0"/>
              <a:t>prací na zákoně o památkách. 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 smtClean="0"/>
              <a:t>Začátkem </a:t>
            </a:r>
            <a:r>
              <a:rPr lang="cs-CZ" sz="2400" dirty="0"/>
              <a:t>20. let vznikla první předloha osnovy všeobecného zákona na ochranu památek, skutečné práce na zákoně o památkách byly zahájeny nejspíše až v roce </a:t>
            </a:r>
            <a:r>
              <a:rPr lang="cs-CZ" sz="2400" dirty="0" smtClean="0"/>
              <a:t>1928.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 smtClean="0"/>
              <a:t>V</a:t>
            </a:r>
            <a:r>
              <a:rPr lang="cs-CZ" sz="2400" dirty="0"/>
              <a:t> roce 1934 nabyla osnova zákona </a:t>
            </a:r>
            <a:r>
              <a:rPr lang="cs-CZ" sz="2400" dirty="0" smtClean="0"/>
              <a:t>definitivního </a:t>
            </a:r>
            <a:r>
              <a:rPr lang="cs-CZ" sz="2400" dirty="0"/>
              <a:t>znění a byla doplněna o důvodovou zprávu.</a:t>
            </a:r>
          </a:p>
        </p:txBody>
      </p:sp>
    </p:spTree>
    <p:extLst>
      <p:ext uri="{BB962C8B-B14F-4D97-AF65-F5344CB8AC3E}">
        <p14:creationId xmlns:p14="http://schemas.microsoft.com/office/powerpoint/2010/main" val="365434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2521</TotalTime>
  <Words>288</Words>
  <Application>Microsoft Office PowerPoint</Application>
  <PresentationFormat>Předvádění na obrazovce 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Verdana</vt:lpstr>
      <vt:lpstr>Wingdings 2</vt:lpstr>
      <vt:lpstr>Aspekt</vt:lpstr>
      <vt:lpstr>Ochrana kulturních památek </vt:lpstr>
      <vt:lpstr>památková péče</vt:lpstr>
      <vt:lpstr>památková péče</vt:lpstr>
      <vt:lpstr>památková péče</vt:lpstr>
      <vt:lpstr>památková péče</vt:lpstr>
      <vt:lpstr>památková péče</vt:lpstr>
      <vt:lpstr>památková péče</vt:lpstr>
      <vt:lpstr>památková péče</vt:lpstr>
      <vt:lpstr>památková péče</vt:lpstr>
      <vt:lpstr>památková péče</vt:lpstr>
      <vt:lpstr>památková péče</vt:lpstr>
      <vt:lpstr>památková péče</vt:lpstr>
      <vt:lpstr>památková péče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Georg</dc:creator>
  <cp:lastModifiedBy>Kebrlová Eva Mgr.</cp:lastModifiedBy>
  <cp:revision>111</cp:revision>
  <dcterms:created xsi:type="dcterms:W3CDTF">2013-02-27T17:52:55Z</dcterms:created>
  <dcterms:modified xsi:type="dcterms:W3CDTF">2014-09-15T11:44:18Z</dcterms:modified>
</cp:coreProperties>
</file>