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143000"/>
          </a:xfrm>
        </p:spPr>
        <p:txBody>
          <a:bodyPr/>
          <a:lstStyle/>
          <a:p>
            <a:r>
              <a:rPr lang="cs-CZ" dirty="0" err="1" smtClean="0"/>
              <a:t>Ethics</a:t>
            </a:r>
            <a:r>
              <a:rPr lang="cs-CZ" dirty="0" smtClean="0"/>
              <a:t> in Public </a:t>
            </a:r>
            <a:r>
              <a:rPr lang="cs-CZ" dirty="0" err="1" smtClean="0"/>
              <a:t>Administration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3068960"/>
            <a:ext cx="8229600" cy="2265115"/>
          </a:xfrm>
        </p:spPr>
        <p:txBody>
          <a:bodyPr/>
          <a:lstStyle/>
          <a:p>
            <a:pPr>
              <a:buNone/>
            </a:pPr>
            <a:r>
              <a:rPr lang="cs-CZ" dirty="0" err="1" smtClean="0"/>
              <a:t>Lecturer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doc. JUDr. Soňa Skulová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636680"/>
          </a:xfrm>
        </p:spPr>
        <p:txBody>
          <a:bodyPr>
            <a:normAutofit/>
          </a:bodyPr>
          <a:lstStyle/>
          <a:p>
            <a:r>
              <a:rPr lang="cs-CZ" sz="3500" dirty="0" err="1" smtClean="0"/>
              <a:t>Council</a:t>
            </a:r>
            <a:r>
              <a:rPr lang="cs-CZ" sz="3500" dirty="0" smtClean="0"/>
              <a:t> </a:t>
            </a:r>
            <a:r>
              <a:rPr lang="cs-CZ" sz="3500" dirty="0" err="1" smtClean="0"/>
              <a:t>of</a:t>
            </a:r>
            <a:r>
              <a:rPr lang="cs-CZ" sz="3500" dirty="0" smtClean="0"/>
              <a:t> </a:t>
            </a:r>
            <a:r>
              <a:rPr lang="cs-CZ" sz="3500" dirty="0" err="1" smtClean="0"/>
              <a:t>Europe</a:t>
            </a:r>
            <a:r>
              <a:rPr lang="cs-CZ" sz="3500" dirty="0" smtClean="0"/>
              <a:t> </a:t>
            </a:r>
            <a:r>
              <a:rPr lang="cs-CZ" sz="3500" dirty="0" err="1" smtClean="0"/>
              <a:t>Recommendations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Legal frame and </a:t>
            </a:r>
            <a:r>
              <a:rPr lang="en-US" dirty="0" err="1" smtClean="0"/>
              <a:t>pri</a:t>
            </a:r>
            <a:r>
              <a:rPr lang="cs-CZ" dirty="0" smtClean="0"/>
              <a:t>n</a:t>
            </a:r>
            <a:r>
              <a:rPr lang="en-US" dirty="0" err="1" smtClean="0"/>
              <a:t>ciples</a:t>
            </a:r>
            <a:r>
              <a:rPr lang="en-US" dirty="0" smtClean="0"/>
              <a:t> for public service shall be set by law (a normative act)</a:t>
            </a:r>
          </a:p>
          <a:p>
            <a:r>
              <a:rPr lang="en-US" dirty="0" smtClean="0"/>
              <a:t>The Government has the responsibility for public service and its management</a:t>
            </a:r>
          </a:p>
          <a:p>
            <a:r>
              <a:rPr lang="en-US" dirty="0" smtClean="0"/>
              <a:t>Non-discriminatory rules for interview process and non-discrimination in general</a:t>
            </a:r>
          </a:p>
          <a:p>
            <a:r>
              <a:rPr lang="en-US" dirty="0" smtClean="0"/>
              <a:t>Social security/welfare</a:t>
            </a:r>
          </a:p>
          <a:p>
            <a:r>
              <a:rPr lang="en-US" dirty="0" smtClean="0"/>
              <a:t>Proper salary</a:t>
            </a:r>
          </a:p>
          <a:p>
            <a:r>
              <a:rPr lang="en-US" dirty="0" smtClean="0"/>
              <a:t>Duty to educate oneself </a:t>
            </a:r>
            <a:r>
              <a:rPr lang="en-US" dirty="0" err="1" smtClean="0"/>
              <a:t>contin</a:t>
            </a:r>
            <a:r>
              <a:rPr lang="cs-CZ" dirty="0" smtClean="0"/>
              <a:t>u</a:t>
            </a:r>
            <a:r>
              <a:rPr lang="en-US" dirty="0" err="1" smtClean="0"/>
              <a:t>ously</a:t>
            </a:r>
            <a:endParaRPr lang="en-US" dirty="0" smtClean="0"/>
          </a:p>
          <a:p>
            <a:r>
              <a:rPr lang="en-US" dirty="0" smtClean="0"/>
              <a:t>Right to a fair trial – defend one’s rights in a court proceedings</a:t>
            </a:r>
          </a:p>
          <a:p>
            <a:r>
              <a:rPr lang="en-US" dirty="0" smtClean="0"/>
              <a:t>Neutrality, secrecy, impartiality, respect the addressees and be responsible for one’s action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en-US" sz="3500" dirty="0" smtClean="0"/>
              <a:t>What’s next</a:t>
            </a:r>
            <a:r>
              <a:rPr lang="cs-CZ" sz="3500" dirty="0" smtClean="0"/>
              <a:t>?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Transfer of ethical requirements into an enforceable law</a:t>
            </a:r>
          </a:p>
          <a:p>
            <a:endParaRPr lang="en-US" dirty="0" smtClean="0"/>
          </a:p>
          <a:p>
            <a:r>
              <a:rPr lang="en-US" dirty="0" smtClean="0"/>
              <a:t>Other means of support of ethical conduct in PA</a:t>
            </a:r>
          </a:p>
          <a:p>
            <a:pPr lvl="1"/>
            <a:r>
              <a:rPr lang="en-US" dirty="0" smtClean="0"/>
              <a:t>Protection of whistleblowers?</a:t>
            </a:r>
          </a:p>
          <a:p>
            <a:pPr lvl="1"/>
            <a:r>
              <a:rPr lang="en-US" dirty="0" smtClean="0"/>
              <a:t>Well regulated civil service –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7030A0"/>
                </a:solidFill>
              </a:rPr>
              <a:t>Civil Service Act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cs-CZ" dirty="0" smtClean="0"/>
              <a:t>2014</a:t>
            </a:r>
            <a:r>
              <a:rPr lang="en-US" dirty="0" smtClean="0"/>
              <a:t>) </a:t>
            </a:r>
            <a:r>
              <a:rPr lang="en-US" dirty="0" smtClean="0"/>
              <a:t>– how does it reflect ethics?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650336"/>
          </a:xfrm>
        </p:spPr>
        <p:txBody>
          <a:bodyPr>
            <a:normAutofit/>
          </a:bodyPr>
          <a:lstStyle/>
          <a:p>
            <a:r>
              <a:rPr lang="en-US" sz="3500" dirty="0" smtClean="0"/>
              <a:t>What </a:t>
            </a:r>
            <a:r>
              <a:rPr lang="cs-CZ" sz="3500" dirty="0" smtClean="0"/>
              <a:t>D</a:t>
            </a:r>
            <a:r>
              <a:rPr lang="en-US" sz="3500" dirty="0" smtClean="0"/>
              <a:t>o </a:t>
            </a:r>
            <a:r>
              <a:rPr lang="cs-CZ" sz="3500" dirty="0" smtClean="0"/>
              <a:t>„</a:t>
            </a:r>
            <a:r>
              <a:rPr lang="cs-CZ" sz="3500" dirty="0" err="1" smtClean="0"/>
              <a:t>Ethics</a:t>
            </a:r>
            <a:r>
              <a:rPr lang="cs-CZ" sz="3500" dirty="0" smtClean="0"/>
              <a:t>“ </a:t>
            </a:r>
            <a:r>
              <a:rPr lang="cs-CZ" sz="3500" dirty="0" err="1" smtClean="0"/>
              <a:t>Mean</a:t>
            </a:r>
            <a:r>
              <a:rPr lang="cs-CZ" sz="3500" dirty="0" smtClean="0"/>
              <a:t>?</a:t>
            </a:r>
            <a:endParaRPr lang="cs-CZ" sz="35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96544"/>
          </a:xfrm>
        </p:spPr>
        <p:txBody>
          <a:bodyPr/>
          <a:lstStyle/>
          <a:p>
            <a:r>
              <a:rPr lang="en-US" sz="2200" dirty="0" smtClean="0"/>
              <a:t>Branch of philosophy (discipline)</a:t>
            </a:r>
          </a:p>
          <a:p>
            <a:r>
              <a:rPr lang="en-US" sz="2200" dirty="0" smtClean="0"/>
              <a:t>Normative social system based on the rules of morality which is different (but not isolated) from the legal normative system</a:t>
            </a:r>
          </a:p>
          <a:p>
            <a:pPr lvl="1"/>
            <a:r>
              <a:rPr lang="en-US" sz="2000" dirty="0" smtClean="0"/>
              <a:t>Such system is exercised through the power of public (general) opinion</a:t>
            </a:r>
          </a:p>
          <a:p>
            <a:pPr lvl="1"/>
            <a:r>
              <a:rPr lang="en-US" sz="2000" dirty="0" smtClean="0"/>
              <a:t>Sanctions mostly</a:t>
            </a:r>
            <a:r>
              <a:rPr lang="cs-CZ" sz="2000" dirty="0" smtClean="0"/>
              <a:t> </a:t>
            </a:r>
            <a:r>
              <a:rPr lang="en-US" sz="2000" dirty="0" smtClean="0"/>
              <a:t>of moral character (condemnation, exclusion)</a:t>
            </a:r>
            <a:endParaRPr lang="en-US" sz="2200" dirty="0" smtClean="0"/>
          </a:p>
          <a:p>
            <a:r>
              <a:rPr lang="en-US" sz="2200" dirty="0" smtClean="0"/>
              <a:t>Key terms:</a:t>
            </a:r>
          </a:p>
          <a:p>
            <a:pPr lvl="1"/>
            <a:r>
              <a:rPr lang="en-US" sz="2000" i="1" dirty="0" smtClean="0"/>
              <a:t>Right and correct (just) behavior v. unjust (unfair) </a:t>
            </a:r>
            <a:r>
              <a:rPr lang="en-US" sz="2000" i="1" dirty="0" err="1" smtClean="0"/>
              <a:t>behaviour</a:t>
            </a:r>
            <a:endParaRPr lang="en-US" sz="2000" i="1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979712" y="5013176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GOLDEN RULE OF MORALE (ETHICS)</a:t>
            </a:r>
          </a:p>
          <a:p>
            <a:pPr algn="ctr"/>
            <a:endParaRPr lang="cs-CZ" i="1" dirty="0" smtClean="0"/>
          </a:p>
          <a:p>
            <a:pPr algn="ctr"/>
            <a:r>
              <a:rPr lang="en-US" i="1" dirty="0" smtClean="0"/>
              <a:t>One should not treat others in ways that one would not like to be treated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578328"/>
          </a:xfrm>
        </p:spPr>
        <p:txBody>
          <a:bodyPr>
            <a:noAutofit/>
          </a:bodyPr>
          <a:lstStyle/>
          <a:p>
            <a:r>
              <a:rPr lang="cs-CZ" sz="3500" dirty="0" err="1" smtClean="0"/>
              <a:t>Ethics</a:t>
            </a:r>
            <a:r>
              <a:rPr lang="cs-CZ" sz="3500" dirty="0" smtClean="0"/>
              <a:t> in PA - </a:t>
            </a:r>
            <a:r>
              <a:rPr lang="cs-CZ" sz="3500" dirty="0" err="1" smtClean="0"/>
              <a:t>significance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>
            <a:normAutofit fontScale="92500"/>
          </a:bodyPr>
          <a:lstStyle/>
          <a:p>
            <a:r>
              <a:rPr lang="en-US" sz="2200" dirty="0" smtClean="0"/>
              <a:t>Development of public services, increasing allocation of public funds</a:t>
            </a:r>
          </a:p>
          <a:p>
            <a:r>
              <a:rPr lang="en-US" sz="2200" dirty="0" smtClean="0"/>
              <a:t>Large scope of power of administrative authorities and individual officers when deciding on public funds (budgets, European funds, procurement)</a:t>
            </a:r>
          </a:p>
          <a:p>
            <a:r>
              <a:rPr lang="en-US" sz="2200" dirty="0" smtClean="0"/>
              <a:t>Significant discretionary powers when deciding on citizens’ access to public funds and on rights and duties</a:t>
            </a:r>
          </a:p>
          <a:p>
            <a:r>
              <a:rPr lang="en-US" sz="2200" dirty="0" smtClean="0"/>
              <a:t>Administrating personal data, business details, and other information</a:t>
            </a:r>
            <a:endParaRPr lang="cs-CZ" sz="2200" dirty="0" smtClean="0"/>
          </a:p>
          <a:p>
            <a:endParaRPr lang="cs-CZ" sz="2200" dirty="0" smtClean="0"/>
          </a:p>
          <a:p>
            <a:r>
              <a:rPr lang="en-US" sz="2200" dirty="0" smtClean="0">
                <a:solidFill>
                  <a:srgbClr val="7030A0"/>
                </a:solidFill>
              </a:rPr>
              <a:t>Rise of ethics in PA – 70’s in the Western World, new millennium in post-communist countries [still developing]</a:t>
            </a:r>
            <a:endParaRPr lang="cs-CZ" sz="2200" dirty="0" smtClean="0">
              <a:solidFill>
                <a:srgbClr val="7030A0"/>
              </a:solidFill>
            </a:endParaRPr>
          </a:p>
          <a:p>
            <a:r>
              <a:rPr lang="en-US" sz="2200" dirty="0" smtClean="0">
                <a:solidFill>
                  <a:srgbClr val="7030A0"/>
                </a:solidFill>
              </a:rPr>
              <a:t>Western World – regulation of ethics as a supplement to legal regulation; </a:t>
            </a:r>
            <a:r>
              <a:rPr lang="cs-CZ" sz="2200" dirty="0" err="1" smtClean="0">
                <a:solidFill>
                  <a:srgbClr val="7030A0"/>
                </a:solidFill>
              </a:rPr>
              <a:t>fulfillment</a:t>
            </a:r>
            <a:r>
              <a:rPr lang="en-US" sz="2200" dirty="0" smtClean="0">
                <a:solidFill>
                  <a:srgbClr val="7030A0"/>
                </a:solidFill>
              </a:rPr>
              <a:t> of ethical rules is assessed regularly</a:t>
            </a:r>
            <a:endParaRPr lang="en-US" sz="2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564672"/>
          </a:xfrm>
        </p:spPr>
        <p:txBody>
          <a:bodyPr>
            <a:noAutofit/>
          </a:bodyPr>
          <a:lstStyle/>
          <a:p>
            <a:r>
              <a:rPr lang="en-US" sz="3500" dirty="0" smtClean="0"/>
              <a:t>Ethics in PA in Context and Significance of Ethics for the society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89120"/>
          </a:xfrm>
        </p:spPr>
        <p:txBody>
          <a:bodyPr/>
          <a:lstStyle/>
          <a:p>
            <a:r>
              <a:rPr lang="en-US" dirty="0" smtClean="0"/>
              <a:t>Corruption is the very opposite of ethical behavior</a:t>
            </a:r>
          </a:p>
          <a:p>
            <a:r>
              <a:rPr lang="en-US" dirty="0" smtClean="0"/>
              <a:t>Types of behavior: </a:t>
            </a:r>
            <a:r>
              <a:rPr lang="en-US" i="1" dirty="0" smtClean="0">
                <a:solidFill>
                  <a:srgbClr val="7030A0"/>
                </a:solidFill>
              </a:rPr>
              <a:t>unethical x illegal x criminal</a:t>
            </a:r>
          </a:p>
          <a:p>
            <a:pPr lvl="2"/>
            <a:r>
              <a:rPr lang="en-US" i="1" dirty="0" smtClean="0"/>
              <a:t>Are those totally different fields?</a:t>
            </a:r>
          </a:p>
          <a:p>
            <a:pPr lvl="2"/>
            <a:r>
              <a:rPr lang="en-US" i="1" dirty="0" smtClean="0"/>
              <a:t>Are they overlapping?</a:t>
            </a:r>
          </a:p>
          <a:p>
            <a:pPr lvl="2">
              <a:buNone/>
            </a:pPr>
            <a:endParaRPr lang="en-US" i="1" dirty="0" smtClean="0">
              <a:solidFill>
                <a:srgbClr val="FFC000"/>
              </a:solidFill>
            </a:endParaRPr>
          </a:p>
          <a:p>
            <a:r>
              <a:rPr lang="en-US" dirty="0" smtClean="0"/>
              <a:t>Ethical [right, correct and legal] PA is the prerequisite for the social prosperity [UN, OECD]</a:t>
            </a:r>
          </a:p>
          <a:p>
            <a:r>
              <a:rPr lang="en-US" dirty="0" smtClean="0"/>
              <a:t>Unethical behavior/corruption has the opposite effect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468880"/>
            <a:ext cx="8229600" cy="438912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1800" dirty="0" smtClean="0"/>
              <a:t>Czech Republic</a:t>
            </a:r>
            <a:r>
              <a:rPr lang="cs-CZ" sz="1800" dirty="0" smtClean="0"/>
              <a:t>: 52nd</a:t>
            </a:r>
            <a:r>
              <a:rPr lang="en-US" sz="1800" dirty="0" smtClean="0"/>
              <a:t>; </a:t>
            </a:r>
            <a:r>
              <a:rPr lang="cs-CZ" sz="1800" dirty="0" err="1" smtClean="0"/>
              <a:t>Poland</a:t>
            </a:r>
            <a:r>
              <a:rPr lang="cs-CZ" sz="1800" dirty="0" smtClean="0"/>
              <a:t>: 35th		</a:t>
            </a:r>
            <a:r>
              <a:rPr lang="cs-CZ" sz="1200" dirty="0" err="1" smtClean="0"/>
              <a:t>source</a:t>
            </a:r>
            <a:r>
              <a:rPr lang="cs-CZ" sz="1200" dirty="0" smtClean="0"/>
              <a:t>: </a:t>
            </a:r>
            <a:r>
              <a:rPr lang="cs-CZ" sz="1200" dirty="0" err="1" smtClean="0"/>
              <a:t>Transparency</a:t>
            </a:r>
            <a:r>
              <a:rPr lang="cs-CZ" sz="1200" dirty="0" smtClean="0"/>
              <a:t> </a:t>
            </a:r>
            <a:r>
              <a:rPr lang="cs-CZ" sz="1200" dirty="0" err="1" smtClean="0"/>
              <a:t>International</a:t>
            </a:r>
            <a:endParaRPr lang="cs-CZ" sz="1200" dirty="0" smtClean="0"/>
          </a:p>
          <a:p>
            <a:r>
              <a:rPr lang="cs-CZ" sz="1800" dirty="0" err="1" smtClean="0"/>
              <a:t>Causes</a:t>
            </a:r>
            <a:r>
              <a:rPr lang="cs-CZ" sz="1800" dirty="0" smtClean="0"/>
              <a:t>?</a:t>
            </a:r>
            <a:endParaRPr lang="en-US" sz="1800" dirty="0" smtClean="0"/>
          </a:p>
        </p:txBody>
      </p:sp>
      <p:pic>
        <p:nvPicPr>
          <p:cNvPr id="1027" name="Picture 3" descr="\\nss2\desktop\chadima\2014_CPIBrochure_EN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20"/>
            <a:ext cx="9144000" cy="5938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08688"/>
          </a:xfrm>
        </p:spPr>
        <p:txBody>
          <a:bodyPr>
            <a:normAutofit/>
          </a:bodyPr>
          <a:lstStyle/>
          <a:p>
            <a:r>
              <a:rPr lang="cs-CZ" sz="3500" dirty="0" smtClean="0"/>
              <a:t>Normative </a:t>
            </a:r>
            <a:r>
              <a:rPr lang="cs-CZ" sz="3500" dirty="0" err="1" smtClean="0"/>
              <a:t>Ethics</a:t>
            </a:r>
            <a:r>
              <a:rPr lang="cs-CZ" sz="3500" dirty="0" smtClean="0"/>
              <a:t> v. Professional </a:t>
            </a:r>
            <a:r>
              <a:rPr lang="cs-CZ" sz="3500" dirty="0" err="1" smtClean="0"/>
              <a:t>Ethics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96544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/>
              <a:t>Normative</a:t>
            </a:r>
          </a:p>
          <a:p>
            <a:pPr lvl="1"/>
            <a:r>
              <a:rPr lang="en-US" sz="2000" dirty="0" smtClean="0"/>
              <a:t>Set of rules of correct conduct</a:t>
            </a:r>
          </a:p>
          <a:p>
            <a:pPr lvl="1"/>
            <a:r>
              <a:rPr lang="en-US" sz="2000" dirty="0" smtClean="0"/>
              <a:t>Deals with what is supposed to be, what is right and just</a:t>
            </a:r>
          </a:p>
          <a:p>
            <a:pPr lvl="1"/>
            <a:r>
              <a:rPr lang="en-US" sz="2000" dirty="0" smtClean="0"/>
              <a:t>Deals with moral norms, codes, principles and searches for their grounds</a:t>
            </a:r>
          </a:p>
          <a:p>
            <a:pPr lvl="1"/>
            <a:r>
              <a:rPr lang="en-US" sz="2000" dirty="0" smtClean="0"/>
              <a:t>More theoretical</a:t>
            </a:r>
          </a:p>
          <a:p>
            <a:r>
              <a:rPr lang="en-US" sz="2200" dirty="0" smtClean="0"/>
              <a:t>Professional</a:t>
            </a:r>
          </a:p>
          <a:p>
            <a:pPr lvl="1"/>
            <a:r>
              <a:rPr lang="en-US" sz="2000" dirty="0" smtClean="0"/>
              <a:t>Does not ask why specific conduct is right but looks for the answer which conduct is right (ethical)</a:t>
            </a:r>
            <a:endParaRPr lang="cs-CZ" sz="2000" dirty="0" smtClean="0"/>
          </a:p>
          <a:p>
            <a:pPr lvl="1"/>
            <a:r>
              <a:rPr lang="en-US" sz="2000" dirty="0" smtClean="0"/>
              <a:t>Does not deal with the motivation of the officer but analyzes if specific conduct is ethical</a:t>
            </a:r>
          </a:p>
          <a:p>
            <a:pPr lvl="1"/>
            <a:r>
              <a:rPr lang="en-US" sz="2000" dirty="0" smtClean="0"/>
              <a:t>Aims to create values, norms and principles which form guidelines for the conduct</a:t>
            </a:r>
          </a:p>
          <a:p>
            <a:pPr lvl="1"/>
            <a:r>
              <a:rPr lang="en-US" sz="2000" dirty="0" smtClean="0"/>
              <a:t>More practical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22344"/>
          </a:xfrm>
        </p:spPr>
        <p:txBody>
          <a:bodyPr>
            <a:normAutofit/>
          </a:bodyPr>
          <a:lstStyle/>
          <a:p>
            <a:r>
              <a:rPr lang="cs-CZ" sz="3500" dirty="0" err="1" smtClean="0"/>
              <a:t>Ethics</a:t>
            </a:r>
            <a:r>
              <a:rPr lang="cs-CZ" sz="3500" dirty="0" smtClean="0"/>
              <a:t> </a:t>
            </a:r>
            <a:r>
              <a:rPr lang="cs-CZ" sz="3500" dirty="0" err="1" smtClean="0"/>
              <a:t>of</a:t>
            </a:r>
            <a:r>
              <a:rPr lang="cs-CZ" sz="3500" dirty="0" smtClean="0"/>
              <a:t> PA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marL="514350" indent="-514350"/>
            <a:r>
              <a:rPr lang="en-US" dirty="0" smtClean="0"/>
              <a:t>The term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Desired value or condition, as well as all the means that leads the PA conduct towards such desired value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Operating toward elimination of PA misconduct, support of desired conduct</a:t>
            </a:r>
          </a:p>
          <a:p>
            <a:pPr marL="514350" indent="-514350"/>
            <a:r>
              <a:rPr lang="en-US" dirty="0" smtClean="0"/>
              <a:t>Context and </a:t>
            </a:r>
            <a:r>
              <a:rPr lang="en-US" dirty="0" err="1" smtClean="0"/>
              <a:t>and</a:t>
            </a:r>
            <a:r>
              <a:rPr lang="en-US" dirty="0" smtClean="0"/>
              <a:t> fundamentals</a:t>
            </a:r>
          </a:p>
          <a:p>
            <a:pPr marL="880110" lvl="1" indent="-514350"/>
            <a:r>
              <a:rPr lang="en-US" dirty="0" smtClean="0"/>
              <a:t>Internationally: integrity of an officer (personal, moral) – „honesty“</a:t>
            </a:r>
          </a:p>
          <a:p>
            <a:pPr marL="880110" lvl="1" indent="-514350"/>
            <a:r>
              <a:rPr lang="en-US" dirty="0" smtClean="0"/>
              <a:t>Common cultural foundation and traditions of ethical conduct – modern conception of democracy, rule of law, universality of human rights</a:t>
            </a:r>
          </a:p>
          <a:p>
            <a:pPr marL="880110" lvl="1" indent="-514350"/>
            <a:r>
              <a:rPr lang="en-US" dirty="0" smtClean="0">
                <a:solidFill>
                  <a:srgbClr val="7030A0"/>
                </a:solidFill>
              </a:rPr>
              <a:t>Principle of PA as a service to society and its members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advTm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50336"/>
          </a:xfrm>
        </p:spPr>
        <p:txBody>
          <a:bodyPr>
            <a:normAutofit/>
          </a:bodyPr>
          <a:lstStyle/>
          <a:p>
            <a:r>
              <a:rPr lang="cs-CZ" sz="3500" dirty="0" err="1" smtClean="0"/>
              <a:t>Ethics</a:t>
            </a:r>
            <a:r>
              <a:rPr lang="cs-CZ" sz="3500" dirty="0" smtClean="0"/>
              <a:t> </a:t>
            </a:r>
            <a:r>
              <a:rPr lang="cs-CZ" sz="3500" dirty="0" err="1" smtClean="0"/>
              <a:t>Infrastructure</a:t>
            </a:r>
            <a:r>
              <a:rPr lang="cs-CZ" sz="3500" dirty="0" smtClean="0"/>
              <a:t> in PA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Not just the question of morality, but ethics have to be promoted in an organizational and continuous way</a:t>
            </a:r>
          </a:p>
          <a:p>
            <a:r>
              <a:rPr lang="en-US" sz="2400" dirty="0" smtClean="0"/>
              <a:t>Ethics infrastructure = tools for influencing the level of ethics</a:t>
            </a:r>
          </a:p>
          <a:p>
            <a:r>
              <a:rPr lang="en-US" sz="2400" dirty="0" smtClean="0"/>
              <a:t>Ethics infrastructure by OECD (chapters on each state)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2000" b="1" dirty="0" smtClean="0">
                <a:solidFill>
                  <a:srgbClr val="7030A0"/>
                </a:solidFill>
              </a:rPr>
              <a:t>Control </a:t>
            </a:r>
            <a:r>
              <a:rPr lang="en-US" sz="2000" dirty="0" smtClean="0"/>
              <a:t>– by superiors (internal), by citizens (external), set of punishments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2000" b="1" dirty="0" smtClean="0">
                <a:solidFill>
                  <a:srgbClr val="7030A0"/>
                </a:solidFill>
              </a:rPr>
              <a:t>Leadership</a:t>
            </a:r>
            <a:r>
              <a:rPr lang="en-US" sz="2000" dirty="0" smtClean="0"/>
              <a:t> – setting a good example by politicians, main officers, codes of conduct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2000" b="1" dirty="0" smtClean="0">
                <a:solidFill>
                  <a:srgbClr val="7030A0"/>
                </a:solidFill>
              </a:rPr>
              <a:t>Management</a:t>
            </a:r>
            <a:r>
              <a:rPr lang="en-US" sz="2000" dirty="0" smtClean="0"/>
              <a:t> – personal evaluations, co</a:t>
            </a:r>
            <a:r>
              <a:rPr lang="cs-CZ" sz="2000" dirty="0" smtClean="0"/>
              <a:t>u</a:t>
            </a:r>
            <a:r>
              <a:rPr lang="en-US" sz="2000" dirty="0" err="1" smtClean="0"/>
              <a:t>nselors</a:t>
            </a:r>
            <a:r>
              <a:rPr lang="en-US" sz="2000" dirty="0" smtClean="0"/>
              <a:t>, ethical committees, right rules of job interview process</a:t>
            </a:r>
          </a:p>
          <a:p>
            <a:pPr marL="850392" lvl="1" indent="-457200"/>
            <a:r>
              <a:rPr lang="en-US" sz="2000" dirty="0" smtClean="0"/>
              <a:t>See http://www.oecd.org/gov/ethics/48994450.pdf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cs-CZ" sz="3500" dirty="0" err="1" smtClean="0"/>
              <a:t>Ethics</a:t>
            </a:r>
            <a:r>
              <a:rPr lang="cs-CZ" sz="3500" dirty="0" smtClean="0"/>
              <a:t> </a:t>
            </a:r>
            <a:r>
              <a:rPr lang="cs-CZ" sz="3500" dirty="0" err="1" smtClean="0"/>
              <a:t>and</a:t>
            </a:r>
            <a:r>
              <a:rPr lang="cs-CZ" sz="3500" dirty="0" smtClean="0"/>
              <a:t> PA in EU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EU, European Com</a:t>
            </a:r>
            <a:r>
              <a:rPr lang="cs-CZ" dirty="0" smtClean="0"/>
              <a:t>m</a:t>
            </a:r>
            <a:r>
              <a:rPr lang="en-US" dirty="0" err="1" smtClean="0"/>
              <a:t>ission</a:t>
            </a:r>
            <a:endParaRPr lang="en-US" dirty="0" smtClean="0"/>
          </a:p>
          <a:p>
            <a:pPr lvl="1"/>
            <a:r>
              <a:rPr lang="en-US" sz="2200" dirty="0" smtClean="0"/>
              <a:t>The European </a:t>
            </a:r>
            <a:r>
              <a:rPr lang="en-US" sz="2200" b="1" dirty="0" smtClean="0">
                <a:solidFill>
                  <a:srgbClr val="7030A0"/>
                </a:solidFill>
              </a:rPr>
              <a:t>Code of Good Administrative Behavior </a:t>
            </a:r>
            <a:r>
              <a:rPr lang="en-US" sz="2200" dirty="0" smtClean="0"/>
              <a:t>(2000)</a:t>
            </a:r>
          </a:p>
          <a:p>
            <a:pPr lvl="1"/>
            <a:r>
              <a:rPr lang="en-US" sz="2200" dirty="0" smtClean="0"/>
              <a:t>European Anti-Fraud Office – </a:t>
            </a:r>
            <a:r>
              <a:rPr lang="en-US" sz="2200" b="1" dirty="0" smtClean="0">
                <a:solidFill>
                  <a:srgbClr val="7030A0"/>
                </a:solidFill>
              </a:rPr>
              <a:t>OLAF</a:t>
            </a:r>
            <a:r>
              <a:rPr lang="en-US" sz="2200" dirty="0" smtClean="0"/>
              <a:t> (investigates fraud against the EU budget, corruption and serious misconduct within the European institutions)</a:t>
            </a:r>
          </a:p>
          <a:p>
            <a:pPr lvl="1"/>
            <a:endParaRPr lang="en-US" sz="2200" dirty="0" smtClean="0"/>
          </a:p>
          <a:p>
            <a:r>
              <a:rPr lang="en-US" dirty="0" smtClean="0"/>
              <a:t>Council of Europe</a:t>
            </a:r>
          </a:p>
          <a:p>
            <a:pPr lvl="1" algn="just"/>
            <a:r>
              <a:rPr lang="en-US" sz="2200" dirty="0" smtClean="0">
                <a:solidFill>
                  <a:srgbClr val="7030A0"/>
                </a:solidFill>
              </a:rPr>
              <a:t>Recommendation </a:t>
            </a:r>
            <a:r>
              <a:rPr lang="en-US" sz="2200" dirty="0" smtClean="0"/>
              <a:t>No. R (2000) 6 of the Committee of Ministers to member states on the status of public officials in Europe</a:t>
            </a:r>
          </a:p>
          <a:p>
            <a:pPr lvl="1" algn="just"/>
            <a:r>
              <a:rPr lang="en-US" sz="2200" dirty="0" smtClean="0"/>
              <a:t>Recommendation No. R (2000) 10 of the Committee of Ministers to member states on codes of conduct for public officials</a:t>
            </a:r>
          </a:p>
          <a:p>
            <a:pPr lvl="1" algn="just"/>
            <a:r>
              <a:rPr lang="en-US" sz="2200" dirty="0" smtClean="0"/>
              <a:t>Group of States against Corruption (</a:t>
            </a:r>
            <a:r>
              <a:rPr lang="en-US" sz="2200" b="1" dirty="0" smtClean="0">
                <a:solidFill>
                  <a:srgbClr val="7030A0"/>
                </a:solidFill>
              </a:rPr>
              <a:t>GRECO</a:t>
            </a:r>
            <a:r>
              <a:rPr lang="en-US" sz="2200" dirty="0" smtClean="0"/>
              <a:t>)</a:t>
            </a:r>
          </a:p>
          <a:p>
            <a:pPr lvl="1">
              <a:buNone/>
            </a:pPr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277</TotalTime>
  <Words>788</Words>
  <Application>Microsoft Office PowerPoint</Application>
  <PresentationFormat>Předvádění na obrazovce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Tok</vt:lpstr>
      <vt:lpstr>Ethics in Public Administration</vt:lpstr>
      <vt:lpstr>What Do „Ethics“ Mean?</vt:lpstr>
      <vt:lpstr>Ethics in PA - significance</vt:lpstr>
      <vt:lpstr>Ethics in PA in Context and Significance of Ethics for the society</vt:lpstr>
      <vt:lpstr>Snímek 5</vt:lpstr>
      <vt:lpstr>Normative Ethics v. Professional Ethics</vt:lpstr>
      <vt:lpstr>Ethics of PA</vt:lpstr>
      <vt:lpstr>Ethics Infrastructure in PA</vt:lpstr>
      <vt:lpstr>Ethics and PA in EU</vt:lpstr>
      <vt:lpstr>Council of Europe Recommendations</vt:lpstr>
      <vt:lpstr>What’s next?</vt:lpstr>
      <vt:lpstr>Thank you for your attention.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in Public Administration</dc:title>
  <dc:creator>Chadima Marek Mgr.</dc:creator>
  <cp:lastModifiedBy>Lenovo</cp:lastModifiedBy>
  <cp:revision>34</cp:revision>
  <dcterms:created xsi:type="dcterms:W3CDTF">2015-04-08T09:32:54Z</dcterms:created>
  <dcterms:modified xsi:type="dcterms:W3CDTF">2016-03-08T14:54:03Z</dcterms:modified>
</cp:coreProperties>
</file>