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8" r:id="rId3"/>
    <p:sldId id="279" r:id="rId4"/>
    <p:sldId id="280" r:id="rId5"/>
    <p:sldId id="257" r:id="rId6"/>
    <p:sldId id="259" r:id="rId7"/>
    <p:sldId id="260" r:id="rId8"/>
    <p:sldId id="258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6" r:id="rId17"/>
    <p:sldId id="282" r:id="rId18"/>
    <p:sldId id="283" r:id="rId19"/>
    <p:sldId id="268" r:id="rId20"/>
    <p:sldId id="281" r:id="rId21"/>
    <p:sldId id="269" r:id="rId22"/>
    <p:sldId id="270" r:id="rId23"/>
    <p:sldId id="271" r:id="rId24"/>
    <p:sldId id="272" r:id="rId25"/>
    <p:sldId id="275" r:id="rId26"/>
    <p:sldId id="274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869" autoAdjust="0"/>
  </p:normalViewPr>
  <p:slideViewPr>
    <p:cSldViewPr>
      <p:cViewPr varScale="1">
        <p:scale>
          <a:sx n="79" d="100"/>
          <a:sy n="79" d="100"/>
        </p:scale>
        <p:origin x="9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31118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14.03.2017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Selected Problems of Czech Criminal Law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Probation and Mediation Service</a:t>
            </a:r>
            <a:br>
              <a:rPr lang="en-US" sz="3600" i="1" dirty="0" smtClean="0"/>
            </a:br>
            <a:r>
              <a:rPr lang="en-US" sz="3600" i="1" dirty="0" smtClean="0"/>
              <a:t>Diversions in the Criminal Procedure</a:t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dirty="0" smtClean="0"/>
              <a:t>Jan </a:t>
            </a:r>
            <a:r>
              <a:rPr lang="en-US" sz="3600" dirty="0" err="1" smtClean="0"/>
              <a:t>Provazník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smtClean="0"/>
              <a:t>Spring 2017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dialogue between the perpetrator and the victim or sometimes a </a:t>
            </a:r>
            <a:r>
              <a:rPr lang="en-US" dirty="0" err="1" smtClean="0"/>
              <a:t>trialog</a:t>
            </a:r>
            <a:r>
              <a:rPr lang="en-US" dirty="0" smtClean="0"/>
              <a:t> with the community as well</a:t>
            </a:r>
          </a:p>
          <a:p>
            <a:pPr lvl="1" eaLnBrk="1" hangingPunct="1"/>
            <a:r>
              <a:rPr lang="en-US" i="1" dirty="0" smtClean="0"/>
              <a:t>led informally – no court, prosecutor or law enforcement included</a:t>
            </a:r>
          </a:p>
          <a:p>
            <a:pPr lvl="1" eaLnBrk="1" hangingPunct="1"/>
            <a:r>
              <a:rPr lang="en-US" i="1" dirty="0" smtClean="0"/>
              <a:t>usually in the initial phase</a:t>
            </a:r>
          </a:p>
          <a:p>
            <a:pPr algn="just" eaLnBrk="1" hangingPunct="1"/>
            <a:r>
              <a:rPr lang="en-US" dirty="0" smtClean="0"/>
              <a:t>It should lead to mending the relations broken by the crime</a:t>
            </a:r>
          </a:p>
          <a:p>
            <a:pPr lvl="1" eaLnBrk="1" hangingPunct="1"/>
            <a:r>
              <a:rPr lang="en-US" dirty="0" smtClean="0"/>
              <a:t>more of a negotiation and facilitation than of a legal process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</a:t>
            </a:r>
            <a:r>
              <a:rPr lang="en-US" dirty="0" err="1" smtClean="0"/>
              <a:t>purpouse</a:t>
            </a:r>
            <a:endParaRPr lang="en-US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Ideal outcome:</a:t>
            </a:r>
          </a:p>
          <a:p>
            <a:pPr lvl="1" eaLnBrk="1" hangingPunct="1"/>
            <a:r>
              <a:rPr lang="en-US" i="1" dirty="0" smtClean="0"/>
              <a:t>the perpetrator accepts his/hers responsibility</a:t>
            </a:r>
          </a:p>
          <a:p>
            <a:pPr lvl="1" eaLnBrk="1" hangingPunct="1"/>
            <a:r>
              <a:rPr lang="en-US" i="1" dirty="0" smtClean="0"/>
              <a:t>the victim deals with his/hers negative experience of being a target to a crime</a:t>
            </a:r>
          </a:p>
          <a:p>
            <a:pPr lvl="1" eaLnBrk="1" hangingPunct="1"/>
            <a:r>
              <a:rPr lang="en-US" i="1" dirty="0" smtClean="0"/>
              <a:t>there is a legally binding arrangement of compensation or reparation </a:t>
            </a:r>
          </a:p>
          <a:p>
            <a:pPr lvl="1" eaLnBrk="1" hangingPunct="1"/>
            <a:r>
              <a:rPr lang="en-US" i="1" dirty="0" smtClean="0"/>
              <a:t>the is a solid ground for a swift and effective criminal trial (if needed)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Reality is usually far from that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Supervised and hosted by a professional</a:t>
            </a:r>
          </a:p>
          <a:p>
            <a:pPr lvl="1" eaLnBrk="1" hangingPunct="1"/>
            <a:r>
              <a:rPr lang="en-US" i="1" dirty="0" smtClean="0"/>
              <a:t>form of a mediated dialogue</a:t>
            </a:r>
          </a:p>
          <a:p>
            <a:pPr lvl="1" eaLnBrk="1" hangingPunct="1"/>
            <a:r>
              <a:rPr lang="en-US" i="1" dirty="0" smtClean="0"/>
              <a:t>no formal rules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Strictly voluntary</a:t>
            </a:r>
          </a:p>
          <a:p>
            <a:pPr lvl="1" eaLnBrk="1" hangingPunct="1"/>
            <a:r>
              <a:rPr lang="en-US" i="1" dirty="0" smtClean="0"/>
              <a:t>both for the victim and the defendant</a:t>
            </a:r>
          </a:p>
          <a:p>
            <a:pPr lvl="1" eaLnBrk="1" hangingPunct="1"/>
            <a:r>
              <a:rPr lang="en-US" i="1" dirty="0" smtClean="0"/>
              <a:t>if the parties want, there can be an agreement of compensation as a result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The result is reported to the court/prosecutor</a:t>
            </a:r>
          </a:p>
          <a:p>
            <a:pPr lvl="1" eaLnBrk="1" hangingPunct="1"/>
            <a:r>
              <a:rPr lang="en-US" i="1" dirty="0" smtClean="0"/>
              <a:t>motivation for the defendant to attend</a:t>
            </a:r>
          </a:p>
          <a:p>
            <a:pPr marL="342900" lvl="1" indent="-342900" eaLnBrk="1" hangingPunct="1">
              <a:buFont typeface="Arial" charset="0"/>
              <a:buChar char="•"/>
            </a:pPr>
            <a:endParaRPr lang="en-US" sz="3200" dirty="0" smtClean="0"/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Institutions of probation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In Europe, many models</a:t>
            </a:r>
          </a:p>
          <a:p>
            <a:pPr lvl="1" eaLnBrk="1" hangingPunct="1"/>
            <a:r>
              <a:rPr lang="en-US" i="1" dirty="0" smtClean="0"/>
              <a:t>historically done by volunteers (still strong influence in Austria, </a:t>
            </a:r>
            <a:r>
              <a:rPr lang="en-US" i="1" smtClean="0"/>
              <a:t>Italy,</a:t>
            </a:r>
            <a:r>
              <a:rPr lang="cs-CZ" i="1" smtClean="0"/>
              <a:t> the Netherlands,</a:t>
            </a:r>
            <a:r>
              <a:rPr lang="en-US" i="1" smtClean="0"/>
              <a:t> </a:t>
            </a:r>
            <a:r>
              <a:rPr lang="en-US" i="1" dirty="0" smtClean="0"/>
              <a:t>Scandinavian countries)</a:t>
            </a:r>
          </a:p>
          <a:p>
            <a:pPr lvl="1" eaLnBrk="1" hangingPunct="1"/>
            <a:r>
              <a:rPr lang="en-US" i="1" dirty="0" smtClean="0"/>
              <a:t>during socialist era tasks conducted by the police officers</a:t>
            </a:r>
          </a:p>
          <a:p>
            <a:pPr lvl="1" eaLnBrk="1" hangingPunct="1"/>
            <a:r>
              <a:rPr lang="en-US" i="1" dirty="0" smtClean="0"/>
              <a:t>today  most typically a specialized public institution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The scope also differs</a:t>
            </a:r>
          </a:p>
          <a:p>
            <a:pPr lvl="1" eaLnBrk="1" hangingPunct="1"/>
            <a:r>
              <a:rPr lang="en-US" i="1" dirty="0" smtClean="0"/>
              <a:t>probation and parole only (e.g. Hungary, Romania)</a:t>
            </a:r>
          </a:p>
          <a:p>
            <a:pPr lvl="1" eaLnBrk="1" hangingPunct="1"/>
            <a:r>
              <a:rPr lang="en-US" i="1" dirty="0" smtClean="0"/>
              <a:t>mediation included ( e.g. CZE, Austria, Slovakia, Poland)</a:t>
            </a:r>
          </a:p>
          <a:p>
            <a:pPr marL="342900" lvl="1" indent="-342900" eaLnBrk="1" hangingPunct="1">
              <a:buFont typeface="Arial" charset="0"/>
              <a:buChar char="•"/>
            </a:pPr>
            <a:endParaRPr lang="en-US" i="1" dirty="0" smtClean="0"/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Principles of probation work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Mutual trust </a:t>
            </a:r>
          </a:p>
          <a:p>
            <a:pPr lvl="1" eaLnBrk="1" hangingPunct="1"/>
            <a:r>
              <a:rPr lang="en-US" i="1" dirty="0" smtClean="0"/>
              <a:t> no executive authority - probation officer doesn’t punish or enforce, everything is voluntary  </a:t>
            </a:r>
          </a:p>
          <a:p>
            <a:pPr lvl="1" eaLnBrk="1" hangingPunct="1"/>
            <a:r>
              <a:rPr lang="en-US" i="1" dirty="0" smtClean="0"/>
              <a:t>no bias or prejudice, rather unconditional acceptance of client</a:t>
            </a:r>
          </a:p>
          <a:p>
            <a:pPr eaLnBrk="1" hangingPunct="1"/>
            <a:r>
              <a:rPr lang="en-US" dirty="0" smtClean="0"/>
              <a:t>Mutual respect</a:t>
            </a:r>
          </a:p>
          <a:p>
            <a:pPr lvl="1" eaLnBrk="1" hangingPunct="1"/>
            <a:r>
              <a:rPr lang="en-US" i="1" dirty="0" smtClean="0"/>
              <a:t>client respects the obligations of the probation officer (e.g. having to report breach of conditions)</a:t>
            </a:r>
          </a:p>
          <a:p>
            <a:pPr lvl="1" eaLnBrk="1" hangingPunct="1"/>
            <a:r>
              <a:rPr lang="en-US" i="1" dirty="0" smtClean="0"/>
              <a:t>the officer respects his client’s autonomy 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Principles of probation work II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Effective intervention</a:t>
            </a:r>
          </a:p>
          <a:p>
            <a:pPr lvl="1" eaLnBrk="1" hangingPunct="1"/>
            <a:r>
              <a:rPr lang="en-US" i="1" dirty="0" smtClean="0"/>
              <a:t>timely and minimal  </a:t>
            </a:r>
          </a:p>
          <a:p>
            <a:pPr lvl="1" eaLnBrk="1" hangingPunct="1"/>
            <a:r>
              <a:rPr lang="en-US" i="1" dirty="0" smtClean="0"/>
              <a:t>restraint especially in the case of mediation</a:t>
            </a:r>
          </a:p>
          <a:p>
            <a:pPr eaLnBrk="1" hangingPunct="1"/>
            <a:r>
              <a:rPr lang="en-US" dirty="0" smtClean="0"/>
              <a:t>Realistic goals</a:t>
            </a:r>
          </a:p>
          <a:p>
            <a:pPr lvl="1" eaLnBrk="1" hangingPunct="1"/>
            <a:r>
              <a:rPr lang="en-US" i="1" dirty="0" smtClean="0"/>
              <a:t>careful assessment of each case, guiding the client from </a:t>
            </a:r>
            <a:r>
              <a:rPr lang="en-US" i="1" dirty="0" err="1" smtClean="0"/>
              <a:t>urealistic</a:t>
            </a:r>
            <a:r>
              <a:rPr lang="en-US" i="1" dirty="0" smtClean="0"/>
              <a:t> expectations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Transparency, legality, cooperation with other relevant institutions etc.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Other tasks of probation officers in the criminal procedure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Monitoring of defendant as a surrogate for procedural custody</a:t>
            </a:r>
          </a:p>
          <a:p>
            <a:pPr lvl="1"/>
            <a:r>
              <a:rPr lang="cs-CZ" smtClean="0"/>
              <a:t>the probation officer randomly checks the defendant and reports eventual shortcomings</a:t>
            </a:r>
          </a:p>
          <a:p>
            <a:r>
              <a:rPr lang="cs-CZ" smtClean="0"/>
              <a:t>Monitoring of the abidance of the preliminary measures</a:t>
            </a:r>
          </a:p>
          <a:p>
            <a:pPr lvl="1"/>
            <a:r>
              <a:rPr lang="cs-CZ" smtClean="0"/>
              <a:t>almost the only form of control </a:t>
            </a:r>
          </a:p>
          <a:p>
            <a:r>
              <a:rPr lang="cs-CZ" smtClean="0"/>
              <a:t>Monitoring of the execution of the punishment of house arrest  </a:t>
            </a:r>
          </a:p>
          <a:p>
            <a:pPr lvl="1"/>
            <a:r>
              <a:rPr lang="cs-CZ" smtClean="0"/>
              <a:t>random checks as well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40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PMS </a:t>
            </a:r>
            <a:r>
              <a:rPr lang="cs-CZ" smtClean="0"/>
              <a:t>and </a:t>
            </a:r>
            <a:r>
              <a:rPr lang="en-US" smtClean="0"/>
              <a:t>victims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Victim</a:t>
            </a:r>
            <a:endParaRPr lang="cs-CZ" smtClean="0"/>
          </a:p>
          <a:p>
            <a:pPr lvl="1"/>
            <a:r>
              <a:rPr lang="en-US" smtClean="0"/>
              <a:t>a natural person</a:t>
            </a:r>
            <a:r>
              <a:rPr lang="cs-CZ" smtClean="0"/>
              <a:t>, who suffered a material damage or immaterial harm from a crime or on whose account did the perpetrator unjustly enriched himself or herself</a:t>
            </a:r>
            <a:r>
              <a:rPr lang="en-US" smtClean="0"/>
              <a:t> </a:t>
            </a:r>
            <a:endParaRPr lang="cs-CZ" smtClean="0"/>
          </a:p>
          <a:p>
            <a:pPr lvl="1"/>
            <a:r>
              <a:rPr lang="cs-CZ"/>
              <a:t>a</a:t>
            </a:r>
            <a:r>
              <a:rPr lang="cs-CZ" smtClean="0"/>
              <a:t>lso  bereaved person</a:t>
            </a:r>
          </a:p>
          <a:p>
            <a:r>
              <a:rPr lang="cs-CZ" smtClean="0"/>
              <a:t>Especially vulnerable victims</a:t>
            </a:r>
          </a:p>
          <a:p>
            <a:pPr lvl="1"/>
            <a:r>
              <a:rPr lang="cs-CZ" smtClean="0"/>
              <a:t>victim of violent or sexual crimes, minors, seniors (in the near future), victims of human trafficking, victims with disabilities</a:t>
            </a:r>
          </a:p>
          <a:p>
            <a:pPr marL="0" indent="0">
              <a:buNone/>
            </a:pPr>
            <a:r>
              <a:rPr lang="cs-CZ" smtClean="0"/>
              <a:t> 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68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PMS as </a:t>
            </a:r>
            <a:r>
              <a:rPr lang="cs-CZ" smtClean="0"/>
              <a:t>provider of care for victims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Legal information</a:t>
            </a:r>
          </a:p>
          <a:p>
            <a:pPr lvl="1"/>
            <a:r>
              <a:rPr lang="en-US"/>
              <a:t>v</a:t>
            </a:r>
            <a:r>
              <a:rPr lang="cs-CZ" smtClean="0"/>
              <a:t>ictim</a:t>
            </a:r>
            <a:r>
              <a:rPr lang="en-US" smtClean="0"/>
              <a:t>’s rights, procedural rights, course of the criminal procedure, providers of other services for victims, </a:t>
            </a:r>
            <a:r>
              <a:rPr lang="cs-CZ" smtClean="0"/>
              <a:t>how to claim compensation and how to collect it etc. </a:t>
            </a:r>
          </a:p>
          <a:p>
            <a:r>
              <a:rPr lang="cs-CZ" smtClean="0"/>
              <a:t>Psycho-social support</a:t>
            </a:r>
            <a:endParaRPr lang="en-US" smtClean="0"/>
          </a:p>
          <a:p>
            <a:pPr lvl="1"/>
            <a:r>
              <a:rPr lang="en-US" smtClean="0"/>
              <a:t>immediate intervention, assistance with psylogical and social recovery from the inflicted trauma</a:t>
            </a:r>
            <a:endParaRPr lang="cs-CZ" smtClean="0"/>
          </a:p>
          <a:p>
            <a:r>
              <a:rPr lang="cs-CZ" smtClean="0"/>
              <a:t>Restorative programms</a:t>
            </a:r>
            <a:endParaRPr lang="en-US" smtClean="0"/>
          </a:p>
          <a:p>
            <a:pPr lvl="1"/>
            <a:r>
              <a:rPr lang="en-US" smtClean="0"/>
              <a:t>mediation</a:t>
            </a:r>
            <a:endParaRPr lang="cs-CZ" smtClean="0"/>
          </a:p>
          <a:p>
            <a:pPr marL="0" indent="0">
              <a:buNone/>
            </a:pPr>
            <a:r>
              <a:rPr lang="cs-CZ" smtClean="0"/>
              <a:t> 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88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Diversion in the criminal procedure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Procedural aberration regarding the merits   </a:t>
            </a:r>
          </a:p>
          <a:p>
            <a:pPr lvl="1" eaLnBrk="1" hangingPunct="1"/>
            <a:r>
              <a:rPr lang="en-US" i="1" dirty="0" smtClean="0"/>
              <a:t>diverting the proceedings from the standard course ending with the decision on guilt and punishment  </a:t>
            </a:r>
          </a:p>
          <a:p>
            <a:pPr lvl="1" eaLnBrk="1" hangingPunct="1"/>
            <a:r>
              <a:rPr lang="en-US" i="1" dirty="0" smtClean="0"/>
              <a:t>usually ends in a quasi-substantive procedural decision </a:t>
            </a:r>
          </a:p>
          <a:p>
            <a:pPr lvl="1" eaLnBrk="1" hangingPunct="1"/>
            <a:r>
              <a:rPr lang="en-US" i="1" dirty="0" smtClean="0"/>
              <a:t>usually requires cooperation of the defendant</a:t>
            </a:r>
          </a:p>
          <a:p>
            <a:pPr lvl="1" eaLnBrk="1" hangingPunct="1"/>
            <a:r>
              <a:rPr lang="en-US" i="1" dirty="0" smtClean="0"/>
              <a:t>comes to place only where there are no factual or legal doubts about the case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History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Origins in the first half of 19th century</a:t>
            </a:r>
          </a:p>
          <a:p>
            <a:pPr lvl="1"/>
            <a:r>
              <a:rPr lang="cs-CZ"/>
              <a:t>p</a:t>
            </a:r>
            <a:r>
              <a:rPr lang="cs-CZ" smtClean="0"/>
              <a:t>rivate organizations </a:t>
            </a:r>
          </a:p>
          <a:p>
            <a:pPr lvl="1"/>
            <a:r>
              <a:rPr lang="cs-CZ"/>
              <a:t>m</a:t>
            </a:r>
            <a:r>
              <a:rPr lang="cs-CZ" smtClean="0"/>
              <a:t>ostly religious or moral motives and purposes</a:t>
            </a:r>
          </a:p>
          <a:p>
            <a:r>
              <a:rPr lang="cs-CZ" smtClean="0"/>
              <a:t>Work with convicts and released convicts</a:t>
            </a:r>
          </a:p>
          <a:p>
            <a:pPr lvl="1"/>
            <a:r>
              <a:rPr lang="cs-CZ" smtClean="0"/>
              <a:t>effort to improve conditions – e. g. John Howard </a:t>
            </a:r>
          </a:p>
          <a:p>
            <a:r>
              <a:rPr lang="cs-CZ" smtClean="0"/>
              <a:t>Development related to the advancement of alternative sanctions</a:t>
            </a:r>
          </a:p>
          <a:p>
            <a:pPr lvl="1"/>
            <a:r>
              <a:rPr lang="cs-CZ" smtClean="0"/>
              <a:t>19th/20th century, adopting suspended sentences etc.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Closely connected to the concept of restorative justice </a:t>
            </a:r>
            <a:endParaRPr lang="en-US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smtClean="0"/>
              <a:t>Another paradigm of criminal law</a:t>
            </a:r>
          </a:p>
          <a:p>
            <a:pPr lvl="1" eaLnBrk="1" hangingPunct="1"/>
            <a:r>
              <a:rPr lang="en-US" smtClean="0"/>
              <a:t>the crime is perceived as a conflict between the perpetrator and the victim rather than a conflict between the perpetrator and the whole society</a:t>
            </a:r>
          </a:p>
          <a:p>
            <a:pPr lvl="1" eaLnBrk="1" hangingPunct="1"/>
            <a:r>
              <a:rPr lang="en-US" smtClean="0"/>
              <a:t>the involvement of both parties and their community is required </a:t>
            </a:r>
          </a:p>
          <a:p>
            <a:pPr lvl="1" eaLnBrk="1" hangingPunct="1"/>
            <a:r>
              <a:rPr lang="en-US" smtClean="0"/>
              <a:t>see Howard Zehr’s </a:t>
            </a:r>
            <a:r>
              <a:rPr lang="en-US" i="1" smtClean="0"/>
              <a:t>Changing Lenses </a:t>
            </a:r>
            <a:endParaRPr lang="en-US" smtClean="0"/>
          </a:p>
          <a:p>
            <a:pPr eaLnBrk="1" hangingPunct="1"/>
            <a:r>
              <a:rPr lang="en-US" smtClean="0"/>
              <a:t>Today seen as a complementary model to retributive justice</a:t>
            </a:r>
          </a:p>
          <a:p>
            <a:pPr lvl="1" eaLnBrk="1" hangingPunct="1"/>
            <a:r>
              <a:rPr lang="en-US" smtClean="0"/>
              <a:t>modern criminal law combines both approaches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12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Diversions in the Czech republic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Conditional stay of proceedings   </a:t>
            </a:r>
            <a:r>
              <a:rPr lang="en-US" i="1" dirty="0" smtClean="0"/>
              <a:t>  </a:t>
            </a:r>
          </a:p>
          <a:p>
            <a:pPr eaLnBrk="1" hangingPunct="1"/>
            <a:r>
              <a:rPr lang="en-US" dirty="0" smtClean="0"/>
              <a:t>Settlement   </a:t>
            </a:r>
          </a:p>
          <a:p>
            <a:pPr eaLnBrk="1" hangingPunct="1"/>
            <a:r>
              <a:rPr lang="en-US" dirty="0" smtClean="0"/>
              <a:t>Withdrawal from the criminal proceedings</a:t>
            </a:r>
          </a:p>
          <a:p>
            <a:pPr eaLnBrk="1" hangingPunct="1"/>
            <a:r>
              <a:rPr lang="en-US" dirty="0" smtClean="0"/>
              <a:t>Agreement on guilt and punishment (plea bargain?)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stay of proceedings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misdemeanor</a:t>
            </a:r>
          </a:p>
          <a:p>
            <a:pPr lvl="1" eaLnBrk="1" hangingPunct="1"/>
            <a:r>
              <a:rPr lang="en-US" i="1" dirty="0" smtClean="0"/>
              <a:t>defendant’s confession and consent</a:t>
            </a:r>
          </a:p>
          <a:p>
            <a:pPr lvl="1" eaLnBrk="1" hangingPunct="1"/>
            <a:r>
              <a:rPr lang="en-US" i="1" dirty="0" smtClean="0"/>
              <a:t>discretion of the public prosecutor or judge (never police officer)    </a:t>
            </a:r>
          </a:p>
          <a:p>
            <a:pPr eaLnBrk="1" hangingPunct="1"/>
            <a:r>
              <a:rPr lang="en-US" dirty="0" smtClean="0"/>
              <a:t>Consequences</a:t>
            </a:r>
          </a:p>
          <a:p>
            <a:pPr lvl="1" eaLnBrk="1" hangingPunct="1"/>
            <a:r>
              <a:rPr lang="en-US" i="1" dirty="0" smtClean="0"/>
              <a:t>the proceedings is stayed for a probation period of up to five years</a:t>
            </a:r>
          </a:p>
          <a:p>
            <a:pPr lvl="1" eaLnBrk="1" hangingPunct="1"/>
            <a:r>
              <a:rPr lang="en-US" i="1" dirty="0" smtClean="0"/>
              <a:t>additional obligations can be ordered</a:t>
            </a:r>
          </a:p>
          <a:p>
            <a:pPr lvl="1" eaLnBrk="1" hangingPunct="1"/>
            <a:r>
              <a:rPr lang="en-US" i="1" dirty="0" smtClean="0"/>
              <a:t>if the conditions are met, the stay becomes permanent – there will never be a conviction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Settlement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misdemeanor</a:t>
            </a:r>
          </a:p>
          <a:p>
            <a:pPr lvl="1" eaLnBrk="1" hangingPunct="1"/>
            <a:r>
              <a:rPr lang="en-US" i="1" dirty="0" smtClean="0"/>
              <a:t>defendant’s declaration of committing</a:t>
            </a:r>
          </a:p>
          <a:p>
            <a:pPr lvl="1" eaLnBrk="1" hangingPunct="1"/>
            <a:r>
              <a:rPr lang="en-US" i="1" dirty="0" smtClean="0"/>
              <a:t>discretion of the public prosecutor or judge (never police officer)</a:t>
            </a:r>
          </a:p>
          <a:p>
            <a:pPr lvl="1" eaLnBrk="1" hangingPunct="1"/>
            <a:r>
              <a:rPr lang="en-US" i="1" dirty="0" smtClean="0"/>
              <a:t>consent of both the defendant and the victim</a:t>
            </a:r>
          </a:p>
          <a:p>
            <a:pPr lvl="1" eaLnBrk="1" hangingPunct="1"/>
            <a:r>
              <a:rPr lang="en-US" i="1" dirty="0" smtClean="0"/>
              <a:t>an agreement between defendant and the victim    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i="1" dirty="0" smtClean="0"/>
              <a:t>the proceeding is permanently stayed </a:t>
            </a:r>
          </a:p>
          <a:p>
            <a:pPr lvl="1" eaLnBrk="1" hangingPunct="1"/>
            <a:r>
              <a:rPr lang="en-US" i="1" dirty="0" smtClean="0"/>
              <a:t>the victim’s claim is enforceable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Withdrawal </a:t>
            </a:r>
            <a:r>
              <a:rPr lang="en-US" smtClean="0"/>
              <a:t>from </a:t>
            </a:r>
            <a:r>
              <a:rPr lang="en-US" smtClean="0"/>
              <a:t>criminal </a:t>
            </a:r>
            <a:r>
              <a:rPr lang="en-US" dirty="0" smtClean="0"/>
              <a:t>proceedings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proceedings against juvenile</a:t>
            </a:r>
          </a:p>
          <a:p>
            <a:pPr lvl="1" eaLnBrk="1" hangingPunct="1"/>
            <a:r>
              <a:rPr lang="en-US" i="1" dirty="0" smtClean="0"/>
              <a:t>misdemeanor punishable max up to three years</a:t>
            </a:r>
          </a:p>
          <a:p>
            <a:pPr lvl="1" eaLnBrk="1" hangingPunct="1"/>
            <a:r>
              <a:rPr lang="en-US" i="1" dirty="0" smtClean="0"/>
              <a:t>lack of public interest</a:t>
            </a:r>
          </a:p>
          <a:p>
            <a:pPr lvl="1" eaLnBrk="1" hangingPunct="1"/>
            <a:r>
              <a:rPr lang="en-US" i="1" dirty="0" smtClean="0"/>
              <a:t>discretion of the public prosecutor or judge</a:t>
            </a:r>
          </a:p>
          <a:p>
            <a:pPr lvl="1" eaLnBrk="1" hangingPunct="1"/>
            <a:r>
              <a:rPr lang="en-US" i="1" dirty="0" smtClean="0"/>
              <a:t>ineffectiveness of the criminal proceedings </a:t>
            </a:r>
          </a:p>
          <a:p>
            <a:pPr lvl="1" eaLnBrk="1" hangingPunct="1"/>
            <a:r>
              <a:rPr lang="en-US" i="1" dirty="0" smtClean="0"/>
              <a:t>no need for punishment to prevent reoffending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i="1" dirty="0" smtClean="0"/>
              <a:t>the proceeding is permanently stayed </a:t>
            </a:r>
          </a:p>
          <a:p>
            <a:pPr lvl="1" eaLnBrk="1" hangingPunct="1"/>
            <a:r>
              <a:rPr lang="en-US" i="1" dirty="0" smtClean="0"/>
              <a:t>the juvenile can contest the withdrawal in three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Agreement on guilt and punishment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not a serious felony</a:t>
            </a:r>
          </a:p>
          <a:p>
            <a:pPr lvl="1" eaLnBrk="1" hangingPunct="1"/>
            <a:r>
              <a:rPr lang="en-US" i="1" dirty="0" smtClean="0"/>
              <a:t>declaration of committing </a:t>
            </a:r>
          </a:p>
          <a:p>
            <a:pPr lvl="1" eaLnBrk="1" hangingPunct="1"/>
            <a:r>
              <a:rPr lang="en-US" i="1" dirty="0" smtClean="0"/>
              <a:t>consent of the defendant and the prosecutor</a:t>
            </a:r>
          </a:p>
          <a:p>
            <a:pPr lvl="1" eaLnBrk="1" hangingPunct="1"/>
            <a:r>
              <a:rPr lang="en-US" i="1" dirty="0" smtClean="0"/>
              <a:t>approval by a court</a:t>
            </a:r>
          </a:p>
          <a:p>
            <a:pPr lvl="1" eaLnBrk="1" hangingPunct="1"/>
            <a:r>
              <a:rPr lang="en-US" i="1" dirty="0" smtClean="0"/>
              <a:t>adequacy to the factual state 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b="1" i="1" dirty="0" smtClean="0"/>
              <a:t>convicting judgment  </a:t>
            </a:r>
          </a:p>
          <a:p>
            <a:pPr lvl="1" eaLnBrk="1" hangingPunct="1"/>
            <a:r>
              <a:rPr lang="en-US" i="1" dirty="0" smtClean="0"/>
              <a:t>therefore it is not a proper diversion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Thank you for your attention!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John August</a:t>
            </a:r>
            <a:r>
              <a:rPr lang="en-US" smtClean="0"/>
              <a:t>us – “The Father of Probation” 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First half of 19</a:t>
            </a:r>
            <a:r>
              <a:rPr lang="en-US" baseline="30000" smtClean="0"/>
              <a:t>th</a:t>
            </a:r>
            <a:r>
              <a:rPr lang="en-US" smtClean="0"/>
              <a:t> century, Boston</a:t>
            </a:r>
            <a:endParaRPr lang="cs-CZ" smtClean="0"/>
          </a:p>
          <a:p>
            <a:pPr lvl="1"/>
            <a:r>
              <a:rPr lang="en-US"/>
              <a:t>s</a:t>
            </a:r>
            <a:r>
              <a:rPr lang="en-US" smtClean="0"/>
              <a:t>uccessful businessman - shoemaker </a:t>
            </a:r>
            <a:endParaRPr lang="cs-CZ" smtClean="0"/>
          </a:p>
          <a:p>
            <a:pPr lvl="1"/>
            <a:r>
              <a:rPr lang="en-US" smtClean="0"/>
              <a:t>philantropist – endeavor to tackle petty criminality</a:t>
            </a:r>
          </a:p>
          <a:p>
            <a:pPr lvl="1"/>
            <a:r>
              <a:rPr lang="en-US"/>
              <a:t>m</a:t>
            </a:r>
            <a:r>
              <a:rPr lang="en-US" smtClean="0"/>
              <a:t>ember of Washington Total Abstinence Society  </a:t>
            </a:r>
            <a:endParaRPr lang="cs-CZ" smtClean="0"/>
          </a:p>
          <a:p>
            <a:r>
              <a:rPr lang="en-US"/>
              <a:t>F</a:t>
            </a:r>
            <a:r>
              <a:rPr lang="en-US" smtClean="0"/>
              <a:t>irst probation experiment</a:t>
            </a:r>
            <a:endParaRPr lang="cs-CZ" smtClean="0"/>
          </a:p>
          <a:p>
            <a:pPr lvl="1"/>
            <a:r>
              <a:rPr lang="en-US"/>
              <a:t>p</a:t>
            </a:r>
            <a:r>
              <a:rPr lang="en-US" smtClean="0"/>
              <a:t>ersonal promise to look after the defendant if the delivery of the sentence was postponed for three weeks –&gt; the defendant came back changed</a:t>
            </a:r>
            <a:endParaRPr lang="cs-CZ" smtClean="0"/>
          </a:p>
          <a:p>
            <a:r>
              <a:rPr lang="en-US" smtClean="0"/>
              <a:t>Successful probation career –almost 2.000 cases </a:t>
            </a:r>
            <a:endParaRPr lang="cs-CZ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4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John August</a:t>
            </a:r>
            <a:r>
              <a:rPr lang="en-US" smtClean="0"/>
              <a:t>us’ legacy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Creating the investigation process </a:t>
            </a:r>
            <a:endParaRPr lang="cs-CZ" smtClean="0"/>
          </a:p>
          <a:p>
            <a:pPr lvl="1"/>
            <a:r>
              <a:rPr lang="en-US" smtClean="0"/>
              <a:t>finding and assessing suitable cases for probation </a:t>
            </a:r>
            <a:endParaRPr lang="cs-CZ" smtClean="0"/>
          </a:p>
          <a:p>
            <a:pPr lvl="1"/>
            <a:r>
              <a:rPr lang="en-US" smtClean="0"/>
              <a:t>John Augustus was really good at this – only cca 10 of all his clients failed</a:t>
            </a:r>
            <a:endParaRPr lang="cs-CZ" smtClean="0"/>
          </a:p>
          <a:p>
            <a:r>
              <a:rPr lang="en-US" smtClean="0"/>
              <a:t>Today’s probation principles</a:t>
            </a:r>
            <a:endParaRPr lang="cs-CZ" smtClean="0"/>
          </a:p>
          <a:p>
            <a:pPr lvl="1"/>
            <a:r>
              <a:rPr lang="en-US"/>
              <a:t>i</a:t>
            </a:r>
            <a:r>
              <a:rPr lang="en-US" smtClean="0"/>
              <a:t>nvestigation</a:t>
            </a:r>
          </a:p>
          <a:p>
            <a:pPr lvl="1"/>
            <a:r>
              <a:rPr lang="en-US"/>
              <a:t>i</a:t>
            </a:r>
            <a:r>
              <a:rPr lang="en-US" smtClean="0"/>
              <a:t>ntake – the involvement of the client, motivating her or him to take an active approach toward hers or his re-socialization</a:t>
            </a:r>
          </a:p>
          <a:p>
            <a:pPr lvl="1"/>
            <a:r>
              <a:rPr lang="en-US"/>
              <a:t>s</a:t>
            </a:r>
            <a:r>
              <a:rPr lang="en-US" smtClean="0"/>
              <a:t>upervision – monitoring his or hers efforts </a:t>
            </a:r>
          </a:p>
          <a:p>
            <a:pPr lvl="1"/>
            <a:endParaRPr lang="cs-CZ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5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Probation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 system of expert activities and services focused on ensuring the execution of certain decisions of the criminal court or the public prosecutor </a:t>
            </a:r>
          </a:p>
          <a:p>
            <a:pPr lvl="1" eaLnBrk="1" hangingPunct="1"/>
            <a:r>
              <a:rPr lang="en-US" i="1" dirty="0" smtClean="0"/>
              <a:t>usually convicting judgments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 + certain procedural decision of the quasi-substantive nature</a:t>
            </a:r>
            <a:r>
              <a:rPr lang="en-US" dirty="0" smtClean="0"/>
              <a:t> </a:t>
            </a:r>
            <a:r>
              <a:rPr lang="en-US" i="1" dirty="0" smtClean="0"/>
              <a:t>(diversions) – not a convict, still defendant</a:t>
            </a:r>
          </a:p>
          <a:p>
            <a:pPr lvl="1" eaLnBrk="1" hangingPunct="1"/>
            <a:r>
              <a:rPr lang="en-US" i="1" dirty="0" smtClean="0"/>
              <a:t>the decision doesn’t impose incarceration on the convict or defendant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Probation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Requires professionally trained personnel who is in regular contact with the convict</a:t>
            </a:r>
          </a:p>
          <a:p>
            <a:pPr lvl="1" eaLnBrk="1" hangingPunct="1"/>
            <a:r>
              <a:rPr lang="en-US" i="1" dirty="0" smtClean="0"/>
              <a:t>social workers, psychologists</a:t>
            </a:r>
          </a:p>
          <a:p>
            <a:pPr algn="just" eaLnBrk="1" hangingPunct="1"/>
            <a:r>
              <a:rPr lang="en-US" dirty="0" smtClean="0"/>
              <a:t>Formal  acting</a:t>
            </a:r>
          </a:p>
          <a:p>
            <a:pPr lvl="1" eaLnBrk="1" hangingPunct="1"/>
            <a:r>
              <a:rPr lang="en-US" i="1" dirty="0" smtClean="0"/>
              <a:t>preparing reports for the court or the prosecutor </a:t>
            </a:r>
          </a:p>
          <a:p>
            <a:pPr algn="just" eaLnBrk="1" hangingPunct="1"/>
            <a:r>
              <a:rPr lang="en-US" dirty="0" smtClean="0"/>
              <a:t>Informal  acting</a:t>
            </a:r>
          </a:p>
          <a:p>
            <a:pPr lvl="1" eaLnBrk="1" hangingPunct="1">
              <a:spcBef>
                <a:spcPts val="0"/>
              </a:spcBef>
            </a:pPr>
            <a:r>
              <a:rPr lang="en-US" i="1" dirty="0" smtClean="0"/>
              <a:t>social counseling, help with taking measures to reintegrate again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release from imprisonment on certain conditions for a probation period </a:t>
            </a:r>
          </a:p>
          <a:p>
            <a:pPr lvl="1" eaLnBrk="1" hangingPunct="1"/>
            <a:r>
              <a:rPr lang="en-US" i="1" dirty="0" smtClean="0"/>
              <a:t>if there is a good prospect that the convict will lead an orderly life (not only reoffending, but also having an honest source of income, normal social relations etc.) </a:t>
            </a:r>
          </a:p>
          <a:p>
            <a:pPr algn="just" eaLnBrk="1" hangingPunct="1"/>
            <a:r>
              <a:rPr lang="en-US" dirty="0" smtClean="0"/>
              <a:t>If the convict fulfills the conditions of the parole in the probation period, rest of the sentence is excused</a:t>
            </a:r>
          </a:p>
          <a:p>
            <a:pPr lvl="1" eaLnBrk="1" hangingPunct="1"/>
            <a:r>
              <a:rPr lang="en-US" i="1" dirty="0" smtClean="0"/>
              <a:t> in the opposite, he/she needs to serve the rest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</a:t>
            </a:r>
            <a:r>
              <a:rPr lang="en-US" dirty="0" err="1" smtClean="0"/>
              <a:t>purpouse</a:t>
            </a:r>
            <a:endParaRPr lang="en-US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relieve the prison systems</a:t>
            </a:r>
          </a:p>
          <a:p>
            <a:pPr lvl="1" eaLnBrk="1" hangingPunct="1"/>
            <a:r>
              <a:rPr lang="en-US" i="1" dirty="0" smtClean="0"/>
              <a:t>financially – average costs of 1 prisoner is app. 16.340,- EUR p. a. in the CZE (total count app. 20.000 prisoners)</a:t>
            </a:r>
          </a:p>
          <a:p>
            <a:pPr lvl="1" eaLnBrk="1" hangingPunct="1"/>
            <a:r>
              <a:rPr lang="en-US" i="1" dirty="0" smtClean="0"/>
              <a:t>materially – the more prisoners there are, the less can the expert personnel attend each of them </a:t>
            </a:r>
            <a:endParaRPr lang="en-US" dirty="0" smtClean="0"/>
          </a:p>
          <a:p>
            <a:pPr algn="just" eaLnBrk="1" hangingPunct="1"/>
            <a:r>
              <a:rPr lang="en-US" dirty="0" smtClean="0"/>
              <a:t>To give them chance to reintegrate </a:t>
            </a:r>
          </a:p>
          <a:p>
            <a:pPr lvl="1" eaLnBrk="1" hangingPunct="1"/>
            <a:r>
              <a:rPr lang="en-US" i="1" dirty="0" smtClean="0"/>
              <a:t>to help him/her continue their extramural relations</a:t>
            </a:r>
          </a:p>
          <a:p>
            <a:pPr lvl="1" eaLnBrk="1" hangingPunct="1"/>
            <a:r>
              <a:rPr lang="en-US" i="1" dirty="0" smtClean="0"/>
              <a:t>to help him/her become financially independent again, find a place to live,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Very similar to probation</a:t>
            </a:r>
          </a:p>
          <a:p>
            <a:pPr lvl="1" eaLnBrk="1" hangingPunct="1"/>
            <a:r>
              <a:rPr lang="en-US" i="1" dirty="0" smtClean="0"/>
              <a:t>regular contact with the probation officer</a:t>
            </a:r>
          </a:p>
          <a:p>
            <a:pPr lvl="1" eaLnBrk="1" hangingPunct="1"/>
            <a:r>
              <a:rPr lang="en-US" i="1" dirty="0" smtClean="0"/>
              <a:t>monitoring of the </a:t>
            </a:r>
            <a:r>
              <a:rPr lang="en-US" i="1" dirty="0" err="1" smtClean="0"/>
              <a:t>behaviour</a:t>
            </a:r>
            <a:r>
              <a:rPr lang="en-US" i="1" dirty="0" smtClean="0"/>
              <a:t>, social assistance </a:t>
            </a:r>
            <a:endParaRPr lang="en-US" dirty="0" smtClean="0"/>
          </a:p>
          <a:p>
            <a:pPr algn="just" eaLnBrk="1" hangingPunct="1"/>
            <a:r>
              <a:rPr lang="en-US" dirty="0" smtClean="0"/>
              <a:t>Difference is the gap in the life of the convict</a:t>
            </a:r>
          </a:p>
          <a:p>
            <a:pPr lvl="1" eaLnBrk="1" hangingPunct="1"/>
            <a:r>
              <a:rPr lang="en-US" i="1" dirty="0" smtClean="0"/>
              <a:t>their normal life was interrupted</a:t>
            </a:r>
          </a:p>
          <a:p>
            <a:pPr lvl="1" eaLnBrk="1" hangingPunct="1"/>
            <a:r>
              <a:rPr lang="en-US" i="1" dirty="0" smtClean="0"/>
              <a:t>the fact of incarceration leads to </a:t>
            </a:r>
            <a:r>
              <a:rPr lang="en-US" i="1" dirty="0" err="1" smtClean="0"/>
              <a:t>izolation</a:t>
            </a:r>
            <a:endParaRPr lang="en-US" i="1" dirty="0" smtClean="0"/>
          </a:p>
          <a:p>
            <a:pPr lvl="1" eaLnBrk="1" hangingPunct="1"/>
            <a:r>
              <a:rPr lang="en-US" i="1" dirty="0" smtClean="0"/>
              <a:t>the convict need bigger help to rebuild what he/she 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1385</Words>
  <Application>Microsoft Office PowerPoint</Application>
  <PresentationFormat>Předvádění na obrazovce (4:3)</PresentationFormat>
  <Paragraphs>202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sady Office</vt:lpstr>
      <vt:lpstr>Selected Problems of Czech Criminal Law   Probation and Mediation Service Diversions in the Criminal Procedure  Jan Provazník  Spring 2017</vt:lpstr>
      <vt:lpstr>History</vt:lpstr>
      <vt:lpstr>John Augustus – “The Father of Probation” </vt:lpstr>
      <vt:lpstr>John Augustus’ legacy</vt:lpstr>
      <vt:lpstr>Probation - term</vt:lpstr>
      <vt:lpstr>Probation - means</vt:lpstr>
      <vt:lpstr>Parole - term</vt:lpstr>
      <vt:lpstr>Parole - purpouse</vt:lpstr>
      <vt:lpstr>Parole - means</vt:lpstr>
      <vt:lpstr>Mediation - term</vt:lpstr>
      <vt:lpstr>Mediation - purpouse</vt:lpstr>
      <vt:lpstr>Mediation - means</vt:lpstr>
      <vt:lpstr>Institutions of probation</vt:lpstr>
      <vt:lpstr>Principles of probation work</vt:lpstr>
      <vt:lpstr>Principles of probation work II</vt:lpstr>
      <vt:lpstr>Other tasks of probation officers in the criminal procedure</vt:lpstr>
      <vt:lpstr>PMS and victims</vt:lpstr>
      <vt:lpstr>PMS as provider of care for victims</vt:lpstr>
      <vt:lpstr>Diversion in the criminal procedure</vt:lpstr>
      <vt:lpstr>Closely connected to the concept of restorative justice </vt:lpstr>
      <vt:lpstr>Diversions in the Czech republic</vt:lpstr>
      <vt:lpstr>Conditional stay of proceedings</vt:lpstr>
      <vt:lpstr>Settlement</vt:lpstr>
      <vt:lpstr>Withdrawal from criminal proceedings</vt:lpstr>
      <vt:lpstr>Agreement on guilt and punishment</vt:lpstr>
      <vt:lpstr>Questions?  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140</cp:revision>
  <dcterms:created xsi:type="dcterms:W3CDTF">2013-11-12T20:29:31Z</dcterms:created>
  <dcterms:modified xsi:type="dcterms:W3CDTF">2017-03-14T15:53:09Z</dcterms:modified>
</cp:coreProperties>
</file>