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5" r:id="rId16"/>
    <p:sldId id="274" r:id="rId17"/>
    <p:sldId id="270" r:id="rId18"/>
    <p:sldId id="271" r:id="rId19"/>
    <p:sldId id="272" r:id="rId20"/>
    <p:sldId id="273"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6" d="100"/>
          <a:sy n="96" d="100"/>
        </p:scale>
        <p:origin x="6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2/25/17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2/25/17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2/25/17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2/25/17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2/25/17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2/25/17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2/25/17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2/25/17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smtClean="0"/>
              <a:t>EEA Law</a:t>
            </a:r>
            <a:endParaRPr lang="en-GB" dirty="0"/>
          </a:p>
        </p:txBody>
      </p:sp>
      <p:sp>
        <p:nvSpPr>
          <p:cNvPr id="3" name="Podnadpis 2"/>
          <p:cNvSpPr>
            <a:spLocks noGrp="1"/>
          </p:cNvSpPr>
          <p:nvPr>
            <p:ph type="subTitle" idx="1"/>
          </p:nvPr>
        </p:nvSpPr>
        <p:spPr/>
        <p:txBody>
          <a:bodyPr/>
          <a:lstStyle/>
          <a:p>
            <a:r>
              <a:rPr lang="en-GB" dirty="0" smtClean="0"/>
              <a:t>Basics of </a:t>
            </a:r>
            <a:r>
              <a:rPr lang="en-GB" dirty="0" smtClean="0"/>
              <a:t>EEA </a:t>
            </a:r>
            <a:r>
              <a:rPr lang="en-GB" dirty="0"/>
              <a:t>agreement</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Application of legal acts</a:t>
            </a:r>
            <a:endParaRPr lang="en-GB" dirty="0"/>
          </a:p>
        </p:txBody>
      </p:sp>
      <p:sp>
        <p:nvSpPr>
          <p:cNvPr id="3" name="Zástupný symbol pro obsah 2"/>
          <p:cNvSpPr>
            <a:spLocks noGrp="1"/>
          </p:cNvSpPr>
          <p:nvPr>
            <p:ph idx="1"/>
          </p:nvPr>
        </p:nvSpPr>
        <p:spPr/>
        <p:txBody>
          <a:bodyPr/>
          <a:lstStyle/>
          <a:p>
            <a:pPr marL="0" indent="0">
              <a:buNone/>
            </a:pPr>
            <a:r>
              <a:rPr lang="en-GB" dirty="0"/>
              <a:t>Joint </a:t>
            </a:r>
            <a:r>
              <a:rPr lang="en-GB" dirty="0" smtClean="0"/>
              <a:t>Committee decision of approval </a:t>
            </a:r>
            <a:r>
              <a:rPr lang="en-GB" dirty="0" smtClean="0"/>
              <a:t>-&gt; incorporation to agreement-&gt; transposition to the national </a:t>
            </a:r>
            <a:r>
              <a:rPr lang="en-GB" dirty="0"/>
              <a:t>law (with some exceptions, which become part of national law IMMEDIATELY) </a:t>
            </a:r>
            <a:endParaRPr lang="en-GB" dirty="0"/>
          </a:p>
          <a:p>
            <a:pPr>
              <a:buFontTx/>
              <a:buChar char="-"/>
            </a:pPr>
            <a:r>
              <a:rPr lang="en-GB" dirty="0" smtClean="0"/>
              <a:t>Either decision by government, </a:t>
            </a:r>
            <a:endParaRPr lang="en-GB" dirty="0"/>
          </a:p>
          <a:p>
            <a:pPr>
              <a:buFontTx/>
              <a:buChar char="-"/>
            </a:pPr>
            <a:r>
              <a:rPr lang="en-GB" dirty="0" smtClean="0"/>
              <a:t>might be parliamentary approval needed. </a:t>
            </a:r>
            <a:endParaRPr lang="en-GB" dirty="0"/>
          </a:p>
          <a:p>
            <a:pPr>
              <a:buFontTx/>
              <a:buChar char="-"/>
            </a:pPr>
            <a:r>
              <a:rPr lang="en-GB" dirty="0"/>
              <a:t>Transposition is a formal task, and the acts can only be adjusted technically at this point. </a:t>
            </a:r>
            <a:endParaRPr lang="en-GB" dirty="0" smtClean="0"/>
          </a:p>
          <a:p>
            <a:pPr>
              <a:buFontTx/>
              <a:buChar char="-"/>
            </a:pPr>
            <a:r>
              <a:rPr lang="en-GB" dirty="0" smtClean="0"/>
              <a:t>There </a:t>
            </a:r>
            <a:r>
              <a:rPr lang="en-GB" dirty="0"/>
              <a:t>are provisions specifying that the EFTA countries should be involved in preparing EU acts.</a:t>
            </a:r>
            <a:endParaRPr lang="en-GB" dirty="0"/>
          </a:p>
        </p:txBody>
      </p:sp>
    </p:spTree>
    <p:extLst>
      <p:ext uri="{BB962C8B-B14F-4D97-AF65-F5344CB8AC3E}">
        <p14:creationId xmlns:p14="http://schemas.microsoft.com/office/powerpoint/2010/main" val="149276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Monitoring of T</a:t>
            </a:r>
            <a:r>
              <a:rPr lang="en-GB" dirty="0" smtClean="0"/>
              <a:t>ransposition </a:t>
            </a:r>
            <a:r>
              <a:rPr lang="en-GB" dirty="0"/>
              <a:t>and application</a:t>
            </a:r>
            <a:endParaRPr lang="en-GB" dirty="0"/>
          </a:p>
        </p:txBody>
      </p:sp>
      <p:sp>
        <p:nvSpPr>
          <p:cNvPr id="3" name="Zástupný symbol pro obsah 2"/>
          <p:cNvSpPr>
            <a:spLocks noGrp="1"/>
          </p:cNvSpPr>
          <p:nvPr>
            <p:ph idx="1"/>
          </p:nvPr>
        </p:nvSpPr>
        <p:spPr/>
        <p:txBody>
          <a:bodyPr/>
          <a:lstStyle/>
          <a:p>
            <a:r>
              <a:rPr lang="en-US" dirty="0"/>
              <a:t>EFTA Surveillance Authority and the EFTA Court. </a:t>
            </a:r>
            <a:endParaRPr lang="en-US" dirty="0" smtClean="0"/>
          </a:p>
          <a:p>
            <a:r>
              <a:rPr lang="en-US" dirty="0" smtClean="0"/>
              <a:t>The </a:t>
            </a:r>
            <a:r>
              <a:rPr lang="en-US" dirty="0"/>
              <a:t>EFTA Surveillance Authority maintains an internal market scoreboard that tracks the implementation of legislation in the EEA countries</a:t>
            </a:r>
            <a:r>
              <a:rPr lang="en-US" dirty="0" smtClean="0"/>
              <a:t>.</a:t>
            </a:r>
          </a:p>
          <a:p>
            <a:pPr algn="just"/>
            <a:r>
              <a:rPr lang="en-US" dirty="0" smtClean="0"/>
              <a:t>The EFTA Court - </a:t>
            </a:r>
            <a:r>
              <a:rPr lang="en-US" dirty="0" smtClean="0"/>
              <a:t>fulfils </a:t>
            </a:r>
            <a:r>
              <a:rPr lang="en-US" dirty="0"/>
              <a:t>the judicial function within the EFTA system, interpreting the Agreement on the European Economic Area with regard to the EFTA States party to the Agreement. </a:t>
            </a:r>
            <a:endParaRPr lang="en-GB" dirty="0"/>
          </a:p>
        </p:txBody>
      </p:sp>
    </p:spTree>
    <p:extLst>
      <p:ext uri="{BB962C8B-B14F-4D97-AF65-F5344CB8AC3E}">
        <p14:creationId xmlns:p14="http://schemas.microsoft.com/office/powerpoint/2010/main" val="1647952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Role of Parliaments</a:t>
            </a:r>
            <a:endParaRPr lang="en-GB" dirty="0"/>
          </a:p>
        </p:txBody>
      </p:sp>
      <p:sp>
        <p:nvSpPr>
          <p:cNvPr id="3" name="Zástupný symbol pro obsah 2"/>
          <p:cNvSpPr>
            <a:spLocks noGrp="1"/>
          </p:cNvSpPr>
          <p:nvPr>
            <p:ph idx="1"/>
          </p:nvPr>
        </p:nvSpPr>
        <p:spPr>
          <a:xfrm>
            <a:off x="861237" y="2153412"/>
            <a:ext cx="10154093" cy="4396244"/>
          </a:xfrm>
        </p:spPr>
        <p:txBody>
          <a:bodyPr>
            <a:normAutofit/>
          </a:bodyPr>
          <a:lstStyle/>
          <a:p>
            <a:r>
              <a:rPr lang="en-US" dirty="0"/>
              <a:t>Both the European Parliament and the national parliaments of the EFTA-EEA states are closely involved in monitoring the EEA Agreement. </a:t>
            </a:r>
            <a:endParaRPr lang="en-US" dirty="0" smtClean="0"/>
          </a:p>
          <a:p>
            <a:r>
              <a:rPr lang="en-US" dirty="0" smtClean="0"/>
              <a:t>Article</a:t>
            </a:r>
            <a:r>
              <a:rPr lang="en-US" dirty="0"/>
              <a:t> 95 of the agreement establishes an EEA Joint Parliamentary Committee (JPC), which meets twice a year. </a:t>
            </a:r>
            <a:endParaRPr lang="en-US" dirty="0" smtClean="0"/>
          </a:p>
          <a:p>
            <a:pPr algn="just"/>
            <a:r>
              <a:rPr lang="en-US" dirty="0" smtClean="0"/>
              <a:t>The </a:t>
            </a:r>
            <a:r>
              <a:rPr lang="en-US" dirty="0"/>
              <a:t>European Parliament and the EEA national parliaments take turns hosting this committee, whose chair alternates annually between a Member of the European Parliament and an EEA national parliamentarian. </a:t>
            </a:r>
            <a:endParaRPr lang="en-US" dirty="0" smtClean="0"/>
          </a:p>
          <a:p>
            <a:r>
              <a:rPr lang="en-US" dirty="0" smtClean="0"/>
              <a:t>Each </a:t>
            </a:r>
            <a:r>
              <a:rPr lang="en-US" dirty="0"/>
              <a:t>delegation is composed of 12 members. Parliamentarians from the Swiss Federal Assembly attend the meetings as observers. </a:t>
            </a:r>
            <a:endParaRPr lang="en-US" dirty="0" smtClean="0"/>
          </a:p>
          <a:p>
            <a:r>
              <a:rPr lang="en-US" dirty="0" smtClean="0"/>
              <a:t>All </a:t>
            </a:r>
            <a:r>
              <a:rPr lang="en-US" dirty="0"/>
              <a:t>EU legislation that applies to the EEA is </a:t>
            </a:r>
            <a:r>
              <a:rPr lang="en-US" dirty="0" smtClean="0"/>
              <a:t>scrutinized </a:t>
            </a:r>
            <a:r>
              <a:rPr lang="en-US" dirty="0"/>
              <a:t>by the EEA JPC, whose members have the right to put oral and written questions to representatives of the EEA Council and the EEA Joint Committee and to express their views in reports or resolutions. </a:t>
            </a:r>
            <a:endParaRPr lang="en-US" dirty="0" smtClean="0"/>
          </a:p>
          <a:p>
            <a:r>
              <a:rPr lang="en-US" dirty="0" smtClean="0"/>
              <a:t>The </a:t>
            </a:r>
            <a:r>
              <a:rPr lang="en-US" dirty="0"/>
              <a:t>same procedure holds for </a:t>
            </a:r>
            <a:r>
              <a:rPr lang="en-US" dirty="0" smtClean="0"/>
              <a:t>scrutinizing </a:t>
            </a:r>
            <a:r>
              <a:rPr lang="en-US" dirty="0"/>
              <a:t>the implementation of legislation.</a:t>
            </a:r>
            <a:endParaRPr lang="en-GB" dirty="0"/>
          </a:p>
        </p:txBody>
      </p:sp>
    </p:spTree>
    <p:extLst>
      <p:ext uri="{BB962C8B-B14F-4D97-AF65-F5344CB8AC3E}">
        <p14:creationId xmlns:p14="http://schemas.microsoft.com/office/powerpoint/2010/main" val="3091254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Problem of </a:t>
            </a:r>
            <a:r>
              <a:rPr lang="en-GB" dirty="0"/>
              <a:t>EU agencies </a:t>
            </a:r>
          </a:p>
        </p:txBody>
      </p:sp>
      <p:sp>
        <p:nvSpPr>
          <p:cNvPr id="3" name="Zástupný symbol pro obsah 2"/>
          <p:cNvSpPr>
            <a:spLocks noGrp="1"/>
          </p:cNvSpPr>
          <p:nvPr>
            <p:ph idx="1"/>
          </p:nvPr>
        </p:nvSpPr>
        <p:spPr/>
        <p:txBody>
          <a:bodyPr>
            <a:normAutofit lnSpcReduction="10000"/>
          </a:bodyPr>
          <a:lstStyle/>
          <a:p>
            <a:r>
              <a:rPr lang="en-GB" dirty="0" smtClean="0"/>
              <a:t>We can find lot of agencies in EU for different areas</a:t>
            </a:r>
            <a:endParaRPr lang="en-GB" dirty="0"/>
          </a:p>
          <a:p>
            <a:pPr algn="just"/>
            <a:r>
              <a:rPr lang="en-GB" dirty="0"/>
              <a:t>adopting various measures or decisions relevant to the EEA</a:t>
            </a:r>
            <a:r>
              <a:rPr lang="en-GB" dirty="0" smtClean="0"/>
              <a:t>, which </a:t>
            </a:r>
            <a:r>
              <a:rPr lang="en-GB" dirty="0"/>
              <a:t>EFTA states </a:t>
            </a:r>
            <a:r>
              <a:rPr lang="en-GB" dirty="0" smtClean="0"/>
              <a:t> adopt to their own law. The problem is </a:t>
            </a:r>
            <a:r>
              <a:rPr lang="en-GB" dirty="0"/>
              <a:t>they </a:t>
            </a:r>
            <a:r>
              <a:rPr lang="en-GB" dirty="0" smtClean="0"/>
              <a:t>don</a:t>
            </a:r>
            <a:r>
              <a:rPr lang="uk-UA" dirty="0" smtClean="0"/>
              <a:t>’</a:t>
            </a:r>
            <a:r>
              <a:rPr lang="en-GB" dirty="0" smtClean="0"/>
              <a:t>t have </a:t>
            </a:r>
            <a:r>
              <a:rPr lang="en-GB" dirty="0"/>
              <a:t>their </a:t>
            </a:r>
            <a:r>
              <a:rPr lang="en-GB" dirty="0" smtClean="0"/>
              <a:t>own representative with right to vote (these countries have only some kind of assessor</a:t>
            </a:r>
            <a:r>
              <a:rPr lang="en-GB" dirty="0"/>
              <a:t>) and thus </a:t>
            </a:r>
            <a:r>
              <a:rPr lang="en-GB" dirty="0" smtClean="0"/>
              <a:t>these countries can not express qualified opinion </a:t>
            </a:r>
            <a:r>
              <a:rPr lang="en-GB" dirty="0"/>
              <a:t>for such </a:t>
            </a:r>
            <a:r>
              <a:rPr lang="en-GB" dirty="0" smtClean="0"/>
              <a:t>acts. Their Vote </a:t>
            </a:r>
            <a:r>
              <a:rPr lang="en-GB" dirty="0"/>
              <a:t>is only advisory</a:t>
            </a:r>
            <a:r>
              <a:rPr lang="en-GB" dirty="0" smtClean="0"/>
              <a:t>.</a:t>
            </a:r>
          </a:p>
          <a:p>
            <a:pPr algn="just"/>
            <a:r>
              <a:rPr lang="en-GB" dirty="0"/>
              <a:t>The second obstacle is consequently the fact that once the EEA Joint Committee decides on the implementation of an act into the EEA Agreement, it must be followed </a:t>
            </a:r>
            <a:r>
              <a:rPr lang="en-GB" dirty="0" smtClean="0"/>
              <a:t>by adaptation of the </a:t>
            </a:r>
            <a:r>
              <a:rPr lang="en-GB" dirty="0"/>
              <a:t>legislative procedure into national law, </a:t>
            </a:r>
            <a:r>
              <a:rPr lang="en-GB" dirty="0" smtClean="0"/>
              <a:t>because </a:t>
            </a:r>
            <a:r>
              <a:rPr lang="en-GB" dirty="0"/>
              <a:t>the </a:t>
            </a:r>
            <a:r>
              <a:rPr lang="en-GB" dirty="0" smtClean="0"/>
              <a:t>Constitution of EFTA countries </a:t>
            </a:r>
            <a:r>
              <a:rPr lang="en-GB" dirty="0"/>
              <a:t>does not </a:t>
            </a:r>
            <a:r>
              <a:rPr lang="en-GB" dirty="0" smtClean="0"/>
              <a:t>permit any other possibility.</a:t>
            </a:r>
          </a:p>
        </p:txBody>
      </p:sp>
    </p:spTree>
    <p:extLst>
      <p:ext uri="{BB962C8B-B14F-4D97-AF65-F5344CB8AC3E}">
        <p14:creationId xmlns:p14="http://schemas.microsoft.com/office/powerpoint/2010/main" val="209770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Problem of</a:t>
            </a:r>
            <a:r>
              <a:rPr lang="en-GB" dirty="0" smtClean="0"/>
              <a:t> implementation</a:t>
            </a:r>
            <a:endParaRPr lang="en-GB" dirty="0"/>
          </a:p>
        </p:txBody>
      </p:sp>
      <p:sp>
        <p:nvSpPr>
          <p:cNvPr id="3" name="Zástupný symbol pro obsah 2"/>
          <p:cNvSpPr>
            <a:spLocks noGrp="1"/>
          </p:cNvSpPr>
          <p:nvPr>
            <p:ph idx="1"/>
          </p:nvPr>
        </p:nvSpPr>
        <p:spPr>
          <a:xfrm>
            <a:off x="1052623" y="2638044"/>
            <a:ext cx="9941441" cy="3869082"/>
          </a:xfrm>
        </p:spPr>
        <p:txBody>
          <a:bodyPr>
            <a:normAutofit/>
          </a:bodyPr>
          <a:lstStyle/>
          <a:p>
            <a:pPr marL="0" indent="0">
              <a:buNone/>
            </a:pPr>
            <a:r>
              <a:rPr lang="en-GB" dirty="0"/>
              <a:t>Implementation of legal norms is quite arduous and </a:t>
            </a:r>
            <a:r>
              <a:rPr lang="en-GB" dirty="0" smtClean="0"/>
              <a:t>complicated</a:t>
            </a:r>
          </a:p>
          <a:p>
            <a:pPr marL="0" indent="0">
              <a:buNone/>
            </a:pPr>
            <a:endParaRPr lang="en-GB" dirty="0"/>
          </a:p>
          <a:p>
            <a:pPr marL="0" indent="0">
              <a:buNone/>
            </a:pPr>
            <a:r>
              <a:rPr lang="en-GB" dirty="0"/>
              <a:t>Great delay of EFTA countries with the implementation, especially in legally binding acts of EU </a:t>
            </a:r>
            <a:r>
              <a:rPr lang="en-GB" dirty="0" smtClean="0"/>
              <a:t>agencies</a:t>
            </a:r>
          </a:p>
          <a:p>
            <a:pPr marL="0" indent="0">
              <a:buNone/>
            </a:pPr>
            <a:endParaRPr lang="en-GB" dirty="0"/>
          </a:p>
          <a:p>
            <a:pPr marL="0" indent="0">
              <a:buNone/>
            </a:pPr>
            <a:r>
              <a:rPr lang="en-GB" dirty="0"/>
              <a:t>Since 1994 has been implemented </a:t>
            </a:r>
            <a:r>
              <a:rPr lang="en-GB" dirty="0" smtClean="0"/>
              <a:t>more </a:t>
            </a:r>
            <a:r>
              <a:rPr lang="en-GB" dirty="0"/>
              <a:t>than 7,000 EU </a:t>
            </a:r>
            <a:r>
              <a:rPr lang="en-GB" dirty="0" smtClean="0"/>
              <a:t>legal norms</a:t>
            </a:r>
            <a:endParaRPr lang="en-GB" dirty="0"/>
          </a:p>
        </p:txBody>
      </p:sp>
    </p:spTree>
    <p:extLst>
      <p:ext uri="{BB962C8B-B14F-4D97-AF65-F5344CB8AC3E}">
        <p14:creationId xmlns:p14="http://schemas.microsoft.com/office/powerpoint/2010/main" val="2110135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Implementation “speciality” in </a:t>
            </a:r>
            <a:r>
              <a:rPr lang="en-GB" dirty="0"/>
              <a:t>Norway</a:t>
            </a:r>
            <a:endParaRPr lang="en-GB" dirty="0"/>
          </a:p>
        </p:txBody>
      </p:sp>
      <p:sp>
        <p:nvSpPr>
          <p:cNvPr id="3" name="Zástupný symbol pro obsah 2"/>
          <p:cNvSpPr>
            <a:spLocks noGrp="1"/>
          </p:cNvSpPr>
          <p:nvPr>
            <p:ph idx="1"/>
          </p:nvPr>
        </p:nvSpPr>
        <p:spPr>
          <a:xfrm>
            <a:off x="2231136" y="2638044"/>
            <a:ext cx="7729728" cy="3603730"/>
          </a:xfrm>
        </p:spPr>
        <p:txBody>
          <a:bodyPr>
            <a:normAutofit/>
          </a:bodyPr>
          <a:lstStyle/>
          <a:p>
            <a:pPr marL="0" indent="0">
              <a:buNone/>
            </a:pPr>
            <a:r>
              <a:rPr lang="en-GB" dirty="0" smtClean="0"/>
              <a:t>Norway has a very pragmatic legal system, when we talk about the language versions of the legislation, since a large number of EU law is effective as a part of Norwegian law, before they are translated into Norwegian language</a:t>
            </a:r>
            <a:r>
              <a:rPr lang="cs-CZ" dirty="0" smtClean="0"/>
              <a:t>.</a:t>
            </a:r>
            <a:endParaRPr lang="en-GB" dirty="0"/>
          </a:p>
          <a:p>
            <a:pPr marL="0" indent="0" algn="just">
              <a:buNone/>
            </a:pPr>
            <a:r>
              <a:rPr lang="en-GB" dirty="0" smtClean="0"/>
              <a:t>This </a:t>
            </a:r>
            <a:r>
              <a:rPr lang="en-GB" dirty="0"/>
              <a:t>legislation at that time already been published in English and Swedish (Official Journal of the EU), which </a:t>
            </a:r>
            <a:r>
              <a:rPr lang="en-GB" dirty="0" smtClean="0"/>
              <a:t>everyone </a:t>
            </a:r>
            <a:r>
              <a:rPr lang="en-GB" dirty="0"/>
              <a:t>in </a:t>
            </a:r>
            <a:r>
              <a:rPr lang="en-GB" dirty="0" smtClean="0"/>
              <a:t>Norway understands. </a:t>
            </a:r>
            <a:r>
              <a:rPr lang="en-GB" dirty="0"/>
              <a:t>In Norway, the legal </a:t>
            </a:r>
            <a:r>
              <a:rPr lang="en-GB" dirty="0" smtClean="0"/>
              <a:t>language is not exclusively </a:t>
            </a:r>
            <a:r>
              <a:rPr lang="en-GB" dirty="0"/>
              <a:t>N</a:t>
            </a:r>
            <a:r>
              <a:rPr lang="en-GB" dirty="0" smtClean="0"/>
              <a:t>orwegian</a:t>
            </a:r>
            <a:r>
              <a:rPr lang="cs-CZ" dirty="0"/>
              <a:t>. </a:t>
            </a:r>
            <a:endParaRPr lang="cs-CZ" dirty="0" smtClean="0"/>
          </a:p>
          <a:p>
            <a:pPr marL="0" indent="0" algn="just">
              <a:buNone/>
            </a:pPr>
            <a:r>
              <a:rPr lang="en-GB" dirty="0" smtClean="0"/>
              <a:t>The EEA Agreement has no provisions such as Art. 297 TFEU (the procedure adapting legislation). So the decision of the EEA Join Committee may enter into force even before the legal text of the regulations is published in Norwegian or Icelandic language in the EEA Official Journal (where all new legislation of the EEA is published similarly as is the case with EU rules).</a:t>
            </a:r>
            <a:endParaRPr lang="en-GB" dirty="0"/>
          </a:p>
        </p:txBody>
      </p:sp>
    </p:spTree>
    <p:extLst>
      <p:ext uri="{BB962C8B-B14F-4D97-AF65-F5344CB8AC3E}">
        <p14:creationId xmlns:p14="http://schemas.microsoft.com/office/powerpoint/2010/main" val="27523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Reasons of implementation delay</a:t>
            </a:r>
            <a:endParaRPr lang="en-GB" dirty="0"/>
          </a:p>
        </p:txBody>
      </p:sp>
      <p:sp>
        <p:nvSpPr>
          <p:cNvPr id="3" name="Zástupný symbol pro obsah 2"/>
          <p:cNvSpPr>
            <a:spLocks noGrp="1"/>
          </p:cNvSpPr>
          <p:nvPr>
            <p:ph idx="1"/>
          </p:nvPr>
        </p:nvSpPr>
        <p:spPr/>
        <p:txBody>
          <a:bodyPr/>
          <a:lstStyle/>
          <a:p>
            <a:pPr marL="0" indent="0">
              <a:buNone/>
            </a:pPr>
            <a:r>
              <a:rPr lang="en-GB" dirty="0"/>
              <a:t>It may be caused </a:t>
            </a:r>
            <a:r>
              <a:rPr lang="en-GB" dirty="0" smtClean="0"/>
              <a:t>by overloaded </a:t>
            </a:r>
            <a:r>
              <a:rPr lang="en-GB" dirty="0"/>
              <a:t>EEA Joint Committee, but </a:t>
            </a:r>
            <a:r>
              <a:rPr lang="en-GB" dirty="0" smtClean="0"/>
              <a:t>its rather </a:t>
            </a:r>
            <a:r>
              <a:rPr lang="en-GB" dirty="0"/>
              <a:t>a situation when some of the countries in the of the EEA Joint Committee </a:t>
            </a:r>
            <a:r>
              <a:rPr lang="en-GB" dirty="0" smtClean="0"/>
              <a:t>block or cause delays of transposition intentionally.</a:t>
            </a:r>
          </a:p>
          <a:p>
            <a:pPr marL="0" indent="0">
              <a:buNone/>
            </a:pPr>
            <a:r>
              <a:rPr lang="en-GB" dirty="0"/>
              <a:t>EFTA countries may delay the </a:t>
            </a:r>
            <a:r>
              <a:rPr lang="en-GB" dirty="0" smtClean="0"/>
              <a:t>moment when implementation </a:t>
            </a:r>
            <a:r>
              <a:rPr lang="en-GB" dirty="0"/>
              <a:t>of European </a:t>
            </a:r>
            <a:r>
              <a:rPr lang="en-GB" dirty="0" smtClean="0"/>
              <a:t>regulations come into </a:t>
            </a:r>
            <a:r>
              <a:rPr lang="en-GB" dirty="0"/>
              <a:t>force even after the agreement was reached in the </a:t>
            </a:r>
            <a:r>
              <a:rPr lang="en-GB" dirty="0" smtClean="0"/>
              <a:t>EEA </a:t>
            </a:r>
            <a:r>
              <a:rPr lang="en-GB" dirty="0"/>
              <a:t>Joint Committee by applying </a:t>
            </a:r>
            <a:r>
              <a:rPr lang="en-GB" dirty="0" smtClean="0"/>
              <a:t>the </a:t>
            </a:r>
            <a:r>
              <a:rPr lang="en-GB" dirty="0"/>
              <a:t>need for putting the decision in accordance with the </a:t>
            </a:r>
            <a:r>
              <a:rPr lang="en-GB" dirty="0" smtClean="0"/>
              <a:t>Constitution(e.g. parliamentary ratification). Subsequently, the deadline for transposition of such a decision into national law is six months, but if the delay is announced in advance of this deadline, the decision of the EEA Joint Committee will remain ineffective.</a:t>
            </a:r>
            <a:endParaRPr lang="en-GB" dirty="0"/>
          </a:p>
        </p:txBody>
      </p:sp>
    </p:spTree>
    <p:extLst>
      <p:ext uri="{BB962C8B-B14F-4D97-AF65-F5344CB8AC3E}">
        <p14:creationId xmlns:p14="http://schemas.microsoft.com/office/powerpoint/2010/main" val="386381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Possible solution</a:t>
            </a:r>
            <a:endParaRPr lang="en-GB" dirty="0"/>
          </a:p>
        </p:txBody>
      </p:sp>
      <p:sp>
        <p:nvSpPr>
          <p:cNvPr id="3" name="Zástupný symbol pro obsah 2"/>
          <p:cNvSpPr>
            <a:spLocks noGrp="1"/>
          </p:cNvSpPr>
          <p:nvPr>
            <p:ph idx="1"/>
          </p:nvPr>
        </p:nvSpPr>
        <p:spPr/>
        <p:txBody>
          <a:bodyPr/>
          <a:lstStyle/>
          <a:p>
            <a:pPr algn="just"/>
            <a:r>
              <a:rPr lang="en-GB" dirty="0" smtClean="0"/>
              <a:t>EFTA countries has tried to solve this problem several times by adopting unilateral transposition of some provisions into their national law, but these are only temporary solutions with unclear legal basis</a:t>
            </a:r>
            <a:r>
              <a:rPr lang="en-GB" dirty="0" smtClean="0"/>
              <a:t>.</a:t>
            </a:r>
          </a:p>
          <a:p>
            <a:pPr lvl="2"/>
            <a:r>
              <a:rPr lang="en-GB" u="sng" dirty="0" smtClean="0"/>
              <a:t>-&gt; why?</a:t>
            </a:r>
            <a:endParaRPr lang="en-GB" u="sng" dirty="0"/>
          </a:p>
          <a:p>
            <a:pPr algn="just"/>
            <a:r>
              <a:rPr lang="en-GB" dirty="0"/>
              <a:t>Mainly because they do not guarantee that the EU and member states recognize such acts as equivalent to a legally binding EU / EEA </a:t>
            </a:r>
            <a:r>
              <a:rPr lang="en-GB" dirty="0" smtClean="0"/>
              <a:t>regulations. </a:t>
            </a:r>
          </a:p>
          <a:p>
            <a:pPr algn="just"/>
            <a:r>
              <a:rPr lang="en-GB" dirty="0" smtClean="0"/>
              <a:t>Equally they  do </a:t>
            </a:r>
            <a:r>
              <a:rPr lang="en-GB" dirty="0"/>
              <a:t>not </a:t>
            </a:r>
            <a:r>
              <a:rPr lang="en-GB" dirty="0" smtClean="0"/>
              <a:t>provide to economic </a:t>
            </a:r>
            <a:r>
              <a:rPr lang="en-GB" dirty="0"/>
              <a:t>entities</a:t>
            </a:r>
            <a:r>
              <a:rPr lang="en-GB" dirty="0" smtClean="0"/>
              <a:t> </a:t>
            </a:r>
            <a:r>
              <a:rPr lang="en-GB" dirty="0"/>
              <a:t>the EFTA countries </a:t>
            </a:r>
            <a:r>
              <a:rPr lang="en-GB" dirty="0" smtClean="0"/>
              <a:t>any </a:t>
            </a:r>
            <a:r>
              <a:rPr lang="en-GB" dirty="0"/>
              <a:t>rights that can be invoked within the EU pillar relating to the </a:t>
            </a:r>
            <a:r>
              <a:rPr lang="en-GB" dirty="0" smtClean="0"/>
              <a:t>the </a:t>
            </a:r>
            <a:r>
              <a:rPr lang="en-GB" dirty="0"/>
              <a:t>EEA</a:t>
            </a:r>
            <a:endParaRPr lang="en-GB" dirty="0"/>
          </a:p>
        </p:txBody>
      </p:sp>
    </p:spTree>
    <p:extLst>
      <p:ext uri="{BB962C8B-B14F-4D97-AF65-F5344CB8AC3E}">
        <p14:creationId xmlns:p14="http://schemas.microsoft.com/office/powerpoint/2010/main" val="770452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Another Solution - </a:t>
            </a:r>
            <a:r>
              <a:rPr lang="en-GB" dirty="0"/>
              <a:t>EU agencies</a:t>
            </a:r>
          </a:p>
        </p:txBody>
      </p:sp>
      <p:sp>
        <p:nvSpPr>
          <p:cNvPr id="3" name="Zástupný symbol pro obsah 2"/>
          <p:cNvSpPr>
            <a:spLocks noGrp="1"/>
          </p:cNvSpPr>
          <p:nvPr>
            <p:ph idx="1"/>
          </p:nvPr>
        </p:nvSpPr>
        <p:spPr>
          <a:xfrm>
            <a:off x="329609" y="2232838"/>
            <a:ext cx="11642651" cy="4401878"/>
          </a:xfrm>
        </p:spPr>
        <p:txBody>
          <a:bodyPr>
            <a:normAutofit/>
          </a:bodyPr>
          <a:lstStyle/>
          <a:p>
            <a:r>
              <a:rPr lang="en-GB" b="1" dirty="0"/>
              <a:t>SOLUTION: </a:t>
            </a:r>
            <a:r>
              <a:rPr lang="en-GB" dirty="0"/>
              <a:t>if the representatives of the competent national authorities of EFTA </a:t>
            </a:r>
            <a:r>
              <a:rPr lang="en-GB" dirty="0" smtClean="0"/>
              <a:t>countries would have  become </a:t>
            </a:r>
            <a:r>
              <a:rPr lang="en-GB" dirty="0"/>
              <a:t>full members of the EU </a:t>
            </a:r>
            <a:r>
              <a:rPr lang="en-GB" dirty="0" smtClean="0"/>
              <a:t>agencies, </a:t>
            </a:r>
            <a:r>
              <a:rPr lang="en-GB" dirty="0"/>
              <a:t>including the right to vote and </a:t>
            </a:r>
            <a:r>
              <a:rPr lang="en-GB" dirty="0" smtClean="0"/>
              <a:t>decide. From the perspective of Norwegian constitutional law, this would open up the possibility to transfer sovereignty to these authorities, which could be recognized as joint the EEA bodies</a:t>
            </a:r>
            <a:endParaRPr lang="en-GB" dirty="0" smtClean="0"/>
          </a:p>
          <a:p>
            <a:r>
              <a:rPr lang="en-GB" b="1" dirty="0" smtClean="0"/>
              <a:t>Problem</a:t>
            </a:r>
            <a:r>
              <a:rPr lang="en-GB" dirty="0"/>
              <a:t>: </a:t>
            </a:r>
            <a:r>
              <a:rPr lang="en-GB" dirty="0"/>
              <a:t>In this case, </a:t>
            </a:r>
            <a:r>
              <a:rPr lang="en-GB" dirty="0" smtClean="0"/>
              <a:t>there would </a:t>
            </a:r>
            <a:r>
              <a:rPr lang="en-GB" dirty="0"/>
              <a:t>have to be resolved </a:t>
            </a:r>
            <a:r>
              <a:rPr lang="en-GB" dirty="0" smtClean="0"/>
              <a:t>task. What to do </a:t>
            </a:r>
            <a:r>
              <a:rPr lang="en-GB" dirty="0"/>
              <a:t>in cases where the European Commission or the Council may </a:t>
            </a:r>
            <a:r>
              <a:rPr lang="en-GB" dirty="0" smtClean="0"/>
              <a:t>affect EU authorities</a:t>
            </a:r>
            <a:r>
              <a:rPr lang="en-GB" dirty="0"/>
              <a:t>. </a:t>
            </a:r>
            <a:r>
              <a:rPr lang="en-GB" dirty="0" smtClean="0"/>
              <a:t>Probably </a:t>
            </a:r>
            <a:r>
              <a:rPr lang="en-GB" dirty="0"/>
              <a:t>the best would be to transfer this authority to the the EEA Joint Committee </a:t>
            </a:r>
            <a:r>
              <a:rPr lang="en-GB" dirty="0" smtClean="0"/>
              <a:t>.</a:t>
            </a:r>
            <a:r>
              <a:rPr lang="en-GB" dirty="0"/>
              <a:t> This also is not an ideal solution, particularly in the case of urgent situations </a:t>
            </a:r>
            <a:r>
              <a:rPr lang="en-GB" dirty="0" smtClean="0"/>
              <a:t>where national interests are at stake, </a:t>
            </a:r>
            <a:r>
              <a:rPr lang="en-GB" dirty="0"/>
              <a:t>but it is difficult </a:t>
            </a:r>
            <a:r>
              <a:rPr lang="en-GB" dirty="0" smtClean="0"/>
              <a:t>in the </a:t>
            </a:r>
            <a:r>
              <a:rPr lang="en-GB" dirty="0"/>
              <a:t>structure </a:t>
            </a:r>
            <a:r>
              <a:rPr lang="en-GB" dirty="0" smtClean="0"/>
              <a:t>of the </a:t>
            </a:r>
            <a:r>
              <a:rPr lang="en-GB" dirty="0"/>
              <a:t>EEA find a better alternative</a:t>
            </a:r>
            <a:r>
              <a:rPr lang="cs-CZ" dirty="0" smtClean="0"/>
              <a:t>. </a:t>
            </a:r>
            <a:endParaRPr lang="en-GB" dirty="0"/>
          </a:p>
          <a:p>
            <a:r>
              <a:rPr lang="en-GB" dirty="0" smtClean="0"/>
              <a:t>* It shouldn't be problem in</a:t>
            </a:r>
            <a:r>
              <a:rPr lang="en-GB" dirty="0" smtClean="0"/>
              <a:t> the case when EU agencies decision-making procedure may by intervened by the European Commission (the same matter would be decided by EFTA Surveillance Authority) </a:t>
            </a:r>
            <a:r>
              <a:rPr lang="en-GB" dirty="0" smtClean="0"/>
              <a:t>but when Council is in charge</a:t>
            </a:r>
            <a:r>
              <a:rPr lang="en-GB" dirty="0" smtClean="0"/>
              <a:t>? Then there is the problem because there is thus a mismatch with the EEA Agreement due to "influence" of foreign incompetent Authority (European Council). </a:t>
            </a:r>
            <a:endParaRPr lang="en-GB" dirty="0"/>
          </a:p>
        </p:txBody>
      </p:sp>
    </p:spTree>
    <p:extLst>
      <p:ext uri="{BB962C8B-B14F-4D97-AF65-F5344CB8AC3E}">
        <p14:creationId xmlns:p14="http://schemas.microsoft.com/office/powerpoint/2010/main" val="367196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Incorporation of EU </a:t>
            </a:r>
            <a:r>
              <a:rPr lang="en-GB" dirty="0"/>
              <a:t>Agencies </a:t>
            </a:r>
            <a:r>
              <a:rPr lang="en-GB" dirty="0" smtClean="0"/>
              <a:t>Into </a:t>
            </a:r>
            <a:r>
              <a:rPr lang="en-GB" dirty="0"/>
              <a:t>EEA </a:t>
            </a:r>
            <a:r>
              <a:rPr lang="en-GB" dirty="0" smtClean="0"/>
              <a:t>Agreement</a:t>
            </a:r>
            <a:endParaRPr lang="en-GB" dirty="0"/>
          </a:p>
        </p:txBody>
      </p:sp>
      <p:sp>
        <p:nvSpPr>
          <p:cNvPr id="3" name="Zástupný symbol pro obsah 2"/>
          <p:cNvSpPr>
            <a:spLocks noGrp="1"/>
          </p:cNvSpPr>
          <p:nvPr>
            <p:ph idx="1"/>
          </p:nvPr>
        </p:nvSpPr>
        <p:spPr/>
        <p:txBody>
          <a:bodyPr/>
          <a:lstStyle/>
          <a:p>
            <a:r>
              <a:rPr lang="en-GB" dirty="0"/>
              <a:t>When EU agencies </a:t>
            </a:r>
            <a:r>
              <a:rPr lang="en-GB" dirty="0" smtClean="0"/>
              <a:t>would </a:t>
            </a:r>
            <a:r>
              <a:rPr lang="en-GB" dirty="0"/>
              <a:t>be incorporated into the the EEA Agreement, and their acts will be decided by of EFTA Surveillance Authority (</a:t>
            </a:r>
            <a:r>
              <a:rPr lang="en-GB" dirty="0" smtClean="0"/>
              <a:t>instead of </a:t>
            </a:r>
            <a:r>
              <a:rPr lang="en-GB" dirty="0"/>
              <a:t>JC</a:t>
            </a:r>
            <a:r>
              <a:rPr lang="en-GB" dirty="0" smtClean="0"/>
              <a:t>)</a:t>
            </a:r>
          </a:p>
          <a:p>
            <a:r>
              <a:rPr lang="en-GB" dirty="0"/>
              <a:t>	</a:t>
            </a:r>
            <a:r>
              <a:rPr lang="en-GB" dirty="0"/>
              <a:t>It is only a partial solution and only in matters related to EU decision-making agencies. It is necessary to adopt a more comprehensive solution that will cover generally all EU authorities, </a:t>
            </a:r>
            <a:r>
              <a:rPr lang="en-GB" dirty="0" smtClean="0"/>
              <a:t>which can make a decision EEA relevant.</a:t>
            </a:r>
            <a:endParaRPr lang="en-GB" dirty="0"/>
          </a:p>
        </p:txBody>
      </p:sp>
    </p:spTree>
    <p:extLst>
      <p:ext uri="{BB962C8B-B14F-4D97-AF65-F5344CB8AC3E}">
        <p14:creationId xmlns:p14="http://schemas.microsoft.com/office/powerpoint/2010/main" val="232745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What is </a:t>
            </a:r>
            <a:r>
              <a:rPr lang="en-GB" dirty="0" smtClean="0"/>
              <a:t>European economic area?</a:t>
            </a:r>
            <a:endParaRPr lang="en-GB" dirty="0"/>
          </a:p>
        </p:txBody>
      </p:sp>
      <p:sp>
        <p:nvSpPr>
          <p:cNvPr id="3" name="Zástupný symbol pro obsah 2"/>
          <p:cNvSpPr>
            <a:spLocks noGrp="1"/>
          </p:cNvSpPr>
          <p:nvPr>
            <p:ph idx="1"/>
          </p:nvPr>
        </p:nvSpPr>
        <p:spPr>
          <a:xfrm>
            <a:off x="2231136" y="2153412"/>
            <a:ext cx="7729728" cy="4578692"/>
          </a:xfrm>
        </p:spPr>
        <p:txBody>
          <a:bodyPr>
            <a:normAutofit/>
          </a:bodyPr>
          <a:lstStyle/>
          <a:p>
            <a:r>
              <a:rPr lang="en-US" dirty="0"/>
              <a:t>B</a:t>
            </a:r>
            <a:r>
              <a:rPr lang="en-US" dirty="0" smtClean="0"/>
              <a:t>rings </a:t>
            </a:r>
            <a:r>
              <a:rPr lang="en-US" dirty="0"/>
              <a:t>together the EU Member States and three of the EFTA States (Iceland, Liechtenstein and </a:t>
            </a:r>
            <a:r>
              <a:rPr lang="en-US" dirty="0" smtClean="0"/>
              <a:t>Norway)established by the </a:t>
            </a:r>
            <a:r>
              <a:rPr lang="en-US" dirty="0"/>
              <a:t>EEA </a:t>
            </a:r>
            <a:r>
              <a:rPr lang="en-US" dirty="0" smtClean="0"/>
              <a:t>Agreement, which </a:t>
            </a:r>
            <a:r>
              <a:rPr lang="en-US" dirty="0"/>
              <a:t>was signed in Porto on 2 May 1992 and entered into force on 1 January 1994. Liechtenstein joined on 1 May </a:t>
            </a:r>
            <a:r>
              <a:rPr lang="en-US" dirty="0" smtClean="0"/>
              <a:t>1995.</a:t>
            </a:r>
          </a:p>
          <a:p>
            <a:r>
              <a:rPr lang="en-US" dirty="0" smtClean="0"/>
              <a:t>EU </a:t>
            </a:r>
            <a:r>
              <a:rPr lang="en-US" dirty="0"/>
              <a:t>legislation relating to the internal market becomes part of the legislation of the EEA countries once they have agreed to incorporate it. </a:t>
            </a:r>
            <a:endParaRPr lang="en-US" dirty="0" smtClean="0"/>
          </a:p>
          <a:p>
            <a:r>
              <a:rPr lang="en-US" dirty="0" smtClean="0"/>
              <a:t>Implementation </a:t>
            </a:r>
            <a:r>
              <a:rPr lang="en-US" dirty="0"/>
              <a:t>and enforcement are then monitored by specific EFTA bodies and a Joint Parliamentary Committee</a:t>
            </a:r>
            <a:r>
              <a:rPr lang="en-US" dirty="0" smtClean="0"/>
              <a:t>.</a:t>
            </a:r>
          </a:p>
          <a:p>
            <a:r>
              <a:rPr lang="en-US" dirty="0" smtClean="0"/>
              <a:t>Legal basis:</a:t>
            </a:r>
            <a:endParaRPr lang="en-US" dirty="0"/>
          </a:p>
          <a:p>
            <a:r>
              <a:rPr lang="en-GB" dirty="0" smtClean="0"/>
              <a:t>Art. 217 Treaty </a:t>
            </a:r>
            <a:r>
              <a:rPr lang="en-GB" dirty="0" smtClean="0"/>
              <a:t>of The Treaty on the Functioning of the European Union</a:t>
            </a:r>
          </a:p>
          <a:p>
            <a:r>
              <a:rPr lang="en-GB" dirty="0"/>
              <a:t>(Association Agreements).</a:t>
            </a:r>
            <a:endParaRPr lang="en-GB" dirty="0"/>
          </a:p>
        </p:txBody>
      </p:sp>
    </p:spTree>
    <p:extLst>
      <p:ext uri="{BB962C8B-B14F-4D97-AF65-F5344CB8AC3E}">
        <p14:creationId xmlns:p14="http://schemas.microsoft.com/office/powerpoint/2010/main" val="238117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financial mechanisms</a:t>
            </a:r>
            <a:endParaRPr lang="en-GB" dirty="0"/>
          </a:p>
        </p:txBody>
      </p:sp>
      <p:sp>
        <p:nvSpPr>
          <p:cNvPr id="3" name="Zástupný symbol pro obsah 2"/>
          <p:cNvSpPr>
            <a:spLocks noGrp="1"/>
          </p:cNvSpPr>
          <p:nvPr>
            <p:ph idx="1"/>
          </p:nvPr>
        </p:nvSpPr>
        <p:spPr/>
        <p:txBody>
          <a:bodyPr/>
          <a:lstStyle/>
          <a:p>
            <a:pPr algn="just"/>
            <a:r>
              <a:rPr lang="en-GB" dirty="0"/>
              <a:t>On the basis of the the EEA Agreement, the EFTA countries contribute three old (Greece, Portugal and Spain</a:t>
            </a:r>
            <a:r>
              <a:rPr lang="en-GB" dirty="0" smtClean="0"/>
              <a:t>) and </a:t>
            </a:r>
            <a:r>
              <a:rPr lang="en-GB" dirty="0"/>
              <a:t>all new Member States within the EEA for projects in priority areas. The Agreement </a:t>
            </a:r>
            <a:r>
              <a:rPr lang="en-GB" dirty="0" smtClean="0"/>
              <a:t>states, </a:t>
            </a:r>
            <a:r>
              <a:rPr lang="en-GB" dirty="0"/>
              <a:t>that the financial contribution will be closely coordinated with the bilateral contribution </a:t>
            </a:r>
            <a:r>
              <a:rPr lang="en-GB" dirty="0" smtClean="0"/>
              <a:t>that </a:t>
            </a:r>
            <a:r>
              <a:rPr lang="en-GB" dirty="0"/>
              <a:t>will provide Norway on the basis of Norwegian Financial Mechanism </a:t>
            </a:r>
            <a:endParaRPr lang="en-GB" dirty="0" smtClean="0"/>
          </a:p>
          <a:p>
            <a:pPr algn="just"/>
            <a:r>
              <a:rPr lang="en-GB" dirty="0"/>
              <a:t>Supplemented by bilateral legal instruments - Memoranda of Understanding</a:t>
            </a:r>
            <a:endParaRPr lang="en-GB" dirty="0"/>
          </a:p>
        </p:txBody>
      </p:sp>
    </p:spTree>
    <p:extLst>
      <p:ext uri="{BB962C8B-B14F-4D97-AF65-F5344CB8AC3E}">
        <p14:creationId xmlns:p14="http://schemas.microsoft.com/office/powerpoint/2010/main" val="1928319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Grants / Norway Grants</a:t>
            </a:r>
            <a:endParaRPr lang="en-GB" dirty="0"/>
          </a:p>
        </p:txBody>
      </p:sp>
      <p:sp>
        <p:nvSpPr>
          <p:cNvPr id="3" name="Zástupný symbol pro obsah 2"/>
          <p:cNvSpPr>
            <a:spLocks noGrp="1"/>
          </p:cNvSpPr>
          <p:nvPr>
            <p:ph idx="1"/>
          </p:nvPr>
        </p:nvSpPr>
        <p:spPr/>
        <p:txBody>
          <a:bodyPr/>
          <a:lstStyle/>
          <a:p>
            <a:r>
              <a:rPr lang="en-GB" dirty="0"/>
              <a:t>In the first round of the program in the years 2004 - 2009 grants awarded exhausted 100% of the total allocation, which was intended for the Czech Republic (104,580 miles. EUR). Within the priority </a:t>
            </a:r>
            <a:r>
              <a:rPr lang="en-GB" dirty="0" smtClean="0"/>
              <a:t>of environmental </a:t>
            </a:r>
            <a:r>
              <a:rPr lang="en-GB" dirty="0"/>
              <a:t>protection and sustainable development were supported 17 projects worth nearly than 8,2 mil. EUR</a:t>
            </a:r>
            <a:r>
              <a:rPr lang="en-GB" dirty="0" smtClean="0"/>
              <a:t>.</a:t>
            </a:r>
          </a:p>
          <a:p>
            <a:endParaRPr lang="en-GB" dirty="0"/>
          </a:p>
          <a:p>
            <a:r>
              <a:rPr lang="en-GB" dirty="0"/>
              <a:t>2009 - 2014. The total amount of support for the Czech Republic was 131.80 miles. Eur</a:t>
            </a:r>
            <a:r>
              <a:rPr lang="en-GB" dirty="0" smtClean="0"/>
              <a:t>. Mostly </a:t>
            </a:r>
            <a:r>
              <a:rPr lang="en-GB" dirty="0"/>
              <a:t>environmental protection, preservation of cultural heritage</a:t>
            </a:r>
            <a:endParaRPr lang="en-GB" dirty="0"/>
          </a:p>
        </p:txBody>
      </p:sp>
    </p:spTree>
    <p:extLst>
      <p:ext uri="{BB962C8B-B14F-4D97-AF65-F5344CB8AC3E}">
        <p14:creationId xmlns:p14="http://schemas.microsoft.com/office/powerpoint/2010/main" val="1122899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b="1" dirty="0"/>
              <a:t>Northern policies</a:t>
            </a:r>
          </a:p>
        </p:txBody>
      </p:sp>
      <p:sp>
        <p:nvSpPr>
          <p:cNvPr id="3" name="Zástupný symbol pro obsah 2"/>
          <p:cNvSpPr>
            <a:spLocks noGrp="1"/>
          </p:cNvSpPr>
          <p:nvPr>
            <p:ph idx="1"/>
          </p:nvPr>
        </p:nvSpPr>
        <p:spPr/>
        <p:txBody>
          <a:bodyPr/>
          <a:lstStyle/>
          <a:p>
            <a:pPr marL="0" indent="0">
              <a:buNone/>
            </a:pPr>
            <a:endParaRPr lang="en-GB" dirty="0"/>
          </a:p>
          <a:p>
            <a:pPr marL="0" indent="0" algn="just">
              <a:buNone/>
            </a:pPr>
            <a:r>
              <a:rPr lang="en-GB" dirty="0" smtClean="0"/>
              <a:t>EU is also linked with </a:t>
            </a:r>
            <a:r>
              <a:rPr lang="en-GB" dirty="0"/>
              <a:t>two partners in the EEA - Norway and Iceland </a:t>
            </a:r>
            <a:r>
              <a:rPr lang="en-GB" dirty="0" smtClean="0"/>
              <a:t>in different </a:t>
            </a:r>
            <a:r>
              <a:rPr lang="en-GB" dirty="0"/>
              <a:t>areas of the EU "northern policy" and </a:t>
            </a:r>
            <a:r>
              <a:rPr lang="en-GB" dirty="0" smtClean="0"/>
              <a:t>forums, </a:t>
            </a:r>
            <a:r>
              <a:rPr lang="en-GB" dirty="0"/>
              <a:t>that focus on the rapidly developing northern part of Europe and the whole Arctic region</a:t>
            </a:r>
            <a:endParaRPr lang="en-GB" dirty="0"/>
          </a:p>
          <a:p>
            <a:pPr marL="0" indent="0">
              <a:buNone/>
            </a:pPr>
            <a:r>
              <a:rPr lang="en-GB" dirty="0"/>
              <a:t>Through various initiatives</a:t>
            </a:r>
            <a:endParaRPr lang="en-GB" dirty="0"/>
          </a:p>
        </p:txBody>
      </p:sp>
    </p:spTree>
    <p:extLst>
      <p:ext uri="{BB962C8B-B14F-4D97-AF65-F5344CB8AC3E}">
        <p14:creationId xmlns:p14="http://schemas.microsoft.com/office/powerpoint/2010/main" val="3675321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991196"/>
            <a:ext cx="7729728" cy="1188720"/>
          </a:xfrm>
        </p:spPr>
        <p:txBody>
          <a:bodyPr/>
          <a:lstStyle/>
          <a:p>
            <a:r>
              <a:rPr lang="en-GB" dirty="0"/>
              <a:t>Northern </a:t>
            </a:r>
            <a:r>
              <a:rPr lang="en-GB" dirty="0" smtClean="0"/>
              <a:t>initiatives</a:t>
            </a:r>
            <a:endParaRPr lang="en-GB" dirty="0"/>
          </a:p>
        </p:txBody>
      </p:sp>
      <p:sp>
        <p:nvSpPr>
          <p:cNvPr id="3" name="Zástupný symbol pro obsah 2"/>
          <p:cNvSpPr>
            <a:spLocks noGrp="1"/>
          </p:cNvSpPr>
          <p:nvPr>
            <p:ph idx="1"/>
          </p:nvPr>
        </p:nvSpPr>
        <p:spPr/>
        <p:txBody>
          <a:bodyPr/>
          <a:lstStyle/>
          <a:p>
            <a:pPr fontAlgn="base"/>
            <a:endParaRPr lang="en-US" b="1" dirty="0" smtClean="0"/>
          </a:p>
          <a:p>
            <a:pPr algn="just" fontAlgn="base"/>
            <a:r>
              <a:rPr lang="en-US" b="1" dirty="0" smtClean="0"/>
              <a:t>The </a:t>
            </a:r>
            <a:r>
              <a:rPr lang="en-US" b="1" dirty="0"/>
              <a:t>‘Northern Dimension</a:t>
            </a:r>
            <a:r>
              <a:rPr lang="en-US" dirty="0"/>
              <a:t>’, which has served since 2007 as a common policy for the EU, Russia, Norway and Iceland. This policy complements the EU-Russia dialogue and has led to effective sector partnerships for cooperation in the Baltic and Barents regions. The Northern Dimension includes a parliamentary body — the Northern Dimension Parliamentary Forum — of which the European Parliament is a founding member.</a:t>
            </a:r>
          </a:p>
          <a:p>
            <a:pPr marL="228600" lvl="1" indent="0">
              <a:buNone/>
            </a:pPr>
            <a:endParaRPr lang="en-GB" dirty="0"/>
          </a:p>
        </p:txBody>
      </p:sp>
    </p:spTree>
    <p:extLst>
      <p:ext uri="{BB962C8B-B14F-4D97-AF65-F5344CB8AC3E}">
        <p14:creationId xmlns:p14="http://schemas.microsoft.com/office/powerpoint/2010/main" val="3220276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Northern initiatives</a:t>
            </a:r>
            <a:endParaRPr lang="en-GB" dirty="0"/>
          </a:p>
        </p:txBody>
      </p:sp>
      <p:sp>
        <p:nvSpPr>
          <p:cNvPr id="3" name="Zástupný symbol pro obsah 2"/>
          <p:cNvSpPr>
            <a:spLocks noGrp="1"/>
          </p:cNvSpPr>
          <p:nvPr>
            <p:ph idx="1"/>
          </p:nvPr>
        </p:nvSpPr>
        <p:spPr/>
        <p:txBody>
          <a:bodyPr/>
          <a:lstStyle/>
          <a:p>
            <a:pPr fontAlgn="base"/>
            <a:r>
              <a:rPr lang="en-US" b="1" dirty="0"/>
              <a:t>The Council of the Baltic Sea States </a:t>
            </a:r>
            <a:r>
              <a:rPr lang="en-US" dirty="0"/>
              <a:t>(CBSS), launched in 1992 by the EU and the riparian states following the dissolution of the USSR. All CBSS member states participate in the Baltic Sea Parliamentary Conference (BSPC), of which the European Parliament is also a member.</a:t>
            </a:r>
          </a:p>
          <a:p>
            <a:endParaRPr lang="en-GB" dirty="0"/>
          </a:p>
          <a:p>
            <a:r>
              <a:rPr lang="en-GB" dirty="0"/>
              <a:t>27 April 2016 "Single EU policy for the Arctic region“</a:t>
            </a:r>
            <a:endParaRPr lang="en-GB" dirty="0"/>
          </a:p>
        </p:txBody>
      </p:sp>
    </p:spTree>
    <p:extLst>
      <p:ext uri="{BB962C8B-B14F-4D97-AF65-F5344CB8AC3E}">
        <p14:creationId xmlns:p14="http://schemas.microsoft.com/office/powerpoint/2010/main" val="30002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Nordic - Baltic cooperation</a:t>
            </a:r>
            <a:endParaRPr lang="en-GB" dirty="0"/>
          </a:p>
        </p:txBody>
      </p:sp>
      <p:sp>
        <p:nvSpPr>
          <p:cNvPr id="3" name="Zástupný symbol pro obsah 2"/>
          <p:cNvSpPr>
            <a:spLocks noGrp="1"/>
          </p:cNvSpPr>
          <p:nvPr>
            <p:ph idx="1"/>
          </p:nvPr>
        </p:nvSpPr>
        <p:spPr/>
        <p:txBody>
          <a:bodyPr/>
          <a:lstStyle/>
          <a:p>
            <a:pPr algn="just"/>
            <a:r>
              <a:rPr lang="en-GB" dirty="0" smtClean="0"/>
              <a:t>Nordic – Baltic Stability Group - </a:t>
            </a:r>
            <a:r>
              <a:rPr lang="en-GB" dirty="0" smtClean="0"/>
              <a:t>participating representatives of finance ministries, central banks and supervisory authorities of the Nordic - Baltic countries. Legal framework for international cooperation in tackling the crisis situation in the case of internationally active financial institutions</a:t>
            </a:r>
            <a:endParaRPr lang="en-GB" dirty="0" smtClean="0"/>
          </a:p>
          <a:p>
            <a:pPr algn="just"/>
            <a:r>
              <a:rPr lang="en-GB" dirty="0" smtClean="0"/>
              <a:t>Nordic – </a:t>
            </a:r>
            <a:r>
              <a:rPr lang="en-GB" smtClean="0"/>
              <a:t>Baltic Macro prudential </a:t>
            </a:r>
            <a:r>
              <a:rPr lang="en-GB" dirty="0" smtClean="0"/>
              <a:t>Forum</a:t>
            </a:r>
            <a:r>
              <a:rPr lang="en-GB" dirty="0" smtClean="0"/>
              <a:t>, within which meets senior management representatives of central banks and supervisory authorities to discuss macro-prudential supervision and other supervisory activities in the Nordic - Baltic region</a:t>
            </a:r>
            <a:endParaRPr lang="en-GB" dirty="0"/>
          </a:p>
        </p:txBody>
      </p:sp>
    </p:spTree>
    <p:extLst>
      <p:ext uri="{BB962C8B-B14F-4D97-AF65-F5344CB8AC3E}">
        <p14:creationId xmlns:p14="http://schemas.microsoft.com/office/powerpoint/2010/main" val="7267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Switzerland</a:t>
            </a:r>
            <a:r>
              <a:rPr lang="en-US" dirty="0"/>
              <a:t> </a:t>
            </a:r>
            <a:r>
              <a:rPr lang="en-US" dirty="0" smtClean="0"/>
              <a:t>case</a:t>
            </a:r>
            <a:endParaRPr lang="en-GB" dirty="0"/>
          </a:p>
        </p:txBody>
      </p:sp>
      <p:sp>
        <p:nvSpPr>
          <p:cNvPr id="3" name="Zástupný symbol pro obsah 2"/>
          <p:cNvSpPr>
            <a:spLocks noGrp="1"/>
          </p:cNvSpPr>
          <p:nvPr>
            <p:ph idx="1"/>
          </p:nvPr>
        </p:nvSpPr>
        <p:spPr>
          <a:xfrm>
            <a:off x="2231136" y="2153412"/>
            <a:ext cx="7729728" cy="4538936"/>
          </a:xfrm>
        </p:spPr>
        <p:txBody>
          <a:bodyPr>
            <a:normAutofit/>
          </a:bodyPr>
          <a:lstStyle/>
          <a:p>
            <a:r>
              <a:rPr lang="en-US" dirty="0"/>
              <a:t>Switzerland, is not party to the EEA </a:t>
            </a:r>
            <a:r>
              <a:rPr lang="en-US" dirty="0" smtClean="0"/>
              <a:t>Agreement, but part of EFTA.</a:t>
            </a:r>
          </a:p>
          <a:p>
            <a:r>
              <a:rPr lang="en-US" dirty="0"/>
              <a:t>The EU and Switzerland have signed over 120 bilateral agreements, including a free trade agreement in 1972 and two major series of sectoral bilateral agreements that aligned a large portion of Swiss law with that of the EU at the time of signing. </a:t>
            </a:r>
            <a:r>
              <a:rPr lang="en-US" dirty="0" smtClean="0"/>
              <a:t> All these agreements leads to very similar legal status in all 4 freedoms for Swiss. </a:t>
            </a:r>
          </a:p>
          <a:p>
            <a:r>
              <a:rPr lang="en-GB" dirty="0" smtClean="0"/>
              <a:t>Current situation</a:t>
            </a:r>
            <a:endParaRPr lang="en-GB" dirty="0"/>
          </a:p>
          <a:p>
            <a:r>
              <a:rPr lang="en-GB" dirty="0"/>
              <a:t>Bilateral relations have been severely strained since the February 2014 anti-immigration initiative, which called for amendment of the constitution to introduce annual quotas on immigration from the EU and to give preference to Swiss citizens in employment </a:t>
            </a:r>
            <a:r>
              <a:rPr lang="en-GB" dirty="0" smtClean="0"/>
              <a:t>matters.</a:t>
            </a:r>
            <a:endParaRPr lang="en-GB" dirty="0"/>
          </a:p>
        </p:txBody>
      </p:sp>
    </p:spTree>
    <p:extLst>
      <p:ext uri="{BB962C8B-B14F-4D97-AF65-F5344CB8AC3E}">
        <p14:creationId xmlns:p14="http://schemas.microsoft.com/office/powerpoint/2010/main" val="117165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138370" y="951440"/>
            <a:ext cx="7729728" cy="1188720"/>
          </a:xfrm>
        </p:spPr>
        <p:txBody>
          <a:bodyPr/>
          <a:lstStyle/>
          <a:p>
            <a:r>
              <a:rPr lang="en-GB" dirty="0" smtClean="0"/>
              <a:t>Goals of EEA</a:t>
            </a:r>
            <a:endParaRPr lang="en-GB" dirty="0"/>
          </a:p>
        </p:txBody>
      </p:sp>
      <p:sp>
        <p:nvSpPr>
          <p:cNvPr id="3" name="Zástupný symbol pro obsah 2"/>
          <p:cNvSpPr>
            <a:spLocks noGrp="1"/>
          </p:cNvSpPr>
          <p:nvPr>
            <p:ph idx="1"/>
          </p:nvPr>
        </p:nvSpPr>
        <p:spPr>
          <a:xfrm>
            <a:off x="2231136" y="2638044"/>
            <a:ext cx="7729728" cy="3935034"/>
          </a:xfrm>
        </p:spPr>
        <p:txBody>
          <a:bodyPr/>
          <a:lstStyle/>
          <a:p>
            <a:pPr algn="just"/>
            <a:r>
              <a:rPr lang="en-US" dirty="0"/>
              <a:t>The purpose of the European Economic Area (EEA) is to extend the EU’s internal market to countries in the European Free Trade Area (EFTA). These countries either do not wish to join the EU or have not yet done </a:t>
            </a:r>
            <a:r>
              <a:rPr lang="en-US" dirty="0" smtClean="0"/>
              <a:t>so.</a:t>
            </a:r>
          </a:p>
          <a:p>
            <a:pPr algn="just"/>
            <a:endParaRPr lang="en-US" dirty="0"/>
          </a:p>
          <a:p>
            <a:pPr algn="just"/>
            <a:r>
              <a:rPr lang="en-US" dirty="0"/>
              <a:t>The EEA incorporates the four freedoms of the internal market (free movement of goods, people, services and capital) and related policies </a:t>
            </a:r>
            <a:endParaRPr lang="en-GB" dirty="0"/>
          </a:p>
        </p:txBody>
      </p:sp>
    </p:spTree>
    <p:extLst>
      <p:ext uri="{BB962C8B-B14F-4D97-AF65-F5344CB8AC3E}">
        <p14:creationId xmlns:p14="http://schemas.microsoft.com/office/powerpoint/2010/main" val="228304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004448"/>
            <a:ext cx="7729728" cy="1188720"/>
          </a:xfrm>
        </p:spPr>
        <p:txBody>
          <a:bodyPr/>
          <a:lstStyle/>
          <a:p>
            <a:r>
              <a:rPr lang="en-GB" dirty="0" smtClean="0"/>
              <a:t>Setting up EEA</a:t>
            </a:r>
            <a:endParaRPr lang="en-GB" dirty="0"/>
          </a:p>
        </p:txBody>
      </p:sp>
      <p:sp>
        <p:nvSpPr>
          <p:cNvPr id="3" name="Zástupný symbol pro obsah 2"/>
          <p:cNvSpPr>
            <a:spLocks noGrp="1"/>
          </p:cNvSpPr>
          <p:nvPr>
            <p:ph idx="1"/>
          </p:nvPr>
        </p:nvSpPr>
        <p:spPr>
          <a:xfrm>
            <a:off x="2231136" y="2638044"/>
            <a:ext cx="7729728" cy="3563973"/>
          </a:xfrm>
        </p:spPr>
        <p:txBody>
          <a:bodyPr/>
          <a:lstStyle/>
          <a:p>
            <a:pPr algn="just"/>
            <a:r>
              <a:rPr lang="en-US" dirty="0"/>
              <a:t>In 1992, the then seven members of EFTA negotiated an agreement to allow them to participate in the ambitious project of the European Community’s internal market, launched in 1985 and completed at the end of 1992. </a:t>
            </a:r>
            <a:endParaRPr lang="en-US" dirty="0" smtClean="0"/>
          </a:p>
          <a:p>
            <a:pPr algn="just"/>
            <a:r>
              <a:rPr lang="en-US" dirty="0" smtClean="0"/>
              <a:t>The </a:t>
            </a:r>
            <a:r>
              <a:rPr lang="en-US" dirty="0"/>
              <a:t>European Economic Area (EEA) Agreement was signed on 2 May 1992 and entered into force on 1 January 1994. </a:t>
            </a:r>
            <a:endParaRPr lang="en-US" dirty="0" smtClean="0"/>
          </a:p>
          <a:p>
            <a:pPr algn="just"/>
            <a:r>
              <a:rPr lang="en-US" dirty="0" smtClean="0"/>
              <a:t>The </a:t>
            </a:r>
            <a:r>
              <a:rPr lang="en-US" dirty="0"/>
              <a:t>EFTA/EEA members, however, soon saw their numbers reduced: Switzerland chose not to ratify the agreement following a negative referendum on the matter, and Austria, Finland and Sweden joined the European Union in 1995. </a:t>
            </a:r>
            <a:endParaRPr lang="en-GB" dirty="0"/>
          </a:p>
        </p:txBody>
      </p:sp>
    </p:spTree>
    <p:extLst>
      <p:ext uri="{BB962C8B-B14F-4D97-AF65-F5344CB8AC3E}">
        <p14:creationId xmlns:p14="http://schemas.microsoft.com/office/powerpoint/2010/main" val="10729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Island Case</a:t>
            </a:r>
            <a:endParaRPr lang="en-GB" dirty="0"/>
          </a:p>
        </p:txBody>
      </p:sp>
      <p:sp>
        <p:nvSpPr>
          <p:cNvPr id="3" name="Zástupný symbol pro obsah 2"/>
          <p:cNvSpPr>
            <a:spLocks noGrp="1"/>
          </p:cNvSpPr>
          <p:nvPr>
            <p:ph idx="1"/>
          </p:nvPr>
        </p:nvSpPr>
        <p:spPr>
          <a:xfrm>
            <a:off x="2231136" y="2279374"/>
            <a:ext cx="7729728" cy="4399722"/>
          </a:xfrm>
        </p:spPr>
        <p:txBody>
          <a:bodyPr>
            <a:normAutofit lnSpcReduction="10000"/>
          </a:bodyPr>
          <a:lstStyle/>
          <a:p>
            <a:pPr algn="just"/>
            <a:r>
              <a:rPr lang="en-US" dirty="0"/>
              <a:t>In June 2009, Iceland also applied for EU membership as a way out of the global financial crisis of 2008. The Council accepted Iceland’s application on 17 June 2010, and the negotiations started in June 2011. However, following the April 2013 parliamentary elections, the new </a:t>
            </a:r>
            <a:r>
              <a:rPr lang="en-US" dirty="0" err="1"/>
              <a:t>centre</a:t>
            </a:r>
            <a:r>
              <a:rPr lang="en-US" dirty="0"/>
              <a:t>-right coalition of the Independence and Progressive Parties halted the negotiations immediately after coming to power in May 2013. </a:t>
            </a:r>
            <a:endParaRPr lang="en-US" dirty="0" smtClean="0"/>
          </a:p>
          <a:p>
            <a:pPr algn="just"/>
            <a:r>
              <a:rPr lang="en-US" dirty="0" smtClean="0"/>
              <a:t>Later</a:t>
            </a:r>
            <a:r>
              <a:rPr lang="en-US" dirty="0"/>
              <a:t>, in March 2015, the coalition government stated in a letter to the Council of the European Union that ‘Iceland should not be regarded as a candidate country for EU membership’. </a:t>
            </a:r>
            <a:endParaRPr lang="en-US" dirty="0" smtClean="0"/>
          </a:p>
          <a:p>
            <a:pPr algn="just"/>
            <a:endParaRPr lang="en-US" dirty="0"/>
          </a:p>
          <a:p>
            <a:pPr algn="just"/>
            <a:r>
              <a:rPr lang="en-US" dirty="0" smtClean="0"/>
              <a:t>Although </a:t>
            </a:r>
            <a:r>
              <a:rPr lang="en-US" dirty="0"/>
              <a:t>the government did not officially withdraw the application, the presidency of the Council of the EU took note of the letter, and certain practical adjustments have been made within both the Council and the Commission. Accordingly, the EU does not currently treat Iceland as a candidate country.</a:t>
            </a:r>
            <a:endParaRPr lang="en-GB" dirty="0"/>
          </a:p>
        </p:txBody>
      </p:sp>
    </p:spTree>
    <p:extLst>
      <p:ext uri="{BB962C8B-B14F-4D97-AF65-F5344CB8AC3E}">
        <p14:creationId xmlns:p14="http://schemas.microsoft.com/office/powerpoint/2010/main" val="282876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45985"/>
            <a:ext cx="7729728" cy="1188720"/>
          </a:xfrm>
        </p:spPr>
        <p:txBody>
          <a:bodyPr/>
          <a:lstStyle/>
          <a:p>
            <a:r>
              <a:rPr lang="en-GB" dirty="0" smtClean="0"/>
              <a:t>Scope of EEA agreement</a:t>
            </a:r>
            <a:endParaRPr lang="en-GB" dirty="0"/>
          </a:p>
        </p:txBody>
      </p:sp>
      <p:sp>
        <p:nvSpPr>
          <p:cNvPr id="3" name="Zástupný symbol pro obsah 2"/>
          <p:cNvSpPr>
            <a:spLocks noGrp="1"/>
          </p:cNvSpPr>
          <p:nvPr>
            <p:ph idx="1"/>
          </p:nvPr>
        </p:nvSpPr>
        <p:spPr>
          <a:xfrm>
            <a:off x="2231136" y="1711842"/>
            <a:ext cx="7729728" cy="4028186"/>
          </a:xfrm>
        </p:spPr>
        <p:txBody>
          <a:bodyPr>
            <a:normAutofit/>
          </a:bodyPr>
          <a:lstStyle/>
          <a:p>
            <a:pPr algn="just"/>
            <a:r>
              <a:rPr lang="en-US" dirty="0"/>
              <a:t>The EEA incorporates the four freedoms of the internal market (free movement of goods, people, services and capital) and related policies (competition, transport, energy, and economic and monetary cooperation). </a:t>
            </a:r>
          </a:p>
          <a:p>
            <a:pPr algn="just"/>
            <a:endParaRPr lang="en-US" dirty="0"/>
          </a:p>
          <a:p>
            <a:pPr algn="just"/>
            <a:r>
              <a:rPr lang="en-US" dirty="0"/>
              <a:t>The agreement includes horizontal policies strictly related to the four freedoms: social policies (including health and safety at work, </a:t>
            </a:r>
            <a:r>
              <a:rPr lang="en-US" dirty="0" err="1"/>
              <a:t>labour</a:t>
            </a:r>
            <a:r>
              <a:rPr lang="en-US" dirty="0"/>
              <a:t> law and the equal treatment of men and women); policies on consumer protection, the environment, statistics and company </a:t>
            </a:r>
            <a:r>
              <a:rPr lang="en-US" dirty="0" smtClean="0"/>
              <a:t>law</a:t>
            </a:r>
            <a:endParaRPr lang="en-GB" dirty="0" smtClean="0"/>
          </a:p>
          <a:p>
            <a:r>
              <a:rPr lang="en-GB" dirty="0"/>
              <a:t>number of flanking policies, such as those relating to research and technological development, which are not based on the EU acquis or legally binding acts, but are implemented through cooperation activities</a:t>
            </a:r>
            <a:endParaRPr lang="en-GB" dirty="0"/>
          </a:p>
        </p:txBody>
      </p:sp>
    </p:spTree>
    <p:extLst>
      <p:ext uri="{BB962C8B-B14F-4D97-AF65-F5344CB8AC3E}">
        <p14:creationId xmlns:p14="http://schemas.microsoft.com/office/powerpoint/2010/main" val="124035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dirty="0"/>
              <a:t>The limits of the EEA</a:t>
            </a:r>
          </a:p>
        </p:txBody>
      </p:sp>
      <p:sp>
        <p:nvSpPr>
          <p:cNvPr id="3" name="Zástupný symbol pro obsah 2"/>
          <p:cNvSpPr>
            <a:spLocks noGrp="1"/>
          </p:cNvSpPr>
          <p:nvPr>
            <p:ph idx="1"/>
          </p:nvPr>
        </p:nvSpPr>
        <p:spPr>
          <a:xfrm>
            <a:off x="531628" y="2349795"/>
            <a:ext cx="10547498" cy="4295553"/>
          </a:xfrm>
        </p:spPr>
        <p:txBody>
          <a:bodyPr>
            <a:normAutofit/>
          </a:bodyPr>
          <a:lstStyle/>
          <a:p>
            <a:pPr fontAlgn="base"/>
            <a:r>
              <a:rPr lang="en-US" dirty="0"/>
              <a:t>The EEA Agreement does not establish binding provisions in all sectors of the internal market or in other policies under the EU Treaties. In particular, its binding provisions do not concern:</a:t>
            </a:r>
          </a:p>
          <a:p>
            <a:pPr fontAlgn="base"/>
            <a:r>
              <a:rPr lang="en-US" dirty="0"/>
              <a:t>the common agricultural policy and the common fisheries policy (although the agreement contains provisions on trade in agricultural and fishery products);</a:t>
            </a:r>
          </a:p>
          <a:p>
            <a:pPr fontAlgn="base"/>
            <a:r>
              <a:rPr lang="en-US" b="1" dirty="0"/>
              <a:t>the customs union</a:t>
            </a:r>
            <a:r>
              <a:rPr lang="en-US" dirty="0"/>
              <a:t>;</a:t>
            </a:r>
          </a:p>
          <a:p>
            <a:pPr fontAlgn="base"/>
            <a:r>
              <a:rPr lang="en-US" dirty="0"/>
              <a:t>the common trade policy;</a:t>
            </a:r>
          </a:p>
          <a:p>
            <a:pPr fontAlgn="base"/>
            <a:r>
              <a:rPr lang="en-US" dirty="0"/>
              <a:t>the common foreign and security policy;</a:t>
            </a:r>
          </a:p>
          <a:p>
            <a:pPr fontAlgn="base"/>
            <a:r>
              <a:rPr lang="en-US" dirty="0"/>
              <a:t>the field of justice and home affairs (although all the EFTA countries are part of the Schengen area); or</a:t>
            </a:r>
          </a:p>
          <a:p>
            <a:pPr fontAlgn="base"/>
            <a:r>
              <a:rPr lang="en-US" dirty="0"/>
              <a:t>the economic and monetary union (EMU).</a:t>
            </a:r>
          </a:p>
          <a:p>
            <a:r>
              <a:rPr lang="en-US" dirty="0"/>
              <a:t/>
            </a:r>
            <a:br>
              <a:rPr lang="en-US" dirty="0"/>
            </a:br>
            <a:endParaRPr lang="en-GB" dirty="0"/>
          </a:p>
        </p:txBody>
      </p:sp>
    </p:spTree>
    <p:extLst>
      <p:ext uri="{BB962C8B-B14F-4D97-AF65-F5344CB8AC3E}">
        <p14:creationId xmlns:p14="http://schemas.microsoft.com/office/powerpoint/2010/main" val="154046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dirty="0"/>
              <a:t>EEA institutions and mechanisms</a:t>
            </a:r>
          </a:p>
        </p:txBody>
      </p:sp>
      <p:sp>
        <p:nvSpPr>
          <p:cNvPr id="3" name="Zástupný symbol pro obsah 2"/>
          <p:cNvSpPr>
            <a:spLocks noGrp="1"/>
          </p:cNvSpPr>
          <p:nvPr>
            <p:ph idx="1"/>
          </p:nvPr>
        </p:nvSpPr>
        <p:spPr/>
        <p:txBody>
          <a:bodyPr>
            <a:normAutofit/>
          </a:bodyPr>
          <a:lstStyle/>
          <a:p>
            <a:pPr marL="0" indent="0">
              <a:buNone/>
            </a:pPr>
            <a:r>
              <a:rPr lang="en-GB" b="1" dirty="0"/>
              <a:t>Joint </a:t>
            </a:r>
            <a:r>
              <a:rPr lang="en-GB" b="1" dirty="0" smtClean="0"/>
              <a:t>Committee </a:t>
            </a:r>
            <a:r>
              <a:rPr lang="en-GB" dirty="0" smtClean="0"/>
              <a:t>– </a:t>
            </a:r>
            <a:r>
              <a:rPr lang="en-GB" dirty="0"/>
              <a:t>composed of representatives of the EU and the three EFTA-EEA states. Meeting once a month, this body decides what legislation — and, more generally, which EU acts (actions, programmes, etc.) — should be incorporated into the EEA. Legislation is formally incorporated by including the relevant acts in lists of protocols and annexes to the EEA Agreement. </a:t>
            </a:r>
            <a:endParaRPr lang="en-GB" dirty="0"/>
          </a:p>
          <a:p>
            <a:pPr marL="0" indent="0">
              <a:buNone/>
            </a:pPr>
            <a:r>
              <a:rPr lang="en-GB" b="1" dirty="0"/>
              <a:t>EEA </a:t>
            </a:r>
            <a:r>
              <a:rPr lang="en-GB" b="1" dirty="0" smtClean="0"/>
              <a:t>Council</a:t>
            </a:r>
            <a:endParaRPr lang="en-GB" b="1" dirty="0"/>
          </a:p>
          <a:p>
            <a:pPr marL="228600" lvl="1" indent="0">
              <a:buNone/>
            </a:pPr>
            <a:r>
              <a:rPr lang="en-GB" dirty="0"/>
              <a:t>c</a:t>
            </a:r>
            <a:r>
              <a:rPr lang="en-GB" dirty="0" smtClean="0"/>
              <a:t>omposed of representatives </a:t>
            </a:r>
            <a:r>
              <a:rPr lang="en-GB" dirty="0"/>
              <a:t>of the Council of the EU and the Foreign Ministers of the EFTA-EEA states, meets at least twice a year to draw up political guidelines for the Joint Committee.</a:t>
            </a:r>
            <a:endParaRPr lang="en-GB" dirty="0"/>
          </a:p>
        </p:txBody>
      </p:sp>
    </p:spTree>
    <p:extLst>
      <p:ext uri="{BB962C8B-B14F-4D97-AF65-F5344CB8AC3E}">
        <p14:creationId xmlns:p14="http://schemas.microsoft.com/office/powerpoint/2010/main" val="1042128289"/>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1709</TotalTime>
  <Words>2021</Words>
  <Application>Microsoft Macintosh PowerPoint</Application>
  <PresentationFormat>Widescreen</PresentationFormat>
  <Paragraphs>112</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Corbel</vt:lpstr>
      <vt:lpstr>Gill Sans MT</vt:lpstr>
      <vt:lpstr>Arial</vt:lpstr>
      <vt:lpstr>Balík</vt:lpstr>
      <vt:lpstr>EEA Law</vt:lpstr>
      <vt:lpstr>What is European economic area?</vt:lpstr>
      <vt:lpstr>Switzerland case</vt:lpstr>
      <vt:lpstr>Goals of EEA</vt:lpstr>
      <vt:lpstr>Setting up EEA</vt:lpstr>
      <vt:lpstr>Island Case</vt:lpstr>
      <vt:lpstr>Scope of EEA agreement</vt:lpstr>
      <vt:lpstr>The limits of the EEA</vt:lpstr>
      <vt:lpstr>EEA institutions and mechanisms</vt:lpstr>
      <vt:lpstr>Application of legal acts</vt:lpstr>
      <vt:lpstr>Monitoring of Transposition and application</vt:lpstr>
      <vt:lpstr>Role of Parliaments</vt:lpstr>
      <vt:lpstr>Problem of EU agencies </vt:lpstr>
      <vt:lpstr>Problem of implementation</vt:lpstr>
      <vt:lpstr>Implementation “speciality” in Norway</vt:lpstr>
      <vt:lpstr>Reasons of implementation delay</vt:lpstr>
      <vt:lpstr>Possible solution</vt:lpstr>
      <vt:lpstr>Another Solution - EU agencies</vt:lpstr>
      <vt:lpstr>Incorporation of EU Agencies Into EEA Agreement</vt:lpstr>
      <vt:lpstr>financial mechanisms</vt:lpstr>
      <vt:lpstr>Grants / Norway Grants</vt:lpstr>
      <vt:lpstr>Northern policies</vt:lpstr>
      <vt:lpstr>Northern initiatives</vt:lpstr>
      <vt:lpstr>Northern initiatives</vt:lpstr>
      <vt:lpstr>Nordic - Baltic cooperation</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janovec@akjanovec.cz</cp:lastModifiedBy>
  <cp:revision>63</cp:revision>
  <dcterms:created xsi:type="dcterms:W3CDTF">2016-10-09T11:29:16Z</dcterms:created>
  <dcterms:modified xsi:type="dcterms:W3CDTF">2017-02-26T10:47:54Z</dcterms:modified>
</cp:coreProperties>
</file>