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03/04/2017</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4/3/2017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4/3/2017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4/3/2017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4/3/2017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4/3/2017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4/3/2017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EEA LAW</a:t>
            </a:r>
            <a:endParaRPr lang="en-GB" dirty="0"/>
          </a:p>
        </p:txBody>
      </p:sp>
      <p:sp>
        <p:nvSpPr>
          <p:cNvPr id="3" name="Podnadpis 2"/>
          <p:cNvSpPr>
            <a:spLocks noGrp="1"/>
          </p:cNvSpPr>
          <p:nvPr>
            <p:ph type="subTitle" idx="1"/>
          </p:nvPr>
        </p:nvSpPr>
        <p:spPr/>
        <p:txBody>
          <a:bodyPr>
            <a:normAutofit/>
          </a:bodyPr>
          <a:lstStyle/>
          <a:p>
            <a:r>
              <a:rPr lang="en-GB" dirty="0"/>
              <a:t>Single supervisory mechanism</a:t>
            </a:r>
          </a:p>
          <a:p>
            <a:r>
              <a:rPr lang="en-GB" dirty="0"/>
              <a:t>SSM</a:t>
            </a:r>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SSM </a:t>
            </a:r>
            <a:r>
              <a:rPr lang="mr-IN" dirty="0" smtClean="0"/>
              <a:t>–</a:t>
            </a:r>
            <a:r>
              <a:rPr lang="en-GB" dirty="0" smtClean="0"/>
              <a:t> Single supervision</a:t>
            </a:r>
            <a:endParaRPr lang="en-GB" dirty="0"/>
          </a:p>
        </p:txBody>
      </p:sp>
      <p:sp>
        <p:nvSpPr>
          <p:cNvPr id="3" name="Zástupný symbol pro obsah 2"/>
          <p:cNvSpPr>
            <a:spLocks noGrp="1"/>
          </p:cNvSpPr>
          <p:nvPr>
            <p:ph idx="1"/>
          </p:nvPr>
        </p:nvSpPr>
        <p:spPr/>
        <p:txBody>
          <a:bodyPr/>
          <a:lstStyle/>
          <a:p>
            <a:r>
              <a:rPr lang="en-GB" dirty="0"/>
              <a:t>The proposition to create the Single Supervisory Mechanism was officially presented on the 12</a:t>
            </a:r>
            <a:r>
              <a:rPr lang="en-GB" baseline="30000" dirty="0"/>
              <a:t>th</a:t>
            </a:r>
            <a:r>
              <a:rPr lang="en-GB" dirty="0"/>
              <a:t> September 2012 and later approved by the Council comprised of the ministers of finance ECOFIN on 12</a:t>
            </a:r>
            <a:r>
              <a:rPr lang="en-GB" baseline="30000" dirty="0"/>
              <a:t>th</a:t>
            </a:r>
            <a:r>
              <a:rPr lang="en-GB" dirty="0"/>
              <a:t> December 2012</a:t>
            </a:r>
            <a:r>
              <a:rPr lang="en-GB" dirty="0" smtClean="0"/>
              <a:t>.</a:t>
            </a:r>
          </a:p>
          <a:p>
            <a:r>
              <a:rPr lang="en-GB" dirty="0" smtClean="0"/>
              <a:t>It </a:t>
            </a:r>
            <a:r>
              <a:rPr lang="en-GB" dirty="0"/>
              <a:t>was called the Banking Union, which was not supposed to come into existence in one single step but it was supposed to be built </a:t>
            </a:r>
            <a:r>
              <a:rPr lang="en-GB" dirty="0" smtClean="0"/>
              <a:t>gradually </a:t>
            </a:r>
          </a:p>
          <a:p>
            <a:r>
              <a:rPr lang="en-GB" dirty="0" smtClean="0"/>
              <a:t>So it </a:t>
            </a:r>
            <a:r>
              <a:rPr lang="en-GB" dirty="0" smtClean="0"/>
              <a:t>happened </a:t>
            </a:r>
            <a:endParaRPr lang="en-GB" dirty="0"/>
          </a:p>
        </p:txBody>
      </p:sp>
    </p:spTree>
    <p:extLst>
      <p:ext uri="{BB962C8B-B14F-4D97-AF65-F5344CB8AC3E}">
        <p14:creationId xmlns:p14="http://schemas.microsoft.com/office/powerpoint/2010/main" val="9000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Legal framework</a:t>
            </a:r>
            <a:endParaRPr lang="en-GB" dirty="0"/>
          </a:p>
        </p:txBody>
      </p:sp>
      <p:sp>
        <p:nvSpPr>
          <p:cNvPr id="3" name="Zástupný symbol pro obsah 2"/>
          <p:cNvSpPr>
            <a:spLocks noGrp="1"/>
          </p:cNvSpPr>
          <p:nvPr>
            <p:ph idx="1"/>
          </p:nvPr>
        </p:nvSpPr>
        <p:spPr/>
        <p:txBody>
          <a:bodyPr/>
          <a:lstStyle/>
          <a:p>
            <a:r>
              <a:rPr lang="en-GB" dirty="0"/>
              <a:t>Council Regulation (EU) No. 1024/2013 of 15</a:t>
            </a:r>
            <a:r>
              <a:rPr lang="en-GB" baseline="30000" dirty="0"/>
              <a:t>th</a:t>
            </a:r>
            <a:r>
              <a:rPr lang="en-GB" dirty="0"/>
              <a:t> October 2013 conferring specific tasks on the European Central Bank concerning policies relating to the prudential supervision of credit institutions (hereinafter the ‘SSM Regulation’) </a:t>
            </a:r>
          </a:p>
          <a:p>
            <a:r>
              <a:rPr lang="en-GB" dirty="0"/>
              <a:t>based on Article 127 (6) TFEU, which under the Maastricht agreements </a:t>
            </a:r>
            <a:r>
              <a:rPr lang="en-GB" dirty="0" smtClean="0"/>
              <a:t>allows </a:t>
            </a:r>
            <a:r>
              <a:rPr lang="en-GB" dirty="0"/>
              <a:t>the allocation of supervisory responsibility of the </a:t>
            </a:r>
            <a:r>
              <a:rPr lang="en-GB"/>
              <a:t>ECB </a:t>
            </a:r>
            <a:r>
              <a:rPr lang="en-GB" smtClean="0"/>
              <a:t>(This article of TFEU </a:t>
            </a:r>
            <a:r>
              <a:rPr lang="en-GB" dirty="0"/>
              <a:t>was actually first used only as a legislative basis for the creation of the ESRB in 2011)</a:t>
            </a:r>
          </a:p>
        </p:txBody>
      </p:sp>
    </p:spTree>
    <p:extLst>
      <p:ext uri="{BB962C8B-B14F-4D97-AF65-F5344CB8AC3E}">
        <p14:creationId xmlns:p14="http://schemas.microsoft.com/office/powerpoint/2010/main" val="407276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Single </a:t>
            </a:r>
            <a:r>
              <a:rPr lang="cs-CZ" dirty="0" err="1" smtClean="0"/>
              <a:t>Supervision</a:t>
            </a:r>
            <a:endParaRPr lang="en-GB" dirty="0"/>
          </a:p>
        </p:txBody>
      </p:sp>
      <p:sp>
        <p:nvSpPr>
          <p:cNvPr id="3" name="Zástupný symbol pro obsah 2"/>
          <p:cNvSpPr>
            <a:spLocks noGrp="1"/>
          </p:cNvSpPr>
          <p:nvPr>
            <p:ph idx="1"/>
          </p:nvPr>
        </p:nvSpPr>
        <p:spPr>
          <a:xfrm>
            <a:off x="1098957" y="2256639"/>
            <a:ext cx="9798341" cy="4244829"/>
          </a:xfrm>
        </p:spPr>
        <p:txBody>
          <a:bodyPr>
            <a:normAutofit/>
          </a:bodyPr>
          <a:lstStyle/>
          <a:p>
            <a:r>
              <a:rPr lang="en-US" dirty="0"/>
              <a:t>SSM proposal assumed that complete the </a:t>
            </a:r>
            <a:r>
              <a:rPr lang="en-US" dirty="0" smtClean="0"/>
              <a:t>Eurozone </a:t>
            </a:r>
            <a:r>
              <a:rPr lang="en-US" dirty="0"/>
              <a:t>banking system will be carried out under the direct supervision of the ECB, which was unaffordable for most of the Member </a:t>
            </a:r>
            <a:r>
              <a:rPr lang="en-US" dirty="0" smtClean="0"/>
              <a:t>States</a:t>
            </a:r>
            <a:endParaRPr lang="cs-CZ" dirty="0" smtClean="0"/>
          </a:p>
          <a:p>
            <a:r>
              <a:rPr lang="en-US" dirty="0"/>
              <a:t>direct supervision of the ECB will be carried out "only" over the systemically important financial </a:t>
            </a:r>
            <a:r>
              <a:rPr lang="en-US" dirty="0" smtClean="0"/>
              <a:t>institutions</a:t>
            </a:r>
            <a:r>
              <a:rPr lang="cs-CZ" dirty="0" smtClean="0"/>
              <a:t> (</a:t>
            </a:r>
            <a:r>
              <a:rPr lang="cs-CZ" dirty="0" err="1" smtClean="0"/>
              <a:t>credit</a:t>
            </a:r>
            <a:r>
              <a:rPr lang="cs-CZ" dirty="0" smtClean="0"/>
              <a:t> </a:t>
            </a:r>
            <a:r>
              <a:rPr lang="cs-CZ" dirty="0" err="1" smtClean="0"/>
              <a:t>institution</a:t>
            </a:r>
            <a:r>
              <a:rPr lang="cs-CZ" dirty="0" smtClean="0"/>
              <a:t>)</a:t>
            </a:r>
            <a:r>
              <a:rPr lang="en-US" dirty="0" smtClean="0"/>
              <a:t>, </a:t>
            </a:r>
            <a:r>
              <a:rPr lang="en-US" dirty="0"/>
              <a:t>and major credit institutions (banks), which, however, as they cover almost 85% of banking assets in the </a:t>
            </a:r>
            <a:r>
              <a:rPr lang="en-US" dirty="0" smtClean="0"/>
              <a:t>Eurozone </a:t>
            </a:r>
            <a:r>
              <a:rPr lang="en-US" dirty="0"/>
              <a:t>through 123 banking groups</a:t>
            </a:r>
            <a:r>
              <a:rPr lang="en-GB" dirty="0" smtClean="0"/>
              <a:t>.</a:t>
            </a:r>
            <a:endParaRPr lang="en-GB" dirty="0"/>
          </a:p>
          <a:p>
            <a:r>
              <a:rPr lang="en-GB" dirty="0"/>
              <a:t>The notion of importance is linked with the size of the bank—the number of assets, its influence on the EU as well as the national economy, the importance of cross-border transactions, </a:t>
            </a:r>
            <a:r>
              <a:rPr lang="en-GB" dirty="0" err="1"/>
              <a:t>etc</a:t>
            </a:r>
            <a:endParaRPr lang="en-GB" dirty="0"/>
          </a:p>
        </p:txBody>
      </p:sp>
    </p:spTree>
    <p:extLst>
      <p:ext uri="{BB962C8B-B14F-4D97-AF65-F5344CB8AC3E}">
        <p14:creationId xmlns:p14="http://schemas.microsoft.com/office/powerpoint/2010/main" val="172001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Single </a:t>
            </a:r>
            <a:r>
              <a:rPr lang="cs-CZ" dirty="0" err="1" smtClean="0"/>
              <a:t>Supervision</a:t>
            </a:r>
            <a:endParaRPr lang="en-GB" dirty="0"/>
          </a:p>
        </p:txBody>
      </p:sp>
      <p:sp>
        <p:nvSpPr>
          <p:cNvPr id="3" name="Zástupný symbol pro obsah 2"/>
          <p:cNvSpPr>
            <a:spLocks noGrp="1"/>
          </p:cNvSpPr>
          <p:nvPr>
            <p:ph idx="1"/>
          </p:nvPr>
        </p:nvSpPr>
        <p:spPr>
          <a:xfrm>
            <a:off x="2231136" y="2638044"/>
            <a:ext cx="7729728" cy="3603365"/>
          </a:xfrm>
        </p:spPr>
        <p:txBody>
          <a:bodyPr>
            <a:normAutofit fontScale="85000" lnSpcReduction="20000"/>
          </a:bodyPr>
          <a:lstStyle/>
          <a:p>
            <a:r>
              <a:rPr lang="en-GB" dirty="0"/>
              <a:t>More specifically direct supervision will be realised in case one of the following criteria is met </a:t>
            </a:r>
            <a:endParaRPr lang="cs-CZ" dirty="0" smtClean="0"/>
          </a:p>
          <a:p>
            <a:r>
              <a:rPr lang="en-GB" dirty="0"/>
              <a:t>the total number of assets is worth 30 billion EUR; </a:t>
            </a:r>
            <a:endParaRPr lang="cs-CZ" dirty="0" smtClean="0"/>
          </a:p>
          <a:p>
            <a:r>
              <a:rPr lang="en-GB" dirty="0" smtClean="0"/>
              <a:t>the </a:t>
            </a:r>
            <a:r>
              <a:rPr lang="en-GB" dirty="0"/>
              <a:t>ratio of total assets to the GDP of an EU member is higher than 20% (not applicable if the total number of assets is worth less than 5 billion EUR); Having notified the national supervisory authority, the ECB labels a particular bank as important;  </a:t>
            </a:r>
            <a:endParaRPr lang="cs-CZ" dirty="0" smtClean="0"/>
          </a:p>
          <a:p>
            <a:r>
              <a:rPr lang="en-GB" dirty="0" smtClean="0"/>
              <a:t>the </a:t>
            </a:r>
            <a:r>
              <a:rPr lang="en-GB" dirty="0"/>
              <a:t>ECB upon its own initiative labels a bank as important if the bank has subsidiaries in more EU countries and cross-border assets or bonds form the majority of their assets or bonds; if a bank has asked for or received financial support from the EFSF or the ESM; </a:t>
            </a:r>
            <a:endParaRPr lang="cs-CZ" dirty="0" smtClean="0"/>
          </a:p>
          <a:p>
            <a:r>
              <a:rPr lang="en-GB" dirty="0" smtClean="0"/>
              <a:t>or</a:t>
            </a:r>
            <a:r>
              <a:rPr lang="en-GB" dirty="0"/>
              <a:t>, regardless of the criteria above, a bank is one of the three biggest banks in a particular member country</a:t>
            </a:r>
            <a:endParaRPr lang="en-GB" dirty="0" smtClean="0"/>
          </a:p>
          <a:p>
            <a:pPr marL="0" indent="0" algn="just">
              <a:buNone/>
            </a:pPr>
            <a:r>
              <a:rPr lang="en-GB" dirty="0"/>
              <a:t>The criterion of total assets suggests that 32% of the banks are French, 22% are German, 14% are Spanish, 10% are Italian and Dutch and 13% are from the remaining Eurozone countries. There are 3520 less important banks, 48% of which are German (1688), 16% are Austrian, and 15% are Italian.</a:t>
            </a:r>
            <a:endParaRPr lang="en-GB" dirty="0"/>
          </a:p>
        </p:txBody>
      </p:sp>
    </p:spTree>
    <p:extLst>
      <p:ext uri="{BB962C8B-B14F-4D97-AF65-F5344CB8AC3E}">
        <p14:creationId xmlns:p14="http://schemas.microsoft.com/office/powerpoint/2010/main" val="257795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Single </a:t>
            </a:r>
            <a:r>
              <a:rPr lang="cs-CZ" dirty="0" err="1" smtClean="0"/>
              <a:t>supervision</a:t>
            </a:r>
            <a:endParaRPr lang="en-GB" dirty="0"/>
          </a:p>
        </p:txBody>
      </p:sp>
      <p:sp>
        <p:nvSpPr>
          <p:cNvPr id="3" name="Zástupný symbol pro obsah 2"/>
          <p:cNvSpPr>
            <a:spLocks noGrp="1"/>
          </p:cNvSpPr>
          <p:nvPr>
            <p:ph idx="1"/>
          </p:nvPr>
        </p:nvSpPr>
        <p:spPr>
          <a:xfrm>
            <a:off x="1736521" y="2153412"/>
            <a:ext cx="8699383" cy="4297722"/>
          </a:xfrm>
        </p:spPr>
        <p:txBody>
          <a:bodyPr/>
          <a:lstStyle/>
          <a:p>
            <a:r>
              <a:rPr lang="en-GB" dirty="0" smtClean="0"/>
              <a:t>EU </a:t>
            </a:r>
            <a:r>
              <a:rPr lang="en-GB" dirty="0"/>
              <a:t>emergency funds are supposed to offer help to banks in trouble directly and the ECB assumes the main supervisory tasks such as </a:t>
            </a:r>
            <a:endParaRPr lang="cs-CZ" dirty="0" smtClean="0"/>
          </a:p>
          <a:p>
            <a:pPr lvl="1"/>
            <a:r>
              <a:rPr lang="en-GB" dirty="0" smtClean="0"/>
              <a:t>granting </a:t>
            </a:r>
            <a:r>
              <a:rPr lang="en-GB" dirty="0"/>
              <a:t>and revoking the licence, supervising risk transactions, issuing directives and recommendations, issuing binding decisions along with effective supervision, </a:t>
            </a:r>
            <a:endParaRPr lang="cs-CZ" dirty="0" smtClean="0"/>
          </a:p>
          <a:p>
            <a:pPr lvl="1"/>
            <a:r>
              <a:rPr lang="en-GB" dirty="0" smtClean="0"/>
              <a:t>monitoring </a:t>
            </a:r>
            <a:r>
              <a:rPr lang="en-GB" dirty="0"/>
              <a:t>and enforcing the observation of capital requirements for banks according to the CRD Directives, performing supervision on a consolidated basis and sharing supplementary supervisory tasks over financial conglomerates</a:t>
            </a:r>
            <a:r>
              <a:rPr lang="cs-CZ" dirty="0"/>
              <a:t> </a:t>
            </a:r>
            <a:r>
              <a:rPr lang="cs-CZ" dirty="0" smtClean="0"/>
              <a:t>.</a:t>
            </a:r>
          </a:p>
          <a:p>
            <a:pPr lvl="1"/>
            <a:r>
              <a:rPr lang="en-GB" dirty="0" smtClean="0"/>
              <a:t>The </a:t>
            </a:r>
            <a:r>
              <a:rPr lang="en-GB" dirty="0"/>
              <a:t>setting of higher or supplementary capital buffers according to Basel III or the CRD IV: systemic risk buffer and counter-cyclical buffer. </a:t>
            </a:r>
            <a:endParaRPr lang="cs-CZ" dirty="0"/>
          </a:p>
          <a:p>
            <a:r>
              <a:rPr lang="en-GB" dirty="0"/>
              <a:t>The ECB also possesses a relatively wide range of investigative competence as it can impose administrative sanctions, assess mergers and credit institutions acquisitions</a:t>
            </a:r>
            <a:endParaRPr lang="en-GB" dirty="0"/>
          </a:p>
        </p:txBody>
      </p:sp>
    </p:spTree>
    <p:extLst>
      <p:ext uri="{BB962C8B-B14F-4D97-AF65-F5344CB8AC3E}">
        <p14:creationId xmlns:p14="http://schemas.microsoft.com/office/powerpoint/2010/main" val="170834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Other</a:t>
            </a:r>
            <a:r>
              <a:rPr lang="cs-CZ" dirty="0" smtClean="0"/>
              <a:t> </a:t>
            </a:r>
            <a:r>
              <a:rPr lang="cs-CZ" dirty="0" err="1" smtClean="0"/>
              <a:t>banks</a:t>
            </a:r>
            <a:r>
              <a:rPr lang="cs-CZ" dirty="0" smtClean="0"/>
              <a:t> </a:t>
            </a:r>
            <a:r>
              <a:rPr lang="cs-CZ" dirty="0" err="1" smtClean="0"/>
              <a:t>supervision</a:t>
            </a:r>
            <a:endParaRPr lang="en-GB" dirty="0"/>
          </a:p>
        </p:txBody>
      </p:sp>
      <p:sp>
        <p:nvSpPr>
          <p:cNvPr id="3" name="Zástupný symbol pro obsah 2"/>
          <p:cNvSpPr>
            <a:spLocks noGrp="1"/>
          </p:cNvSpPr>
          <p:nvPr>
            <p:ph idx="1"/>
          </p:nvPr>
        </p:nvSpPr>
        <p:spPr/>
        <p:txBody>
          <a:bodyPr/>
          <a:lstStyle/>
          <a:p>
            <a:r>
              <a:rPr lang="en-GB" dirty="0"/>
              <a:t>Supervision of the other banks will be carried out by national supervisory authorities with the option to delegate the power to the ECB, if it accepts </a:t>
            </a:r>
            <a:r>
              <a:rPr lang="en-GB" dirty="0" smtClean="0"/>
              <a:t>it</a:t>
            </a:r>
            <a:endParaRPr lang="cs-CZ" dirty="0" smtClean="0"/>
          </a:p>
          <a:p>
            <a:r>
              <a:rPr lang="en-GB" dirty="0" smtClean="0"/>
              <a:t>National </a:t>
            </a:r>
            <a:r>
              <a:rPr lang="en-GB" dirty="0"/>
              <a:t>supervisory authorities are responsible for the less important supervisory tasks such as everyday supervision, consumer protection, supervision of money laundering, payment services and setting up branches from third countries—they must comply with directives and regulations issued by the ECB</a:t>
            </a:r>
            <a:endParaRPr lang="en-GB" dirty="0"/>
          </a:p>
        </p:txBody>
      </p:sp>
    </p:spTree>
    <p:extLst>
      <p:ext uri="{BB962C8B-B14F-4D97-AF65-F5344CB8AC3E}">
        <p14:creationId xmlns:p14="http://schemas.microsoft.com/office/powerpoint/2010/main" val="393174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Organization</a:t>
            </a:r>
            <a:r>
              <a:rPr lang="cs-CZ" dirty="0" smtClean="0"/>
              <a:t> </a:t>
            </a:r>
            <a:r>
              <a:rPr lang="cs-CZ" dirty="0" err="1" smtClean="0"/>
              <a:t>structure</a:t>
            </a:r>
            <a:r>
              <a:rPr lang="cs-CZ" dirty="0" smtClean="0"/>
              <a:t> SSM</a:t>
            </a:r>
            <a:endParaRPr lang="en-GB" dirty="0"/>
          </a:p>
        </p:txBody>
      </p:sp>
      <p:sp>
        <p:nvSpPr>
          <p:cNvPr id="3" name="Zástupný symbol pro obsah 2"/>
          <p:cNvSpPr>
            <a:spLocks noGrp="1"/>
          </p:cNvSpPr>
          <p:nvPr>
            <p:ph idx="1"/>
          </p:nvPr>
        </p:nvSpPr>
        <p:spPr>
          <a:xfrm>
            <a:off x="2231136" y="2638044"/>
            <a:ext cx="7729728" cy="3863424"/>
          </a:xfrm>
        </p:spPr>
        <p:txBody>
          <a:bodyPr>
            <a:normAutofit/>
          </a:bodyPr>
          <a:lstStyle/>
          <a:p>
            <a:r>
              <a:rPr lang="en-GB" dirty="0"/>
              <a:t>Supervisory Board was created as the executive body supposed to fulfil tasks and to perform decision-making activities within the SSM, supported by a completely new administrative structure. </a:t>
            </a:r>
            <a:endParaRPr lang="cs-CZ" dirty="0" smtClean="0"/>
          </a:p>
          <a:p>
            <a:r>
              <a:rPr lang="en-GB" dirty="0" smtClean="0"/>
              <a:t>The </a:t>
            </a:r>
            <a:r>
              <a:rPr lang="en-GB" dirty="0"/>
              <a:t>ultimate decision maker within the SSM is, however, the Governing Council of the ECB as is stipulated in the TFEU treaty</a:t>
            </a:r>
            <a:r>
              <a:rPr lang="en-GB" dirty="0" smtClean="0"/>
              <a:t>.</a:t>
            </a:r>
            <a:endParaRPr lang="cs-CZ" dirty="0" smtClean="0"/>
          </a:p>
          <a:p>
            <a:r>
              <a:rPr lang="en-GB" dirty="0" smtClean="0"/>
              <a:t> </a:t>
            </a:r>
            <a:r>
              <a:rPr lang="en-GB" dirty="0"/>
              <a:t>The Supervisory Board does not have decision-making power as such; it rather does preparatory work in supervisory issues of the ECB and it prepares draft decisions for the governing Council of the ECB</a:t>
            </a:r>
            <a:endParaRPr lang="en-GB" dirty="0"/>
          </a:p>
        </p:txBody>
      </p:sp>
    </p:spTree>
    <p:extLst>
      <p:ext uri="{BB962C8B-B14F-4D97-AF65-F5344CB8AC3E}">
        <p14:creationId xmlns:p14="http://schemas.microsoft.com/office/powerpoint/2010/main" val="174030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Supervisory board</a:t>
            </a:r>
          </a:p>
        </p:txBody>
      </p:sp>
      <p:sp>
        <p:nvSpPr>
          <p:cNvPr id="3" name="Zástupný symbol pro obsah 2"/>
          <p:cNvSpPr>
            <a:spLocks noGrp="1"/>
          </p:cNvSpPr>
          <p:nvPr>
            <p:ph idx="1"/>
          </p:nvPr>
        </p:nvSpPr>
        <p:spPr>
          <a:xfrm>
            <a:off x="2231136" y="2638044"/>
            <a:ext cx="7729728" cy="3662088"/>
          </a:xfrm>
        </p:spPr>
        <p:txBody>
          <a:bodyPr>
            <a:normAutofit fontScale="92500" lnSpcReduction="10000"/>
          </a:bodyPr>
          <a:lstStyle/>
          <a:p>
            <a:pPr algn="just"/>
            <a:r>
              <a:rPr lang="en-GB" dirty="0"/>
              <a:t>The Supervisory Board started its activities at the beginning of 2014; as it is part of the ECB, its place of residence Frankfurt upon Main. It is to be found in a different building, though—a clear signal of its separation from the remaining parts of the ECB. The Supervisory Board consists of the Chair and the Vice-Chair, four ECB representatives and 19 representatives of national supervisors (1 from each country</a:t>
            </a:r>
            <a:r>
              <a:rPr lang="en-GB" dirty="0" smtClean="0"/>
              <a:t>)</a:t>
            </a:r>
            <a:endParaRPr lang="cs-CZ" dirty="0" smtClean="0"/>
          </a:p>
          <a:p>
            <a:pPr algn="just"/>
            <a:r>
              <a:rPr lang="en-GB" sz="1700" i="1" dirty="0" smtClean="0"/>
              <a:t>the </a:t>
            </a:r>
            <a:r>
              <a:rPr lang="en-GB" sz="1700" i="1" dirty="0"/>
              <a:t>Chair is Daniele </a:t>
            </a:r>
            <a:r>
              <a:rPr lang="en-GB" sz="1700" i="1" dirty="0" err="1"/>
              <a:t>Nouy</a:t>
            </a:r>
            <a:r>
              <a:rPr lang="en-GB" sz="1700" i="1" dirty="0"/>
              <a:t>, a former secretary general of the French Prudential Supervision and Resolution Authority (the ACPR); the Vice-Chair is Sabine </a:t>
            </a:r>
            <a:r>
              <a:rPr lang="en-GB" sz="1700" i="1" dirty="0" err="1"/>
              <a:t>Lautenschläger</a:t>
            </a:r>
            <a:r>
              <a:rPr lang="en-GB" sz="1700" i="1" dirty="0"/>
              <a:t>, who is also a member of the executive board of the ECB, other members are Ignazio </a:t>
            </a:r>
            <a:r>
              <a:rPr lang="en-GB" sz="1700" i="1" dirty="0" err="1"/>
              <a:t>Angeloni</a:t>
            </a:r>
            <a:r>
              <a:rPr lang="en-GB" sz="1700" i="1" dirty="0"/>
              <a:t>, Luc </a:t>
            </a:r>
            <a:r>
              <a:rPr lang="en-GB" sz="1700" i="1" dirty="0" err="1"/>
              <a:t>Coene</a:t>
            </a:r>
            <a:r>
              <a:rPr lang="en-GB" sz="1700" i="1" dirty="0"/>
              <a:t>, Julie Dickson and </a:t>
            </a:r>
            <a:r>
              <a:rPr lang="en-GB" sz="1700" i="1" dirty="0" err="1"/>
              <a:t>Sirkka</a:t>
            </a:r>
            <a:r>
              <a:rPr lang="en-GB" sz="1700" i="1" dirty="0"/>
              <a:t> </a:t>
            </a:r>
            <a:r>
              <a:rPr lang="en-GB" sz="1700" i="1" dirty="0" err="1"/>
              <a:t>Hämäläinen</a:t>
            </a:r>
            <a:r>
              <a:rPr lang="en-GB" sz="1700" i="1" dirty="0"/>
              <a:t>. </a:t>
            </a:r>
            <a:endParaRPr lang="cs-CZ" sz="1700" i="1" dirty="0" smtClean="0"/>
          </a:p>
          <a:p>
            <a:pPr algn="just"/>
            <a:r>
              <a:rPr lang="en-GB" dirty="0"/>
              <a:t>EBA also plays an important role within the SSM because it ensures effective and consistent implementation of the single set of rules in the banking sector. Moreover, it co-prepares stress testing for banks, carried out by the ECB, which co-ordinates stress testing in the whole of the EU</a:t>
            </a:r>
            <a:endParaRPr lang="en-GB" dirty="0"/>
          </a:p>
        </p:txBody>
      </p:sp>
    </p:spTree>
    <p:extLst>
      <p:ext uri="{BB962C8B-B14F-4D97-AF65-F5344CB8AC3E}">
        <p14:creationId xmlns:p14="http://schemas.microsoft.com/office/powerpoint/2010/main" val="1391309072"/>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2653</TotalTime>
  <Words>978</Words>
  <Application>Microsoft Office PowerPoint</Application>
  <PresentationFormat>Širokoúhlá obrazovka</PresentationFormat>
  <Paragraphs>38</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Gill Sans MT</vt:lpstr>
      <vt:lpstr>Mangal</vt:lpstr>
      <vt:lpstr>Balík</vt:lpstr>
      <vt:lpstr>EEA LAW</vt:lpstr>
      <vt:lpstr>SSM – Single supervision</vt:lpstr>
      <vt:lpstr>Legal framework</vt:lpstr>
      <vt:lpstr>Single Supervision</vt:lpstr>
      <vt:lpstr>Single Supervision</vt:lpstr>
      <vt:lpstr>Single supervision</vt:lpstr>
      <vt:lpstr>Other banks supervision</vt:lpstr>
      <vt:lpstr>Organization structure SSM</vt:lpstr>
      <vt:lpstr>Supervisory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99</cp:revision>
  <dcterms:created xsi:type="dcterms:W3CDTF">2016-10-09T11:29:16Z</dcterms:created>
  <dcterms:modified xsi:type="dcterms:W3CDTF">2017-04-03T07:07:32Z</dcterms:modified>
</cp:coreProperties>
</file>