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5285" r:id="rId2"/>
  </p:sldMasterIdLst>
  <p:notesMasterIdLst>
    <p:notesMasterId r:id="rId33"/>
  </p:notesMasterIdLst>
  <p:handoutMasterIdLst>
    <p:handoutMasterId r:id="rId34"/>
  </p:handoutMasterIdLst>
  <p:sldIdLst>
    <p:sldId id="390" r:id="rId3"/>
    <p:sldId id="430" r:id="rId4"/>
    <p:sldId id="444" r:id="rId5"/>
    <p:sldId id="429" r:id="rId6"/>
    <p:sldId id="397" r:id="rId7"/>
    <p:sldId id="475" r:id="rId8"/>
    <p:sldId id="416" r:id="rId9"/>
    <p:sldId id="466" r:id="rId10"/>
    <p:sldId id="467" r:id="rId11"/>
    <p:sldId id="468" r:id="rId12"/>
    <p:sldId id="448" r:id="rId13"/>
    <p:sldId id="460" r:id="rId14"/>
    <p:sldId id="457" r:id="rId15"/>
    <p:sldId id="404" r:id="rId16"/>
    <p:sldId id="405" r:id="rId17"/>
    <p:sldId id="462" r:id="rId18"/>
    <p:sldId id="463" r:id="rId19"/>
    <p:sldId id="478" r:id="rId20"/>
    <p:sldId id="464" r:id="rId21"/>
    <p:sldId id="461" r:id="rId22"/>
    <p:sldId id="447" r:id="rId23"/>
    <p:sldId id="473" r:id="rId24"/>
    <p:sldId id="474" r:id="rId25"/>
    <p:sldId id="446" r:id="rId26"/>
    <p:sldId id="469" r:id="rId27"/>
    <p:sldId id="472" r:id="rId28"/>
    <p:sldId id="454" r:id="rId29"/>
    <p:sldId id="455" r:id="rId30"/>
    <p:sldId id="431" r:id="rId31"/>
    <p:sldId id="456" r:id="rId32"/>
  </p:sldIdLst>
  <p:sldSz cx="9144000" cy="6858000" type="screen4x3"/>
  <p:notesSz cx="7099300" cy="10234613"/>
  <p:defaultTextStyle>
    <a:defPPr>
      <a:defRPr lang="cs-CZ"/>
    </a:defPPr>
    <a:lvl1pPr algn="l" rtl="0" fontAlgn="base">
      <a:spcBef>
        <a:spcPct val="0"/>
      </a:spcBef>
      <a:spcAft>
        <a:spcPct val="0"/>
      </a:spcAft>
      <a:defRPr sz="2000" kern="1200">
        <a:solidFill>
          <a:schemeClr val="tx1"/>
        </a:solidFill>
        <a:latin typeface="Arial" charset="0"/>
        <a:ea typeface="+mn-ea"/>
        <a:cs typeface="+mn-cs"/>
      </a:defRPr>
    </a:lvl1pPr>
    <a:lvl2pPr marL="457200" algn="l" rtl="0" fontAlgn="base">
      <a:spcBef>
        <a:spcPct val="0"/>
      </a:spcBef>
      <a:spcAft>
        <a:spcPct val="0"/>
      </a:spcAft>
      <a:defRPr sz="2000" kern="1200">
        <a:solidFill>
          <a:schemeClr val="tx1"/>
        </a:solidFill>
        <a:latin typeface="Arial" charset="0"/>
        <a:ea typeface="+mn-ea"/>
        <a:cs typeface="+mn-cs"/>
      </a:defRPr>
    </a:lvl2pPr>
    <a:lvl3pPr marL="914400" algn="l" rtl="0" fontAlgn="base">
      <a:spcBef>
        <a:spcPct val="0"/>
      </a:spcBef>
      <a:spcAft>
        <a:spcPct val="0"/>
      </a:spcAft>
      <a:defRPr sz="2000" kern="1200">
        <a:solidFill>
          <a:schemeClr val="tx1"/>
        </a:solidFill>
        <a:latin typeface="Arial" charset="0"/>
        <a:ea typeface="+mn-ea"/>
        <a:cs typeface="+mn-cs"/>
      </a:defRPr>
    </a:lvl3pPr>
    <a:lvl4pPr marL="1371600" algn="l" rtl="0" fontAlgn="base">
      <a:spcBef>
        <a:spcPct val="0"/>
      </a:spcBef>
      <a:spcAft>
        <a:spcPct val="0"/>
      </a:spcAft>
      <a:defRPr sz="2000" kern="1200">
        <a:solidFill>
          <a:schemeClr val="tx1"/>
        </a:solidFill>
        <a:latin typeface="Arial" charset="0"/>
        <a:ea typeface="+mn-ea"/>
        <a:cs typeface="+mn-cs"/>
      </a:defRPr>
    </a:lvl4pPr>
    <a:lvl5pPr marL="1828800" algn="l" rtl="0" fontAlgn="base">
      <a:spcBef>
        <a:spcPct val="0"/>
      </a:spcBef>
      <a:spcAft>
        <a:spcPct val="0"/>
      </a:spcAft>
      <a:defRPr sz="2000" kern="1200">
        <a:solidFill>
          <a:schemeClr val="tx1"/>
        </a:solidFill>
        <a:latin typeface="Arial" charset="0"/>
        <a:ea typeface="+mn-ea"/>
        <a:cs typeface="+mn-cs"/>
      </a:defRPr>
    </a:lvl5pPr>
    <a:lvl6pPr marL="2286000" algn="l" defTabSz="914400" rtl="0" eaLnBrk="1" latinLnBrk="0" hangingPunct="1">
      <a:defRPr sz="2000" kern="1200">
        <a:solidFill>
          <a:schemeClr val="tx1"/>
        </a:solidFill>
        <a:latin typeface="Arial" charset="0"/>
        <a:ea typeface="+mn-ea"/>
        <a:cs typeface="+mn-cs"/>
      </a:defRPr>
    </a:lvl6pPr>
    <a:lvl7pPr marL="2743200" algn="l" defTabSz="914400" rtl="0" eaLnBrk="1" latinLnBrk="0" hangingPunct="1">
      <a:defRPr sz="2000" kern="1200">
        <a:solidFill>
          <a:schemeClr val="tx1"/>
        </a:solidFill>
        <a:latin typeface="Arial" charset="0"/>
        <a:ea typeface="+mn-ea"/>
        <a:cs typeface="+mn-cs"/>
      </a:defRPr>
    </a:lvl7pPr>
    <a:lvl8pPr marL="3200400" algn="l" defTabSz="914400" rtl="0" eaLnBrk="1" latinLnBrk="0" hangingPunct="1">
      <a:defRPr sz="2000" kern="1200">
        <a:solidFill>
          <a:schemeClr val="tx1"/>
        </a:solidFill>
        <a:latin typeface="Arial" charset="0"/>
        <a:ea typeface="+mn-ea"/>
        <a:cs typeface="+mn-cs"/>
      </a:defRPr>
    </a:lvl8pPr>
    <a:lvl9pPr marL="3657600" algn="l" defTabSz="914400" rtl="0" eaLnBrk="1" latinLnBrk="0" hangingPunct="1">
      <a:defRPr sz="20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6E"/>
    <a:srgbClr val="DD6909"/>
    <a:srgbClr val="909094"/>
    <a:srgbClr val="DCDF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2" autoAdjust="0"/>
    <p:restoredTop sz="94658" autoAdjust="0"/>
  </p:normalViewPr>
  <p:slideViewPr>
    <p:cSldViewPr>
      <p:cViewPr varScale="1">
        <p:scale>
          <a:sx n="103" d="100"/>
          <a:sy n="103" d="100"/>
        </p:scale>
        <p:origin x="258" y="108"/>
      </p:cViewPr>
      <p:guideLst>
        <p:guide orient="horz" pos="2160"/>
        <p:guide pos="2880"/>
      </p:guideLst>
    </p:cSldViewPr>
  </p:slideViewPr>
  <p:outlineViewPr>
    <p:cViewPr>
      <p:scale>
        <a:sx n="33" d="100"/>
        <a:sy n="33" d="100"/>
      </p:scale>
      <p:origin x="48" y="13164"/>
    </p:cViewPr>
  </p:outlineViewPr>
  <p:notesTextViewPr>
    <p:cViewPr>
      <p:scale>
        <a:sx n="100" d="100"/>
        <a:sy n="100" d="100"/>
      </p:scale>
      <p:origin x="0" y="0"/>
    </p:cViewPr>
  </p:notesTextViewPr>
  <p:notesViewPr>
    <p:cSldViewPr>
      <p:cViewPr varScale="1">
        <p:scale>
          <a:sx n="63" d="100"/>
          <a:sy n="63" d="100"/>
        </p:scale>
        <p:origin x="-1614" y="-11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defRPr sz="1400"/>
            </a:lvl1pPr>
          </a:lstStyle>
          <a:p>
            <a:pPr>
              <a:defRPr/>
            </a:pPr>
            <a:endParaRPr lang="en-GB"/>
          </a:p>
        </p:txBody>
      </p:sp>
      <p:sp>
        <p:nvSpPr>
          <p:cNvPr id="8195" name="Rectangle 3"/>
          <p:cNvSpPr>
            <a:spLocks noGrp="1" noChangeArrowheads="1"/>
          </p:cNvSpPr>
          <p:nvPr>
            <p:ph type="dt" sz="quarter" idx="1"/>
          </p:nvPr>
        </p:nvSpPr>
        <p:spPr bwMode="auto">
          <a:xfrm>
            <a:off x="4021138"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lgn="r">
              <a:defRPr sz="1400"/>
            </a:lvl1pPr>
          </a:lstStyle>
          <a:p>
            <a:pPr>
              <a:defRPr/>
            </a:pPr>
            <a:endParaRPr lang="en-GB"/>
          </a:p>
        </p:txBody>
      </p:sp>
      <p:sp>
        <p:nvSpPr>
          <p:cNvPr id="8196" name="Rectangle 4"/>
          <p:cNvSpPr>
            <a:spLocks noGrp="1" noChangeArrowheads="1"/>
          </p:cNvSpPr>
          <p:nvPr>
            <p:ph type="ftr" sz="quarter" idx="2"/>
          </p:nvPr>
        </p:nvSpPr>
        <p:spPr bwMode="auto">
          <a:xfrm>
            <a:off x="0"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defRPr sz="1400"/>
            </a:lvl1pPr>
          </a:lstStyle>
          <a:p>
            <a:pPr>
              <a:defRPr/>
            </a:pPr>
            <a:endParaRPr lang="en-GB"/>
          </a:p>
        </p:txBody>
      </p:sp>
      <p:sp>
        <p:nvSpPr>
          <p:cNvPr id="8197" name="Rectangle 5"/>
          <p:cNvSpPr>
            <a:spLocks noGrp="1" noChangeArrowheads="1"/>
          </p:cNvSpPr>
          <p:nvPr>
            <p:ph type="sldNum" sz="quarter" idx="3"/>
          </p:nvPr>
        </p:nvSpPr>
        <p:spPr bwMode="auto">
          <a:xfrm>
            <a:off x="4021138"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lgn="r">
              <a:defRPr sz="1400"/>
            </a:lvl1pPr>
          </a:lstStyle>
          <a:p>
            <a:pPr>
              <a:defRPr/>
            </a:pPr>
            <a:fld id="{EB204D9C-300F-4694-90CC-99FAFE992C2D}" type="slidenum">
              <a:rPr lang="en-GB"/>
              <a:pPr>
                <a:defRPr/>
              </a:pPr>
              <a:t>‹#›</a:t>
            </a:fld>
            <a:endParaRPr lang="en-GB" dirty="0"/>
          </a:p>
        </p:txBody>
      </p:sp>
    </p:spTree>
    <p:extLst>
      <p:ext uri="{BB962C8B-B14F-4D97-AF65-F5344CB8AC3E}">
        <p14:creationId xmlns:p14="http://schemas.microsoft.com/office/powerpoint/2010/main" val="3643429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defRPr sz="1400"/>
            </a:lvl1pPr>
          </a:lstStyle>
          <a:p>
            <a:pPr>
              <a:defRPr/>
            </a:pPr>
            <a:endParaRPr lang="en-GB"/>
          </a:p>
        </p:txBody>
      </p:sp>
      <p:sp>
        <p:nvSpPr>
          <p:cNvPr id="921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lvl1pPr algn="r">
              <a:defRPr sz="1400"/>
            </a:lvl1pPr>
          </a:lstStyle>
          <a:p>
            <a:pPr>
              <a:defRPr/>
            </a:pPr>
            <a:endParaRPr lang="en-GB"/>
          </a:p>
        </p:txBody>
      </p:sp>
      <p:sp>
        <p:nvSpPr>
          <p:cNvPr id="30724"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922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100276" tIns="50138" rIns="100276" bIns="50138" numCol="1" anchor="t" anchorCtr="0" compatLnSpc="1">
            <a:prstTxWarp prst="textNoShape">
              <a:avLst/>
            </a:prstTxWarp>
          </a:bodyPr>
          <a:lstStyle/>
          <a:p>
            <a:pPr lvl="0"/>
            <a:r>
              <a:rPr lang="en-GB" noProof="0" smtClean="0"/>
              <a:t>Klepnutím lze upravit styly předlohy textu.</a:t>
            </a:r>
          </a:p>
          <a:p>
            <a:pPr lvl="1"/>
            <a:r>
              <a:rPr lang="en-GB" noProof="0" smtClean="0"/>
              <a:t>Druhá úroveň</a:t>
            </a:r>
          </a:p>
          <a:p>
            <a:pPr lvl="2"/>
            <a:r>
              <a:rPr lang="en-GB" noProof="0" smtClean="0"/>
              <a:t>Třetí úroveň</a:t>
            </a:r>
          </a:p>
          <a:p>
            <a:pPr lvl="3"/>
            <a:r>
              <a:rPr lang="en-GB" noProof="0" smtClean="0"/>
              <a:t>Čtvrtá úroveň</a:t>
            </a:r>
          </a:p>
          <a:p>
            <a:pPr lvl="4"/>
            <a:r>
              <a:rPr lang="en-GB" noProof="0" smtClean="0"/>
              <a:t>Pátá úroveň</a:t>
            </a:r>
          </a:p>
        </p:txBody>
      </p:sp>
      <p:sp>
        <p:nvSpPr>
          <p:cNvPr id="922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defRPr sz="1400"/>
            </a:lvl1pPr>
          </a:lstStyle>
          <a:p>
            <a:pPr>
              <a:defRPr/>
            </a:pPr>
            <a:endParaRPr lang="en-GB"/>
          </a:p>
        </p:txBody>
      </p:sp>
      <p:sp>
        <p:nvSpPr>
          <p:cNvPr id="922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100276" tIns="50138" rIns="100276" bIns="50138" numCol="1" anchor="b" anchorCtr="0" compatLnSpc="1">
            <a:prstTxWarp prst="textNoShape">
              <a:avLst/>
            </a:prstTxWarp>
          </a:bodyPr>
          <a:lstStyle>
            <a:lvl1pPr algn="r">
              <a:defRPr sz="1400"/>
            </a:lvl1pPr>
          </a:lstStyle>
          <a:p>
            <a:pPr>
              <a:defRPr/>
            </a:pPr>
            <a:fld id="{1D4E2D1E-81FE-485A-96D1-EFFFF609C896}" type="slidenum">
              <a:rPr lang="en-GB"/>
              <a:pPr>
                <a:defRPr/>
              </a:pPr>
              <a:t>‹#›</a:t>
            </a:fld>
            <a:endParaRPr lang="en-GB" dirty="0"/>
          </a:p>
        </p:txBody>
      </p:sp>
    </p:spTree>
    <p:extLst>
      <p:ext uri="{BB962C8B-B14F-4D97-AF65-F5344CB8AC3E}">
        <p14:creationId xmlns:p14="http://schemas.microsoft.com/office/powerpoint/2010/main" val="369368817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a:p>
        </p:txBody>
      </p:sp>
      <p:sp>
        <p:nvSpPr>
          <p:cNvPr id="4" name="Zástupný symbol pro číslo snímku 3"/>
          <p:cNvSpPr>
            <a:spLocks noGrp="1"/>
          </p:cNvSpPr>
          <p:nvPr>
            <p:ph type="sldNum" sz="quarter" idx="10"/>
          </p:nvPr>
        </p:nvSpPr>
        <p:spPr/>
        <p:txBody>
          <a:bodyPr/>
          <a:lstStyle/>
          <a:p>
            <a:pPr>
              <a:defRPr/>
            </a:pPr>
            <a:fld id="{1D4E2D1E-81FE-485A-96D1-EFFFF609C896}" type="slidenum">
              <a:rPr lang="en-GB" smtClean="0"/>
              <a:pPr>
                <a:defRPr/>
              </a:pPr>
              <a:t>1</a:t>
            </a:fld>
            <a:endParaRPr lang="en-GB" dirty="0"/>
          </a:p>
        </p:txBody>
      </p:sp>
    </p:spTree>
    <p:extLst>
      <p:ext uri="{BB962C8B-B14F-4D97-AF65-F5344CB8AC3E}">
        <p14:creationId xmlns:p14="http://schemas.microsoft.com/office/powerpoint/2010/main" val="24494707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19</a:t>
            </a:fld>
            <a:endParaRPr lang="cs-CZ" dirty="0"/>
          </a:p>
        </p:txBody>
      </p:sp>
    </p:spTree>
    <p:extLst>
      <p:ext uri="{BB962C8B-B14F-4D97-AF65-F5344CB8AC3E}">
        <p14:creationId xmlns:p14="http://schemas.microsoft.com/office/powerpoint/2010/main" val="16742637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1D4E2D1E-81FE-485A-96D1-EFFFF609C896}" type="slidenum">
              <a:rPr lang="en-GB" smtClean="0"/>
              <a:pPr>
                <a:defRPr/>
              </a:pPr>
              <a:t>20</a:t>
            </a:fld>
            <a:endParaRPr lang="en-GB" dirty="0"/>
          </a:p>
        </p:txBody>
      </p:sp>
    </p:spTree>
    <p:extLst>
      <p:ext uri="{BB962C8B-B14F-4D97-AF65-F5344CB8AC3E}">
        <p14:creationId xmlns:p14="http://schemas.microsoft.com/office/powerpoint/2010/main" val="39261783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21</a:t>
            </a:fld>
            <a:endParaRPr lang="cs-CZ" dirty="0"/>
          </a:p>
        </p:txBody>
      </p:sp>
    </p:spTree>
    <p:extLst>
      <p:ext uri="{BB962C8B-B14F-4D97-AF65-F5344CB8AC3E}">
        <p14:creationId xmlns:p14="http://schemas.microsoft.com/office/powerpoint/2010/main" val="41334152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24</a:t>
            </a:fld>
            <a:endParaRPr lang="cs-CZ" dirty="0"/>
          </a:p>
        </p:txBody>
      </p:sp>
    </p:spTree>
    <p:extLst>
      <p:ext uri="{BB962C8B-B14F-4D97-AF65-F5344CB8AC3E}">
        <p14:creationId xmlns:p14="http://schemas.microsoft.com/office/powerpoint/2010/main" val="1101389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27</a:t>
            </a:fld>
            <a:endParaRPr lang="cs-CZ" dirty="0"/>
          </a:p>
        </p:txBody>
      </p:sp>
    </p:spTree>
    <p:extLst>
      <p:ext uri="{BB962C8B-B14F-4D97-AF65-F5344CB8AC3E}">
        <p14:creationId xmlns:p14="http://schemas.microsoft.com/office/powerpoint/2010/main" val="2544239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5</a:t>
            </a:fld>
            <a:endParaRPr lang="cs-CZ" dirty="0"/>
          </a:p>
        </p:txBody>
      </p:sp>
    </p:spTree>
    <p:extLst>
      <p:ext uri="{BB962C8B-B14F-4D97-AF65-F5344CB8AC3E}">
        <p14:creationId xmlns:p14="http://schemas.microsoft.com/office/powerpoint/2010/main" val="35014243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7</a:t>
            </a:fld>
            <a:endParaRPr lang="cs-CZ" dirty="0"/>
          </a:p>
        </p:txBody>
      </p:sp>
    </p:spTree>
    <p:extLst>
      <p:ext uri="{BB962C8B-B14F-4D97-AF65-F5344CB8AC3E}">
        <p14:creationId xmlns:p14="http://schemas.microsoft.com/office/powerpoint/2010/main" val="4128781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9</a:t>
            </a:fld>
            <a:endParaRPr lang="cs-CZ" dirty="0"/>
          </a:p>
        </p:txBody>
      </p:sp>
    </p:spTree>
    <p:extLst>
      <p:ext uri="{BB962C8B-B14F-4D97-AF65-F5344CB8AC3E}">
        <p14:creationId xmlns:p14="http://schemas.microsoft.com/office/powerpoint/2010/main" val="1717075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11</a:t>
            </a:fld>
            <a:endParaRPr lang="cs-CZ" dirty="0"/>
          </a:p>
        </p:txBody>
      </p:sp>
    </p:spTree>
    <p:extLst>
      <p:ext uri="{BB962C8B-B14F-4D97-AF65-F5344CB8AC3E}">
        <p14:creationId xmlns:p14="http://schemas.microsoft.com/office/powerpoint/2010/main" val="20753356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13</a:t>
            </a:fld>
            <a:endParaRPr lang="cs-CZ" dirty="0"/>
          </a:p>
        </p:txBody>
      </p:sp>
    </p:spTree>
    <p:extLst>
      <p:ext uri="{BB962C8B-B14F-4D97-AF65-F5344CB8AC3E}">
        <p14:creationId xmlns:p14="http://schemas.microsoft.com/office/powerpoint/2010/main" val="515726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 </a:t>
            </a:r>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14</a:t>
            </a:fld>
            <a:endParaRPr lang="cs-CZ" dirty="0"/>
          </a:p>
        </p:txBody>
      </p:sp>
    </p:spTree>
    <p:extLst>
      <p:ext uri="{BB962C8B-B14F-4D97-AF65-F5344CB8AC3E}">
        <p14:creationId xmlns:p14="http://schemas.microsoft.com/office/powerpoint/2010/main" val="4162113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15</a:t>
            </a:fld>
            <a:endParaRPr lang="cs-CZ" dirty="0"/>
          </a:p>
        </p:txBody>
      </p:sp>
    </p:spTree>
    <p:extLst>
      <p:ext uri="{BB962C8B-B14F-4D97-AF65-F5344CB8AC3E}">
        <p14:creationId xmlns:p14="http://schemas.microsoft.com/office/powerpoint/2010/main" val="243833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pPr>
              <a:defRPr/>
            </a:pPr>
            <a:fld id="{AC743FDB-95E7-4663-A4D9-D68D55896168}" type="slidenum">
              <a:rPr lang="cs-CZ" smtClean="0"/>
              <a:pPr>
                <a:defRPr/>
              </a:pPr>
              <a:t>17</a:t>
            </a:fld>
            <a:endParaRPr lang="cs-CZ" dirty="0"/>
          </a:p>
        </p:txBody>
      </p:sp>
    </p:spTree>
    <p:extLst>
      <p:ext uri="{BB962C8B-B14F-4D97-AF65-F5344CB8AC3E}">
        <p14:creationId xmlns:p14="http://schemas.microsoft.com/office/powerpoint/2010/main" val="11198587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8596" y="2143116"/>
            <a:ext cx="8285168" cy="4000528"/>
          </a:xfrm>
          <a:prstGeom prst="rect">
            <a:avLst/>
          </a:prstGeom>
        </p:spPr>
        <p:txBody>
          <a:bodyPr/>
          <a:lstStyle>
            <a:lvl1pPr>
              <a:defRPr sz="2000" b="0">
                <a:latin typeface="Arial" pitchFamily="34" charset="0"/>
                <a:cs typeface="Arial" pitchFamily="34" charset="0"/>
              </a:defRPr>
            </a:lvl1pPr>
            <a:lvl2pPr>
              <a:defRPr sz="1800" b="0">
                <a:latin typeface="Arial" pitchFamily="34" charset="0"/>
                <a:cs typeface="Arial" pitchFamily="34" charset="0"/>
              </a:defRPr>
            </a:lvl2pPr>
            <a:lvl3pPr>
              <a:defRPr sz="1800" b="0">
                <a:latin typeface="Arial" pitchFamily="34" charset="0"/>
                <a:cs typeface="Arial" pitchFamily="34" charset="0"/>
              </a:defRPr>
            </a:lvl3pPr>
            <a:lvl4pPr>
              <a:defRPr b="0">
                <a:latin typeface="Arial" pitchFamily="34" charset="0"/>
                <a:cs typeface="Arial" pitchFamily="34" charset="0"/>
              </a:defRPr>
            </a:lvl4pPr>
            <a:lvl5pPr>
              <a:defRPr b="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4" name="Nadpis 1"/>
          <p:cNvSpPr>
            <a:spLocks noGrp="1"/>
          </p:cNvSpPr>
          <p:nvPr>
            <p:ph type="title"/>
          </p:nvPr>
        </p:nvSpPr>
        <p:spPr>
          <a:xfrm>
            <a:off x="428596" y="1142984"/>
            <a:ext cx="8501122" cy="857256"/>
          </a:xfrm>
          <a:prstGeom prst="rect">
            <a:avLst/>
          </a:prstGeom>
        </p:spPr>
        <p:txBody>
          <a:bodyPr/>
          <a:lstStyle>
            <a:lvl1pPr>
              <a:defRPr sz="2800">
                <a:solidFill>
                  <a:srgbClr val="00426E"/>
                </a:solidFill>
              </a:defRPr>
            </a:lvl1pPr>
          </a:lstStyle>
          <a:p>
            <a:r>
              <a:rPr lang="en-US" smtClean="0"/>
              <a:t>Click to edit Master title style</a:t>
            </a:r>
            <a:endParaRPr lang="cs-CZ" dirty="0"/>
          </a:p>
        </p:txBody>
      </p:sp>
    </p:spTree>
    <p:extLst>
      <p:ext uri="{BB962C8B-B14F-4D97-AF65-F5344CB8AC3E}">
        <p14:creationId xmlns:p14="http://schemas.microsoft.com/office/powerpoint/2010/main" val="2870596591"/>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DA61E798-5368-46D0-8CEC-404899828D22}" type="slidenum">
              <a:rPr lang="cs-CZ"/>
              <a:pPr>
                <a:defRPr/>
              </a:pPr>
              <a:t>‹#›</a:t>
            </a:fld>
            <a:endParaRPr lang="cs-CZ"/>
          </a:p>
        </p:txBody>
      </p:sp>
    </p:spTree>
    <p:extLst>
      <p:ext uri="{BB962C8B-B14F-4D97-AF65-F5344CB8AC3E}">
        <p14:creationId xmlns:p14="http://schemas.microsoft.com/office/powerpoint/2010/main" val="191240122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857232"/>
            <a:ext cx="6019800" cy="526893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5E047BD2-5AA8-47F3-B683-C82FD500320A}" type="slidenum">
              <a:rPr lang="cs-CZ"/>
              <a:pPr>
                <a:defRPr/>
              </a:pPr>
              <a:t>‹#›</a:t>
            </a:fld>
            <a:endParaRPr lang="cs-CZ"/>
          </a:p>
        </p:txBody>
      </p:sp>
    </p:spTree>
    <p:extLst>
      <p:ext uri="{BB962C8B-B14F-4D97-AF65-F5344CB8AC3E}">
        <p14:creationId xmlns:p14="http://schemas.microsoft.com/office/powerpoint/2010/main" val="3376615694"/>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842994" y="2643182"/>
            <a:ext cx="8229600" cy="1928826"/>
          </a:xfrm>
          <a:prstGeom prst="rect">
            <a:avLst/>
          </a:prstGeom>
        </p:spPr>
        <p:txBody>
          <a:bodyPr/>
          <a:lstStyle>
            <a:lvl1pPr>
              <a:defRPr sz="3200" baseline="0"/>
            </a:lvl1pPr>
          </a:lstStyle>
          <a:p>
            <a:r>
              <a:rPr lang="en-US" smtClean="0"/>
              <a:t>Click to edit Master title style</a:t>
            </a:r>
            <a:endParaRPr lang="cs-CZ" dirty="0"/>
          </a:p>
        </p:txBody>
      </p:sp>
    </p:spTree>
    <p:extLst>
      <p:ext uri="{BB962C8B-B14F-4D97-AF65-F5344CB8AC3E}">
        <p14:creationId xmlns:p14="http://schemas.microsoft.com/office/powerpoint/2010/main" val="2908039291"/>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ulni strana - 3 loga">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6988"/>
            <a:ext cx="9144000" cy="5030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Subtitle 3"/>
          <p:cNvSpPr>
            <a:spLocks noGrp="1"/>
          </p:cNvSpPr>
          <p:nvPr>
            <p:ph type="subTitle" idx="1"/>
          </p:nvPr>
        </p:nvSpPr>
        <p:spPr>
          <a:xfrm>
            <a:off x="0" y="5734050"/>
            <a:ext cx="9144000" cy="1123950"/>
          </a:xfrm>
        </p:spPr>
        <p:txBody>
          <a:bodyPr/>
          <a:lstStyle>
            <a:lvl1pPr marL="0" indent="0" algn="ctr">
              <a:buNone/>
              <a:defRPr/>
            </a:lvl1pPr>
          </a:lstStyle>
          <a:p>
            <a:pPr>
              <a:defRPr/>
            </a:pPr>
            <a:r>
              <a:rPr lang="en-US" sz="1400" spc="300" smtClean="0">
                <a:solidFill>
                  <a:schemeClr val="bg1">
                    <a:lumMod val="50000"/>
                  </a:schemeClr>
                </a:solidFill>
                <a:latin typeface="Arial" charset="0"/>
                <a:cs typeface="Arial" charset="0"/>
              </a:rPr>
              <a:t>Click to edit Master subtitle style</a:t>
            </a:r>
            <a:endParaRPr lang="cs-CZ" sz="1400" spc="300" dirty="0" smtClean="0">
              <a:solidFill>
                <a:schemeClr val="bg1">
                  <a:lumMod val="50000"/>
                </a:schemeClr>
              </a:solidFill>
              <a:latin typeface="Arial" charset="0"/>
              <a:cs typeface="Arial" charset="0"/>
            </a:endParaRPr>
          </a:p>
        </p:txBody>
      </p:sp>
      <p:sp>
        <p:nvSpPr>
          <p:cNvPr id="7" name="TextBox 10"/>
          <p:cNvSpPr txBox="1">
            <a:spLocks noChangeArrowheads="1"/>
          </p:cNvSpPr>
          <p:nvPr userDrawn="1"/>
        </p:nvSpPr>
        <p:spPr bwMode="auto">
          <a:xfrm>
            <a:off x="0" y="2997200"/>
            <a:ext cx="9144000"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defRPr/>
            </a:pPr>
            <a:r>
              <a:rPr lang="cs-CZ" sz="2800" dirty="0" smtClean="0">
                <a:solidFill>
                  <a:schemeClr val="bg1">
                    <a:lumMod val="50000"/>
                  </a:schemeClr>
                </a:solidFill>
              </a:rPr>
              <a:t>Místo na název prezentace</a:t>
            </a:r>
          </a:p>
        </p:txBody>
      </p:sp>
      <p:cxnSp>
        <p:nvCxnSpPr>
          <p:cNvPr id="8" name="Straight Connector 7"/>
          <p:cNvCxnSpPr/>
          <p:nvPr userDrawn="1"/>
        </p:nvCxnSpPr>
        <p:spPr>
          <a:xfrm>
            <a:off x="1908175" y="5589588"/>
            <a:ext cx="532765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5"/>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384550" y="660400"/>
            <a:ext cx="2374900"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 name="Picture Placeholder 13"/>
          <p:cNvSpPr>
            <a:spLocks noGrp="1"/>
          </p:cNvSpPr>
          <p:nvPr>
            <p:ph type="pic" sz="quarter" idx="10"/>
          </p:nvPr>
        </p:nvSpPr>
        <p:spPr>
          <a:xfrm>
            <a:off x="1907704" y="4797152"/>
            <a:ext cx="1439862" cy="538163"/>
          </a:xfrm>
        </p:spPr>
        <p:txBody>
          <a:bodyPr/>
          <a:lstStyle>
            <a:lvl1pPr marL="0" indent="0">
              <a:buNone/>
              <a:defRPr sz="1200"/>
            </a:lvl1pPr>
          </a:lstStyle>
          <a:p>
            <a:r>
              <a:rPr lang="en-US" smtClean="0"/>
              <a:t>Click icon to add picture</a:t>
            </a:r>
            <a:endParaRPr lang="cs-CZ" dirty="0"/>
          </a:p>
        </p:txBody>
      </p:sp>
      <p:sp>
        <p:nvSpPr>
          <p:cNvPr id="15" name="Picture Placeholder 13"/>
          <p:cNvSpPr>
            <a:spLocks noGrp="1"/>
          </p:cNvSpPr>
          <p:nvPr>
            <p:ph type="pic" sz="quarter" idx="11"/>
          </p:nvPr>
        </p:nvSpPr>
        <p:spPr>
          <a:xfrm>
            <a:off x="3851833" y="4797152"/>
            <a:ext cx="1439862" cy="538163"/>
          </a:xfrm>
        </p:spPr>
        <p:txBody>
          <a:bodyPr/>
          <a:lstStyle>
            <a:lvl1pPr marL="0" indent="0">
              <a:buNone/>
              <a:defRPr sz="1200"/>
            </a:lvl1pPr>
          </a:lstStyle>
          <a:p>
            <a:r>
              <a:rPr lang="en-US" smtClean="0"/>
              <a:t>Click icon to add picture</a:t>
            </a:r>
            <a:endParaRPr lang="cs-CZ" dirty="0"/>
          </a:p>
        </p:txBody>
      </p:sp>
      <p:sp>
        <p:nvSpPr>
          <p:cNvPr id="16" name="Picture Placeholder 13"/>
          <p:cNvSpPr>
            <a:spLocks noGrp="1"/>
          </p:cNvSpPr>
          <p:nvPr>
            <p:ph type="pic" sz="quarter" idx="12"/>
          </p:nvPr>
        </p:nvSpPr>
        <p:spPr>
          <a:xfrm>
            <a:off x="5795963" y="4797152"/>
            <a:ext cx="1439862" cy="538163"/>
          </a:xfrm>
        </p:spPr>
        <p:txBody>
          <a:bodyPr/>
          <a:lstStyle>
            <a:lvl1pPr marL="0" indent="0">
              <a:buNone/>
              <a:defRPr sz="1200"/>
            </a:lvl1pPr>
          </a:lstStyle>
          <a:p>
            <a:r>
              <a:rPr lang="en-US" smtClean="0"/>
              <a:t>Click icon to add picture</a:t>
            </a:r>
            <a:endParaRPr lang="cs-CZ" dirty="0"/>
          </a:p>
        </p:txBody>
      </p:sp>
    </p:spTree>
    <p:extLst>
      <p:ext uri="{BB962C8B-B14F-4D97-AF65-F5344CB8AC3E}">
        <p14:creationId xmlns:p14="http://schemas.microsoft.com/office/powerpoint/2010/main" val="3205079516"/>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ulni strana - 4 loga">
    <p:spTree>
      <p:nvGrpSpPr>
        <p:cNvPr id="1" name=""/>
        <p:cNvGrpSpPr/>
        <p:nvPr/>
      </p:nvGrpSpPr>
      <p:grpSpPr>
        <a:xfrm>
          <a:off x="0" y="0"/>
          <a:ext cx="0" cy="0"/>
          <a:chOff x="0" y="0"/>
          <a:chExt cx="0" cy="0"/>
        </a:xfrm>
      </p:grpSpPr>
      <p:pic>
        <p:nvPicPr>
          <p:cNvPr id="5" name="Picture 1"/>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26988"/>
            <a:ext cx="9144000" cy="50307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Subtitle 3"/>
          <p:cNvSpPr>
            <a:spLocks noGrp="1"/>
          </p:cNvSpPr>
          <p:nvPr>
            <p:ph type="subTitle" idx="1"/>
          </p:nvPr>
        </p:nvSpPr>
        <p:spPr>
          <a:xfrm>
            <a:off x="0" y="5734050"/>
            <a:ext cx="9144000" cy="1123950"/>
          </a:xfrm>
        </p:spPr>
        <p:txBody>
          <a:bodyPr/>
          <a:lstStyle>
            <a:lvl1pPr marL="0" indent="0" algn="ctr">
              <a:buNone/>
              <a:defRPr/>
            </a:lvl1pPr>
          </a:lstStyle>
          <a:p>
            <a:pPr>
              <a:defRPr/>
            </a:pPr>
            <a:r>
              <a:rPr lang="en-US" sz="1400" spc="300" smtClean="0">
                <a:solidFill>
                  <a:schemeClr val="bg1">
                    <a:lumMod val="50000"/>
                  </a:schemeClr>
                </a:solidFill>
                <a:latin typeface="Arial" charset="0"/>
                <a:cs typeface="Arial" charset="0"/>
              </a:rPr>
              <a:t>Click to edit Master subtitle style</a:t>
            </a:r>
            <a:endParaRPr lang="cs-CZ" sz="1400" spc="300" dirty="0" smtClean="0">
              <a:solidFill>
                <a:schemeClr val="bg1">
                  <a:lumMod val="50000"/>
                </a:schemeClr>
              </a:solidFill>
              <a:latin typeface="Arial" charset="0"/>
              <a:cs typeface="Arial" charset="0"/>
            </a:endParaRPr>
          </a:p>
        </p:txBody>
      </p:sp>
      <p:sp>
        <p:nvSpPr>
          <p:cNvPr id="7" name="TextBox 10"/>
          <p:cNvSpPr txBox="1">
            <a:spLocks noChangeArrowheads="1"/>
          </p:cNvSpPr>
          <p:nvPr userDrawn="1"/>
        </p:nvSpPr>
        <p:spPr bwMode="auto">
          <a:xfrm>
            <a:off x="0" y="2997200"/>
            <a:ext cx="9144000" cy="522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2000">
                <a:solidFill>
                  <a:schemeClr val="tx1"/>
                </a:solidFill>
                <a:latin typeface="Arial" charset="0"/>
              </a:defRPr>
            </a:lvl1pPr>
            <a:lvl2pPr marL="742950" indent="-285750" eaLnBrk="0" hangingPunct="0">
              <a:defRPr sz="2000">
                <a:solidFill>
                  <a:schemeClr val="tx1"/>
                </a:solidFill>
                <a:latin typeface="Arial" charset="0"/>
              </a:defRPr>
            </a:lvl2pPr>
            <a:lvl3pPr marL="1143000" indent="-228600" eaLnBrk="0" hangingPunct="0">
              <a:defRPr sz="2000">
                <a:solidFill>
                  <a:schemeClr val="tx1"/>
                </a:solidFill>
                <a:latin typeface="Arial" charset="0"/>
              </a:defRPr>
            </a:lvl3pPr>
            <a:lvl4pPr marL="1600200" indent="-228600" eaLnBrk="0" hangingPunct="0">
              <a:defRPr sz="2000">
                <a:solidFill>
                  <a:schemeClr val="tx1"/>
                </a:solidFill>
                <a:latin typeface="Arial" charset="0"/>
              </a:defRPr>
            </a:lvl4pPr>
            <a:lvl5pPr marL="2057400" indent="-228600" eaLnBrk="0" hangingPunct="0">
              <a:defRPr sz="2000">
                <a:solidFill>
                  <a:schemeClr val="tx1"/>
                </a:solidFill>
                <a:latin typeface="Arial" charset="0"/>
              </a:defRPr>
            </a:lvl5pPr>
            <a:lvl6pPr marL="2514600" indent="-228600" eaLnBrk="0" fontAlgn="base" hangingPunct="0">
              <a:spcBef>
                <a:spcPct val="0"/>
              </a:spcBef>
              <a:spcAft>
                <a:spcPct val="0"/>
              </a:spcAft>
              <a:defRPr sz="2000">
                <a:solidFill>
                  <a:schemeClr val="tx1"/>
                </a:solidFill>
                <a:latin typeface="Arial" charset="0"/>
              </a:defRPr>
            </a:lvl6pPr>
            <a:lvl7pPr marL="2971800" indent="-228600" eaLnBrk="0" fontAlgn="base" hangingPunct="0">
              <a:spcBef>
                <a:spcPct val="0"/>
              </a:spcBef>
              <a:spcAft>
                <a:spcPct val="0"/>
              </a:spcAft>
              <a:defRPr sz="2000">
                <a:solidFill>
                  <a:schemeClr val="tx1"/>
                </a:solidFill>
                <a:latin typeface="Arial" charset="0"/>
              </a:defRPr>
            </a:lvl7pPr>
            <a:lvl8pPr marL="3429000" indent="-228600" eaLnBrk="0" fontAlgn="base" hangingPunct="0">
              <a:spcBef>
                <a:spcPct val="0"/>
              </a:spcBef>
              <a:spcAft>
                <a:spcPct val="0"/>
              </a:spcAft>
              <a:defRPr sz="2000">
                <a:solidFill>
                  <a:schemeClr val="tx1"/>
                </a:solidFill>
                <a:latin typeface="Arial" charset="0"/>
              </a:defRPr>
            </a:lvl8pPr>
            <a:lvl9pPr marL="3886200" indent="-228600" eaLnBrk="0" fontAlgn="base" hangingPunct="0">
              <a:spcBef>
                <a:spcPct val="0"/>
              </a:spcBef>
              <a:spcAft>
                <a:spcPct val="0"/>
              </a:spcAft>
              <a:defRPr sz="2000">
                <a:solidFill>
                  <a:schemeClr val="tx1"/>
                </a:solidFill>
                <a:latin typeface="Arial" charset="0"/>
              </a:defRPr>
            </a:lvl9pPr>
          </a:lstStyle>
          <a:p>
            <a:pPr algn="ctr" eaLnBrk="1" hangingPunct="1">
              <a:defRPr/>
            </a:pPr>
            <a:r>
              <a:rPr lang="cs-CZ" sz="2800" dirty="0" smtClean="0">
                <a:solidFill>
                  <a:schemeClr val="bg1">
                    <a:lumMod val="50000"/>
                  </a:schemeClr>
                </a:solidFill>
              </a:rPr>
              <a:t>Místo na název prezentace</a:t>
            </a:r>
          </a:p>
        </p:txBody>
      </p:sp>
      <p:cxnSp>
        <p:nvCxnSpPr>
          <p:cNvPr id="8" name="Straight Connector 7"/>
          <p:cNvCxnSpPr/>
          <p:nvPr userDrawn="1"/>
        </p:nvCxnSpPr>
        <p:spPr>
          <a:xfrm>
            <a:off x="1908175" y="5589588"/>
            <a:ext cx="5327650"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pic>
        <p:nvPicPr>
          <p:cNvPr id="9" name="Picture 5"/>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384550" y="660400"/>
            <a:ext cx="2374900"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4" name="Picture Placeholder 13"/>
          <p:cNvSpPr>
            <a:spLocks noGrp="1"/>
          </p:cNvSpPr>
          <p:nvPr>
            <p:ph type="pic" sz="quarter" idx="10"/>
          </p:nvPr>
        </p:nvSpPr>
        <p:spPr>
          <a:xfrm>
            <a:off x="827584" y="4797152"/>
            <a:ext cx="1439862" cy="538163"/>
          </a:xfrm>
        </p:spPr>
        <p:txBody>
          <a:bodyPr/>
          <a:lstStyle>
            <a:lvl1pPr marL="0" indent="0">
              <a:buNone/>
              <a:defRPr sz="1200"/>
            </a:lvl1pPr>
          </a:lstStyle>
          <a:p>
            <a:r>
              <a:rPr lang="en-US" smtClean="0"/>
              <a:t>Click icon to add picture</a:t>
            </a:r>
            <a:endParaRPr lang="cs-CZ" dirty="0"/>
          </a:p>
        </p:txBody>
      </p:sp>
      <p:sp>
        <p:nvSpPr>
          <p:cNvPr id="15" name="Picture Placeholder 13"/>
          <p:cNvSpPr>
            <a:spLocks noGrp="1"/>
          </p:cNvSpPr>
          <p:nvPr>
            <p:ph type="pic" sz="quarter" idx="11"/>
          </p:nvPr>
        </p:nvSpPr>
        <p:spPr>
          <a:xfrm>
            <a:off x="4764220" y="4797152"/>
            <a:ext cx="1439862" cy="538163"/>
          </a:xfrm>
        </p:spPr>
        <p:txBody>
          <a:bodyPr/>
          <a:lstStyle>
            <a:lvl1pPr marL="0" indent="0">
              <a:buNone/>
              <a:defRPr sz="1200"/>
            </a:lvl1pPr>
          </a:lstStyle>
          <a:p>
            <a:r>
              <a:rPr lang="en-US" smtClean="0"/>
              <a:t>Click icon to add picture</a:t>
            </a:r>
            <a:endParaRPr lang="cs-CZ" dirty="0"/>
          </a:p>
        </p:txBody>
      </p:sp>
      <p:sp>
        <p:nvSpPr>
          <p:cNvPr id="16" name="Picture Placeholder 13"/>
          <p:cNvSpPr>
            <a:spLocks noGrp="1"/>
          </p:cNvSpPr>
          <p:nvPr>
            <p:ph type="pic" sz="quarter" idx="12"/>
          </p:nvPr>
        </p:nvSpPr>
        <p:spPr>
          <a:xfrm>
            <a:off x="6732538" y="4797152"/>
            <a:ext cx="1439862" cy="538163"/>
          </a:xfrm>
        </p:spPr>
        <p:txBody>
          <a:bodyPr/>
          <a:lstStyle>
            <a:lvl1pPr marL="0" indent="0">
              <a:buNone/>
              <a:defRPr sz="1200"/>
            </a:lvl1pPr>
          </a:lstStyle>
          <a:p>
            <a:r>
              <a:rPr lang="en-US" smtClean="0"/>
              <a:t>Click icon to add picture</a:t>
            </a:r>
            <a:endParaRPr lang="cs-CZ" dirty="0"/>
          </a:p>
        </p:txBody>
      </p:sp>
      <p:sp>
        <p:nvSpPr>
          <p:cNvPr id="10" name="Picture Placeholder 13"/>
          <p:cNvSpPr>
            <a:spLocks noGrp="1"/>
          </p:cNvSpPr>
          <p:nvPr>
            <p:ph type="pic" sz="quarter" idx="13"/>
          </p:nvPr>
        </p:nvSpPr>
        <p:spPr>
          <a:xfrm>
            <a:off x="2795902" y="4797152"/>
            <a:ext cx="1439862" cy="538163"/>
          </a:xfrm>
        </p:spPr>
        <p:txBody>
          <a:bodyPr/>
          <a:lstStyle>
            <a:lvl1pPr marL="0" indent="0">
              <a:buNone/>
              <a:defRPr sz="1200"/>
            </a:lvl1pPr>
          </a:lstStyle>
          <a:p>
            <a:r>
              <a:rPr lang="en-US" smtClean="0"/>
              <a:t>Click icon to add picture</a:t>
            </a:r>
            <a:endParaRPr lang="cs-CZ" dirty="0"/>
          </a:p>
        </p:txBody>
      </p:sp>
    </p:spTree>
    <p:extLst>
      <p:ext uri="{BB962C8B-B14F-4D97-AF65-F5344CB8AC3E}">
        <p14:creationId xmlns:p14="http://schemas.microsoft.com/office/powerpoint/2010/main" val="2550872726"/>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643438" y="2000240"/>
            <a:ext cx="4038600" cy="1143008"/>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
        <p:nvSpPr>
          <p:cNvPr id="4" name="Content Placeholder 3"/>
          <p:cNvSpPr>
            <a:spLocks noGrp="1"/>
          </p:cNvSpPr>
          <p:nvPr>
            <p:ph sz="half" idx="2"/>
          </p:nvPr>
        </p:nvSpPr>
        <p:spPr>
          <a:xfrm>
            <a:off x="4648200" y="3286124"/>
            <a:ext cx="4038600" cy="1214446"/>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
        <p:nvSpPr>
          <p:cNvPr id="7" name="Content Placeholder 3"/>
          <p:cNvSpPr>
            <a:spLocks noGrp="1"/>
          </p:cNvSpPr>
          <p:nvPr>
            <p:ph sz="half" idx="12"/>
          </p:nvPr>
        </p:nvSpPr>
        <p:spPr>
          <a:xfrm>
            <a:off x="4643438" y="4643446"/>
            <a:ext cx="4038600" cy="1214446"/>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cs-CZ" dirty="0"/>
          </a:p>
        </p:txBody>
      </p:sp>
      <p:sp>
        <p:nvSpPr>
          <p:cNvPr id="10" name="Nadpis 1"/>
          <p:cNvSpPr>
            <a:spLocks noGrp="1"/>
          </p:cNvSpPr>
          <p:nvPr>
            <p:ph type="title"/>
          </p:nvPr>
        </p:nvSpPr>
        <p:spPr>
          <a:xfrm>
            <a:off x="428596" y="1142984"/>
            <a:ext cx="8501122" cy="857256"/>
          </a:xfrm>
          <a:prstGeom prst="rect">
            <a:avLst/>
          </a:prstGeom>
        </p:spPr>
        <p:txBody>
          <a:bodyPr/>
          <a:lstStyle>
            <a:lvl1pPr>
              <a:defRPr sz="2800">
                <a:solidFill>
                  <a:srgbClr val="00426E"/>
                </a:solidFill>
              </a:defRPr>
            </a:lvl1pPr>
          </a:lstStyle>
          <a:p>
            <a:r>
              <a:rPr lang="cs-CZ" dirty="0" smtClean="0"/>
              <a:t>Klepnutím lze upravit styl předlohy nadpisů.</a:t>
            </a:r>
            <a:endParaRPr lang="cs-CZ" dirty="0"/>
          </a:p>
        </p:txBody>
      </p:sp>
      <p:sp>
        <p:nvSpPr>
          <p:cNvPr id="6" name="Footer Placeholder 4"/>
          <p:cNvSpPr>
            <a:spLocks noGrp="1"/>
          </p:cNvSpPr>
          <p:nvPr>
            <p:ph type="ftr" sz="quarter" idx="13"/>
          </p:nvPr>
        </p:nvSpPr>
        <p:spPr/>
        <p:txBody>
          <a:bodyPr/>
          <a:lstStyle>
            <a:lvl1pPr>
              <a:defRPr/>
            </a:lvl1pPr>
          </a:lstStyle>
          <a:p>
            <a:pPr>
              <a:defRPr/>
            </a:pPr>
            <a:endParaRPr lang="cs-CZ"/>
          </a:p>
        </p:txBody>
      </p:sp>
      <p:sp>
        <p:nvSpPr>
          <p:cNvPr id="8" name="Slide Number Placeholder 5"/>
          <p:cNvSpPr>
            <a:spLocks noGrp="1"/>
          </p:cNvSpPr>
          <p:nvPr>
            <p:ph type="sldNum" sz="quarter" idx="14"/>
          </p:nvPr>
        </p:nvSpPr>
        <p:spPr/>
        <p:txBody>
          <a:bodyPr/>
          <a:lstStyle>
            <a:lvl1pPr>
              <a:defRPr/>
            </a:lvl1pPr>
          </a:lstStyle>
          <a:p>
            <a:pPr>
              <a:defRPr/>
            </a:pPr>
            <a:fld id="{BEDB0A1F-73CB-4B13-9A0B-B036084F6DA7}" type="slidenum">
              <a:rPr lang="cs-CZ"/>
              <a:pPr>
                <a:defRPr/>
              </a:pPr>
              <a:t>‹#›</a:t>
            </a:fld>
            <a:endParaRPr lang="cs-CZ"/>
          </a:p>
        </p:txBody>
      </p:sp>
    </p:spTree>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7" name="Rectangle 6"/>
          <p:cNvSpPr/>
          <p:nvPr/>
        </p:nvSpPr>
        <p:spPr>
          <a:xfrm>
            <a:off x="0" y="-1"/>
            <a:ext cx="9144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cs-CZ" smtClean="0"/>
              <a:t>Kliknutím lze upravit styl.</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0000"/>
                    <a:lumOff val="10000"/>
                  </a:schemeClr>
                </a:solidFill>
              </a:defRPr>
            </a:lvl1pPr>
            <a:lvl2pPr marL="457189" indent="0" algn="ctr">
              <a:buNone/>
              <a:defRPr sz="1600"/>
            </a:lvl2pPr>
            <a:lvl3pPr marL="914377" indent="0" algn="ctr">
              <a:buNone/>
              <a:defRPr sz="16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cs-CZ" smtClean="0"/>
              <a:t>Kliknutím můžete upravit styl předlohy.</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smtClean="0"/>
              <a:t>4/9/2018</a:t>
            </a:fld>
            <a:endParaRPr lang="en-US" dirty="0"/>
          </a:p>
        </p:txBody>
      </p:sp>
      <p:sp>
        <p:nvSpPr>
          <p:cNvPr id="5" name="Footer Placeholder 4"/>
          <p:cNvSpPr>
            <a:spLocks noGrp="1"/>
          </p:cNvSpPr>
          <p:nvPr>
            <p:ph type="ftr" sz="quarter" idx="11"/>
          </p:nvPr>
        </p:nvSpPr>
        <p:spPr/>
        <p:txBody>
          <a:bodyPr/>
          <a:lstStyle/>
          <a:p>
            <a:pPr>
              <a:defRPr/>
            </a:pPr>
            <a:r>
              <a:rPr lang="cs-CZ" smtClean="0"/>
              <a:t>www.prkpartners.com</a:t>
            </a:r>
            <a:endParaRPr lang="cs-CZ"/>
          </a:p>
        </p:txBody>
      </p:sp>
      <p:sp>
        <p:nvSpPr>
          <p:cNvPr id="6" name="Slide Number Placeholder 5"/>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cxnSp>
        <p:nvCxnSpPr>
          <p:cNvPr id="8" name="Straight Connector 7"/>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790452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A3E28D29-1ECB-41DF-951B-2A23F95AD026}" type="datetimeFigureOut">
              <a:rPr lang="en-US" smtClean="0"/>
              <a:t>4/9/2018</a:t>
            </a:fld>
            <a:endParaRPr lang="en-US" dirty="0"/>
          </a:p>
        </p:txBody>
      </p:sp>
      <p:sp>
        <p:nvSpPr>
          <p:cNvPr id="5" name="Footer Placeholder 4"/>
          <p:cNvSpPr>
            <a:spLocks noGrp="1"/>
          </p:cNvSpPr>
          <p:nvPr>
            <p:ph type="ftr" sz="quarter" idx="11"/>
          </p:nvPr>
        </p:nvSpPr>
        <p:spPr/>
        <p:txBody>
          <a:bodyPr/>
          <a:lstStyle/>
          <a:p>
            <a:pPr>
              <a:defRPr/>
            </a:pPr>
            <a:r>
              <a:rPr lang="cs-CZ" smtClean="0"/>
              <a:t>www.prkpartners.com</a:t>
            </a:r>
            <a:endParaRPr lang="cs-CZ"/>
          </a:p>
        </p:txBody>
      </p:sp>
      <p:sp>
        <p:nvSpPr>
          <p:cNvPr id="6" name="Slide Number Placeholder 5"/>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1731531237"/>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7" name="Rectangle 6"/>
          <p:cNvSpPr/>
          <p:nvPr/>
        </p:nvSpPr>
        <p:spPr>
          <a:xfrm>
            <a:off x="0" y="-1"/>
            <a:ext cx="9144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cs-CZ" smtClean="0"/>
              <a:t>Kliknutím lze upravit styl.</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457189" indent="0">
              <a:buNone/>
              <a:defRPr sz="16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cs-CZ" smtClean="0"/>
              <a:t>Upravte styly předlohy textu.</a:t>
            </a:r>
          </a:p>
        </p:txBody>
      </p:sp>
      <p:sp>
        <p:nvSpPr>
          <p:cNvPr id="4" name="Date Placeholder 3"/>
          <p:cNvSpPr>
            <a:spLocks noGrp="1"/>
          </p:cNvSpPr>
          <p:nvPr>
            <p:ph type="dt" sz="half" idx="10"/>
          </p:nvPr>
        </p:nvSpPr>
        <p:spPr/>
        <p:txBody>
          <a:bodyPr/>
          <a:lstStyle/>
          <a:p>
            <a:fld id="{96DFF08F-DC6B-4601-B491-B0F83F6DD2DA}" type="datetimeFigureOut">
              <a:rPr lang="en-US" smtClean="0"/>
              <a:t>4/9/2018</a:t>
            </a:fld>
            <a:endParaRPr lang="en-US" dirty="0"/>
          </a:p>
        </p:txBody>
      </p:sp>
      <p:sp>
        <p:nvSpPr>
          <p:cNvPr id="5" name="Footer Placeholder 4"/>
          <p:cNvSpPr>
            <a:spLocks noGrp="1"/>
          </p:cNvSpPr>
          <p:nvPr>
            <p:ph type="ftr" sz="quarter" idx="11"/>
          </p:nvPr>
        </p:nvSpPr>
        <p:spPr/>
        <p:txBody>
          <a:bodyPr/>
          <a:lstStyle/>
          <a:p>
            <a:pPr>
              <a:defRPr/>
            </a:pPr>
            <a:r>
              <a:rPr lang="cs-CZ" smtClean="0"/>
              <a:t>www.prkpartners.com</a:t>
            </a:r>
            <a:endParaRPr lang="cs-CZ"/>
          </a:p>
        </p:txBody>
      </p:sp>
      <p:sp>
        <p:nvSpPr>
          <p:cNvPr id="6" name="Slide Number Placeholder 5"/>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cxnSp>
        <p:nvCxnSpPr>
          <p:cNvPr id="8" name="Straight Connector 7"/>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258525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cs-CZ" smtClean="0"/>
              <a:t>Kliknutím lze upravit styl.</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4/9/2018</a:t>
            </a:fld>
            <a:endParaRPr lang="en-US" dirty="0"/>
          </a:p>
        </p:txBody>
      </p:sp>
      <p:sp>
        <p:nvSpPr>
          <p:cNvPr id="6" name="Footer Placeholder 5"/>
          <p:cNvSpPr>
            <a:spLocks noGrp="1"/>
          </p:cNvSpPr>
          <p:nvPr>
            <p:ph type="ftr" sz="quarter" idx="11"/>
          </p:nvPr>
        </p:nvSpPr>
        <p:spPr/>
        <p:txBody>
          <a:bodyPr/>
          <a:lstStyle/>
          <a:p>
            <a:pPr>
              <a:defRPr/>
            </a:pPr>
            <a:r>
              <a:rPr lang="cs-CZ" smtClean="0"/>
              <a:t>www.prkpartners.com</a:t>
            </a:r>
            <a:endParaRPr lang="cs-CZ"/>
          </a:p>
        </p:txBody>
      </p:sp>
      <p:sp>
        <p:nvSpPr>
          <p:cNvPr id="7" name="Slide Number Placeholder 6"/>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77220693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AF353F65-CBB7-4B8D-B150-D005394BDA79}" type="slidenum">
              <a:rPr lang="cs-CZ"/>
              <a:pPr>
                <a:defRPr/>
              </a:pPr>
              <a:t>‹#›</a:t>
            </a:fld>
            <a:endParaRPr lang="cs-CZ"/>
          </a:p>
        </p:txBody>
      </p:sp>
    </p:spTree>
    <p:extLst>
      <p:ext uri="{BB962C8B-B14F-4D97-AF65-F5344CB8AC3E}">
        <p14:creationId xmlns:p14="http://schemas.microsoft.com/office/powerpoint/2010/main" val="2203454017"/>
      </p:ext>
    </p:extLst>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2">
                    <a:lumMod val="75000"/>
                  </a:schemeClr>
                </a:solidFill>
                <a:latin typeface="+mn-lt"/>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cs-CZ" smtClean="0"/>
              <a:t>Upravte styly předlohy textu.</a:t>
            </a:r>
          </a:p>
        </p:txBody>
      </p:sp>
      <p:sp>
        <p:nvSpPr>
          <p:cNvPr id="4" name="Content Placeholder 3"/>
          <p:cNvSpPr>
            <a:spLocks noGrp="1"/>
          </p:cNvSpPr>
          <p:nvPr>
            <p:ph sz="half" idx="2"/>
          </p:nvPr>
        </p:nvSpPr>
        <p:spPr>
          <a:xfrm>
            <a:off x="768096" y="2967788"/>
            <a:ext cx="3566160" cy="33415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2">
                    <a:lumMod val="75000"/>
                  </a:schemeClr>
                </a:solidFill>
                <a:latin typeface="+mn-lt"/>
                <a:ea typeface="+mn-ea"/>
                <a:cs typeface="+mn-cs"/>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marL="0" lvl="0" indent="0" algn="l" defTabSz="914377" rtl="0" eaLnBrk="1" latinLnBrk="0" hangingPunct="1">
              <a:lnSpc>
                <a:spcPct val="90000"/>
              </a:lnSpc>
              <a:spcBef>
                <a:spcPts val="1800"/>
              </a:spcBef>
              <a:buNone/>
            </a:pPr>
            <a:r>
              <a:rPr lang="cs-CZ" smtClean="0"/>
              <a:t>Upravte styly předlohy textu.</a:t>
            </a:r>
          </a:p>
        </p:txBody>
      </p:sp>
      <p:sp>
        <p:nvSpPr>
          <p:cNvPr id="6" name="Content Placeholder 5"/>
          <p:cNvSpPr>
            <a:spLocks noGrp="1"/>
          </p:cNvSpPr>
          <p:nvPr>
            <p:ph sz="quarter" idx="4"/>
          </p:nvPr>
        </p:nvSpPr>
        <p:spPr>
          <a:xfrm>
            <a:off x="4491990" y="2967788"/>
            <a:ext cx="3566160" cy="33415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4/9/2018</a:t>
            </a:fld>
            <a:endParaRPr lang="en-US" dirty="0"/>
          </a:p>
        </p:txBody>
      </p:sp>
      <p:sp>
        <p:nvSpPr>
          <p:cNvPr id="8" name="Footer Placeholder 7"/>
          <p:cNvSpPr>
            <a:spLocks noGrp="1"/>
          </p:cNvSpPr>
          <p:nvPr>
            <p:ph type="ftr" sz="quarter" idx="11"/>
          </p:nvPr>
        </p:nvSpPr>
        <p:spPr/>
        <p:txBody>
          <a:bodyPr/>
          <a:lstStyle/>
          <a:p>
            <a:pPr>
              <a:defRPr/>
            </a:pPr>
            <a:r>
              <a:rPr lang="cs-CZ" smtClean="0"/>
              <a:t>www.prkpartners.com</a:t>
            </a:r>
            <a:endParaRPr lang="cs-CZ"/>
          </a:p>
        </p:txBody>
      </p:sp>
      <p:sp>
        <p:nvSpPr>
          <p:cNvPr id="9" name="Slide Number Placeholder 8"/>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166304010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4/9/2018</a:t>
            </a:fld>
            <a:endParaRPr lang="en-US" dirty="0"/>
          </a:p>
        </p:txBody>
      </p:sp>
      <p:sp>
        <p:nvSpPr>
          <p:cNvPr id="4" name="Footer Placeholder 3"/>
          <p:cNvSpPr>
            <a:spLocks noGrp="1"/>
          </p:cNvSpPr>
          <p:nvPr>
            <p:ph type="ftr" sz="quarter" idx="11"/>
          </p:nvPr>
        </p:nvSpPr>
        <p:spPr/>
        <p:txBody>
          <a:bodyPr/>
          <a:lstStyle/>
          <a:p>
            <a:pPr>
              <a:defRPr/>
            </a:pPr>
            <a:r>
              <a:rPr lang="cs-CZ" smtClean="0"/>
              <a:t>www.prkpartners.com</a:t>
            </a:r>
            <a:endParaRPr lang="cs-CZ"/>
          </a:p>
        </p:txBody>
      </p:sp>
      <p:sp>
        <p:nvSpPr>
          <p:cNvPr id="5" name="Slide Number Placeholder 4"/>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840184293"/>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pPr/>
              <a:t>4/9/2018</a:t>
            </a:fld>
            <a:endParaRPr lang="en-US" dirty="0"/>
          </a:p>
        </p:txBody>
      </p:sp>
      <p:sp>
        <p:nvSpPr>
          <p:cNvPr id="3" name="Footer Placeholder 2"/>
          <p:cNvSpPr>
            <a:spLocks noGrp="1"/>
          </p:cNvSpPr>
          <p:nvPr>
            <p:ph type="ftr" sz="quarter" idx="11"/>
          </p:nvPr>
        </p:nvSpPr>
        <p:spPr/>
        <p:txBody>
          <a:bodyPr/>
          <a:lstStyle/>
          <a:p>
            <a:pPr>
              <a:defRPr/>
            </a:pPr>
            <a:r>
              <a:rPr lang="cs-CZ" smtClean="0"/>
              <a:t>www.prkpartners.com</a:t>
            </a:r>
            <a:endParaRPr lang="cs-CZ"/>
          </a:p>
        </p:txBody>
      </p:sp>
      <p:sp>
        <p:nvSpPr>
          <p:cNvPr id="4" name="Slide Number Placeholder 3"/>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4250839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cs-CZ" smtClean="0"/>
              <a:t>Kliknutím lze upravit styl.</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cs-CZ" smtClean="0"/>
              <a:t>Upravte styly předlohy textu.</a:t>
            </a:r>
          </a:p>
        </p:txBody>
      </p:sp>
      <p:sp>
        <p:nvSpPr>
          <p:cNvPr id="5" name="Date Placeholder 4"/>
          <p:cNvSpPr>
            <a:spLocks noGrp="1"/>
          </p:cNvSpPr>
          <p:nvPr>
            <p:ph type="dt" sz="half" idx="10"/>
          </p:nvPr>
        </p:nvSpPr>
        <p:spPr/>
        <p:txBody>
          <a:bodyPr/>
          <a:lstStyle/>
          <a:p>
            <a:fld id="{96DFF08F-DC6B-4601-B491-B0F83F6DD2DA}" type="datetimeFigureOut">
              <a:rPr lang="en-US" smtClean="0"/>
              <a:pPr/>
              <a:t>4/9/2018</a:t>
            </a:fld>
            <a:endParaRPr lang="en-US" dirty="0"/>
          </a:p>
        </p:txBody>
      </p:sp>
      <p:sp>
        <p:nvSpPr>
          <p:cNvPr id="6" name="Footer Placeholder 5"/>
          <p:cNvSpPr>
            <a:spLocks noGrp="1"/>
          </p:cNvSpPr>
          <p:nvPr>
            <p:ph type="ftr" sz="quarter" idx="11"/>
          </p:nvPr>
        </p:nvSpPr>
        <p:spPr/>
        <p:txBody>
          <a:bodyPr/>
          <a:lstStyle/>
          <a:p>
            <a:pPr>
              <a:defRPr/>
            </a:pPr>
            <a:r>
              <a:rPr lang="cs-CZ" smtClean="0"/>
              <a:t>www.prkpartners.com</a:t>
            </a:r>
            <a:endParaRPr lang="cs-CZ"/>
          </a:p>
        </p:txBody>
      </p:sp>
      <p:sp>
        <p:nvSpPr>
          <p:cNvPr id="7" name="Slide Number Placeholder 6"/>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1236397556"/>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0" y="-1"/>
            <a:ext cx="9141714" cy="4572000"/>
          </a:xfrm>
          <a:solidFill>
            <a:schemeClr val="accent2">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0000"/>
                    <a:lumOff val="10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cs-CZ" smtClean="0"/>
              <a:t>Upravte styly předlohy textu.</a:t>
            </a:r>
          </a:p>
        </p:txBody>
      </p:sp>
      <p:sp>
        <p:nvSpPr>
          <p:cNvPr id="5" name="Date Placeholder 4"/>
          <p:cNvSpPr>
            <a:spLocks noGrp="1"/>
          </p:cNvSpPr>
          <p:nvPr>
            <p:ph type="dt" sz="half" idx="10"/>
          </p:nvPr>
        </p:nvSpPr>
        <p:spPr/>
        <p:txBody>
          <a:bodyPr/>
          <a:lstStyle/>
          <a:p>
            <a:fld id="{96DFF08F-DC6B-4601-B491-B0F83F6DD2DA}" type="datetimeFigureOut">
              <a:rPr lang="en-US" smtClean="0"/>
              <a:t>4/9/2018</a:t>
            </a:fld>
            <a:endParaRPr lang="en-US" dirty="0"/>
          </a:p>
        </p:txBody>
      </p:sp>
      <p:sp>
        <p:nvSpPr>
          <p:cNvPr id="6" name="Footer Placeholder 5"/>
          <p:cNvSpPr>
            <a:spLocks noGrp="1"/>
          </p:cNvSpPr>
          <p:nvPr>
            <p:ph type="ftr" sz="quarter" idx="11"/>
          </p:nvPr>
        </p:nvSpPr>
        <p:spPr/>
        <p:txBody>
          <a:bodyPr/>
          <a:lstStyle/>
          <a:p>
            <a:pPr>
              <a:defRPr/>
            </a:pPr>
            <a:r>
              <a:rPr lang="cs-CZ" smtClean="0"/>
              <a:t>www.prkpartners.com</a:t>
            </a:r>
            <a:endParaRPr lang="cs-CZ"/>
          </a:p>
        </p:txBody>
      </p:sp>
      <p:sp>
        <p:nvSpPr>
          <p:cNvPr id="7" name="Slide Number Placeholder 6"/>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cxnSp>
        <p:nvCxnSpPr>
          <p:cNvPr id="9" name="Straight Connector 8"/>
          <p:cNvCxnSpPr/>
          <p:nvPr/>
        </p:nvCxnSpPr>
        <p:spPr>
          <a:xfrm flipV="1">
            <a:off x="629013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737339"/>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4/9/2018</a:t>
            </a:fld>
            <a:endParaRPr lang="en-US" dirty="0"/>
          </a:p>
        </p:txBody>
      </p:sp>
      <p:sp>
        <p:nvSpPr>
          <p:cNvPr id="5" name="Footer Placeholder 4"/>
          <p:cNvSpPr>
            <a:spLocks noGrp="1"/>
          </p:cNvSpPr>
          <p:nvPr>
            <p:ph type="ftr" sz="quarter" idx="11"/>
          </p:nvPr>
        </p:nvSpPr>
        <p:spPr/>
        <p:txBody>
          <a:bodyPr/>
          <a:lstStyle/>
          <a:p>
            <a:pPr>
              <a:defRPr/>
            </a:pPr>
            <a:r>
              <a:rPr lang="cs-CZ" smtClean="0"/>
              <a:t>www.prkpartners.com</a:t>
            </a:r>
            <a:endParaRPr lang="cs-CZ"/>
          </a:p>
        </p:txBody>
      </p:sp>
      <p:sp>
        <p:nvSpPr>
          <p:cNvPr id="6" name="Slide Number Placeholder 5"/>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spTree>
    <p:extLst>
      <p:ext uri="{BB962C8B-B14F-4D97-AF65-F5344CB8AC3E}">
        <p14:creationId xmlns:p14="http://schemas.microsoft.com/office/powerpoint/2010/main" val="2917809032"/>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cs-CZ" smtClean="0"/>
              <a:t>Kliknutím lze upravit styl.</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4/9/2018</a:t>
            </a:fld>
            <a:endParaRPr lang="en-US" dirty="0"/>
          </a:p>
        </p:txBody>
      </p:sp>
      <p:sp>
        <p:nvSpPr>
          <p:cNvPr id="5" name="Footer Placeholder 4"/>
          <p:cNvSpPr>
            <a:spLocks noGrp="1"/>
          </p:cNvSpPr>
          <p:nvPr>
            <p:ph type="ftr" sz="quarter" idx="11"/>
          </p:nvPr>
        </p:nvSpPr>
        <p:spPr/>
        <p:txBody>
          <a:bodyPr/>
          <a:lstStyle/>
          <a:p>
            <a:pPr>
              <a:defRPr/>
            </a:pPr>
            <a:r>
              <a:rPr lang="cs-CZ" smtClean="0"/>
              <a:t>www.prkpartners.com</a:t>
            </a:r>
            <a:endParaRPr lang="cs-CZ"/>
          </a:p>
        </p:txBody>
      </p:sp>
      <p:sp>
        <p:nvSpPr>
          <p:cNvPr id="6" name="Slide Number Placeholder 5"/>
          <p:cNvSpPr>
            <a:spLocks noGrp="1"/>
          </p:cNvSpPr>
          <p:nvPr>
            <p:ph type="sldNum" sz="quarter" idx="12"/>
          </p:nvPr>
        </p:nvSpPr>
        <p:spPr/>
        <p:txBody>
          <a:bodyPr/>
          <a:lstStyle/>
          <a:p>
            <a:pPr>
              <a:defRPr/>
            </a:pPr>
            <a:fld id="{900C104D-0F08-4397-BBE6-BDED8D746D1A}" type="slidenum">
              <a:rPr lang="cs-CZ" smtClean="0"/>
              <a:pPr>
                <a:defRPr/>
              </a:pPr>
              <a:t>‹#›</a:t>
            </a:fld>
            <a:endParaRPr lang="cs-CZ"/>
          </a:p>
        </p:txBody>
      </p:sp>
      <p:cxnSp>
        <p:nvCxnSpPr>
          <p:cNvPr id="7" name="Straight Connector 6"/>
          <p:cNvCxnSpPr/>
          <p:nvPr/>
        </p:nvCxnSpPr>
        <p:spPr>
          <a:xfrm rot="5400000" flipV="1">
            <a:off x="7543800" y="173563"/>
            <a:ext cx="0" cy="685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3912872"/>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28596" y="2143116"/>
            <a:ext cx="8285168" cy="4000528"/>
          </a:xfrm>
          <a:prstGeom prst="rect">
            <a:avLst/>
          </a:prstGeom>
        </p:spPr>
        <p:txBody>
          <a:bodyPr/>
          <a:lstStyle>
            <a:lvl1pPr>
              <a:defRPr sz="2000" b="0">
                <a:latin typeface="Arial" pitchFamily="34" charset="0"/>
                <a:cs typeface="Arial" pitchFamily="34" charset="0"/>
              </a:defRPr>
            </a:lvl1pPr>
            <a:lvl2pPr>
              <a:defRPr sz="1800" b="0">
                <a:latin typeface="Arial" pitchFamily="34" charset="0"/>
                <a:cs typeface="Arial" pitchFamily="34" charset="0"/>
              </a:defRPr>
            </a:lvl2pPr>
            <a:lvl3pPr>
              <a:defRPr sz="1800" b="0">
                <a:latin typeface="Arial" pitchFamily="34" charset="0"/>
                <a:cs typeface="Arial" pitchFamily="34" charset="0"/>
              </a:defRPr>
            </a:lvl3pPr>
            <a:lvl4pPr>
              <a:defRPr b="0">
                <a:latin typeface="Arial" pitchFamily="34" charset="0"/>
                <a:cs typeface="Arial" pitchFamily="34" charset="0"/>
              </a:defRPr>
            </a:lvl4pPr>
            <a:lvl5pPr>
              <a:defRPr b="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4" name="Nadpis 1"/>
          <p:cNvSpPr>
            <a:spLocks noGrp="1"/>
          </p:cNvSpPr>
          <p:nvPr>
            <p:ph type="title"/>
          </p:nvPr>
        </p:nvSpPr>
        <p:spPr>
          <a:xfrm>
            <a:off x="428596" y="1142984"/>
            <a:ext cx="8501122" cy="857256"/>
          </a:xfrm>
          <a:prstGeom prst="rect">
            <a:avLst/>
          </a:prstGeom>
        </p:spPr>
        <p:txBody>
          <a:bodyPr/>
          <a:lstStyle>
            <a:lvl1pPr>
              <a:defRPr sz="2800">
                <a:solidFill>
                  <a:srgbClr val="00426E"/>
                </a:solidFill>
              </a:defRPr>
            </a:lvl1pPr>
          </a:lstStyle>
          <a:p>
            <a:r>
              <a:rPr lang="en-US" smtClean="0"/>
              <a:t>Click to edit Master title style</a:t>
            </a:r>
            <a:endParaRPr lang="cs-CZ" dirty="0"/>
          </a:p>
        </p:txBody>
      </p:sp>
    </p:spTree>
    <p:extLst>
      <p:ext uri="{BB962C8B-B14F-4D97-AF65-F5344CB8AC3E}">
        <p14:creationId xmlns:p14="http://schemas.microsoft.com/office/powerpoint/2010/main" val="3911825145"/>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Footer Placeholder 4"/>
          <p:cNvSpPr>
            <a:spLocks noGrp="1"/>
          </p:cNvSpPr>
          <p:nvPr>
            <p:ph type="ftr" sz="quarter" idx="10"/>
          </p:nvPr>
        </p:nvSpPr>
        <p:spPr/>
        <p:txBody>
          <a:bodyPr/>
          <a:lstStyle>
            <a:lvl1pPr>
              <a:defRPr/>
            </a:lvl1pPr>
          </a:lstStyle>
          <a:p>
            <a:pPr>
              <a:defRPr/>
            </a:pPr>
            <a:endParaRPr lang="cs-CZ"/>
          </a:p>
        </p:txBody>
      </p:sp>
      <p:sp>
        <p:nvSpPr>
          <p:cNvPr id="5" name="Slide Number Placeholder 5"/>
          <p:cNvSpPr>
            <a:spLocks noGrp="1"/>
          </p:cNvSpPr>
          <p:nvPr>
            <p:ph type="sldNum" sz="quarter" idx="11"/>
          </p:nvPr>
        </p:nvSpPr>
        <p:spPr/>
        <p:txBody>
          <a:bodyPr/>
          <a:lstStyle>
            <a:lvl1pPr>
              <a:defRPr/>
            </a:lvl1pPr>
          </a:lstStyle>
          <a:p>
            <a:pPr>
              <a:defRPr/>
            </a:pPr>
            <a:fld id="{0C6E98DE-BD47-425B-9986-D46C778471C5}" type="slidenum">
              <a:rPr lang="cs-CZ"/>
              <a:pPr>
                <a:defRPr/>
              </a:pPr>
              <a:t>‹#›</a:t>
            </a:fld>
            <a:endParaRPr lang="cs-CZ"/>
          </a:p>
        </p:txBody>
      </p:sp>
    </p:spTree>
    <p:extLst>
      <p:ext uri="{BB962C8B-B14F-4D97-AF65-F5344CB8AC3E}">
        <p14:creationId xmlns:p14="http://schemas.microsoft.com/office/powerpoint/2010/main" val="3886722764"/>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2000240"/>
            <a:ext cx="4038600" cy="4125923"/>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4" name="Content Placeholder 3"/>
          <p:cNvSpPr>
            <a:spLocks noGrp="1"/>
          </p:cNvSpPr>
          <p:nvPr>
            <p:ph sz="half" idx="2"/>
          </p:nvPr>
        </p:nvSpPr>
        <p:spPr>
          <a:xfrm>
            <a:off x="4648200" y="2000240"/>
            <a:ext cx="4038600" cy="4125923"/>
          </a:xfrm>
        </p:spPr>
        <p:txBody>
          <a:bodyPr/>
          <a:lstStyle>
            <a:lvl1pPr>
              <a:defRPr sz="2000"/>
            </a:lvl1pPr>
            <a:lvl2pPr>
              <a:defRPr sz="20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C3856A19-DDC8-4BA9-A0DC-5D3488D0A5E1}" type="slidenum">
              <a:rPr lang="cs-CZ"/>
              <a:pPr>
                <a:defRPr/>
              </a:pPr>
              <a:t>‹#›</a:t>
            </a:fld>
            <a:endParaRPr lang="cs-CZ"/>
          </a:p>
        </p:txBody>
      </p:sp>
    </p:spTree>
    <p:extLst>
      <p:ext uri="{BB962C8B-B14F-4D97-AF65-F5344CB8AC3E}">
        <p14:creationId xmlns:p14="http://schemas.microsoft.com/office/powerpoint/2010/main" val="2194322130"/>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dirty="0"/>
          </a:p>
        </p:txBody>
      </p:sp>
      <p:sp>
        <p:nvSpPr>
          <p:cNvPr id="3" name="Text Placeholder 2"/>
          <p:cNvSpPr>
            <a:spLocks noGrp="1"/>
          </p:cNvSpPr>
          <p:nvPr>
            <p:ph type="body" idx="1"/>
          </p:nvPr>
        </p:nvSpPr>
        <p:spPr>
          <a:xfrm>
            <a:off x="457200" y="200342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43182"/>
            <a:ext cx="4040188" cy="3482980"/>
          </a:xfrm>
        </p:spPr>
        <p:txBody>
          <a:bodyPr/>
          <a:lstStyle>
            <a:lvl1pPr>
              <a:defRPr sz="20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5" name="Text Placeholder 4"/>
          <p:cNvSpPr>
            <a:spLocks noGrp="1"/>
          </p:cNvSpPr>
          <p:nvPr>
            <p:ph type="body" sz="quarter" idx="3"/>
          </p:nvPr>
        </p:nvSpPr>
        <p:spPr>
          <a:xfrm>
            <a:off x="4645025" y="200342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643182"/>
            <a:ext cx="4041775" cy="3482980"/>
          </a:xfrm>
        </p:spPr>
        <p:txBody>
          <a:bodyPr/>
          <a:lstStyle>
            <a:lvl1pPr>
              <a:defRPr sz="20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dirty="0"/>
          </a:p>
        </p:txBody>
      </p:sp>
      <p:sp>
        <p:nvSpPr>
          <p:cNvPr id="7" name="Footer Placeholder 4"/>
          <p:cNvSpPr>
            <a:spLocks noGrp="1"/>
          </p:cNvSpPr>
          <p:nvPr>
            <p:ph type="ftr" sz="quarter" idx="10"/>
          </p:nvPr>
        </p:nvSpPr>
        <p:spPr/>
        <p:txBody>
          <a:bodyPr/>
          <a:lstStyle>
            <a:lvl1pPr>
              <a:defRPr/>
            </a:lvl1pPr>
          </a:lstStyle>
          <a:p>
            <a:pPr>
              <a:defRPr/>
            </a:pPr>
            <a:endParaRPr lang="cs-CZ"/>
          </a:p>
        </p:txBody>
      </p:sp>
      <p:sp>
        <p:nvSpPr>
          <p:cNvPr id="8" name="Slide Number Placeholder 5"/>
          <p:cNvSpPr>
            <a:spLocks noGrp="1"/>
          </p:cNvSpPr>
          <p:nvPr>
            <p:ph type="sldNum" sz="quarter" idx="11"/>
          </p:nvPr>
        </p:nvSpPr>
        <p:spPr/>
        <p:txBody>
          <a:bodyPr/>
          <a:lstStyle>
            <a:lvl1pPr>
              <a:defRPr/>
            </a:lvl1pPr>
          </a:lstStyle>
          <a:p>
            <a:pPr>
              <a:defRPr/>
            </a:pPr>
            <a:fld id="{4CE9D1FE-EDD1-4894-A337-4157BD16B833}" type="slidenum">
              <a:rPr lang="cs-CZ"/>
              <a:pPr>
                <a:defRPr/>
              </a:pPr>
              <a:t>‹#›</a:t>
            </a:fld>
            <a:endParaRPr lang="cs-CZ"/>
          </a:p>
        </p:txBody>
      </p:sp>
    </p:spTree>
    <p:extLst>
      <p:ext uri="{BB962C8B-B14F-4D97-AF65-F5344CB8AC3E}">
        <p14:creationId xmlns:p14="http://schemas.microsoft.com/office/powerpoint/2010/main" val="1851852683"/>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Footer Placeholder 4"/>
          <p:cNvSpPr>
            <a:spLocks noGrp="1"/>
          </p:cNvSpPr>
          <p:nvPr>
            <p:ph type="ftr" sz="quarter" idx="10"/>
          </p:nvPr>
        </p:nvSpPr>
        <p:spPr/>
        <p:txBody>
          <a:bodyPr/>
          <a:lstStyle>
            <a:lvl1pPr>
              <a:defRPr/>
            </a:lvl1pPr>
          </a:lstStyle>
          <a:p>
            <a:pPr>
              <a:defRPr/>
            </a:pPr>
            <a:endParaRPr lang="cs-CZ"/>
          </a:p>
        </p:txBody>
      </p:sp>
      <p:sp>
        <p:nvSpPr>
          <p:cNvPr id="4" name="Slide Number Placeholder 5"/>
          <p:cNvSpPr>
            <a:spLocks noGrp="1"/>
          </p:cNvSpPr>
          <p:nvPr>
            <p:ph type="sldNum" sz="quarter" idx="11"/>
          </p:nvPr>
        </p:nvSpPr>
        <p:spPr/>
        <p:txBody>
          <a:bodyPr/>
          <a:lstStyle>
            <a:lvl1pPr>
              <a:defRPr/>
            </a:lvl1pPr>
          </a:lstStyle>
          <a:p>
            <a:pPr>
              <a:defRPr/>
            </a:pPr>
            <a:fld id="{90B48155-48A3-4579-AE64-445C6CAC9925}" type="slidenum">
              <a:rPr lang="cs-CZ"/>
              <a:pPr>
                <a:defRPr/>
              </a:pPr>
              <a:t>‹#›</a:t>
            </a:fld>
            <a:endParaRPr lang="cs-CZ"/>
          </a:p>
        </p:txBody>
      </p:sp>
    </p:spTree>
    <p:extLst>
      <p:ext uri="{BB962C8B-B14F-4D97-AF65-F5344CB8AC3E}">
        <p14:creationId xmlns:p14="http://schemas.microsoft.com/office/powerpoint/2010/main" val="4235334601"/>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pPr>
              <a:defRPr/>
            </a:pPr>
            <a:endParaRPr lang="cs-CZ"/>
          </a:p>
        </p:txBody>
      </p:sp>
      <p:sp>
        <p:nvSpPr>
          <p:cNvPr id="3" name="Slide Number Placeholder 5"/>
          <p:cNvSpPr>
            <a:spLocks noGrp="1"/>
          </p:cNvSpPr>
          <p:nvPr>
            <p:ph type="sldNum" sz="quarter" idx="11"/>
          </p:nvPr>
        </p:nvSpPr>
        <p:spPr/>
        <p:txBody>
          <a:bodyPr/>
          <a:lstStyle>
            <a:lvl1pPr>
              <a:defRPr/>
            </a:lvl1pPr>
          </a:lstStyle>
          <a:p>
            <a:pPr>
              <a:defRPr/>
            </a:pPr>
            <a:fld id="{FE00E3F1-40F1-48CA-9B5D-D8A56C1349BB}" type="slidenum">
              <a:rPr lang="cs-CZ"/>
              <a:pPr>
                <a:defRPr/>
              </a:pPr>
              <a:t>‹#›</a:t>
            </a:fld>
            <a:endParaRPr lang="cs-CZ"/>
          </a:p>
        </p:txBody>
      </p:sp>
    </p:spTree>
    <p:extLst>
      <p:ext uri="{BB962C8B-B14F-4D97-AF65-F5344CB8AC3E}">
        <p14:creationId xmlns:p14="http://schemas.microsoft.com/office/powerpoint/2010/main" val="1355817079"/>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83819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857232"/>
            <a:ext cx="5111750" cy="526893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2071678"/>
            <a:ext cx="3008313" cy="405448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46678EB9-160C-4095-A028-FB67A5C3C4B8}" type="slidenum">
              <a:rPr lang="cs-CZ"/>
              <a:pPr>
                <a:defRPr/>
              </a:pPr>
              <a:t>‹#›</a:t>
            </a:fld>
            <a:endParaRPr lang="cs-CZ"/>
          </a:p>
        </p:txBody>
      </p:sp>
    </p:spTree>
    <p:extLst>
      <p:ext uri="{BB962C8B-B14F-4D97-AF65-F5344CB8AC3E}">
        <p14:creationId xmlns:p14="http://schemas.microsoft.com/office/powerpoint/2010/main" val="3081347006"/>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928669"/>
            <a:ext cx="5486400" cy="379890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cs-CZ"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pPr>
              <a:defRPr/>
            </a:pPr>
            <a:endParaRPr lang="cs-CZ"/>
          </a:p>
        </p:txBody>
      </p:sp>
      <p:sp>
        <p:nvSpPr>
          <p:cNvPr id="6" name="Slide Number Placeholder 5"/>
          <p:cNvSpPr>
            <a:spLocks noGrp="1"/>
          </p:cNvSpPr>
          <p:nvPr>
            <p:ph type="sldNum" sz="quarter" idx="11"/>
          </p:nvPr>
        </p:nvSpPr>
        <p:spPr/>
        <p:txBody>
          <a:bodyPr/>
          <a:lstStyle>
            <a:lvl1pPr>
              <a:defRPr/>
            </a:lvl1pPr>
          </a:lstStyle>
          <a:p>
            <a:pPr>
              <a:defRPr/>
            </a:pPr>
            <a:fld id="{127989ED-9595-4421-A4BE-FB43F61A9D13}" type="slidenum">
              <a:rPr lang="cs-CZ"/>
              <a:pPr>
                <a:defRPr/>
              </a:pPr>
              <a:t>‹#›</a:t>
            </a:fld>
            <a:endParaRPr lang="cs-CZ"/>
          </a:p>
        </p:txBody>
      </p:sp>
    </p:spTree>
    <p:extLst>
      <p:ext uri="{BB962C8B-B14F-4D97-AF65-F5344CB8AC3E}">
        <p14:creationId xmlns:p14="http://schemas.microsoft.com/office/powerpoint/2010/main" val="4229281393"/>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theme" Target="../theme/theme2.xml"/><Relationship Id="rId3" Type="http://schemas.openxmlformats.org/officeDocument/2006/relationships/slideLayout" Target="../slideLayouts/slideLayout18.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5" Type="http://schemas.openxmlformats.org/officeDocument/2006/relationships/slideLayout" Target="../slideLayouts/slideLayout20.xml"/><Relationship Id="rId10" Type="http://schemas.openxmlformats.org/officeDocument/2006/relationships/slideLayout" Target="../slideLayouts/slideLayout25.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196975"/>
            <a:ext cx="8229600" cy="660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endParaRPr lang="cs-CZ" smtClean="0"/>
          </a:p>
        </p:txBody>
      </p:sp>
      <p:sp>
        <p:nvSpPr>
          <p:cNvPr id="1027" name="Text Placeholder 2"/>
          <p:cNvSpPr>
            <a:spLocks noGrp="1"/>
          </p:cNvSpPr>
          <p:nvPr>
            <p:ph type="body" idx="1"/>
          </p:nvPr>
        </p:nvSpPr>
        <p:spPr bwMode="auto">
          <a:xfrm>
            <a:off x="457200" y="2000250"/>
            <a:ext cx="8229600" cy="41259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smtClean="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spcBef>
                <a:spcPct val="20000"/>
              </a:spcBef>
              <a:buClr>
                <a:schemeClr val="tx1"/>
              </a:buClr>
              <a:defRPr sz="1200">
                <a:solidFill>
                  <a:srgbClr val="898989"/>
                </a:solidFill>
              </a:defRPr>
            </a:lvl1pPr>
          </a:lstStyle>
          <a:p>
            <a:pPr>
              <a:defRPr/>
            </a:pPr>
            <a:r>
              <a:rPr lang="cs-CZ" dirty="0"/>
              <a:t>www.</a:t>
            </a:r>
            <a:r>
              <a:rPr lang="cs-CZ" dirty="0" err="1"/>
              <a:t>prkpartners.com</a:t>
            </a:r>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spcBef>
                <a:spcPct val="20000"/>
              </a:spcBef>
              <a:buClr>
                <a:schemeClr val="tx1"/>
              </a:buClr>
              <a:defRPr sz="1200">
                <a:solidFill>
                  <a:srgbClr val="898989"/>
                </a:solidFill>
              </a:defRPr>
            </a:lvl1pPr>
          </a:lstStyle>
          <a:p>
            <a:pPr>
              <a:defRPr/>
            </a:pPr>
            <a:fld id="{900C104D-0F08-4397-BBE6-BDED8D746D1A}" type="slidenum">
              <a:rPr lang="cs-CZ"/>
              <a:pPr>
                <a:defRPr/>
              </a:pPr>
              <a:t>‹#›</a:t>
            </a:fld>
            <a:endParaRPr lang="cs-CZ"/>
          </a:p>
        </p:txBody>
      </p:sp>
      <p:pic>
        <p:nvPicPr>
          <p:cNvPr id="1030" name="Picture 7" descr="I:\Marketing\LOGO\PRK Partners\prkpartners-logo\prkpartners-logos\prkpartners-logo-letter.jpg"/>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468313" y="404813"/>
            <a:ext cx="1801812" cy="6223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5166" r:id="rId1"/>
    <p:sldLayoutId id="2147485167" r:id="rId2"/>
    <p:sldLayoutId id="2147485168" r:id="rId3"/>
    <p:sldLayoutId id="2147485169" r:id="rId4"/>
    <p:sldLayoutId id="2147485170" r:id="rId5"/>
    <p:sldLayoutId id="2147485171" r:id="rId6"/>
    <p:sldLayoutId id="2147485172" r:id="rId7"/>
    <p:sldLayoutId id="2147485173" r:id="rId8"/>
    <p:sldLayoutId id="2147485174" r:id="rId9"/>
    <p:sldLayoutId id="2147485175" r:id="rId10"/>
    <p:sldLayoutId id="2147485176" r:id="rId11"/>
    <p:sldLayoutId id="2147485177" r:id="rId12"/>
    <p:sldLayoutId id="2147485178" r:id="rId13"/>
    <p:sldLayoutId id="2147485179" r:id="rId14"/>
    <p:sldLayoutId id="2147485180" r:id="rId15"/>
  </p:sldLayoutIdLst>
  <p:transition>
    <p:fade/>
  </p:transition>
  <p:txStyles>
    <p:titleStyle>
      <a:lvl1pPr algn="l" rtl="0" eaLnBrk="1" fontAlgn="base" hangingPunct="1">
        <a:spcBef>
          <a:spcPct val="0"/>
        </a:spcBef>
        <a:spcAft>
          <a:spcPct val="0"/>
        </a:spcAft>
        <a:defRPr sz="2800" b="1" kern="1200">
          <a:solidFill>
            <a:srgbClr val="00426E"/>
          </a:solidFill>
          <a:latin typeface="Arial" pitchFamily="34" charset="0"/>
          <a:ea typeface="+mj-ea"/>
          <a:cs typeface="Arial" pitchFamily="34" charset="0"/>
        </a:defRPr>
      </a:lvl1pPr>
      <a:lvl2pPr algn="l" rtl="0" eaLnBrk="1" fontAlgn="base" hangingPunct="1">
        <a:spcBef>
          <a:spcPct val="0"/>
        </a:spcBef>
        <a:spcAft>
          <a:spcPct val="0"/>
        </a:spcAft>
        <a:defRPr sz="2800" b="1">
          <a:solidFill>
            <a:srgbClr val="00426E"/>
          </a:solidFill>
          <a:latin typeface="Arial" charset="0"/>
          <a:cs typeface="Arial" charset="0"/>
        </a:defRPr>
      </a:lvl2pPr>
      <a:lvl3pPr algn="l" rtl="0" eaLnBrk="1" fontAlgn="base" hangingPunct="1">
        <a:spcBef>
          <a:spcPct val="0"/>
        </a:spcBef>
        <a:spcAft>
          <a:spcPct val="0"/>
        </a:spcAft>
        <a:defRPr sz="2800" b="1">
          <a:solidFill>
            <a:srgbClr val="00426E"/>
          </a:solidFill>
          <a:latin typeface="Arial" charset="0"/>
          <a:cs typeface="Arial" charset="0"/>
        </a:defRPr>
      </a:lvl3pPr>
      <a:lvl4pPr algn="l" rtl="0" eaLnBrk="1" fontAlgn="base" hangingPunct="1">
        <a:spcBef>
          <a:spcPct val="0"/>
        </a:spcBef>
        <a:spcAft>
          <a:spcPct val="0"/>
        </a:spcAft>
        <a:defRPr sz="2800" b="1">
          <a:solidFill>
            <a:srgbClr val="00426E"/>
          </a:solidFill>
          <a:latin typeface="Arial" charset="0"/>
          <a:cs typeface="Arial" charset="0"/>
        </a:defRPr>
      </a:lvl4pPr>
      <a:lvl5pPr algn="l" rtl="0" eaLnBrk="1" fontAlgn="base" hangingPunct="1">
        <a:spcBef>
          <a:spcPct val="0"/>
        </a:spcBef>
        <a:spcAft>
          <a:spcPct val="0"/>
        </a:spcAft>
        <a:defRPr sz="2800" b="1">
          <a:solidFill>
            <a:srgbClr val="00426E"/>
          </a:solidFill>
          <a:latin typeface="Arial" charset="0"/>
          <a:cs typeface="Arial"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charset="0"/>
        <a:buChar char="•"/>
        <a:defRPr sz="2000" kern="1200">
          <a:solidFill>
            <a:srgbClr val="00426E"/>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800" kern="1200">
          <a:solidFill>
            <a:srgbClr val="00426E"/>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400" kern="1200">
          <a:solidFill>
            <a:srgbClr val="00426E"/>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600" kern="1200">
          <a:solidFill>
            <a:srgbClr val="00426E"/>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600" kern="1200">
          <a:solidFill>
            <a:srgbClr val="00426E"/>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96DFF08F-DC6B-4601-B491-B0F83F6DD2DA}" type="datetimeFigureOut">
              <a:rPr lang="en-US" dirty="0"/>
              <a:pPr/>
              <a:t>4/9/2018</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pPr>
              <a:defRPr/>
            </a:pPr>
            <a:r>
              <a:rPr lang="cs-CZ" smtClean="0"/>
              <a:t>www.prkpartners.com</a:t>
            </a:r>
            <a:endParaRPr lang="cs-CZ"/>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pPr>
              <a:defRPr/>
            </a:pPr>
            <a:fld id="{900C104D-0F08-4397-BBE6-BDED8D746D1A}" type="slidenum">
              <a:rPr lang="cs-CZ" smtClean="0"/>
              <a:pPr>
                <a:defRPr/>
              </a:pPr>
              <a:t>‹#›</a:t>
            </a:fld>
            <a:endParaRPr lang="cs-CZ"/>
          </a:p>
        </p:txBody>
      </p:sp>
      <p:cxnSp>
        <p:nvCxnSpPr>
          <p:cNvPr id="7" name="Straight Connector 6"/>
          <p:cNvCxnSpPr/>
          <p:nvPr/>
        </p:nvCxnSpPr>
        <p:spPr>
          <a:xfrm flipV="1">
            <a:off x="5715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2232910"/>
      </p:ext>
    </p:extLst>
  </p:cSld>
  <p:clrMap bg1="lt1" tx1="dk1" bg2="lt2" tx2="dk2" accent1="accent1" accent2="accent2" accent3="accent3" accent4="accent4" accent5="accent5" accent6="accent6" hlink="hlink" folHlink="folHlink"/>
  <p:sldLayoutIdLst>
    <p:sldLayoutId id="2147485286" r:id="rId1"/>
    <p:sldLayoutId id="2147485287" r:id="rId2"/>
    <p:sldLayoutId id="2147485288" r:id="rId3"/>
    <p:sldLayoutId id="2147485289" r:id="rId4"/>
    <p:sldLayoutId id="2147485290" r:id="rId5"/>
    <p:sldLayoutId id="2147485291" r:id="rId6"/>
    <p:sldLayoutId id="2147485292" r:id="rId7"/>
    <p:sldLayoutId id="2147485293" r:id="rId8"/>
    <p:sldLayoutId id="2147485294" r:id="rId9"/>
    <p:sldLayoutId id="2147485295" r:id="rId10"/>
    <p:sldLayoutId id="2147485296" r:id="rId11"/>
    <p:sldLayoutId id="2147485297" r:id="rId12"/>
  </p:sldLayoutIdLst>
  <p:transition>
    <p:fade/>
  </p:transition>
  <p:timing>
    <p:tnLst>
      <p:par>
        <p:cTn id="1" dur="indefinite" restart="never" nodeType="tmRoot"/>
      </p:par>
    </p:tnLst>
  </p:timing>
  <p:txStyles>
    <p:titleStyle>
      <a:lvl1pPr algn="l" defTabSz="914377" rtl="0" eaLnBrk="1" latinLnBrk="0" hangingPunct="1">
        <a:lnSpc>
          <a:spcPct val="80000"/>
        </a:lnSpc>
        <a:spcBef>
          <a:spcPct val="0"/>
        </a:spcBef>
        <a:buNone/>
        <a:defRPr sz="4400" kern="1200" cap="all" spc="100" baseline="0">
          <a:solidFill>
            <a:schemeClr val="tx1">
              <a:lumMod val="90000"/>
              <a:lumOff val="10000"/>
            </a:schemeClr>
          </a:solidFill>
          <a:latin typeface="+mj-lt"/>
          <a:ea typeface="+mj-ea"/>
          <a:cs typeface="+mj-cs"/>
        </a:defRPr>
      </a:lvl1pPr>
    </p:titleStyle>
    <p:bodyStyle>
      <a:lvl1pPr marL="91440" indent="-91440" algn="l" defTabSz="914377"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600" kern="1200">
          <a:solidFill>
            <a:schemeClr val="tx1"/>
          </a:solidFill>
          <a:latin typeface="+mn-lt"/>
          <a:ea typeface="+mn-ea"/>
          <a:cs typeface="+mn-cs"/>
        </a:defRPr>
      </a:lvl2pPr>
      <a:lvl3pPr marL="4480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3pPr>
      <a:lvl4pPr marL="59436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4pPr>
      <a:lvl5pPr marL="77724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5pPr>
      <a:lvl6pPr marL="914400"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6pPr>
      <a:lvl7pPr marL="1060704"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7pPr>
      <a:lvl8pPr marL="1216152"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8pPr>
      <a:lvl9pPr marL="1362456" indent="-137157" algn="l" defTabSz="914377" rtl="0" eaLnBrk="1" latinLnBrk="0" hangingPunct="1">
        <a:lnSpc>
          <a:spcPct val="90000"/>
        </a:lnSpc>
        <a:spcBef>
          <a:spcPts val="200"/>
        </a:spcBef>
        <a:spcAft>
          <a:spcPts val="400"/>
        </a:spcAft>
        <a:buClr>
          <a:schemeClr val="accent2"/>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cs-CZ" sz="4400" dirty="0" smtClean="0"/>
              <a:t>Nové </a:t>
            </a:r>
            <a:r>
              <a:rPr lang="cs-CZ" sz="4400" dirty="0" smtClean="0"/>
              <a:t>spolkové právo</a:t>
            </a:r>
            <a:br>
              <a:rPr lang="cs-CZ" sz="4400" dirty="0" smtClean="0"/>
            </a:br>
            <a:r>
              <a:rPr lang="cs-CZ" sz="4400" dirty="0" smtClean="0"/>
              <a:t>   </a:t>
            </a:r>
            <a:endParaRPr lang="en-US" sz="4400" dirty="0"/>
          </a:p>
        </p:txBody>
      </p:sp>
      <p:sp>
        <p:nvSpPr>
          <p:cNvPr id="4" name="Subtitle 3"/>
          <p:cNvSpPr>
            <a:spLocks noGrp="1"/>
          </p:cNvSpPr>
          <p:nvPr>
            <p:ph type="subTitle" idx="1"/>
          </p:nvPr>
        </p:nvSpPr>
        <p:spPr>
          <a:xfrm>
            <a:off x="825038" y="5949280"/>
            <a:ext cx="7543800" cy="792088"/>
          </a:xfrm>
        </p:spPr>
        <p:txBody>
          <a:bodyPr>
            <a:normAutofit/>
          </a:bodyPr>
          <a:lstStyle/>
          <a:p>
            <a:r>
              <a:rPr lang="cs-CZ" dirty="0" smtClean="0"/>
              <a:t>    Doc. JUDr. Kateřina Ronovská, Ph.D.</a:t>
            </a:r>
            <a:endParaRPr lang="en-US" dirty="0" smtClean="0"/>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dirty="0" smtClean="0"/>
              <a:t>Právní osobnost (alespoň 3 osoby, shoda na obsahu stanov) </a:t>
            </a:r>
          </a:p>
          <a:p>
            <a:r>
              <a:rPr lang="cs-CZ" dirty="0" smtClean="0"/>
              <a:t>Účel</a:t>
            </a:r>
          </a:p>
          <a:p>
            <a:r>
              <a:rPr lang="cs-CZ" dirty="0" smtClean="0"/>
              <a:t>Název</a:t>
            </a:r>
          </a:p>
          <a:p>
            <a:r>
              <a:rPr lang="cs-CZ" dirty="0" smtClean="0"/>
              <a:t>Sídlo</a:t>
            </a:r>
          </a:p>
          <a:p>
            <a:r>
              <a:rPr lang="cs-CZ" dirty="0" smtClean="0"/>
              <a:t>Způsob vzniku/zániku/přeměny</a:t>
            </a:r>
          </a:p>
          <a:p>
            <a:r>
              <a:rPr lang="cs-CZ" dirty="0" smtClean="0"/>
              <a:t>Minimální rámec pro vnitřní organizaci spolku/jednání za spolek vůči 3 os.) </a:t>
            </a:r>
            <a:br>
              <a:rPr lang="cs-CZ" dirty="0" smtClean="0"/>
            </a:br>
            <a:endParaRPr lang="cs-CZ" dirty="0"/>
          </a:p>
        </p:txBody>
      </p:sp>
      <p:sp>
        <p:nvSpPr>
          <p:cNvPr id="2" name="Nadpis 1"/>
          <p:cNvSpPr>
            <a:spLocks noGrp="1"/>
          </p:cNvSpPr>
          <p:nvPr>
            <p:ph type="title"/>
          </p:nvPr>
        </p:nvSpPr>
        <p:spPr>
          <a:xfrm>
            <a:off x="428596" y="1142984"/>
            <a:ext cx="8501122" cy="629832"/>
          </a:xfrm>
        </p:spPr>
        <p:txBody>
          <a:bodyPr/>
          <a:lstStyle/>
          <a:p>
            <a:r>
              <a:rPr lang="cs-CZ" dirty="0" smtClean="0"/>
              <a:t>„Status spolku“</a:t>
            </a:r>
            <a:endParaRPr lang="cs-CZ" dirty="0"/>
          </a:p>
        </p:txBody>
      </p:sp>
    </p:spTree>
    <p:extLst>
      <p:ext uri="{BB962C8B-B14F-4D97-AF65-F5344CB8AC3E}">
        <p14:creationId xmlns:p14="http://schemas.microsoft.com/office/powerpoint/2010/main" val="145817626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28596" y="1844824"/>
            <a:ext cx="8285168" cy="4298820"/>
          </a:xfrm>
        </p:spPr>
        <p:txBody>
          <a:bodyPr>
            <a:normAutofit fontScale="77500" lnSpcReduction="20000"/>
          </a:bodyPr>
          <a:lstStyle/>
          <a:p>
            <a:pPr>
              <a:buClr>
                <a:srgbClr val="DD6909"/>
              </a:buClr>
              <a:buFont typeface="Arial" pitchFamily="34" charset="0"/>
              <a:buChar char="∕"/>
            </a:pPr>
            <a:r>
              <a:rPr lang="cs-CZ" dirty="0" smtClean="0"/>
              <a:t>Účel = v zásadě odůvodňuje smysl existence spolku – dovolený (§145), nevýdělečný (§217 odst. 1 a 2)</a:t>
            </a:r>
          </a:p>
          <a:p>
            <a:pPr>
              <a:buClr>
                <a:srgbClr val="DD6909"/>
              </a:buClr>
              <a:buNone/>
            </a:pPr>
            <a:r>
              <a:rPr lang="cs-CZ" dirty="0" smtClean="0"/>
              <a:t>			X</a:t>
            </a:r>
          </a:p>
          <a:p>
            <a:pPr>
              <a:buClr>
                <a:srgbClr val="DD6909"/>
              </a:buClr>
              <a:buFont typeface="Arial" pitchFamily="34" charset="0"/>
              <a:buChar char="∕"/>
            </a:pPr>
            <a:r>
              <a:rPr lang="cs-CZ" dirty="0" smtClean="0"/>
              <a:t>Činnost  = konkrétní naplnění účelu</a:t>
            </a:r>
          </a:p>
          <a:p>
            <a:pPr>
              <a:buClr>
                <a:srgbClr val="DD6909"/>
              </a:buClr>
              <a:buNone/>
            </a:pPr>
            <a:r>
              <a:rPr lang="cs-CZ" dirty="0" smtClean="0"/>
              <a:t>					jsou ve vztahu cíle a prostředku</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Nevýdělečnost účelu spolku </a:t>
            </a:r>
          </a:p>
          <a:p>
            <a:pPr>
              <a:buClr>
                <a:srgbClr val="DD6909"/>
              </a:buClr>
              <a:buNone/>
            </a:pPr>
            <a:r>
              <a:rPr lang="cs-CZ" dirty="0" smtClean="0"/>
              <a:t>			X </a:t>
            </a:r>
          </a:p>
          <a:p>
            <a:pPr>
              <a:buClr>
                <a:srgbClr val="DD6909"/>
              </a:buClr>
              <a:buFont typeface="Arial" pitchFamily="34" charset="0"/>
              <a:buChar char="∕"/>
            </a:pPr>
            <a:r>
              <a:rPr lang="cs-CZ" dirty="0" smtClean="0"/>
              <a:t>Výdělečná činnost spolku:</a:t>
            </a:r>
          </a:p>
          <a:p>
            <a:pPr marL="0" indent="0">
              <a:buClr>
                <a:srgbClr val="DD6909"/>
              </a:buClr>
              <a:buNone/>
            </a:pPr>
            <a:r>
              <a:rPr lang="cs-CZ" dirty="0" smtClean="0"/>
              <a:t> </a:t>
            </a:r>
          </a:p>
          <a:p>
            <a:pPr marL="0" indent="0">
              <a:buClr>
                <a:srgbClr val="DD6909"/>
              </a:buClr>
              <a:buNone/>
            </a:pPr>
            <a:r>
              <a:rPr lang="cs-CZ" dirty="0" smtClean="0"/>
              <a:t>Podnikání spolků (nutno reinvestice zisku)</a:t>
            </a:r>
          </a:p>
          <a:p>
            <a:pPr marL="0" indent="0">
              <a:buClr>
                <a:srgbClr val="DD6909"/>
              </a:buClr>
              <a:buNone/>
            </a:pPr>
            <a:r>
              <a:rPr lang="cs-CZ" dirty="0" smtClean="0"/>
              <a:t>Podíl na podnikání jiné osoby</a:t>
            </a:r>
          </a:p>
          <a:p>
            <a:pPr marL="0" indent="0">
              <a:buClr>
                <a:srgbClr val="DD6909"/>
              </a:buClr>
              <a:buNone/>
            </a:pPr>
            <a:r>
              <a:rPr lang="cs-CZ" dirty="0" smtClean="0"/>
              <a:t>Vymezení nutné, zda ochrana spotřebitele, EET apod.</a:t>
            </a:r>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
        <p:nvSpPr>
          <p:cNvPr id="3" name="Nadpis 2"/>
          <p:cNvSpPr>
            <a:spLocks noGrp="1"/>
          </p:cNvSpPr>
          <p:nvPr>
            <p:ph type="title"/>
          </p:nvPr>
        </p:nvSpPr>
        <p:spPr>
          <a:xfrm>
            <a:off x="428596" y="1142984"/>
            <a:ext cx="8501122" cy="629832"/>
          </a:xfrm>
        </p:spPr>
        <p:txBody>
          <a:bodyPr/>
          <a:lstStyle/>
          <a:p>
            <a:r>
              <a:rPr lang="cs-CZ" dirty="0" smtClean="0"/>
              <a:t>Účel spolku , činnost spolku</a:t>
            </a:r>
            <a:endParaRPr lang="cs-CZ" dirty="0"/>
          </a:p>
        </p:txBody>
      </p:sp>
    </p:spTree>
  </p:cSld>
  <p:clrMapOvr>
    <a:masterClrMapping/>
  </p:clrMapOvr>
  <p:transition>
    <p:randomBa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a:buFont typeface="Courier New" panose="02070309020205020404" pitchFamily="49" charset="0"/>
              <a:buChar char="o"/>
            </a:pPr>
            <a:r>
              <a:rPr lang="cs-CZ" dirty="0" smtClean="0"/>
              <a:t>V zásadě neomezené, nesmí být účelem, ale prostředkem k dosažení účelu</a:t>
            </a:r>
          </a:p>
          <a:p>
            <a:pPr>
              <a:buFont typeface="Courier New" panose="02070309020205020404" pitchFamily="49" charset="0"/>
              <a:buChar char="o"/>
            </a:pPr>
            <a:r>
              <a:rPr lang="cs-CZ" dirty="0" smtClean="0"/>
              <a:t>„se zřetelem k podnikání  - podnikatel (§420) žádné výhody (např. v souvislosti s ochranou spotřebitele apod.)</a:t>
            </a:r>
          </a:p>
          <a:p>
            <a:pPr>
              <a:buFont typeface="Courier New" panose="02070309020205020404" pitchFamily="49" charset="0"/>
              <a:buChar char="o"/>
            </a:pPr>
            <a:r>
              <a:rPr lang="cs-CZ" dirty="0" smtClean="0"/>
              <a:t>Nevýhoda: neaplikovatelnost pravidla podnikatelského úsudku, proto lepší formou účasti na podnikání obchodní korporace</a:t>
            </a:r>
          </a:p>
          <a:p>
            <a:pPr>
              <a:buFont typeface="Courier New" panose="02070309020205020404" pitchFamily="49" charset="0"/>
              <a:buChar char="o"/>
            </a:pPr>
            <a:r>
              <a:rPr lang="cs-CZ" dirty="0" smtClean="0"/>
              <a:t>Může být špicí/součástí koncernové struktury, postavení „vlivné osoby“</a:t>
            </a:r>
          </a:p>
        </p:txBody>
      </p:sp>
      <p:sp>
        <p:nvSpPr>
          <p:cNvPr id="2" name="Nadpis 1"/>
          <p:cNvSpPr>
            <a:spLocks noGrp="1"/>
          </p:cNvSpPr>
          <p:nvPr>
            <p:ph type="title"/>
          </p:nvPr>
        </p:nvSpPr>
        <p:spPr>
          <a:xfrm>
            <a:off x="428596" y="1142984"/>
            <a:ext cx="8501122" cy="557824"/>
          </a:xfrm>
        </p:spPr>
        <p:txBody>
          <a:bodyPr/>
          <a:lstStyle/>
          <a:p>
            <a:r>
              <a:rPr lang="cs-CZ" dirty="0" smtClean="0"/>
              <a:t>Podnikání spolků</a:t>
            </a:r>
            <a:endParaRPr lang="cs-CZ" dirty="0"/>
          </a:p>
        </p:txBody>
      </p:sp>
    </p:spTree>
    <p:extLst>
      <p:ext uri="{BB962C8B-B14F-4D97-AF65-F5344CB8AC3E}">
        <p14:creationId xmlns:p14="http://schemas.microsoft.com/office/powerpoint/2010/main" val="3681504226"/>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28596" y="1916832"/>
            <a:ext cx="8285168" cy="4226812"/>
          </a:xfrm>
        </p:spPr>
        <p:txBody>
          <a:bodyPr>
            <a:normAutofit fontScale="92500" lnSpcReduction="20000"/>
          </a:bodyPr>
          <a:lstStyle/>
          <a:p>
            <a:pPr>
              <a:buClr>
                <a:srgbClr val="DD6909"/>
              </a:buClr>
              <a:buFont typeface="Arial" pitchFamily="34" charset="0"/>
              <a:buChar char="∕"/>
            </a:pPr>
            <a:r>
              <a:rPr lang="cs-CZ" dirty="0"/>
              <a:t>§ 216: název spolku musí obsahovat slova „spolek“ nebo „zapsaný spolek“ či zkratku „</a:t>
            </a:r>
            <a:r>
              <a:rPr lang="cs-CZ" dirty="0" err="1"/>
              <a:t>z.s</a:t>
            </a:r>
            <a:r>
              <a:rPr lang="cs-CZ" dirty="0"/>
              <a:t>.“ </a:t>
            </a:r>
            <a:endParaRPr lang="cs-CZ" dirty="0" smtClean="0"/>
          </a:p>
          <a:p>
            <a:pPr>
              <a:buClr>
                <a:srgbClr val="DD6909"/>
              </a:buClr>
              <a:buFont typeface="Arial" pitchFamily="34" charset="0"/>
              <a:buChar char="∕"/>
            </a:pPr>
            <a:r>
              <a:rPr lang="cs-CZ" dirty="0" smtClean="0"/>
              <a:t>pozornost si zaslouží § 135</a:t>
            </a:r>
          </a:p>
          <a:p>
            <a:pPr lvl="1">
              <a:buClr>
                <a:srgbClr val="DD6909"/>
              </a:buClr>
            </a:pPr>
            <a:r>
              <a:rPr lang="cs-CZ" dirty="0" smtClean="0"/>
              <a:t>klasická ochrana, ale již bez možnosti žádat přiměřené zadostiučinění nemajetkové újmy v penězích</a:t>
            </a:r>
          </a:p>
          <a:p>
            <a:pPr marL="0" indent="0">
              <a:buClr>
                <a:srgbClr val="DD6909"/>
              </a:buClr>
              <a:buNone/>
            </a:pPr>
            <a:endParaRPr lang="cs-CZ" dirty="0" smtClean="0"/>
          </a:p>
          <a:p>
            <a:pPr>
              <a:buClr>
                <a:srgbClr val="DD6909"/>
              </a:buClr>
              <a:buFont typeface="Arial" pitchFamily="34" charset="0"/>
              <a:buChar char="∕"/>
            </a:pPr>
            <a:r>
              <a:rPr lang="cs-CZ" dirty="0" smtClean="0"/>
              <a:t>odporuje-li název pravidlům nového zákoníku – musí se přizpůsobit do dvou let (§ 3042)</a:t>
            </a:r>
          </a:p>
          <a:p>
            <a:pPr lvl="1">
              <a:buClr>
                <a:srgbClr val="DD6909"/>
              </a:buClr>
            </a:pPr>
            <a:r>
              <a:rPr lang="cs-CZ" dirty="0" smtClean="0"/>
              <a:t>výjimka pro příznačné názvy</a:t>
            </a:r>
          </a:p>
          <a:p>
            <a:pPr>
              <a:buClr>
                <a:srgbClr val="DD6909"/>
              </a:buClr>
              <a:buFont typeface="Arial" pitchFamily="34" charset="0"/>
              <a:buChar char="∕"/>
            </a:pPr>
            <a:r>
              <a:rPr lang="cs-CZ" dirty="0" smtClean="0">
                <a:solidFill>
                  <a:srgbClr val="FF0000"/>
                </a:solidFill>
              </a:rPr>
              <a:t>NOVÁ JUDIKATURA: VS v Praze  7 </a:t>
            </a:r>
            <a:r>
              <a:rPr lang="cs-CZ" dirty="0" err="1" smtClean="0">
                <a:solidFill>
                  <a:srgbClr val="FF0000"/>
                </a:solidFill>
              </a:rPr>
              <a:t>Cmo</a:t>
            </a:r>
            <a:r>
              <a:rPr lang="cs-CZ" dirty="0" smtClean="0">
                <a:solidFill>
                  <a:srgbClr val="FF0000"/>
                </a:solidFill>
              </a:rPr>
              <a:t> 369/2015 – klamavost a (ne)zaměnitelnost názvu (AIKIDO)</a:t>
            </a:r>
          </a:p>
          <a:p>
            <a:pPr>
              <a:buClr>
                <a:srgbClr val="DD6909"/>
              </a:buClr>
              <a:buFont typeface="Arial" pitchFamily="34" charset="0"/>
              <a:buChar char="∕"/>
            </a:pPr>
            <a:r>
              <a:rPr lang="cs-CZ" dirty="0" smtClean="0"/>
              <a:t>sídlo – mění se pravidla, kdy může být v bytě</a:t>
            </a:r>
          </a:p>
          <a:p>
            <a:pPr lvl="1">
              <a:buClr>
                <a:srgbClr val="DD6909"/>
              </a:buClr>
            </a:pPr>
            <a:r>
              <a:rPr lang="cs-CZ" dirty="0" smtClean="0"/>
              <a:t>nově – nenarušuje-li to klid a pořádek v domě (§ 136)</a:t>
            </a:r>
          </a:p>
          <a:p>
            <a:pPr lvl="2">
              <a:buClr>
                <a:srgbClr val="DD6909"/>
              </a:buClr>
            </a:pPr>
            <a:r>
              <a:rPr lang="cs-CZ" dirty="0" smtClean="0"/>
              <a:t>=&gt; sídlo je pouze formálním místem, ze kterého sice právnická osoba komunikuje s veřejností, ale svojí činnost může vyvíjet jinde</a:t>
            </a:r>
          </a:p>
          <a:p>
            <a:pPr lvl="2">
              <a:buClr>
                <a:srgbClr val="DD6909"/>
              </a:buClr>
            </a:pPr>
            <a:endParaRPr lang="cs-CZ" dirty="0"/>
          </a:p>
          <a:p>
            <a:pPr marL="685800" lvl="2" indent="0">
              <a:buClr>
                <a:srgbClr val="DD6909"/>
              </a:buClr>
              <a:buNone/>
            </a:pPr>
            <a:endParaRPr lang="cs-CZ" dirty="0" smtClean="0"/>
          </a:p>
        </p:txBody>
      </p:sp>
      <p:sp>
        <p:nvSpPr>
          <p:cNvPr id="3" name="Nadpis 2"/>
          <p:cNvSpPr>
            <a:spLocks noGrp="1"/>
          </p:cNvSpPr>
          <p:nvPr>
            <p:ph type="title"/>
          </p:nvPr>
        </p:nvSpPr>
        <p:spPr>
          <a:xfrm>
            <a:off x="827584" y="836712"/>
            <a:ext cx="8501122" cy="857256"/>
          </a:xfrm>
        </p:spPr>
        <p:txBody>
          <a:bodyPr/>
          <a:lstStyle/>
          <a:p>
            <a:r>
              <a:rPr lang="cs-CZ" dirty="0" smtClean="0"/>
              <a:t>Název a sídlo spolku</a:t>
            </a:r>
            <a:endParaRPr lang="cs-CZ" dirty="0"/>
          </a:p>
        </p:txBody>
      </p:sp>
    </p:spTree>
    <p:extLst>
      <p:ext uri="{BB962C8B-B14F-4D97-AF65-F5344CB8AC3E}">
        <p14:creationId xmlns:p14="http://schemas.microsoft.com/office/powerpoint/2010/main" val="2436293482"/>
      </p:ext>
    </p:extLst>
  </p:cSld>
  <p:clrMapOvr>
    <a:masterClrMapping/>
  </p:clrMapOvr>
  <p:transition>
    <p:randomBa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10000"/>
          </a:bodyPr>
          <a:lstStyle/>
          <a:p>
            <a:pPr>
              <a:buClr>
                <a:srgbClr val="DD6909"/>
              </a:buClr>
              <a:buFont typeface="Arial" pitchFamily="34" charset="0"/>
              <a:buChar char="∕"/>
            </a:pPr>
            <a:r>
              <a:rPr lang="cs-CZ" dirty="0" smtClean="0"/>
              <a:t>Založení: shoda na obsahu stanov - § 218 (zakladatelském právním jednání)</a:t>
            </a:r>
          </a:p>
          <a:p>
            <a:pPr>
              <a:buClr>
                <a:srgbClr val="DD6909"/>
              </a:buClr>
              <a:buFont typeface="Arial" pitchFamily="34" charset="0"/>
              <a:buChar char="∕"/>
            </a:pPr>
            <a:r>
              <a:rPr lang="cs-CZ" dirty="0" smtClean="0"/>
              <a:t>spolek vzniká dnem zápisu do veřejného rejstříku v režimu </a:t>
            </a:r>
            <a:r>
              <a:rPr lang="cs-CZ" dirty="0" err="1" smtClean="0"/>
              <a:t>VeřRej</a:t>
            </a:r>
            <a:endParaRPr lang="cs-CZ" dirty="0" smtClean="0"/>
          </a:p>
          <a:p>
            <a:pPr lvl="1">
              <a:buClr>
                <a:srgbClr val="DD6909"/>
              </a:buClr>
            </a:pPr>
            <a:r>
              <a:rPr lang="cs-CZ" dirty="0" smtClean="0"/>
              <a:t>novinka, doposud veřejný rejstřík občanských sdružení neexistoval, vznikala registrací u Ministerstva vnitra</a:t>
            </a:r>
          </a:p>
          <a:p>
            <a:pPr lvl="1">
              <a:buClr>
                <a:srgbClr val="DD6909"/>
              </a:buClr>
            </a:pPr>
            <a:r>
              <a:rPr lang="cs-CZ" dirty="0" smtClean="0"/>
              <a:t>Osvobozeno od soudního poplatku</a:t>
            </a:r>
          </a:p>
          <a:p>
            <a:pPr>
              <a:buClr>
                <a:srgbClr val="DD6909"/>
              </a:buClr>
              <a:buFont typeface="Arial" pitchFamily="34" charset="0"/>
              <a:buChar char="∕"/>
            </a:pPr>
            <a:r>
              <a:rPr lang="cs-CZ" dirty="0" smtClean="0"/>
              <a:t>nebylo-li do 30 dnů od podání návrhu na zápis rozhodnuto, považuje se spolek zapsaný 30. dnem od podání návrhu § 226/3</a:t>
            </a:r>
          </a:p>
          <a:p>
            <a:pPr marL="0" indent="0">
              <a:buClr>
                <a:srgbClr val="DD6909"/>
              </a:buClr>
              <a:buNone/>
            </a:pPr>
            <a:endParaRPr lang="cs-CZ" dirty="0" smtClean="0"/>
          </a:p>
          <a:p>
            <a:pPr>
              <a:buClr>
                <a:srgbClr val="DD6909"/>
              </a:buClr>
              <a:buFont typeface="Arial" pitchFamily="34" charset="0"/>
              <a:buChar char="∕"/>
            </a:pPr>
            <a:r>
              <a:rPr lang="cs-CZ" dirty="0" smtClean="0"/>
              <a:t>odborové organizace a organizace zaměstnavatelů (§ 3025)</a:t>
            </a:r>
          </a:p>
          <a:p>
            <a:pPr lvl="1">
              <a:buClr>
                <a:srgbClr val="DD6909"/>
              </a:buClr>
            </a:pPr>
            <a:r>
              <a:rPr lang="cs-CZ" dirty="0" smtClean="0"/>
              <a:t>k jejich vzniku postačuje pouze shoda na stanovách a doručení oznámení o založení  rejstříkovému soudu (evidenční princip)</a:t>
            </a:r>
          </a:p>
          <a:p>
            <a:pPr lvl="1">
              <a:buClr>
                <a:srgbClr val="DD6909"/>
              </a:buClr>
            </a:pPr>
            <a:r>
              <a:rPr lang="cs-CZ" dirty="0" smtClean="0">
                <a:solidFill>
                  <a:srgbClr val="FF0000"/>
                </a:solidFill>
              </a:rPr>
              <a:t>Novinky v souvislosti s novelou č. 460/2016 Sb.</a:t>
            </a:r>
          </a:p>
        </p:txBody>
      </p:sp>
      <p:sp>
        <p:nvSpPr>
          <p:cNvPr id="3" name="Nadpis 2"/>
          <p:cNvSpPr>
            <a:spLocks noGrp="1"/>
          </p:cNvSpPr>
          <p:nvPr>
            <p:ph type="title"/>
          </p:nvPr>
        </p:nvSpPr>
        <p:spPr>
          <a:xfrm>
            <a:off x="428596" y="1142984"/>
            <a:ext cx="8501122" cy="557824"/>
          </a:xfrm>
        </p:spPr>
        <p:txBody>
          <a:bodyPr/>
          <a:lstStyle/>
          <a:p>
            <a:r>
              <a:rPr lang="cs-CZ" dirty="0" smtClean="0"/>
              <a:t>Založení a vznik spolku (§ 226)</a:t>
            </a:r>
            <a:endParaRPr lang="cs-CZ" dirty="0"/>
          </a:p>
        </p:txBody>
      </p:sp>
    </p:spTree>
  </p:cSld>
  <p:clrMapOvr>
    <a:masterClrMapping/>
  </p:clrMapOvr>
  <p:transition>
    <p:randomBa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92500" lnSpcReduction="20000"/>
          </a:bodyPr>
          <a:lstStyle/>
          <a:p>
            <a:pPr>
              <a:buClr>
                <a:srgbClr val="DD6909"/>
              </a:buClr>
              <a:buFont typeface="Arial" pitchFamily="34" charset="0"/>
              <a:buChar char="∕"/>
            </a:pPr>
            <a:r>
              <a:rPr lang="cs-CZ" dirty="0" smtClean="0"/>
              <a:t>Nejdůležitější interní dokument, upravuje vnitřní poměry spolku a další důležité otázky </a:t>
            </a:r>
          </a:p>
          <a:p>
            <a:pPr>
              <a:buClr>
                <a:srgbClr val="DD6909"/>
              </a:buClr>
              <a:buNone/>
            </a:pPr>
            <a:endParaRPr lang="cs-CZ" dirty="0" smtClean="0"/>
          </a:p>
          <a:p>
            <a:pPr>
              <a:buClr>
                <a:srgbClr val="DD6909"/>
              </a:buClr>
              <a:buFont typeface="Arial" pitchFamily="34" charset="0"/>
              <a:buChar char="∕"/>
            </a:pPr>
            <a:r>
              <a:rPr lang="cs-CZ" dirty="0" smtClean="0"/>
              <a:t>Jsou realizací zásady spolkové autonomie </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Právní povaha stanov: soukromoprávní jednání – </a:t>
            </a:r>
            <a:r>
              <a:rPr lang="cs-CZ" dirty="0" err="1" smtClean="0"/>
              <a:t>smoluva</a:t>
            </a:r>
            <a:r>
              <a:rPr lang="cs-CZ" dirty="0" smtClean="0"/>
              <a:t> </a:t>
            </a:r>
            <a:r>
              <a:rPr lang="cs-CZ" dirty="0" err="1" smtClean="0"/>
              <a:t>sui</a:t>
            </a:r>
            <a:r>
              <a:rPr lang="cs-CZ" dirty="0" smtClean="0"/>
              <a:t> </a:t>
            </a:r>
            <a:r>
              <a:rPr lang="cs-CZ" dirty="0" err="1" smtClean="0"/>
              <a:t>generis</a:t>
            </a:r>
            <a:r>
              <a:rPr lang="cs-CZ" dirty="0" smtClean="0"/>
              <a:t>: 29 </a:t>
            </a:r>
            <a:r>
              <a:rPr lang="cs-CZ" dirty="0" err="1" smtClean="0"/>
              <a:t>Cdo</a:t>
            </a:r>
            <a:r>
              <a:rPr lang="cs-CZ" dirty="0" smtClean="0"/>
              <a:t> 2024/2000, 29 </a:t>
            </a:r>
            <a:r>
              <a:rPr lang="cs-CZ" dirty="0" err="1" smtClean="0"/>
              <a:t>Odo</a:t>
            </a:r>
            <a:r>
              <a:rPr lang="cs-CZ" dirty="0" smtClean="0"/>
              <a:t> 146/2003</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Podstatní náležitosti (příliš se nemění oproti ZSO) -  § 218</a:t>
            </a:r>
          </a:p>
          <a:p>
            <a:pPr>
              <a:buClr>
                <a:srgbClr val="DD6909"/>
              </a:buClr>
              <a:buNone/>
            </a:pPr>
            <a:r>
              <a:rPr lang="cs-CZ" dirty="0" smtClean="0"/>
              <a:t>		</a:t>
            </a:r>
          </a:p>
          <a:p>
            <a:pPr>
              <a:buClr>
                <a:srgbClr val="DD6909"/>
              </a:buClr>
              <a:buFont typeface="Arial" pitchFamily="34" charset="0"/>
              <a:buChar char="∕"/>
            </a:pPr>
            <a:r>
              <a:rPr lang="cs-CZ" dirty="0" smtClean="0"/>
              <a:t>Pokud stanovy dle ZSO stručné – pozor na dopad dispozitivní zákonné úpravy, pokud stanovy nestanoví jinak</a:t>
            </a:r>
          </a:p>
          <a:p>
            <a:pPr>
              <a:buClr>
                <a:srgbClr val="DD6909"/>
              </a:buClr>
              <a:buFont typeface="Arial" pitchFamily="34" charset="0"/>
              <a:buChar char="∕"/>
            </a:pPr>
            <a:endParaRPr lang="cs-CZ" dirty="0" smtClean="0"/>
          </a:p>
        </p:txBody>
      </p:sp>
      <p:sp>
        <p:nvSpPr>
          <p:cNvPr id="3" name="Nadpis 2"/>
          <p:cNvSpPr>
            <a:spLocks noGrp="1"/>
          </p:cNvSpPr>
          <p:nvPr>
            <p:ph type="title"/>
          </p:nvPr>
        </p:nvSpPr>
        <p:spPr>
          <a:xfrm>
            <a:off x="428596" y="1142984"/>
            <a:ext cx="8501122" cy="485816"/>
          </a:xfrm>
        </p:spPr>
        <p:txBody>
          <a:bodyPr/>
          <a:lstStyle/>
          <a:p>
            <a:r>
              <a:rPr lang="cs-CZ" dirty="0" smtClean="0"/>
              <a:t>Stanovy (§ 218 </a:t>
            </a:r>
            <a:r>
              <a:rPr lang="cs-CZ" dirty="0" err="1" smtClean="0"/>
              <a:t>an</a:t>
            </a:r>
            <a:r>
              <a:rPr lang="cs-CZ" dirty="0" smtClean="0"/>
              <a:t>. OZ)</a:t>
            </a:r>
            <a:endParaRPr lang="cs-CZ" dirty="0"/>
          </a:p>
        </p:txBody>
      </p:sp>
    </p:spTree>
  </p:cSld>
  <p:clrMapOvr>
    <a:masterClrMapping/>
  </p:clrMapOvr>
  <p:transition>
    <p:randomBa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dirty="0" smtClean="0"/>
              <a:t>Písemná forma: §123 </a:t>
            </a:r>
          </a:p>
          <a:p>
            <a:r>
              <a:rPr lang="cs-CZ" dirty="0" smtClean="0"/>
              <a:t> min. obsahové náležitosti §(218)</a:t>
            </a:r>
          </a:p>
          <a:p>
            <a:r>
              <a:rPr lang="cs-CZ" dirty="0" smtClean="0"/>
              <a:t>název</a:t>
            </a:r>
            <a:r>
              <a:rPr lang="cs-CZ" dirty="0"/>
              <a:t>, sídlo, účel, práva a povinnosti členů, statutární orgán (vč. označení jeho právních členů</a:t>
            </a:r>
            <a:r>
              <a:rPr lang="cs-CZ" dirty="0" smtClean="0"/>
              <a:t>?)</a:t>
            </a:r>
          </a:p>
          <a:p>
            <a:r>
              <a:rPr lang="cs-CZ" dirty="0" smtClean="0"/>
              <a:t>Následky vad zakladatelského právního jednání?</a:t>
            </a:r>
          </a:p>
          <a:p>
            <a:pPr>
              <a:buNone/>
            </a:pPr>
            <a:r>
              <a:rPr lang="cs-CZ" dirty="0" smtClean="0"/>
              <a:t>- Právní jednání se posuzuje podle svého obsahu (§ 555/1) – výklad ZPJ</a:t>
            </a:r>
          </a:p>
          <a:p>
            <a:pPr>
              <a:buFontTx/>
              <a:buChar char="-"/>
            </a:pPr>
            <a:r>
              <a:rPr lang="cs-CZ" dirty="0" smtClean="0"/>
              <a:t>Právní jednání je spíše platné než neplatné (§ 574)</a:t>
            </a:r>
          </a:p>
          <a:p>
            <a:pPr>
              <a:buNone/>
            </a:pPr>
            <a:endParaRPr lang="cs-CZ" dirty="0" smtClean="0"/>
          </a:p>
          <a:p>
            <a:endParaRPr lang="cs-CZ" dirty="0" smtClean="0"/>
          </a:p>
          <a:p>
            <a:pPr marL="0" indent="0">
              <a:buNone/>
            </a:pPr>
            <a:endParaRPr lang="cs-CZ" dirty="0"/>
          </a:p>
        </p:txBody>
      </p:sp>
      <p:sp>
        <p:nvSpPr>
          <p:cNvPr id="2" name="Nadpis 1"/>
          <p:cNvSpPr>
            <a:spLocks noGrp="1"/>
          </p:cNvSpPr>
          <p:nvPr>
            <p:ph type="title"/>
          </p:nvPr>
        </p:nvSpPr>
        <p:spPr>
          <a:xfrm>
            <a:off x="428596" y="1142984"/>
            <a:ext cx="8501122" cy="629832"/>
          </a:xfrm>
        </p:spPr>
        <p:txBody>
          <a:bodyPr/>
          <a:lstStyle/>
          <a:p>
            <a:r>
              <a:rPr lang="cs-CZ" dirty="0" smtClean="0"/>
              <a:t>Stanovy spolku: forma a obsah</a:t>
            </a:r>
            <a:endParaRPr lang="cs-CZ" dirty="0"/>
          </a:p>
        </p:txBody>
      </p:sp>
    </p:spTree>
    <p:extLst>
      <p:ext uri="{BB962C8B-B14F-4D97-AF65-F5344CB8AC3E}">
        <p14:creationId xmlns:p14="http://schemas.microsoft.com/office/powerpoint/2010/main" val="1838199898"/>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395374" y="2204864"/>
            <a:ext cx="8285168" cy="4000528"/>
          </a:xfrm>
        </p:spPr>
        <p:txBody>
          <a:bodyPr>
            <a:normAutofit/>
          </a:bodyPr>
          <a:lstStyle/>
          <a:p>
            <a:pPr>
              <a:buClr>
                <a:srgbClr val="DD6909"/>
              </a:buClr>
              <a:buFont typeface="Arial" pitchFamily="34" charset="0"/>
              <a:buChar char="∕"/>
            </a:pPr>
            <a:r>
              <a:rPr lang="cs-CZ" dirty="0" smtClean="0"/>
              <a:t>v některých případech může být členem orgánu nezletilá osoba nebo osoba s omezenou svéprávností (§ 152 odst. 3)</a:t>
            </a:r>
          </a:p>
          <a:p>
            <a:pPr>
              <a:buClr>
                <a:srgbClr val="DD6909"/>
              </a:buClr>
              <a:buFont typeface="Arial" pitchFamily="34" charset="0"/>
              <a:buChar char="∕"/>
            </a:pPr>
            <a:r>
              <a:rPr lang="cs-CZ" dirty="0" smtClean="0"/>
              <a:t>osoba, jejíž úpadek byl osvědčen jako člen orgánu (§ 153)</a:t>
            </a:r>
          </a:p>
          <a:p>
            <a:pPr lvl="1">
              <a:buClr>
                <a:srgbClr val="DD6909"/>
              </a:buClr>
            </a:pPr>
            <a:r>
              <a:rPr lang="cs-CZ" dirty="0" smtClean="0"/>
              <a:t>musí to oznámit (indikovat) – když od skončení insolvenčního řízení uplynuly méně než tři roky</a:t>
            </a:r>
          </a:p>
          <a:p>
            <a:pPr lvl="1">
              <a:buClr>
                <a:srgbClr val="DD6909"/>
              </a:buClr>
            </a:pPr>
            <a:r>
              <a:rPr lang="cs-CZ" dirty="0" smtClean="0"/>
              <a:t>nejsou ostrakizováni, je na rozhodnutí toho, kdo ho tam chce</a:t>
            </a:r>
          </a:p>
          <a:p>
            <a:pPr>
              <a:buClr>
                <a:srgbClr val="DD6909"/>
              </a:buClr>
              <a:buFont typeface="Arial" pitchFamily="34" charset="0"/>
              <a:buChar char="∕"/>
            </a:pPr>
            <a:r>
              <a:rPr lang="cs-CZ" dirty="0" smtClean="0"/>
              <a:t>členem orgánu může být právnická osoba (§ 154)</a:t>
            </a:r>
          </a:p>
          <a:p>
            <a:pPr lvl="1">
              <a:buClr>
                <a:srgbClr val="DD6909"/>
              </a:buClr>
            </a:pPr>
            <a:r>
              <a:rPr lang="cs-CZ" dirty="0" smtClean="0"/>
              <a:t>zmocní fyzickou osobu, aby ji zastupovala</a:t>
            </a:r>
          </a:p>
          <a:p>
            <a:pPr>
              <a:buClr>
                <a:srgbClr val="DD6909"/>
              </a:buClr>
              <a:buFont typeface="Arial" pitchFamily="34" charset="0"/>
              <a:buChar char="∕"/>
            </a:pPr>
            <a:r>
              <a:rPr lang="cs-CZ" dirty="0" smtClean="0"/>
              <a:t>Souběh funkcí – nekonečný </a:t>
            </a:r>
            <a:r>
              <a:rPr lang="cs-CZ" dirty="0" err="1" smtClean="0"/>
              <a:t>judikatorní</a:t>
            </a:r>
            <a:r>
              <a:rPr lang="cs-CZ" dirty="0" smtClean="0"/>
              <a:t> příběh:</a:t>
            </a:r>
          </a:p>
          <a:p>
            <a:pPr marL="0" indent="0">
              <a:buClr>
                <a:srgbClr val="DD6909"/>
              </a:buClr>
              <a:buNone/>
            </a:pPr>
            <a:r>
              <a:rPr lang="cs-CZ" dirty="0" smtClean="0"/>
              <a:t> </a:t>
            </a:r>
            <a:r>
              <a:rPr lang="cs-CZ" dirty="0"/>
              <a:t>I ÚS </a:t>
            </a:r>
            <a:r>
              <a:rPr lang="cs-CZ" dirty="0" smtClean="0"/>
              <a:t>109/15  vs. zatím poslední rozhodnutí NS 21 </a:t>
            </a:r>
            <a:r>
              <a:rPr lang="cs-CZ" dirty="0" err="1"/>
              <a:t>Cdo</a:t>
            </a:r>
            <a:r>
              <a:rPr lang="cs-CZ" dirty="0"/>
              <a:t> 1876/2017</a:t>
            </a:r>
            <a:endParaRPr lang="cs-CZ" dirty="0" smtClean="0"/>
          </a:p>
        </p:txBody>
      </p:sp>
      <p:sp>
        <p:nvSpPr>
          <p:cNvPr id="3" name="Nadpis 2"/>
          <p:cNvSpPr>
            <a:spLocks noGrp="1"/>
          </p:cNvSpPr>
          <p:nvPr>
            <p:ph type="title"/>
          </p:nvPr>
        </p:nvSpPr>
        <p:spPr>
          <a:xfrm>
            <a:off x="428596" y="1142984"/>
            <a:ext cx="8501122" cy="557824"/>
          </a:xfrm>
        </p:spPr>
        <p:txBody>
          <a:bodyPr/>
          <a:lstStyle/>
          <a:p>
            <a:r>
              <a:rPr lang="cs-CZ" dirty="0" smtClean="0"/>
              <a:t>Orgány spolku/PO</a:t>
            </a:r>
            <a:endParaRPr lang="cs-CZ" dirty="0"/>
          </a:p>
        </p:txBody>
      </p:sp>
    </p:spTree>
    <p:extLst>
      <p:ext uri="{BB962C8B-B14F-4D97-AF65-F5344CB8AC3E}">
        <p14:creationId xmlns:p14="http://schemas.microsoft.com/office/powerpoint/2010/main" val="1148706848"/>
      </p:ext>
    </p:extLst>
  </p:cSld>
  <p:clrMapOvr>
    <a:masterClrMapping/>
  </p:clrMapOvr>
  <p:transition>
    <p:randomBa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77500" lnSpcReduction="20000"/>
          </a:bodyPr>
          <a:lstStyle/>
          <a:p>
            <a:r>
              <a:rPr lang="cs-CZ" dirty="0"/>
              <a:t>I ÚS </a:t>
            </a:r>
            <a:r>
              <a:rPr lang="cs-CZ" dirty="0" smtClean="0"/>
              <a:t>109/15:„</a:t>
            </a:r>
            <a:r>
              <a:rPr lang="cs-CZ" dirty="0"/>
              <a:t>ustálená judikatura obecných soudů o neplatnosti pracovních smluv, které byly uzavřeny pro stejnou činnost, jakou vykonává statutární orgán, je soudcovským dotvářením práva proti zájmům soukromých osob“, neboť zákaz tzv. souběhu funkcí statutárního orgánu a pracovněprávního vztahu nemá zákonný podklad a „</a:t>
            </a:r>
            <a:r>
              <a:rPr lang="cs-CZ" dirty="0" err="1"/>
              <a:t>judikatorně</a:t>
            </a:r>
            <a:r>
              <a:rPr lang="cs-CZ" dirty="0"/>
              <a:t> ho dotvořily až obecné soudy“. </a:t>
            </a:r>
            <a:endParaRPr lang="cs-CZ" dirty="0" smtClean="0"/>
          </a:p>
          <a:p>
            <a:r>
              <a:rPr lang="cs-CZ" dirty="0" smtClean="0"/>
              <a:t>Tento </a:t>
            </a:r>
            <a:r>
              <a:rPr lang="cs-CZ" dirty="0"/>
              <a:t>výklad podle názoru Ústavního soudu nebere v úvahu, že při posuzovaní smlouvy je „vždy třeba upřednostňovat takový výklad, který nezakládá její neplatnost, jsou-li možné dva výklady“, a dále „je třeba </a:t>
            </a:r>
            <a:r>
              <a:rPr lang="cs-CZ" dirty="0" smtClean="0"/>
              <a:t>upřednostňovat </a:t>
            </a:r>
            <a:r>
              <a:rPr lang="cs-CZ" dirty="0"/>
              <a:t>vůli stran před jejím </a:t>
            </a:r>
            <a:r>
              <a:rPr lang="cs-CZ" dirty="0" smtClean="0"/>
              <a:t>projevem.</a:t>
            </a:r>
          </a:p>
          <a:p>
            <a:r>
              <a:rPr lang="cs-CZ" dirty="0" smtClean="0"/>
              <a:t>K tomu lze přidat i argumentaci III. ÚS 3701/15 (účast na schůzi/vznik členství v družstvu)  - in </a:t>
            </a:r>
            <a:r>
              <a:rPr lang="cs-CZ" dirty="0" err="1" smtClean="0"/>
              <a:t>dubio</a:t>
            </a:r>
            <a:r>
              <a:rPr lang="cs-CZ" dirty="0" smtClean="0"/>
              <a:t> pro </a:t>
            </a:r>
            <a:r>
              <a:rPr lang="cs-CZ" dirty="0" err="1" smtClean="0"/>
              <a:t>libertate</a:t>
            </a:r>
            <a:r>
              <a:rPr lang="cs-CZ" dirty="0" smtClean="0"/>
              <a:t> </a:t>
            </a:r>
            <a:r>
              <a:rPr lang="cs-CZ" dirty="0" smtClean="0">
                <a:solidFill>
                  <a:srgbClr val="FF0000"/>
                </a:solidFill>
              </a:rPr>
              <a:t>nebo NS 29 </a:t>
            </a:r>
            <a:r>
              <a:rPr lang="cs-CZ" dirty="0" err="1" smtClean="0">
                <a:solidFill>
                  <a:srgbClr val="FF0000"/>
                </a:solidFill>
              </a:rPr>
              <a:t>Cdo</a:t>
            </a:r>
            <a:r>
              <a:rPr lang="cs-CZ" dirty="0" smtClean="0">
                <a:solidFill>
                  <a:srgbClr val="FF0000"/>
                </a:solidFill>
              </a:rPr>
              <a:t> 4197/2015 (forma ústavu) </a:t>
            </a:r>
            <a:r>
              <a:rPr lang="cs-CZ" dirty="0" smtClean="0"/>
              <a:t>– in </a:t>
            </a:r>
            <a:r>
              <a:rPr lang="cs-CZ" dirty="0" err="1" smtClean="0"/>
              <a:t>dubio</a:t>
            </a:r>
            <a:r>
              <a:rPr lang="cs-CZ" dirty="0" smtClean="0"/>
              <a:t> pro </a:t>
            </a:r>
            <a:r>
              <a:rPr lang="cs-CZ" dirty="0" err="1" smtClean="0"/>
              <a:t>mitius</a:t>
            </a:r>
            <a:endParaRPr lang="cs-CZ" dirty="0" smtClean="0"/>
          </a:p>
          <a:p>
            <a:r>
              <a:rPr lang="cs-CZ" dirty="0" smtClean="0"/>
              <a:t>X</a:t>
            </a:r>
          </a:p>
          <a:p>
            <a:pPr marL="0" indent="0">
              <a:buNone/>
            </a:pPr>
            <a:r>
              <a:rPr lang="cs-CZ" dirty="0" smtClean="0"/>
              <a:t> </a:t>
            </a:r>
            <a:r>
              <a:rPr lang="cs-CZ" dirty="0">
                <a:solidFill>
                  <a:srgbClr val="FF0000"/>
                </a:solidFill>
              </a:rPr>
              <a:t>rozhodnutí NS 21 </a:t>
            </a:r>
            <a:r>
              <a:rPr lang="cs-CZ" dirty="0" err="1">
                <a:solidFill>
                  <a:srgbClr val="FF0000"/>
                </a:solidFill>
              </a:rPr>
              <a:t>Cdo</a:t>
            </a:r>
            <a:r>
              <a:rPr lang="cs-CZ" dirty="0">
                <a:solidFill>
                  <a:srgbClr val="FF0000"/>
                </a:solidFill>
              </a:rPr>
              <a:t> </a:t>
            </a:r>
            <a:r>
              <a:rPr lang="cs-CZ" dirty="0" smtClean="0">
                <a:solidFill>
                  <a:srgbClr val="FF0000"/>
                </a:solidFill>
              </a:rPr>
              <a:t>1876/2017 (</a:t>
            </a:r>
            <a:r>
              <a:rPr lang="cs-CZ" dirty="0" err="1" smtClean="0">
                <a:solidFill>
                  <a:srgbClr val="FF0000"/>
                </a:solidFill>
              </a:rPr>
              <a:t>nepubl</a:t>
            </a:r>
            <a:r>
              <a:rPr lang="cs-CZ" dirty="0" smtClean="0">
                <a:solidFill>
                  <a:srgbClr val="FF0000"/>
                </a:solidFill>
              </a:rPr>
              <a:t>.):</a:t>
            </a:r>
            <a:r>
              <a:rPr lang="cs-CZ" dirty="0" smtClean="0"/>
              <a:t> „Smlouvy </a:t>
            </a:r>
            <a:r>
              <a:rPr lang="cs-CZ" dirty="0"/>
              <a:t>a jiné právní úkony (právní </a:t>
            </a:r>
            <a:r>
              <a:rPr lang="cs-CZ" dirty="0" smtClean="0"/>
              <a:t>…vždy </a:t>
            </a:r>
            <a:r>
              <a:rPr lang="cs-CZ" dirty="0"/>
              <a:t>neposuzují jen podle toho, co si přejí smluvní strany a co projevily jako svoji vůli ve smlouvě nebo jiném právním úkonu, a celý právní úkon (právní jednání) tedy nelze mechanicky a formalisticky pokládat za výraz „autonomního projevu vůle smluvních stran“. </a:t>
            </a:r>
          </a:p>
          <a:p>
            <a:endParaRPr lang="cs-CZ" dirty="0"/>
          </a:p>
        </p:txBody>
      </p:sp>
      <p:sp>
        <p:nvSpPr>
          <p:cNvPr id="3" name="Nadpis 2"/>
          <p:cNvSpPr>
            <a:spLocks noGrp="1"/>
          </p:cNvSpPr>
          <p:nvPr>
            <p:ph type="title"/>
          </p:nvPr>
        </p:nvSpPr>
        <p:spPr/>
        <p:txBody>
          <a:bodyPr/>
          <a:lstStyle/>
          <a:p>
            <a:r>
              <a:rPr lang="cs-CZ" dirty="0" smtClean="0"/>
              <a:t>Rozpor v judikatuře</a:t>
            </a:r>
            <a:endParaRPr lang="cs-CZ" dirty="0"/>
          </a:p>
        </p:txBody>
      </p:sp>
    </p:spTree>
    <p:extLst>
      <p:ext uri="{BB962C8B-B14F-4D97-AF65-F5344CB8AC3E}">
        <p14:creationId xmlns:p14="http://schemas.microsoft.com/office/powerpoint/2010/main" val="3406405769"/>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28596" y="1916832"/>
            <a:ext cx="8285168" cy="4226812"/>
          </a:xfrm>
        </p:spPr>
        <p:txBody>
          <a:bodyPr>
            <a:normAutofit/>
          </a:bodyPr>
          <a:lstStyle/>
          <a:p>
            <a:pPr>
              <a:buClr>
                <a:srgbClr val="DD6909"/>
              </a:buClr>
              <a:buFont typeface="Arial" pitchFamily="34" charset="0"/>
              <a:buChar char="∕"/>
            </a:pPr>
            <a:r>
              <a:rPr lang="cs-CZ" dirty="0" smtClean="0"/>
              <a:t>vztahuje se na všechny volené členy orgánu právnické osoby</a:t>
            </a:r>
          </a:p>
          <a:p>
            <a:pPr lvl="1">
              <a:buClr>
                <a:srgbClr val="DD6909"/>
              </a:buClr>
            </a:pPr>
            <a:r>
              <a:rPr lang="cs-CZ" dirty="0" smtClean="0"/>
              <a:t>zahrnuje povinnost loajality a povinnost péče</a:t>
            </a:r>
          </a:p>
          <a:p>
            <a:pPr lvl="1">
              <a:buClr>
                <a:srgbClr val="DD6909"/>
              </a:buClr>
            </a:pPr>
            <a:r>
              <a:rPr lang="cs-CZ" dirty="0" smtClean="0"/>
              <a:t>v zásadě není „odborná“ (rozdíl § 4 a § 5)</a:t>
            </a:r>
          </a:p>
          <a:p>
            <a:pPr>
              <a:buClr>
                <a:srgbClr val="DD6909"/>
              </a:buClr>
              <a:buFont typeface="Arial" pitchFamily="34" charset="0"/>
              <a:buChar char="∕"/>
            </a:pPr>
            <a:r>
              <a:rPr lang="cs-CZ" dirty="0" smtClean="0"/>
              <a:t>výkon vědomé rozhodovací činnosti</a:t>
            </a:r>
          </a:p>
          <a:p>
            <a:pPr lvl="1">
              <a:buClr>
                <a:srgbClr val="DD6909"/>
              </a:buClr>
            </a:pPr>
            <a:r>
              <a:rPr lang="cs-CZ" dirty="0" smtClean="0"/>
              <a:t>na základě dostatečných informací,</a:t>
            </a:r>
          </a:p>
          <a:p>
            <a:pPr lvl="1">
              <a:buClr>
                <a:srgbClr val="DD6909"/>
              </a:buClr>
            </a:pPr>
            <a:r>
              <a:rPr lang="cs-CZ" dirty="0" smtClean="0"/>
              <a:t>konaný v dobré víře ve prospěch společnosti bez preferování vlastních soukromých zájmů,</a:t>
            </a:r>
          </a:p>
          <a:p>
            <a:pPr lvl="1">
              <a:buClr>
                <a:srgbClr val="DD6909"/>
              </a:buClr>
            </a:pPr>
            <a:r>
              <a:rPr lang="cs-CZ" dirty="0" smtClean="0"/>
              <a:t>opírající se o racionální základy</a:t>
            </a:r>
          </a:p>
          <a:p>
            <a:pPr>
              <a:buClr>
                <a:srgbClr val="DD6909"/>
              </a:buClr>
              <a:buFont typeface="Arial" pitchFamily="34" charset="0"/>
              <a:buChar char="∕"/>
            </a:pPr>
            <a:r>
              <a:rPr lang="cs-CZ" dirty="0" smtClean="0"/>
              <a:t>pravidlo podnikatelského úsudku (§ 51 ZOK) – i pro spolky???</a:t>
            </a:r>
          </a:p>
          <a:p>
            <a:pPr lvl="1">
              <a:buClr>
                <a:srgbClr val="DD6909"/>
              </a:buClr>
            </a:pPr>
            <a:r>
              <a:rPr lang="cs-CZ" dirty="0" smtClean="0"/>
              <a:t>pečlivě a s potřebnými znalostmi jedná ten, kdo mohl při podnikatelském rozhodování v dobré víře rozumně předpokládat, že jedná </a:t>
            </a:r>
            <a:r>
              <a:rPr lang="cs-CZ" dirty="0" err="1" smtClean="0"/>
              <a:t>informovaně</a:t>
            </a:r>
            <a:r>
              <a:rPr lang="cs-CZ" dirty="0" smtClean="0"/>
              <a:t> a v obhajitelném zájmu obchodní korporace; to neplatí, pokud takovéto rozhodování nebylo učiněno s nezbytnou loajalitou</a:t>
            </a:r>
          </a:p>
        </p:txBody>
      </p:sp>
      <p:sp>
        <p:nvSpPr>
          <p:cNvPr id="3" name="Nadpis 2"/>
          <p:cNvSpPr>
            <a:spLocks noGrp="1"/>
          </p:cNvSpPr>
          <p:nvPr>
            <p:ph type="title"/>
          </p:nvPr>
        </p:nvSpPr>
        <p:spPr>
          <a:xfrm>
            <a:off x="428596" y="1142984"/>
            <a:ext cx="8501122" cy="557824"/>
          </a:xfrm>
        </p:spPr>
        <p:txBody>
          <a:bodyPr/>
          <a:lstStyle/>
          <a:p>
            <a:r>
              <a:rPr lang="cs-CZ" dirty="0" smtClean="0"/>
              <a:t>Péče řádného hospodáře (§ 159)</a:t>
            </a:r>
            <a:endParaRPr lang="cs-CZ" dirty="0"/>
          </a:p>
        </p:txBody>
      </p:sp>
    </p:spTree>
    <p:extLst>
      <p:ext uri="{BB962C8B-B14F-4D97-AF65-F5344CB8AC3E}">
        <p14:creationId xmlns:p14="http://schemas.microsoft.com/office/powerpoint/2010/main" val="1141069324"/>
      </p:ext>
    </p:extLst>
  </p:cSld>
  <p:clrMapOvr>
    <a:masterClrMapping/>
  </p:clrMapOvr>
  <p:transition>
    <p:randomBa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fontScale="85000" lnSpcReduction="20000"/>
          </a:bodyPr>
          <a:lstStyle/>
          <a:p>
            <a:pPr>
              <a:buNone/>
            </a:pPr>
            <a:r>
              <a:rPr lang="cs-CZ" dirty="0" smtClean="0"/>
              <a:t>V OZ:</a:t>
            </a:r>
          </a:p>
          <a:p>
            <a:r>
              <a:rPr lang="cs-CZ" dirty="0" smtClean="0"/>
              <a:t>Spolek (pobočný spolek)</a:t>
            </a:r>
          </a:p>
          <a:p>
            <a:r>
              <a:rPr lang="cs-CZ" dirty="0" smtClean="0"/>
              <a:t>Odborová organizace (§ 3025)</a:t>
            </a:r>
          </a:p>
          <a:p>
            <a:r>
              <a:rPr lang="cs-CZ" dirty="0" smtClean="0"/>
              <a:t>Organizace zaměstnavatelů (§ 3025)</a:t>
            </a:r>
          </a:p>
          <a:p>
            <a:r>
              <a:rPr lang="cs-CZ" dirty="0" smtClean="0"/>
              <a:t>Společenství vlastníků jednotek (§ 1204 a </a:t>
            </a:r>
            <a:r>
              <a:rPr lang="cs-CZ" dirty="0" err="1" smtClean="0"/>
              <a:t>násl</a:t>
            </a:r>
            <a:r>
              <a:rPr lang="cs-CZ" dirty="0" smtClean="0"/>
              <a:t>.)</a:t>
            </a:r>
          </a:p>
          <a:p>
            <a:pPr>
              <a:buNone/>
            </a:pPr>
            <a:r>
              <a:rPr lang="cs-CZ" dirty="0" smtClean="0"/>
              <a:t>V ZOK:</a:t>
            </a:r>
          </a:p>
          <a:p>
            <a:r>
              <a:rPr lang="cs-CZ" dirty="0" smtClean="0"/>
              <a:t>Společnost s ručením omezeným (§ 132 a </a:t>
            </a:r>
            <a:r>
              <a:rPr lang="cs-CZ" dirty="0" err="1" smtClean="0"/>
              <a:t>násl</a:t>
            </a:r>
            <a:r>
              <a:rPr lang="cs-CZ" dirty="0" smtClean="0"/>
              <a:t>.)</a:t>
            </a:r>
          </a:p>
          <a:p>
            <a:r>
              <a:rPr lang="cs-CZ" dirty="0" smtClean="0"/>
              <a:t>Akciová společnost (§ 256 a </a:t>
            </a:r>
            <a:r>
              <a:rPr lang="cs-CZ" dirty="0" err="1" smtClean="0"/>
              <a:t>násl</a:t>
            </a:r>
            <a:r>
              <a:rPr lang="cs-CZ" dirty="0" smtClean="0"/>
              <a:t>.)</a:t>
            </a:r>
          </a:p>
          <a:p>
            <a:r>
              <a:rPr lang="cs-CZ" dirty="0" smtClean="0"/>
              <a:t>Družstvo (§ 552 a </a:t>
            </a:r>
            <a:r>
              <a:rPr lang="cs-CZ" dirty="0" err="1" smtClean="0"/>
              <a:t>násl</a:t>
            </a:r>
            <a:r>
              <a:rPr lang="cs-CZ" dirty="0" smtClean="0"/>
              <a:t>.)</a:t>
            </a:r>
          </a:p>
          <a:p>
            <a:r>
              <a:rPr lang="cs-CZ" dirty="0" smtClean="0"/>
              <a:t>Družstvo bytové (727 a </a:t>
            </a:r>
            <a:r>
              <a:rPr lang="cs-CZ" dirty="0" err="1" smtClean="0"/>
              <a:t>násl</a:t>
            </a:r>
            <a:r>
              <a:rPr lang="cs-CZ" dirty="0" smtClean="0"/>
              <a:t>.)</a:t>
            </a:r>
          </a:p>
          <a:p>
            <a:r>
              <a:rPr lang="cs-CZ" dirty="0" smtClean="0"/>
              <a:t>Družstvo sociální (758 a násl.)</a:t>
            </a:r>
          </a:p>
          <a:p>
            <a:endParaRPr lang="en-US" dirty="0"/>
          </a:p>
        </p:txBody>
      </p:sp>
      <p:sp>
        <p:nvSpPr>
          <p:cNvPr id="4" name="Title 3"/>
          <p:cNvSpPr>
            <a:spLocks noGrp="1"/>
          </p:cNvSpPr>
          <p:nvPr>
            <p:ph type="title"/>
          </p:nvPr>
        </p:nvSpPr>
        <p:spPr>
          <a:xfrm>
            <a:off x="428596" y="1142984"/>
            <a:ext cx="8501122" cy="413808"/>
          </a:xfrm>
        </p:spPr>
        <p:txBody>
          <a:bodyPr>
            <a:normAutofit fontScale="90000"/>
          </a:bodyPr>
          <a:lstStyle/>
          <a:p>
            <a:r>
              <a:rPr lang="cs-CZ" dirty="0" smtClean="0"/>
              <a:t>Korporace (s jiným než výdělečným účelem)</a:t>
            </a:r>
            <a:endParaRPr lang="en-US" dirty="0"/>
          </a:p>
        </p:txBody>
      </p:sp>
    </p:spTree>
    <p:extLst>
      <p:ext uri="{BB962C8B-B14F-4D97-AF65-F5344CB8AC3E}">
        <p14:creationId xmlns:p14="http://schemas.microsoft.com/office/powerpoint/2010/main" val="3284524335"/>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28596" y="1916832"/>
            <a:ext cx="8285168" cy="4680520"/>
          </a:xfrm>
        </p:spPr>
        <p:txBody>
          <a:bodyPr>
            <a:normAutofit/>
          </a:bodyPr>
          <a:lstStyle/>
          <a:p>
            <a:pPr>
              <a:buClr>
                <a:srgbClr val="DD6909"/>
              </a:buClr>
              <a:buFont typeface="Arial" pitchFamily="34" charset="0"/>
              <a:buChar char="∕"/>
            </a:pPr>
            <a:r>
              <a:rPr lang="cs-CZ" dirty="0" smtClean="0"/>
              <a:t>opuštěno dělení na jednání „za“ právnickou osobu a jednání „jménem“ právnické osoby</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a:t>§ 162 – důraz na způsob jednání zapsaný ve veřejném rejstříku</a:t>
            </a:r>
          </a:p>
          <a:p>
            <a:pPr lvl="1">
              <a:buClr>
                <a:srgbClr val="DD6909"/>
              </a:buClr>
            </a:pPr>
            <a:r>
              <a:rPr lang="cs-CZ" dirty="0"/>
              <a:t>schvalovací procesy jsou věcí právnické osoby (co se děje v hlavě, není důležité)</a:t>
            </a:r>
          </a:p>
          <a:p>
            <a:pPr>
              <a:buClr>
                <a:srgbClr val="DD6909"/>
              </a:buClr>
              <a:buFont typeface="Arial" pitchFamily="34" charset="0"/>
              <a:buChar char="∕"/>
            </a:pPr>
            <a:r>
              <a:rPr lang="cs-CZ" dirty="0" smtClean="0"/>
              <a:t>§ 164 – obecná působnost statutárního orgánu jednat za právnickou osobu</a:t>
            </a:r>
          </a:p>
          <a:p>
            <a:pPr lvl="1">
              <a:buClr>
                <a:srgbClr val="DD6909"/>
              </a:buClr>
            </a:pPr>
            <a:r>
              <a:rPr lang="cs-CZ" dirty="0" smtClean="0"/>
              <a:t>odstavec 2 – možnost člena kolektivního statutárního orgánu jednat za právnickou osobu na základě plné moci</a:t>
            </a:r>
          </a:p>
          <a:p>
            <a:pPr lvl="1">
              <a:buClr>
                <a:srgbClr val="DD6909"/>
              </a:buClr>
            </a:pPr>
            <a:r>
              <a:rPr lang="cs-CZ" dirty="0" smtClean="0"/>
              <a:t>odstavec 3 – kdo jedná vůči zaměstnancům </a:t>
            </a:r>
          </a:p>
          <a:p>
            <a:pPr lvl="1">
              <a:buClr>
                <a:srgbClr val="DD6909"/>
              </a:buClr>
              <a:buNone/>
            </a:pPr>
            <a:r>
              <a:rPr lang="cs-CZ" dirty="0" smtClean="0"/>
              <a:t>(</a:t>
            </a:r>
            <a:r>
              <a:rPr lang="cs-CZ" dirty="0" smtClean="0">
                <a:solidFill>
                  <a:srgbClr val="FF0000"/>
                </a:solidFill>
              </a:rPr>
              <a:t>Usnesení Nejvyššího soudu ČR </a:t>
            </a:r>
            <a:r>
              <a:rPr lang="cs-CZ" dirty="0" err="1" smtClean="0">
                <a:solidFill>
                  <a:srgbClr val="FF0000"/>
                </a:solidFill>
              </a:rPr>
              <a:t>sp</a:t>
            </a:r>
            <a:r>
              <a:rPr lang="cs-CZ" dirty="0" smtClean="0">
                <a:solidFill>
                  <a:srgbClr val="FF0000"/>
                </a:solidFill>
              </a:rPr>
              <a:t>. zn. 29 </a:t>
            </a:r>
            <a:r>
              <a:rPr lang="cs-CZ" dirty="0" err="1" smtClean="0">
                <a:solidFill>
                  <a:srgbClr val="FF0000"/>
                </a:solidFill>
              </a:rPr>
              <a:t>Cdo</a:t>
            </a:r>
            <a:r>
              <a:rPr lang="cs-CZ" dirty="0" smtClean="0">
                <a:solidFill>
                  <a:srgbClr val="FF0000"/>
                </a:solidFill>
              </a:rPr>
              <a:t> 880/2015, ze dne 30. 9. 2015</a:t>
            </a:r>
            <a:r>
              <a:rPr lang="cs-CZ" dirty="0" smtClean="0"/>
              <a:t>)</a:t>
            </a:r>
          </a:p>
          <a:p>
            <a:pPr lvl="1">
              <a:buClr>
                <a:srgbClr val="DD6909"/>
              </a:buClr>
            </a:pPr>
            <a:endParaRPr lang="cs-CZ" dirty="0" smtClean="0">
              <a:solidFill>
                <a:srgbClr val="0B3162"/>
              </a:solidFill>
            </a:endParaRPr>
          </a:p>
          <a:p>
            <a:pPr>
              <a:buClr>
                <a:srgbClr val="DD6909"/>
              </a:buClr>
              <a:buFont typeface="Arial" pitchFamily="34" charset="0"/>
              <a:buChar char="∕"/>
            </a:pPr>
            <a:endParaRPr lang="cs-CZ" dirty="0" smtClean="0">
              <a:solidFill>
                <a:srgbClr val="0B3162"/>
              </a:solidFill>
            </a:endParaRPr>
          </a:p>
        </p:txBody>
      </p:sp>
      <p:sp>
        <p:nvSpPr>
          <p:cNvPr id="3" name="Nadpis 2"/>
          <p:cNvSpPr>
            <a:spLocks noGrp="1"/>
          </p:cNvSpPr>
          <p:nvPr>
            <p:ph type="title"/>
          </p:nvPr>
        </p:nvSpPr>
        <p:spPr>
          <a:xfrm>
            <a:off x="428596" y="404664"/>
            <a:ext cx="8501122" cy="1296144"/>
          </a:xfrm>
        </p:spPr>
        <p:txBody>
          <a:bodyPr>
            <a:normAutofit/>
          </a:bodyPr>
          <a:lstStyle/>
          <a:p>
            <a:r>
              <a:rPr lang="cs-CZ" dirty="0" smtClean="0"/>
              <a:t>Zastoupení statutárním orgánem</a:t>
            </a:r>
            <a:endParaRPr lang="cs-CZ" dirty="0"/>
          </a:p>
        </p:txBody>
      </p:sp>
    </p:spTree>
    <p:extLst>
      <p:ext uri="{BB962C8B-B14F-4D97-AF65-F5344CB8AC3E}">
        <p14:creationId xmlns:p14="http://schemas.microsoft.com/office/powerpoint/2010/main" val="3414628057"/>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536573" y="2204864"/>
            <a:ext cx="8285168" cy="4000528"/>
          </a:xfrm>
        </p:spPr>
        <p:txBody>
          <a:bodyPr>
            <a:normAutofit fontScale="92500" lnSpcReduction="20000"/>
          </a:bodyPr>
          <a:lstStyle/>
          <a:p>
            <a:pPr>
              <a:buClr>
                <a:srgbClr val="DD6909"/>
              </a:buClr>
              <a:buFont typeface="Arial" pitchFamily="34" charset="0"/>
              <a:buChar char="∕"/>
            </a:pPr>
            <a:r>
              <a:rPr lang="cs-CZ" dirty="0" smtClean="0"/>
              <a:t>Nejvyšší orgán (může být totožný i se statutárním orgánem – tj. spolek s orgánem 2 v 1)</a:t>
            </a:r>
          </a:p>
          <a:p>
            <a:pPr>
              <a:buClr>
                <a:srgbClr val="DD6909"/>
              </a:buClr>
              <a:buFont typeface="Arial" pitchFamily="34" charset="0"/>
              <a:buChar char="∕"/>
            </a:pPr>
            <a:r>
              <a:rPr lang="cs-CZ" dirty="0" smtClean="0"/>
              <a:t>Statutární orgán – jediný obligatorní, zbytková působnost, jeho určení obligatorní náležitostí stanov</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Kontrolní komise</a:t>
            </a:r>
          </a:p>
          <a:p>
            <a:pPr>
              <a:buClr>
                <a:srgbClr val="DD6909"/>
              </a:buClr>
              <a:buFont typeface="Arial" pitchFamily="34" charset="0"/>
              <a:buChar char="∕"/>
            </a:pPr>
            <a:r>
              <a:rPr lang="cs-CZ" dirty="0" smtClean="0"/>
              <a:t>Rozhodčí komise</a:t>
            </a:r>
          </a:p>
          <a:p>
            <a:pPr marL="0" indent="0">
              <a:buClr>
                <a:srgbClr val="DD6909"/>
              </a:buClr>
              <a:buNone/>
            </a:pPr>
            <a:r>
              <a:rPr lang="cs-CZ" sz="1700" dirty="0" smtClean="0">
                <a:solidFill>
                  <a:srgbClr val="FF0000"/>
                </a:solidFill>
              </a:rPr>
              <a:t>NOVÁ JUDIKATURA: rozsudek </a:t>
            </a:r>
            <a:r>
              <a:rPr lang="cs-CZ" sz="1700" dirty="0">
                <a:solidFill>
                  <a:srgbClr val="FF0000"/>
                </a:solidFill>
              </a:rPr>
              <a:t>Nejvyššího soudu ČR </a:t>
            </a:r>
            <a:r>
              <a:rPr lang="cs-CZ" sz="1700" dirty="0" err="1">
                <a:solidFill>
                  <a:srgbClr val="FF0000"/>
                </a:solidFill>
              </a:rPr>
              <a:t>sp</a:t>
            </a:r>
            <a:r>
              <a:rPr lang="cs-CZ" sz="1700" dirty="0">
                <a:solidFill>
                  <a:srgbClr val="FF0000"/>
                </a:solidFill>
              </a:rPr>
              <a:t>. zn. 28 </a:t>
            </a:r>
            <a:r>
              <a:rPr lang="cs-CZ" sz="1700" dirty="0" err="1">
                <a:solidFill>
                  <a:srgbClr val="FF0000"/>
                </a:solidFill>
              </a:rPr>
              <a:t>Cdo</a:t>
            </a:r>
            <a:r>
              <a:rPr lang="cs-CZ" sz="1700" dirty="0">
                <a:solidFill>
                  <a:srgbClr val="FF0000"/>
                </a:solidFill>
              </a:rPr>
              <a:t> 5249/2015, ze dne 17. 10. </a:t>
            </a:r>
            <a:r>
              <a:rPr lang="cs-CZ" sz="1700" dirty="0" smtClean="0">
                <a:solidFill>
                  <a:srgbClr val="FF0000"/>
                </a:solidFill>
              </a:rPr>
              <a:t>2017 – úprava disciplinárního řízení ve spolkových stanovách</a:t>
            </a:r>
          </a:p>
          <a:p>
            <a:pPr>
              <a:buClr>
                <a:srgbClr val="DD6909"/>
              </a:buClr>
              <a:buFont typeface="Arial" pitchFamily="34" charset="0"/>
              <a:buChar char="∕"/>
            </a:pPr>
            <a:r>
              <a:rPr lang="cs-CZ" dirty="0" smtClean="0"/>
              <a:t>Další orgány určené ve stanovách</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Péče řádného hospodáře, rejstříkové souvislosti</a:t>
            </a:r>
          </a:p>
        </p:txBody>
      </p:sp>
      <p:sp>
        <p:nvSpPr>
          <p:cNvPr id="3" name="Nadpis 2"/>
          <p:cNvSpPr>
            <a:spLocks noGrp="1"/>
          </p:cNvSpPr>
          <p:nvPr>
            <p:ph type="title"/>
          </p:nvPr>
        </p:nvSpPr>
        <p:spPr>
          <a:xfrm>
            <a:off x="428596" y="1142984"/>
            <a:ext cx="8501122" cy="413808"/>
          </a:xfrm>
        </p:spPr>
        <p:txBody>
          <a:bodyPr>
            <a:normAutofit fontScale="90000"/>
          </a:bodyPr>
          <a:lstStyle/>
          <a:p>
            <a:r>
              <a:rPr lang="cs-CZ" dirty="0" smtClean="0"/>
              <a:t>Orgány spolku</a:t>
            </a:r>
            <a:endParaRPr lang="cs-CZ" dirty="0"/>
          </a:p>
        </p:txBody>
      </p:sp>
    </p:spTree>
  </p:cSld>
  <p:clrMapOvr>
    <a:masterClrMapping/>
  </p:clrMapOvr>
  <p:transition>
    <p:randomBa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dirty="0" smtClean="0"/>
              <a:t>Nikdo nemůže být nucen ke členství (§215 odst. 1) – možnost vystoupit</a:t>
            </a:r>
          </a:p>
          <a:p>
            <a:r>
              <a:rPr lang="cs-CZ" dirty="0" smtClean="0"/>
              <a:t>Povinnost podrobit se rozhodnutím vnitřních orgánů spolku, jsou-li v souladu se zákonem a stanovami</a:t>
            </a:r>
          </a:p>
          <a:p>
            <a:r>
              <a:rPr lang="cs-CZ" dirty="0" smtClean="0"/>
              <a:t>Limitovaná ingerence do vnitřních záležitostí spolku, avšak i dříve judikatura dovodila, že nejen určovací žaloba podle § 15 odst.1 ZSO, viz NS 28 </a:t>
            </a:r>
            <a:r>
              <a:rPr lang="cs-CZ" dirty="0" err="1" smtClean="0"/>
              <a:t>Cdo</a:t>
            </a:r>
            <a:r>
              <a:rPr lang="cs-CZ" dirty="0" smtClean="0"/>
              <a:t> 2916/2006, 28 </a:t>
            </a:r>
            <a:r>
              <a:rPr lang="cs-CZ" dirty="0" err="1" smtClean="0"/>
              <a:t>Cdo</a:t>
            </a:r>
            <a:r>
              <a:rPr lang="cs-CZ" dirty="0" smtClean="0"/>
              <a:t> 1919/2009, 28 </a:t>
            </a:r>
            <a:r>
              <a:rPr lang="cs-CZ" dirty="0" err="1" smtClean="0"/>
              <a:t>Cdo</a:t>
            </a:r>
            <a:r>
              <a:rPr lang="cs-CZ" dirty="0" smtClean="0"/>
              <a:t> 4178/2007 – požadavek na vydání účetních dokladů, 28 </a:t>
            </a:r>
            <a:r>
              <a:rPr lang="cs-CZ" dirty="0" err="1" smtClean="0"/>
              <a:t>Cdo</a:t>
            </a:r>
            <a:r>
              <a:rPr lang="cs-CZ" dirty="0" smtClean="0"/>
              <a:t> 1018/2005 – majetkové vypořádání při zániku členství, III. ÚS 2542/07 a 28 </a:t>
            </a:r>
            <a:r>
              <a:rPr lang="cs-CZ" dirty="0" err="1" smtClean="0"/>
              <a:t>Cdo</a:t>
            </a:r>
            <a:r>
              <a:rPr lang="cs-CZ" dirty="0" smtClean="0"/>
              <a:t> 1919/2009 – žaloba na určení členství</a:t>
            </a:r>
          </a:p>
          <a:p>
            <a:r>
              <a:rPr lang="cs-CZ" dirty="0" smtClean="0"/>
              <a:t>OZ zpřesňuje rámec soudní ochrany člena </a:t>
            </a:r>
          </a:p>
          <a:p>
            <a:endParaRPr lang="cs-CZ" dirty="0" smtClean="0"/>
          </a:p>
          <a:p>
            <a:endParaRPr lang="cs-CZ" dirty="0"/>
          </a:p>
        </p:txBody>
      </p:sp>
      <p:sp>
        <p:nvSpPr>
          <p:cNvPr id="2" name="Nadpis 1"/>
          <p:cNvSpPr>
            <a:spLocks noGrp="1"/>
          </p:cNvSpPr>
          <p:nvPr>
            <p:ph type="title"/>
          </p:nvPr>
        </p:nvSpPr>
        <p:spPr>
          <a:xfrm>
            <a:off x="899592" y="836712"/>
            <a:ext cx="8501122" cy="857256"/>
          </a:xfrm>
        </p:spPr>
        <p:txBody>
          <a:bodyPr/>
          <a:lstStyle/>
          <a:p>
            <a:r>
              <a:rPr lang="cs-CZ" dirty="0" smtClean="0"/>
              <a:t>Soudní ochrana člena spolku</a:t>
            </a:r>
            <a:endParaRPr lang="cs-CZ" dirty="0"/>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r>
              <a:rPr lang="cs-CZ" dirty="0" err="1" smtClean="0"/>
              <a:t>Zdraženlivost</a:t>
            </a:r>
            <a:r>
              <a:rPr lang="cs-CZ" dirty="0" smtClean="0"/>
              <a:t> při přezkoumávání rozhodnutí orgánů spolku</a:t>
            </a:r>
          </a:p>
          <a:p>
            <a:r>
              <a:rPr lang="cs-CZ" dirty="0" smtClean="0"/>
              <a:t>Žaloba na neplatnost rozhodnutí spolkového orgánu pro jeho rozpor  se zákonem nebo se stanovami (§258)</a:t>
            </a:r>
          </a:p>
          <a:p>
            <a:r>
              <a:rPr lang="cs-CZ" dirty="0" smtClean="0"/>
              <a:t>Žaloba na neplatnost vyloučení ze spolku (§242)</a:t>
            </a:r>
          </a:p>
          <a:p>
            <a:pPr marL="0" indent="0">
              <a:buNone/>
            </a:pPr>
            <a:r>
              <a:rPr lang="cs-CZ" dirty="0" smtClean="0">
                <a:solidFill>
                  <a:srgbClr val="FF0000"/>
                </a:solidFill>
              </a:rPr>
              <a:t>NOVÁ JUDIKATURA: 28 CDO 4916/2015 – vyloučení z mysliveckého spolku</a:t>
            </a:r>
          </a:p>
          <a:p>
            <a:r>
              <a:rPr lang="cs-CZ" dirty="0" smtClean="0"/>
              <a:t>Žaloba o přiměřené zadostiučinění při závažném porušení základních členských práv (§261)</a:t>
            </a:r>
          </a:p>
          <a:p>
            <a:r>
              <a:rPr lang="cs-CZ" dirty="0" smtClean="0"/>
              <a:t>Žaloba na vyslovení neplatnosti smlouvy o fúzi (§283)</a:t>
            </a:r>
          </a:p>
          <a:p>
            <a:r>
              <a:rPr lang="cs-CZ" dirty="0" smtClean="0"/>
              <a:t>další možnosti, v případě práv přiznaných zákonem nebo stanovami (např. poskytnutí vysvětlení dle  § 251) </a:t>
            </a:r>
            <a:endParaRPr lang="cs-CZ" dirty="0"/>
          </a:p>
        </p:txBody>
      </p:sp>
      <p:sp>
        <p:nvSpPr>
          <p:cNvPr id="2" name="Nadpis 1"/>
          <p:cNvSpPr>
            <a:spLocks noGrp="1"/>
          </p:cNvSpPr>
          <p:nvPr>
            <p:ph type="title"/>
          </p:nvPr>
        </p:nvSpPr>
        <p:spPr>
          <a:xfrm>
            <a:off x="755576" y="764704"/>
            <a:ext cx="8501122" cy="857256"/>
          </a:xfrm>
        </p:spPr>
        <p:txBody>
          <a:bodyPr/>
          <a:lstStyle/>
          <a:p>
            <a:r>
              <a:rPr lang="cs-CZ" dirty="0" smtClean="0"/>
              <a:t>Možnosti dle OZ:</a:t>
            </a:r>
            <a:endParaRPr lang="cs-CZ" dirty="0"/>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28596" y="1844824"/>
            <a:ext cx="8285168" cy="4298820"/>
          </a:xfrm>
        </p:spPr>
        <p:txBody>
          <a:bodyPr>
            <a:normAutofit lnSpcReduction="10000"/>
          </a:bodyPr>
          <a:lstStyle/>
          <a:p>
            <a:pPr>
              <a:buClr>
                <a:srgbClr val="DD6909"/>
              </a:buClr>
              <a:buFont typeface="Arial" pitchFamily="34" charset="0"/>
              <a:buChar char="∕"/>
            </a:pPr>
            <a:r>
              <a:rPr lang="cs-CZ" u="sng" dirty="0" smtClean="0"/>
              <a:t>Speciální druh určovací žaloby</a:t>
            </a:r>
            <a:r>
              <a:rPr lang="cs-CZ" dirty="0" smtClean="0"/>
              <a:t>, kde není nutno prokazovat naléhavý právní zájem</a:t>
            </a:r>
          </a:p>
          <a:p>
            <a:pPr>
              <a:buClr>
                <a:srgbClr val="DD6909"/>
              </a:buClr>
              <a:buFont typeface="Arial" pitchFamily="34" charset="0"/>
              <a:buChar char="∕"/>
            </a:pPr>
            <a:r>
              <a:rPr lang="cs-CZ" dirty="0" smtClean="0"/>
              <a:t>právo člena spolku napadnout rozhodnutí orgánu spolku</a:t>
            </a:r>
          </a:p>
          <a:p>
            <a:pPr lvl="1">
              <a:buClr>
                <a:srgbClr val="DD6909"/>
              </a:buClr>
            </a:pPr>
            <a:r>
              <a:rPr lang="cs-CZ" dirty="0" smtClean="0"/>
              <a:t>podrobnější regulace než doposud</a:t>
            </a:r>
          </a:p>
          <a:p>
            <a:pPr>
              <a:buClr>
                <a:srgbClr val="DD6909"/>
              </a:buClr>
              <a:buFont typeface="Arial" pitchFamily="34" charset="0"/>
              <a:buChar char="∕"/>
            </a:pPr>
            <a:r>
              <a:rPr lang="cs-CZ" dirty="0" smtClean="0"/>
              <a:t>prodlužují se lhůty, které je nutno dodržet</a:t>
            </a:r>
          </a:p>
          <a:p>
            <a:pPr lvl="1">
              <a:buClr>
                <a:srgbClr val="DD6909"/>
              </a:buClr>
            </a:pPr>
            <a:r>
              <a:rPr lang="cs-CZ" dirty="0" smtClean="0"/>
              <a:t>subjektivní ze 30 dnů na 3 měsíce</a:t>
            </a:r>
          </a:p>
          <a:p>
            <a:pPr lvl="1">
              <a:buClr>
                <a:srgbClr val="DD6909"/>
              </a:buClr>
            </a:pPr>
            <a:r>
              <a:rPr lang="cs-CZ" dirty="0" smtClean="0"/>
              <a:t>objektivní z 6 měsíců na 1 rok</a:t>
            </a:r>
          </a:p>
          <a:p>
            <a:pPr>
              <a:buClr>
                <a:srgbClr val="DD6909"/>
              </a:buClr>
              <a:buFont typeface="Arial" pitchFamily="34" charset="0"/>
              <a:buChar char="∕"/>
            </a:pPr>
            <a:r>
              <a:rPr lang="cs-CZ" dirty="0" smtClean="0"/>
              <a:t>soudu se zakládá pro určité případy pravomoc nevyhovět žalobě, byť by rozhodnutí orgánu spolku bylo v rozporu se zákonem nebo se stanovami (§ 260)</a:t>
            </a:r>
          </a:p>
          <a:p>
            <a:pPr lvl="1">
              <a:buClr>
                <a:srgbClr val="DD6909"/>
              </a:buClr>
            </a:pPr>
            <a:r>
              <a:rPr lang="cs-CZ" dirty="0" smtClean="0"/>
              <a:t>konflikt individuálního zájmu člena spolku a zájmu korporace, nebo zájmu na ochraně práv třetích osob nabytých v dobré víře </a:t>
            </a:r>
          </a:p>
          <a:p>
            <a:pPr lvl="1">
              <a:buClr>
                <a:srgbClr val="DD6909"/>
              </a:buClr>
            </a:pPr>
            <a:r>
              <a:rPr lang="cs-CZ" dirty="0" smtClean="0"/>
              <a:t>přiměřeného zadostiučinění</a:t>
            </a:r>
          </a:p>
        </p:txBody>
      </p:sp>
      <p:sp>
        <p:nvSpPr>
          <p:cNvPr id="3" name="Nadpis 2"/>
          <p:cNvSpPr>
            <a:spLocks noGrp="1"/>
          </p:cNvSpPr>
          <p:nvPr>
            <p:ph type="title"/>
          </p:nvPr>
        </p:nvSpPr>
        <p:spPr>
          <a:xfrm>
            <a:off x="428596" y="1142984"/>
            <a:ext cx="8501122" cy="557824"/>
          </a:xfrm>
        </p:spPr>
        <p:txBody>
          <a:bodyPr>
            <a:normAutofit fontScale="90000"/>
          </a:bodyPr>
          <a:lstStyle/>
          <a:p>
            <a:r>
              <a:rPr lang="cs-CZ" dirty="0" smtClean="0"/>
              <a:t>Soudní ochrana člena – žaloba na neplatnost rozhodnutí orgánu spolku (§ 258)</a:t>
            </a:r>
            <a:endParaRPr lang="cs-CZ" dirty="0"/>
          </a:p>
        </p:txBody>
      </p:sp>
    </p:spTree>
  </p:cSld>
  <p:clrMapOvr>
    <a:masterClrMapping/>
  </p:clrMapOvr>
  <p:transition>
    <p:randomBa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dirty="0" smtClean="0"/>
              <a:t>Zrušení spolku: uplynutím doby, splněním účelu, dobrovolným rozpuštěním spolku, nebo rozhodnutím soudu (§268), pokud: </a:t>
            </a:r>
          </a:p>
          <a:p>
            <a:pPr>
              <a:buFontTx/>
              <a:buChar char="-"/>
            </a:pPr>
            <a:r>
              <a:rPr lang="cs-CZ" dirty="0" smtClean="0"/>
              <a:t>Vyvíjí zakázanou činnost §145</a:t>
            </a:r>
          </a:p>
          <a:p>
            <a:pPr>
              <a:buFontTx/>
              <a:buChar char="-"/>
            </a:pPr>
            <a:r>
              <a:rPr lang="cs-CZ" dirty="0" smtClean="0"/>
              <a:t>Vyvíjí činnost v rozporu s § 217</a:t>
            </a:r>
          </a:p>
          <a:p>
            <a:pPr>
              <a:buFontTx/>
              <a:buChar char="-"/>
            </a:pPr>
            <a:r>
              <a:rPr lang="cs-CZ" dirty="0" smtClean="0"/>
              <a:t>Nutí třetí osoby ke členství, k účasti na činnosti, podpoře nebo</a:t>
            </a:r>
          </a:p>
          <a:p>
            <a:pPr>
              <a:buFontTx/>
              <a:buChar char="-"/>
            </a:pPr>
            <a:r>
              <a:rPr lang="cs-CZ" dirty="0" smtClean="0"/>
              <a:t>Brání členům ze spolku vystoupit</a:t>
            </a:r>
          </a:p>
          <a:p>
            <a:pPr>
              <a:buFontTx/>
              <a:buChar char="-"/>
            </a:pPr>
            <a:r>
              <a:rPr lang="cs-CZ" dirty="0" smtClean="0"/>
              <a:t>Dále viz § 172 (společné pro PO)</a:t>
            </a:r>
          </a:p>
          <a:p>
            <a:pPr marL="0" indent="0">
              <a:buNone/>
            </a:pPr>
            <a:endParaRPr lang="cs-CZ" dirty="0" smtClean="0"/>
          </a:p>
        </p:txBody>
      </p:sp>
      <p:sp>
        <p:nvSpPr>
          <p:cNvPr id="2" name="Nadpis 1"/>
          <p:cNvSpPr>
            <a:spLocks noGrp="1"/>
          </p:cNvSpPr>
          <p:nvPr>
            <p:ph type="title"/>
          </p:nvPr>
        </p:nvSpPr>
        <p:spPr>
          <a:xfrm>
            <a:off x="428596" y="1142984"/>
            <a:ext cx="8501122" cy="485816"/>
          </a:xfrm>
        </p:spPr>
        <p:txBody>
          <a:bodyPr/>
          <a:lstStyle/>
          <a:p>
            <a:r>
              <a:rPr lang="cs-CZ" dirty="0" smtClean="0"/>
              <a:t>Zrušení/likvidace/zánik</a:t>
            </a:r>
            <a:endParaRPr lang="cs-CZ" dirty="0"/>
          </a:p>
        </p:txBody>
      </p:sp>
    </p:spTree>
    <p:extLst>
      <p:ext uri="{BB962C8B-B14F-4D97-AF65-F5344CB8AC3E}">
        <p14:creationId xmlns:p14="http://schemas.microsoft.com/office/powerpoint/2010/main" val="3785026682"/>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r>
              <a:rPr lang="cs-CZ" dirty="0" smtClean="0"/>
              <a:t>Fúze – sloučení (nejméně 1 zaniká), splynutí (vzniká nový), na základě smlouvy o fúzi </a:t>
            </a:r>
          </a:p>
          <a:p>
            <a:r>
              <a:rPr lang="cs-CZ" dirty="0" smtClean="0"/>
              <a:t>Rozdělení – rozdělení sloučením s jinými (existujícími spolky na základě smlouvy o rozdělení) nebo rozdělení s vytvořením nových spolků (projekt rozdělení).</a:t>
            </a:r>
          </a:p>
          <a:p>
            <a:r>
              <a:rPr lang="cs-CZ" dirty="0" smtClean="0"/>
              <a:t>Změna právní formy (pouze spolky vzniklé do 31. 12. 2013)</a:t>
            </a:r>
          </a:p>
          <a:p>
            <a:r>
              <a:rPr lang="cs-CZ" dirty="0" smtClean="0"/>
              <a:t>Účinnost přeměny dnem zápisu do spolkového rejstříku.</a:t>
            </a:r>
          </a:p>
          <a:p>
            <a:endParaRPr lang="cs-CZ" dirty="0"/>
          </a:p>
        </p:txBody>
      </p:sp>
      <p:sp>
        <p:nvSpPr>
          <p:cNvPr id="2" name="Nadpis 1"/>
          <p:cNvSpPr>
            <a:spLocks noGrp="1"/>
          </p:cNvSpPr>
          <p:nvPr>
            <p:ph type="title"/>
          </p:nvPr>
        </p:nvSpPr>
        <p:spPr>
          <a:xfrm>
            <a:off x="428596" y="1142984"/>
            <a:ext cx="8501122" cy="557824"/>
          </a:xfrm>
        </p:spPr>
        <p:txBody>
          <a:bodyPr/>
          <a:lstStyle/>
          <a:p>
            <a:r>
              <a:rPr lang="cs-CZ" dirty="0" smtClean="0"/>
              <a:t>Přeměny (transformace)</a:t>
            </a:r>
            <a:endParaRPr lang="cs-CZ" dirty="0"/>
          </a:p>
        </p:txBody>
      </p:sp>
    </p:spTree>
    <p:extLst>
      <p:ext uri="{BB962C8B-B14F-4D97-AF65-F5344CB8AC3E}">
        <p14:creationId xmlns:p14="http://schemas.microsoft.com/office/powerpoint/2010/main" val="1020030689"/>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a:bodyPr>
          <a:lstStyle/>
          <a:p>
            <a:pPr>
              <a:buClr>
                <a:srgbClr val="DD6909"/>
              </a:buClr>
              <a:buFont typeface="Arial" pitchFamily="34" charset="0"/>
              <a:buChar char="∕"/>
            </a:pPr>
            <a:r>
              <a:rPr lang="cs-CZ" dirty="0" smtClean="0"/>
              <a:t>na ústav nebo sociální družstvo (§ 3042)</a:t>
            </a:r>
          </a:p>
          <a:p>
            <a:pPr>
              <a:buClr>
                <a:srgbClr val="DD6909"/>
              </a:buClr>
              <a:buFont typeface="Arial" pitchFamily="34" charset="0"/>
              <a:buChar char="∕"/>
            </a:pPr>
            <a:r>
              <a:rPr lang="cs-CZ" dirty="0" smtClean="0"/>
              <a:t>možnost dána bez časového omezení</a:t>
            </a:r>
          </a:p>
          <a:p>
            <a:pPr>
              <a:buClr>
                <a:srgbClr val="DD6909"/>
              </a:buClr>
              <a:buFont typeface="Arial" pitchFamily="34" charset="0"/>
              <a:buChar char="∕"/>
            </a:pPr>
            <a:r>
              <a:rPr lang="cs-CZ" dirty="0" smtClean="0"/>
              <a:t>není upraveno v zákoně – je velmi obecně</a:t>
            </a:r>
          </a:p>
          <a:p>
            <a:pPr>
              <a:buClr>
                <a:srgbClr val="DD6909"/>
              </a:buClr>
              <a:buFont typeface="Arial" pitchFamily="34" charset="0"/>
              <a:buChar char="∕"/>
            </a:pPr>
            <a:r>
              <a:rPr lang="cs-CZ" dirty="0" smtClean="0"/>
              <a:t> nutno se vypořádat s právy členů (pokud na ústav)</a:t>
            </a:r>
          </a:p>
          <a:p>
            <a:pPr>
              <a:buClr>
                <a:srgbClr val="DD6909"/>
              </a:buClr>
              <a:buFont typeface="Arial" pitchFamily="34" charset="0"/>
              <a:buChar char="∕"/>
            </a:pPr>
            <a:r>
              <a:rPr lang="cs-CZ" dirty="0" smtClean="0"/>
              <a:t>---------------------------</a:t>
            </a:r>
          </a:p>
          <a:p>
            <a:pPr>
              <a:buClr>
                <a:srgbClr val="DD6909"/>
              </a:buClr>
              <a:buFont typeface="Arial" pitchFamily="34" charset="0"/>
              <a:buChar char="∕"/>
            </a:pPr>
            <a:r>
              <a:rPr lang="cs-CZ" dirty="0" smtClean="0"/>
              <a:t>Kdy vhodné?</a:t>
            </a:r>
          </a:p>
          <a:p>
            <a:pPr>
              <a:buClr>
                <a:srgbClr val="DD6909"/>
              </a:buClr>
              <a:buFont typeface="Arial" pitchFamily="34" charset="0"/>
              <a:buChar char="∕"/>
            </a:pPr>
            <a:r>
              <a:rPr lang="cs-CZ" dirty="0" smtClean="0"/>
              <a:t>Který orgán rozhoduje?</a:t>
            </a:r>
          </a:p>
          <a:p>
            <a:pPr>
              <a:buClr>
                <a:srgbClr val="DD6909"/>
              </a:buClr>
              <a:buFont typeface="Arial" pitchFamily="34" charset="0"/>
              <a:buChar char="∕"/>
            </a:pPr>
            <a:r>
              <a:rPr lang="cs-CZ" dirty="0" smtClean="0"/>
              <a:t>Jakou formu musí mít rozhodnutí i změně právní formy?</a:t>
            </a:r>
          </a:p>
          <a:p>
            <a:pPr>
              <a:buClr>
                <a:srgbClr val="DD6909"/>
              </a:buClr>
              <a:buFont typeface="Arial" pitchFamily="34" charset="0"/>
              <a:buChar char="∕"/>
            </a:pPr>
            <a:endParaRPr lang="cs-CZ" dirty="0" smtClean="0"/>
          </a:p>
        </p:txBody>
      </p:sp>
      <p:sp>
        <p:nvSpPr>
          <p:cNvPr id="3" name="Nadpis 2"/>
          <p:cNvSpPr>
            <a:spLocks noGrp="1"/>
          </p:cNvSpPr>
          <p:nvPr>
            <p:ph type="title"/>
          </p:nvPr>
        </p:nvSpPr>
        <p:spPr/>
        <p:txBody>
          <a:bodyPr>
            <a:normAutofit/>
          </a:bodyPr>
          <a:lstStyle/>
          <a:p>
            <a:r>
              <a:rPr lang="cs-CZ" dirty="0" smtClean="0"/>
              <a:t>Transformace spolku na jiné právní formy (spolků – bývalých </a:t>
            </a:r>
            <a:r>
              <a:rPr lang="cs-CZ" dirty="0" err="1" smtClean="0"/>
              <a:t>o.s</a:t>
            </a:r>
            <a:r>
              <a:rPr lang="cs-CZ" dirty="0" smtClean="0"/>
              <a:t>.)</a:t>
            </a:r>
            <a:endParaRPr lang="cs-CZ" dirty="0"/>
          </a:p>
        </p:txBody>
      </p:sp>
    </p:spTree>
  </p:cSld>
  <p:clrMapOvr>
    <a:masterClrMapping/>
  </p:clrMapOvr>
  <p:transition>
    <p:randomBa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92500" lnSpcReduction="20000"/>
          </a:bodyPr>
          <a:lstStyle/>
          <a:p>
            <a:pPr>
              <a:buNone/>
            </a:pPr>
            <a:r>
              <a:rPr lang="cs-CZ" dirty="0" smtClean="0"/>
              <a:t>VÝHODY:</a:t>
            </a:r>
          </a:p>
          <a:p>
            <a:pPr>
              <a:buNone/>
            </a:pPr>
            <a:r>
              <a:rPr lang="cs-CZ" dirty="0" smtClean="0"/>
              <a:t>+ Není-li nutná/vhodná členská základna </a:t>
            </a:r>
          </a:p>
          <a:p>
            <a:pPr>
              <a:buNone/>
            </a:pPr>
            <a:r>
              <a:rPr lang="cs-CZ" dirty="0" smtClean="0"/>
              <a:t>+/-Fundační základ(vždy nutný majetkový vklad)</a:t>
            </a:r>
          </a:p>
          <a:p>
            <a:pPr>
              <a:buNone/>
            </a:pPr>
            <a:r>
              <a:rPr lang="cs-CZ" dirty="0" smtClean="0"/>
              <a:t>+/- „centralistický způsob řízení“ – lze dosáhnout i v rámci vnitřní organizace spolku, tzv. spolky vůdcovského typu</a:t>
            </a:r>
          </a:p>
          <a:p>
            <a:pPr>
              <a:buNone/>
            </a:pPr>
            <a:r>
              <a:rPr lang="cs-CZ" dirty="0" smtClean="0"/>
              <a:t>+ Jednodušší pravidla pro fungování</a:t>
            </a:r>
          </a:p>
          <a:p>
            <a:pPr>
              <a:buNone/>
            </a:pPr>
            <a:r>
              <a:rPr lang="cs-CZ" dirty="0" smtClean="0"/>
              <a:t>+ provozování činnost užitečné společensky nebo hospodářsky</a:t>
            </a:r>
          </a:p>
          <a:p>
            <a:pPr>
              <a:buNone/>
            </a:pPr>
            <a:r>
              <a:rPr lang="cs-CZ" dirty="0" smtClean="0"/>
              <a:t>+/- Silné postavení zakladatele i za trvání existence ústavu(odlišuje ústav od ostatních fundací) </a:t>
            </a:r>
          </a:p>
          <a:p>
            <a:pPr>
              <a:buNone/>
            </a:pPr>
            <a:r>
              <a:rPr lang="cs-CZ" dirty="0" smtClean="0"/>
              <a:t>+ Není povinnost mít dozorčí radu</a:t>
            </a:r>
          </a:p>
          <a:p>
            <a:pPr>
              <a:buNone/>
            </a:pPr>
            <a:r>
              <a:rPr lang="cs-CZ" dirty="0" smtClean="0"/>
              <a:t>+ Podnikání přímé i „nepřímé“ (zejména formou majetkové účasti na podnikání jiných osob)</a:t>
            </a:r>
          </a:p>
          <a:p>
            <a:pPr>
              <a:buNone/>
            </a:pPr>
            <a:endParaRPr lang="cs-CZ" dirty="0" smtClean="0"/>
          </a:p>
          <a:p>
            <a:pPr>
              <a:buNone/>
            </a:pPr>
            <a:endParaRPr lang="cs-CZ" dirty="0" smtClean="0"/>
          </a:p>
          <a:p>
            <a:endParaRPr lang="cs-CZ" dirty="0" smtClean="0"/>
          </a:p>
          <a:p>
            <a:endParaRPr lang="cs-CZ" dirty="0"/>
          </a:p>
        </p:txBody>
      </p:sp>
      <p:sp>
        <p:nvSpPr>
          <p:cNvPr id="2" name="Nadpis 1"/>
          <p:cNvSpPr>
            <a:spLocks noGrp="1"/>
          </p:cNvSpPr>
          <p:nvPr>
            <p:ph type="title"/>
          </p:nvPr>
        </p:nvSpPr>
        <p:spPr>
          <a:xfrm>
            <a:off x="428596" y="1142984"/>
            <a:ext cx="8501122" cy="557824"/>
          </a:xfrm>
        </p:spPr>
        <p:txBody>
          <a:bodyPr/>
          <a:lstStyle/>
          <a:p>
            <a:r>
              <a:rPr lang="cs-CZ" dirty="0" smtClean="0"/>
              <a:t>Transformace na ústav</a:t>
            </a:r>
            <a:endParaRPr lang="cs-CZ" dirty="0"/>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fontScale="92500" lnSpcReduction="20000"/>
          </a:bodyPr>
          <a:lstStyle/>
          <a:p>
            <a:r>
              <a:rPr lang="en-US" dirty="0" err="1" smtClean="0"/>
              <a:t>Návrat</a:t>
            </a:r>
            <a:r>
              <a:rPr lang="en-US" dirty="0" smtClean="0"/>
              <a:t> </a:t>
            </a:r>
            <a:r>
              <a:rPr lang="en-US" dirty="0" err="1" smtClean="0"/>
              <a:t>ke</a:t>
            </a:r>
            <a:r>
              <a:rPr lang="en-US" dirty="0" smtClean="0"/>
              <a:t> </a:t>
            </a:r>
            <a:r>
              <a:rPr lang="en-US" dirty="0" err="1" smtClean="0"/>
              <a:t>kořenům</a:t>
            </a:r>
            <a:r>
              <a:rPr lang="en-US" dirty="0" smtClean="0"/>
              <a:t> </a:t>
            </a:r>
            <a:r>
              <a:rPr lang="en-US" dirty="0" err="1" smtClean="0"/>
              <a:t>idei</a:t>
            </a:r>
            <a:r>
              <a:rPr lang="en-US" dirty="0" smtClean="0"/>
              <a:t> </a:t>
            </a:r>
            <a:r>
              <a:rPr lang="en-US" dirty="0" err="1" smtClean="0"/>
              <a:t>družstevnictví</a:t>
            </a:r>
            <a:endParaRPr lang="en-US" dirty="0" smtClean="0"/>
          </a:p>
          <a:p>
            <a:r>
              <a:rPr lang="en-US" dirty="0" smtClean="0"/>
              <a:t>§ 758 ZOK</a:t>
            </a:r>
          </a:p>
          <a:p>
            <a:pPr lvl="1"/>
            <a:r>
              <a:rPr lang="en-US" dirty="0" err="1" smtClean="0"/>
              <a:t>Obecně</a:t>
            </a:r>
            <a:r>
              <a:rPr lang="en-US" dirty="0" smtClean="0"/>
              <a:t> </a:t>
            </a:r>
            <a:r>
              <a:rPr lang="en-US" dirty="0" err="1" smtClean="0"/>
              <a:t>prospěšná</a:t>
            </a:r>
            <a:r>
              <a:rPr lang="en-US" dirty="0" smtClean="0"/>
              <a:t> </a:t>
            </a:r>
            <a:r>
              <a:rPr lang="en-US" dirty="0" err="1" smtClean="0"/>
              <a:t>činnost</a:t>
            </a:r>
            <a:endParaRPr lang="en-US" dirty="0" smtClean="0"/>
          </a:p>
          <a:p>
            <a:pPr lvl="1"/>
            <a:r>
              <a:rPr lang="en-US" dirty="0" err="1" smtClean="0"/>
              <a:t>Za</a:t>
            </a:r>
            <a:r>
              <a:rPr lang="en-US" dirty="0" smtClean="0"/>
              <a:t> </a:t>
            </a:r>
            <a:r>
              <a:rPr lang="en-US" dirty="0" err="1" smtClean="0"/>
              <a:t>účelem</a:t>
            </a:r>
            <a:r>
              <a:rPr lang="en-US" dirty="0" smtClean="0"/>
              <a:t> </a:t>
            </a:r>
            <a:r>
              <a:rPr lang="en-US" dirty="0" err="1" smtClean="0"/>
              <a:t>integrace</a:t>
            </a:r>
            <a:r>
              <a:rPr lang="en-US" dirty="0" smtClean="0"/>
              <a:t> </a:t>
            </a:r>
            <a:r>
              <a:rPr lang="en-US" dirty="0" err="1" smtClean="0"/>
              <a:t>znevýhodněných</a:t>
            </a:r>
            <a:r>
              <a:rPr lang="en-US" dirty="0" smtClean="0"/>
              <a:t> </a:t>
            </a:r>
          </a:p>
          <a:p>
            <a:pPr lvl="1"/>
            <a:endParaRPr lang="en-US" dirty="0"/>
          </a:p>
          <a:p>
            <a:r>
              <a:rPr lang="en-US" dirty="0" err="1" smtClean="0"/>
              <a:t>Propojení</a:t>
            </a:r>
            <a:r>
              <a:rPr lang="en-US" dirty="0" smtClean="0"/>
              <a:t> </a:t>
            </a:r>
            <a:r>
              <a:rPr lang="en-US" dirty="0" err="1" smtClean="0"/>
              <a:t>členů</a:t>
            </a:r>
            <a:r>
              <a:rPr lang="en-US" dirty="0" smtClean="0"/>
              <a:t> </a:t>
            </a:r>
            <a:r>
              <a:rPr lang="en-US" dirty="0" err="1" smtClean="0"/>
              <a:t>družstva</a:t>
            </a:r>
            <a:r>
              <a:rPr lang="en-US" dirty="0" smtClean="0"/>
              <a:t> s </a:t>
            </a:r>
            <a:r>
              <a:rPr lang="en-US" dirty="0" err="1" smtClean="0"/>
              <a:t>prací</a:t>
            </a:r>
            <a:r>
              <a:rPr lang="en-US" dirty="0" smtClean="0"/>
              <a:t> pro </a:t>
            </a:r>
            <a:r>
              <a:rPr lang="en-US" dirty="0" err="1" smtClean="0"/>
              <a:t>družstvo</a:t>
            </a:r>
            <a:endParaRPr lang="en-US" dirty="0" smtClean="0"/>
          </a:p>
          <a:p>
            <a:r>
              <a:rPr lang="en-US" dirty="0" err="1" smtClean="0"/>
              <a:t>Družstevní</a:t>
            </a:r>
            <a:r>
              <a:rPr lang="en-US" dirty="0" smtClean="0"/>
              <a:t> </a:t>
            </a:r>
            <a:r>
              <a:rPr lang="en-US" dirty="0" err="1" smtClean="0"/>
              <a:t>demokracie</a:t>
            </a:r>
            <a:endParaRPr lang="en-US" dirty="0" smtClean="0"/>
          </a:p>
          <a:p>
            <a:r>
              <a:rPr lang="en-US" dirty="0" err="1" smtClean="0"/>
              <a:t>Omezení</a:t>
            </a:r>
            <a:r>
              <a:rPr lang="en-US" dirty="0" smtClean="0"/>
              <a:t> </a:t>
            </a:r>
            <a:r>
              <a:rPr lang="en-US" dirty="0" err="1" smtClean="0"/>
              <a:t>hospodaření</a:t>
            </a:r>
            <a:endParaRPr lang="cs-CZ" dirty="0" smtClean="0"/>
          </a:p>
          <a:p>
            <a:r>
              <a:rPr lang="cs-CZ" dirty="0" smtClean="0"/>
              <a:t>Omezená možnost osob, které mohou být členem</a:t>
            </a:r>
          </a:p>
          <a:p>
            <a:r>
              <a:rPr lang="cs-CZ" dirty="0" smtClean="0"/>
              <a:t>Zákaz převodu družstevního podílu</a:t>
            </a:r>
          </a:p>
          <a:p>
            <a:r>
              <a:rPr lang="en-US" dirty="0" err="1" smtClean="0"/>
              <a:t>Sdružení</a:t>
            </a:r>
            <a:r>
              <a:rPr lang="en-US" dirty="0" smtClean="0"/>
              <a:t> (</a:t>
            </a:r>
            <a:r>
              <a:rPr lang="en-US" dirty="0" err="1" smtClean="0"/>
              <a:t>spolek</a:t>
            </a:r>
            <a:r>
              <a:rPr lang="en-US" dirty="0" smtClean="0"/>
              <a:t>) se </a:t>
            </a:r>
            <a:r>
              <a:rPr lang="en-US" dirty="0" err="1" smtClean="0"/>
              <a:t>může</a:t>
            </a:r>
            <a:r>
              <a:rPr lang="en-US" dirty="0" smtClean="0"/>
              <a:t> </a:t>
            </a:r>
            <a:r>
              <a:rPr lang="en-US" dirty="0" err="1" smtClean="0"/>
              <a:t>na</a:t>
            </a:r>
            <a:r>
              <a:rPr lang="en-US" dirty="0" smtClean="0"/>
              <a:t> </a:t>
            </a:r>
            <a:r>
              <a:rPr lang="en-US" dirty="0" err="1" smtClean="0"/>
              <a:t>sociální</a:t>
            </a:r>
            <a:r>
              <a:rPr lang="en-US" dirty="0" smtClean="0"/>
              <a:t> </a:t>
            </a:r>
            <a:r>
              <a:rPr lang="en-US" dirty="0" err="1" smtClean="0"/>
              <a:t>družstvo</a:t>
            </a:r>
            <a:r>
              <a:rPr lang="en-US" dirty="0" smtClean="0"/>
              <a:t> </a:t>
            </a:r>
            <a:r>
              <a:rPr lang="cs-CZ" dirty="0" smtClean="0"/>
              <a:t>pře</a:t>
            </a:r>
            <a:r>
              <a:rPr lang="en-US" dirty="0" err="1" smtClean="0"/>
              <a:t>měnit</a:t>
            </a:r>
            <a:r>
              <a:rPr lang="cs-CZ" dirty="0" smtClean="0"/>
              <a:t> (§ 3045/1)</a:t>
            </a:r>
            <a:endParaRPr lang="en-US" dirty="0" smtClean="0"/>
          </a:p>
          <a:p>
            <a:pPr>
              <a:buNone/>
            </a:pPr>
            <a:endParaRPr lang="en-US" dirty="0" smtClean="0"/>
          </a:p>
        </p:txBody>
      </p:sp>
      <p:sp>
        <p:nvSpPr>
          <p:cNvPr id="6" name="Title 5"/>
          <p:cNvSpPr>
            <a:spLocks noGrp="1"/>
          </p:cNvSpPr>
          <p:nvPr>
            <p:ph type="title"/>
          </p:nvPr>
        </p:nvSpPr>
        <p:spPr>
          <a:xfrm>
            <a:off x="609656" y="692696"/>
            <a:ext cx="8501122" cy="857256"/>
          </a:xfrm>
        </p:spPr>
        <p:txBody>
          <a:bodyPr/>
          <a:lstStyle/>
          <a:p>
            <a:r>
              <a:rPr lang="en-US" dirty="0" err="1" smtClean="0"/>
              <a:t>Sociální</a:t>
            </a:r>
            <a:r>
              <a:rPr lang="en-US" dirty="0" smtClean="0"/>
              <a:t> </a:t>
            </a:r>
            <a:r>
              <a:rPr lang="en-US" dirty="0" err="1" smtClean="0"/>
              <a:t>družstvo</a:t>
            </a:r>
            <a:endParaRPr lang="en-US" dirty="0"/>
          </a:p>
        </p:txBody>
      </p:sp>
    </p:spTree>
    <p:extLst>
      <p:ext uri="{BB962C8B-B14F-4D97-AF65-F5344CB8AC3E}">
        <p14:creationId xmlns:p14="http://schemas.microsoft.com/office/powerpoint/2010/main" val="257288595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28596" y="1916832"/>
            <a:ext cx="8285168" cy="4226812"/>
          </a:xfrm>
        </p:spPr>
        <p:txBody>
          <a:bodyPr>
            <a:normAutofit fontScale="85000" lnSpcReduction="20000"/>
          </a:bodyPr>
          <a:lstStyle/>
          <a:p>
            <a:pPr>
              <a:buNone/>
            </a:pPr>
            <a:r>
              <a:rPr lang="cs-CZ" dirty="0" smtClean="0"/>
              <a:t>V dalších zákonech:</a:t>
            </a:r>
          </a:p>
          <a:p>
            <a:pPr>
              <a:buNone/>
            </a:pPr>
            <a:r>
              <a:rPr lang="cs-CZ" dirty="0"/>
              <a:t> </a:t>
            </a:r>
            <a:r>
              <a:rPr lang="cs-CZ" dirty="0" smtClean="0"/>
              <a:t>z. č. 3/2002 Sb., o církvích a náboženských společnostech</a:t>
            </a:r>
          </a:p>
          <a:p>
            <a:r>
              <a:rPr lang="cs-CZ" dirty="0" smtClean="0"/>
              <a:t>Církve</a:t>
            </a:r>
          </a:p>
          <a:p>
            <a:r>
              <a:rPr lang="cs-CZ" dirty="0" smtClean="0"/>
              <a:t>Náboženské společnosti</a:t>
            </a:r>
          </a:p>
          <a:p>
            <a:r>
              <a:rPr lang="cs-CZ" dirty="0" smtClean="0"/>
              <a:t>Církevní právnické osoby (evidované)</a:t>
            </a:r>
          </a:p>
          <a:p>
            <a:pPr>
              <a:buNone/>
            </a:pPr>
            <a:r>
              <a:rPr lang="cs-CZ" dirty="0" smtClean="0"/>
              <a:t>z.č. 424/1991 Sb., o politických stranách a politických hnutích</a:t>
            </a:r>
          </a:p>
          <a:p>
            <a:r>
              <a:rPr lang="cs-CZ" dirty="0" smtClean="0"/>
              <a:t>Politické strany</a:t>
            </a:r>
          </a:p>
          <a:p>
            <a:r>
              <a:rPr lang="cs-CZ" dirty="0" smtClean="0"/>
              <a:t>Politická hnutí</a:t>
            </a:r>
          </a:p>
          <a:p>
            <a:pPr>
              <a:buNone/>
            </a:pPr>
            <a:r>
              <a:rPr lang="cs-CZ" dirty="0" smtClean="0"/>
              <a:t>z.č. 449/2001 Sb., o myslivosti</a:t>
            </a:r>
          </a:p>
          <a:p>
            <a:r>
              <a:rPr lang="cs-CZ" dirty="0" smtClean="0"/>
              <a:t>Honební společenstva</a:t>
            </a:r>
          </a:p>
          <a:p>
            <a:pPr>
              <a:buNone/>
            </a:pPr>
            <a:r>
              <a:rPr lang="cs-CZ" dirty="0" smtClean="0"/>
              <a:t>Zrušený § 20f a </a:t>
            </a:r>
            <a:r>
              <a:rPr lang="cs-CZ" dirty="0" err="1" smtClean="0"/>
              <a:t>násl</a:t>
            </a:r>
            <a:r>
              <a:rPr lang="cs-CZ" dirty="0" smtClean="0"/>
              <a:t>. ObčZ1964:</a:t>
            </a:r>
          </a:p>
          <a:p>
            <a:r>
              <a:rPr lang="cs-CZ" dirty="0" smtClean="0"/>
              <a:t>Zájmové sdružení právnických osob (§ 3051)</a:t>
            </a:r>
          </a:p>
        </p:txBody>
      </p:sp>
      <p:sp>
        <p:nvSpPr>
          <p:cNvPr id="4" name="Title 3"/>
          <p:cNvSpPr>
            <a:spLocks noGrp="1"/>
          </p:cNvSpPr>
          <p:nvPr>
            <p:ph type="title"/>
          </p:nvPr>
        </p:nvSpPr>
        <p:spPr>
          <a:xfrm>
            <a:off x="428596" y="1142984"/>
            <a:ext cx="8501122" cy="557824"/>
          </a:xfrm>
        </p:spPr>
        <p:txBody>
          <a:bodyPr>
            <a:normAutofit/>
          </a:bodyPr>
          <a:lstStyle/>
          <a:p>
            <a:r>
              <a:rPr lang="cs-CZ" dirty="0" smtClean="0"/>
              <a:t>Korporace – za jiným účelem než podnikáním</a:t>
            </a:r>
            <a:endParaRPr lang="en-US" dirty="0"/>
          </a:p>
        </p:txBody>
      </p:sp>
    </p:spTree>
    <p:extLst>
      <p:ext uri="{BB962C8B-B14F-4D97-AF65-F5344CB8AC3E}">
        <p14:creationId xmlns:p14="http://schemas.microsoft.com/office/powerpoint/2010/main" val="3284524335"/>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fontScale="25000" lnSpcReduction="20000"/>
          </a:bodyPr>
          <a:lstStyle/>
          <a:p>
            <a:pPr>
              <a:buNone/>
            </a:pPr>
            <a:endParaRPr lang="cs-CZ" sz="4800" dirty="0" smtClean="0"/>
          </a:p>
          <a:p>
            <a:r>
              <a:rPr lang="cs-CZ" sz="4800" dirty="0" smtClean="0"/>
              <a:t>Benák, J. Záhumenský, D. Jak na spolkový rejstřík, </a:t>
            </a:r>
            <a:r>
              <a:rPr lang="cs-CZ" sz="4800" dirty="0" err="1" smtClean="0"/>
              <a:t>Grada</a:t>
            </a:r>
            <a:r>
              <a:rPr lang="cs-CZ" sz="4800" dirty="0" smtClean="0"/>
              <a:t>, 2015.</a:t>
            </a:r>
          </a:p>
          <a:p>
            <a:r>
              <a:rPr lang="cs-CZ" sz="4800" dirty="0" err="1" smtClean="0"/>
              <a:t>Brim</a:t>
            </a:r>
            <a:r>
              <a:rPr lang="cs-CZ" sz="4800" dirty="0" smtClean="0"/>
              <a:t>, L. Soudní přezkum rozhodnutí orgánů občanských sdružení. </a:t>
            </a:r>
            <a:r>
              <a:rPr lang="cs-CZ" sz="4800" i="1" dirty="0" smtClean="0"/>
              <a:t>Právník</a:t>
            </a:r>
            <a:r>
              <a:rPr lang="cs-CZ" sz="4800" dirty="0" smtClean="0"/>
              <a:t>. 2013, </a:t>
            </a:r>
            <a:r>
              <a:rPr lang="cs-CZ" sz="4800" dirty="0" err="1" smtClean="0"/>
              <a:t>roč</a:t>
            </a:r>
            <a:r>
              <a:rPr lang="cs-CZ" sz="4800" dirty="0" smtClean="0"/>
              <a:t>. 152, č. 5, s. 499-518.</a:t>
            </a:r>
          </a:p>
          <a:p>
            <a:r>
              <a:rPr lang="cs-CZ" sz="4800" dirty="0" smtClean="0"/>
              <a:t>David, L., Bílková, J., </a:t>
            </a:r>
            <a:r>
              <a:rPr lang="cs-CZ" sz="4800" dirty="0" err="1" smtClean="0"/>
              <a:t>Podivínová</a:t>
            </a:r>
            <a:r>
              <a:rPr lang="cs-CZ" sz="4800" dirty="0" smtClean="0"/>
              <a:t>, M. </a:t>
            </a:r>
            <a:r>
              <a:rPr lang="cs-CZ" sz="4800" i="1" dirty="0" smtClean="0"/>
              <a:t>Přehled judikatury. Soudní ochrana člena spolku, církve, politické strany</a:t>
            </a:r>
            <a:r>
              <a:rPr lang="cs-CZ" sz="4800" dirty="0" smtClean="0"/>
              <a:t>. Praha: </a:t>
            </a:r>
            <a:r>
              <a:rPr lang="cs-CZ" sz="4800" dirty="0" err="1" smtClean="0"/>
              <a:t>Wolters</a:t>
            </a:r>
            <a:r>
              <a:rPr lang="cs-CZ" sz="4800" dirty="0" smtClean="0"/>
              <a:t> </a:t>
            </a:r>
            <a:r>
              <a:rPr lang="cs-CZ" sz="4800" dirty="0" err="1" smtClean="0"/>
              <a:t>Kluwer</a:t>
            </a:r>
            <a:r>
              <a:rPr lang="cs-CZ" sz="4800" dirty="0" smtClean="0"/>
              <a:t>, 2011.</a:t>
            </a:r>
          </a:p>
          <a:p>
            <a:r>
              <a:rPr lang="cs-CZ" sz="4800" dirty="0" smtClean="0"/>
              <a:t>Lavický, P. a kol. </a:t>
            </a:r>
            <a:r>
              <a:rPr lang="cs-CZ" sz="4800" i="1" dirty="0" smtClean="0"/>
              <a:t>Občanský zákoník, Komentář § 1 – 654</a:t>
            </a:r>
            <a:r>
              <a:rPr lang="cs-CZ" sz="4800" dirty="0" smtClean="0"/>
              <a:t>. Praha: C. H. </a:t>
            </a:r>
            <a:r>
              <a:rPr lang="cs-CZ" sz="4800" dirty="0" err="1" smtClean="0"/>
              <a:t>Beck</a:t>
            </a:r>
            <a:r>
              <a:rPr lang="cs-CZ" sz="4800" dirty="0" smtClean="0"/>
              <a:t>, 2014.</a:t>
            </a:r>
          </a:p>
          <a:p>
            <a:pPr marL="0" indent="0">
              <a:buNone/>
            </a:pPr>
            <a:r>
              <a:rPr lang="cs-CZ" sz="4800" dirty="0" smtClean="0"/>
              <a:t>Hájková, A., </a:t>
            </a:r>
            <a:r>
              <a:rPr lang="cs-CZ" sz="4800" dirty="0" err="1" smtClean="0"/>
              <a:t>Nebuželská</a:t>
            </a:r>
            <a:r>
              <a:rPr lang="cs-CZ" sz="4800" dirty="0" smtClean="0"/>
              <a:t>, M., </a:t>
            </a:r>
            <a:r>
              <a:rPr lang="cs-CZ" sz="4800" dirty="0" err="1" smtClean="0"/>
              <a:t>Pavlok</a:t>
            </a:r>
            <a:r>
              <a:rPr lang="cs-CZ" sz="4800" dirty="0" smtClean="0"/>
              <a:t>, P. Spolky a spolkové právo, C.H. Beck, 2015.</a:t>
            </a:r>
          </a:p>
          <a:p>
            <a:r>
              <a:rPr lang="cs-CZ" sz="4800" b="1" dirty="0" smtClean="0"/>
              <a:t>Ronovská</a:t>
            </a:r>
            <a:r>
              <a:rPr lang="cs-CZ" sz="4800" b="1" dirty="0"/>
              <a:t>, K., Bílková, J., </a:t>
            </a:r>
            <a:r>
              <a:rPr lang="cs-CZ" sz="4800" b="1" dirty="0" err="1"/>
              <a:t>Vitoul</a:t>
            </a:r>
            <a:r>
              <a:rPr lang="cs-CZ" sz="4800" b="1" dirty="0"/>
              <a:t>, V. a kol. </a:t>
            </a:r>
            <a:r>
              <a:rPr lang="cs-CZ" sz="4800" b="1" i="1" dirty="0"/>
              <a:t>Nové spolkové právo v otázkách a odpovědích</a:t>
            </a:r>
            <a:r>
              <a:rPr lang="cs-CZ" sz="4800" b="1" dirty="0"/>
              <a:t>. Praha: </a:t>
            </a:r>
            <a:r>
              <a:rPr lang="cs-CZ" sz="4800" b="1" dirty="0" err="1"/>
              <a:t>Leges</a:t>
            </a:r>
            <a:r>
              <a:rPr lang="cs-CZ" sz="4800" b="1" dirty="0"/>
              <a:t>, 2014.</a:t>
            </a:r>
          </a:p>
          <a:p>
            <a:r>
              <a:rPr lang="cs-CZ" sz="4800" dirty="0" err="1" smtClean="0"/>
              <a:t>Telec</a:t>
            </a:r>
            <a:r>
              <a:rPr lang="cs-CZ" sz="4800" dirty="0" smtClean="0"/>
              <a:t>, I. </a:t>
            </a:r>
            <a:r>
              <a:rPr lang="cs-CZ" sz="4800" i="1" dirty="0" smtClean="0"/>
              <a:t>Spolkové právo</a:t>
            </a:r>
            <a:r>
              <a:rPr lang="cs-CZ" sz="4800" dirty="0" smtClean="0"/>
              <a:t>. Praha: C. H. </a:t>
            </a:r>
            <a:r>
              <a:rPr lang="cs-CZ" sz="4800" dirty="0" err="1" smtClean="0"/>
              <a:t>Beck</a:t>
            </a:r>
            <a:r>
              <a:rPr lang="cs-CZ" sz="4800" dirty="0" smtClean="0"/>
              <a:t>, 1998.</a:t>
            </a:r>
          </a:p>
          <a:p>
            <a:r>
              <a:rPr lang="cs-CZ" sz="4800" b="1" dirty="0" err="1" smtClean="0"/>
              <a:t>Telec</a:t>
            </a:r>
            <a:r>
              <a:rPr lang="cs-CZ" sz="4800" b="1" dirty="0" smtClean="0"/>
              <a:t>, I. Zásady nového spolkového práva. </a:t>
            </a:r>
            <a:r>
              <a:rPr lang="cs-CZ" sz="4800" b="1" i="1" dirty="0" smtClean="0"/>
              <a:t>Právní rozhledy</a:t>
            </a:r>
            <a:r>
              <a:rPr lang="cs-CZ" sz="4800" b="1" dirty="0" smtClean="0"/>
              <a:t>. 2013, </a:t>
            </a:r>
            <a:r>
              <a:rPr lang="cs-CZ" sz="4800" b="1" dirty="0" err="1" smtClean="0"/>
              <a:t>roč</a:t>
            </a:r>
            <a:r>
              <a:rPr lang="cs-CZ" sz="4800" b="1" dirty="0" smtClean="0"/>
              <a:t>. 21, č. 22, s. 763-766.</a:t>
            </a:r>
          </a:p>
          <a:p>
            <a:pPr>
              <a:buNone/>
            </a:pPr>
            <a:r>
              <a:rPr lang="cs-CZ" sz="4800" dirty="0" smtClean="0"/>
              <a:t> </a:t>
            </a:r>
          </a:p>
          <a:p>
            <a:pPr>
              <a:buNone/>
            </a:pPr>
            <a:endParaRPr lang="cs-CZ" dirty="0" smtClean="0"/>
          </a:p>
          <a:p>
            <a:endParaRPr lang="cs-CZ" dirty="0"/>
          </a:p>
        </p:txBody>
      </p:sp>
      <p:sp>
        <p:nvSpPr>
          <p:cNvPr id="2" name="Nadpis 1"/>
          <p:cNvSpPr>
            <a:spLocks noGrp="1"/>
          </p:cNvSpPr>
          <p:nvPr>
            <p:ph type="title"/>
          </p:nvPr>
        </p:nvSpPr>
        <p:spPr>
          <a:xfrm>
            <a:off x="428596" y="620688"/>
            <a:ext cx="8501122" cy="857256"/>
          </a:xfrm>
        </p:spPr>
        <p:txBody>
          <a:bodyPr/>
          <a:lstStyle/>
          <a:p>
            <a:r>
              <a:rPr lang="cs-CZ" dirty="0" smtClean="0"/>
              <a:t>Související literatura</a:t>
            </a:r>
            <a:endParaRPr lang="cs-CZ" dirty="0"/>
          </a:p>
        </p:txBody>
      </p:sp>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lnSpcReduction="10000"/>
          </a:bodyPr>
          <a:lstStyle/>
          <a:p>
            <a:r>
              <a:rPr lang="en-US" dirty="0" err="1" smtClean="0"/>
              <a:t>Spolkový</a:t>
            </a:r>
            <a:r>
              <a:rPr lang="en-US" dirty="0" smtClean="0"/>
              <a:t> </a:t>
            </a:r>
            <a:r>
              <a:rPr lang="en-US" dirty="0" err="1" smtClean="0"/>
              <a:t>rejstřík</a:t>
            </a:r>
            <a:r>
              <a:rPr lang="en-US" dirty="0" smtClean="0"/>
              <a:t> je </a:t>
            </a:r>
            <a:r>
              <a:rPr lang="en-US" dirty="0" err="1" smtClean="0"/>
              <a:t>veřejný</a:t>
            </a:r>
            <a:r>
              <a:rPr lang="en-US" dirty="0" smtClean="0"/>
              <a:t> </a:t>
            </a:r>
            <a:r>
              <a:rPr lang="en-US" dirty="0" err="1" smtClean="0"/>
              <a:t>rejstřík</a:t>
            </a:r>
            <a:endParaRPr lang="en-US" dirty="0" smtClean="0"/>
          </a:p>
          <a:p>
            <a:r>
              <a:rPr lang="en-US" dirty="0" err="1" smtClean="0"/>
              <a:t>Překl</a:t>
            </a:r>
            <a:r>
              <a:rPr lang="cs-CZ" dirty="0" smtClean="0"/>
              <a:t>opila se </a:t>
            </a:r>
            <a:r>
              <a:rPr lang="en-US" dirty="0" smtClean="0"/>
              <a:t>data</a:t>
            </a:r>
            <a:r>
              <a:rPr lang="cs-CZ" dirty="0"/>
              <a:t> </a:t>
            </a:r>
            <a:r>
              <a:rPr lang="cs-CZ" dirty="0" smtClean="0"/>
              <a:t>od MV</a:t>
            </a:r>
            <a:r>
              <a:rPr lang="en-US" dirty="0" smtClean="0"/>
              <a:t> (§ 126</a:t>
            </a:r>
            <a:r>
              <a:rPr lang="cs-CZ" dirty="0" smtClean="0"/>
              <a:t> </a:t>
            </a:r>
            <a:r>
              <a:rPr lang="cs-CZ" dirty="0" err="1" smtClean="0"/>
              <a:t>VeřRej</a:t>
            </a:r>
            <a:r>
              <a:rPr lang="en-US" dirty="0" smtClean="0"/>
              <a:t>)</a:t>
            </a:r>
            <a:r>
              <a:rPr lang="cs-CZ" dirty="0" smtClean="0"/>
              <a:t> – 80 tis. Spolků + 40 tis. Pobočných </a:t>
            </a:r>
            <a:endParaRPr lang="en-US" dirty="0" smtClean="0"/>
          </a:p>
          <a:p>
            <a:r>
              <a:rPr lang="en-US" dirty="0" err="1" smtClean="0"/>
              <a:t>Zájmová</a:t>
            </a:r>
            <a:r>
              <a:rPr lang="en-US" dirty="0" smtClean="0"/>
              <a:t> </a:t>
            </a:r>
            <a:r>
              <a:rPr lang="en-US" dirty="0" err="1" smtClean="0"/>
              <a:t>sdružení</a:t>
            </a:r>
            <a:r>
              <a:rPr lang="en-US" dirty="0" smtClean="0"/>
              <a:t> </a:t>
            </a:r>
            <a:r>
              <a:rPr lang="en-US" dirty="0" err="1" smtClean="0"/>
              <a:t>právnických</a:t>
            </a:r>
            <a:r>
              <a:rPr lang="en-US" dirty="0" smtClean="0"/>
              <a:t> </a:t>
            </a:r>
            <a:r>
              <a:rPr lang="en-US" dirty="0" err="1" smtClean="0"/>
              <a:t>osob</a:t>
            </a:r>
            <a:r>
              <a:rPr lang="en-US" dirty="0" smtClean="0"/>
              <a:t> se </a:t>
            </a:r>
            <a:r>
              <a:rPr lang="cs-CZ" dirty="0" smtClean="0"/>
              <a:t>zapisují</a:t>
            </a:r>
            <a:r>
              <a:rPr lang="en-US" dirty="0" smtClean="0"/>
              <a:t> do </a:t>
            </a:r>
            <a:r>
              <a:rPr lang="en-US" dirty="0" err="1" smtClean="0"/>
              <a:t>spolkového</a:t>
            </a:r>
            <a:r>
              <a:rPr lang="en-US" dirty="0" smtClean="0"/>
              <a:t> </a:t>
            </a:r>
            <a:r>
              <a:rPr lang="en-US" dirty="0" err="1" smtClean="0"/>
              <a:t>rejstříku</a:t>
            </a:r>
            <a:r>
              <a:rPr lang="cs-CZ" dirty="0" smtClean="0"/>
              <a:t> </a:t>
            </a:r>
            <a:endParaRPr lang="en-US" dirty="0"/>
          </a:p>
          <a:p>
            <a:r>
              <a:rPr lang="en-US" dirty="0" err="1" smtClean="0"/>
              <a:t>Princip</a:t>
            </a:r>
            <a:r>
              <a:rPr lang="en-US" dirty="0" smtClean="0"/>
              <a:t> publicity</a:t>
            </a:r>
            <a:r>
              <a:rPr lang="cs-CZ" dirty="0" smtClean="0"/>
              <a:t> (formální, materiální)</a:t>
            </a:r>
            <a:endParaRPr lang="en-US" dirty="0" smtClean="0"/>
          </a:p>
          <a:p>
            <a:r>
              <a:rPr lang="en-US" dirty="0" err="1" smtClean="0"/>
              <a:t>Notářský</a:t>
            </a:r>
            <a:r>
              <a:rPr lang="en-US" dirty="0" smtClean="0"/>
              <a:t> </a:t>
            </a:r>
            <a:r>
              <a:rPr lang="en-US" dirty="0" err="1" smtClean="0"/>
              <a:t>zápis</a:t>
            </a:r>
            <a:r>
              <a:rPr lang="en-US" dirty="0" smtClean="0"/>
              <a:t> a </a:t>
            </a:r>
            <a:r>
              <a:rPr lang="en-US" dirty="0" err="1" smtClean="0"/>
              <a:t>notářský</a:t>
            </a:r>
            <a:r>
              <a:rPr lang="en-US" dirty="0" smtClean="0"/>
              <a:t> </a:t>
            </a:r>
            <a:r>
              <a:rPr lang="en-US" dirty="0" err="1" smtClean="0"/>
              <a:t>vklad</a:t>
            </a:r>
            <a:endParaRPr lang="en-US" dirty="0" smtClean="0"/>
          </a:p>
          <a:p>
            <a:r>
              <a:rPr lang="en-US" dirty="0" err="1" smtClean="0"/>
              <a:t>Zapisují</a:t>
            </a:r>
            <a:r>
              <a:rPr lang="en-US" dirty="0" smtClean="0"/>
              <a:t> se (</a:t>
            </a:r>
            <a:r>
              <a:rPr lang="en-US" dirty="0" err="1" smtClean="0"/>
              <a:t>spolky</a:t>
            </a:r>
            <a:r>
              <a:rPr lang="en-US" dirty="0" smtClean="0"/>
              <a:t>, </a:t>
            </a:r>
            <a:r>
              <a:rPr lang="en-US" dirty="0" err="1" smtClean="0"/>
              <a:t>pobočné</a:t>
            </a:r>
            <a:r>
              <a:rPr lang="cs-CZ" dirty="0" smtClean="0"/>
              <a:t>, zájmová sdružení právnických osob, odborové organizace, organizace zaměstnavatelů</a:t>
            </a:r>
            <a:r>
              <a:rPr lang="en-US" dirty="0" smtClean="0"/>
              <a:t>)</a:t>
            </a:r>
          </a:p>
          <a:p>
            <a:pPr lvl="1"/>
            <a:r>
              <a:rPr lang="en-US" dirty="0" err="1" smtClean="0"/>
              <a:t>Činnost</a:t>
            </a:r>
            <a:r>
              <a:rPr lang="en-US" dirty="0" smtClean="0"/>
              <a:t>, </a:t>
            </a:r>
            <a:r>
              <a:rPr lang="en-US" dirty="0" err="1" smtClean="0"/>
              <a:t>statutární</a:t>
            </a:r>
            <a:r>
              <a:rPr lang="en-US" dirty="0" smtClean="0"/>
              <a:t> </a:t>
            </a:r>
            <a:r>
              <a:rPr lang="en-US" dirty="0" err="1" smtClean="0"/>
              <a:t>orgán</a:t>
            </a:r>
            <a:r>
              <a:rPr lang="en-US" dirty="0" smtClean="0"/>
              <a:t>, </a:t>
            </a:r>
            <a:r>
              <a:rPr lang="en-US" dirty="0" err="1" smtClean="0"/>
              <a:t>název</a:t>
            </a:r>
            <a:r>
              <a:rPr lang="en-US" dirty="0" smtClean="0"/>
              <a:t>, </a:t>
            </a:r>
          </a:p>
          <a:p>
            <a:pPr lvl="1"/>
            <a:r>
              <a:rPr lang="en-US" dirty="0" err="1" smtClean="0"/>
              <a:t>Vedlejší</a:t>
            </a:r>
            <a:r>
              <a:rPr lang="en-US" dirty="0" smtClean="0"/>
              <a:t> </a:t>
            </a:r>
            <a:r>
              <a:rPr lang="en-US" dirty="0" err="1" smtClean="0"/>
              <a:t>činnost</a:t>
            </a:r>
            <a:r>
              <a:rPr lang="cs-CZ" dirty="0" smtClean="0"/>
              <a:t> (podnikatelská)</a:t>
            </a:r>
            <a:r>
              <a:rPr lang="en-US" dirty="0" smtClean="0"/>
              <a:t>, </a:t>
            </a:r>
            <a:r>
              <a:rPr lang="en-US" dirty="0" err="1" smtClean="0"/>
              <a:t>označení</a:t>
            </a:r>
            <a:r>
              <a:rPr lang="en-US" dirty="0" smtClean="0"/>
              <a:t> </a:t>
            </a:r>
            <a:r>
              <a:rPr lang="en-US" dirty="0" err="1" smtClean="0"/>
              <a:t>nejvyššího</a:t>
            </a:r>
            <a:r>
              <a:rPr lang="en-US" dirty="0" smtClean="0"/>
              <a:t> </a:t>
            </a:r>
            <a:r>
              <a:rPr lang="en-US" dirty="0" err="1" smtClean="0"/>
              <a:t>orgánu</a:t>
            </a:r>
            <a:r>
              <a:rPr lang="en-US" dirty="0" smtClean="0"/>
              <a:t>, </a:t>
            </a:r>
            <a:r>
              <a:rPr lang="en-US" dirty="0" err="1" smtClean="0"/>
              <a:t>rozhodčí</a:t>
            </a:r>
            <a:r>
              <a:rPr lang="en-US" dirty="0" smtClean="0"/>
              <a:t> </a:t>
            </a:r>
            <a:r>
              <a:rPr lang="en-US" dirty="0" err="1" smtClean="0"/>
              <a:t>komise</a:t>
            </a:r>
            <a:r>
              <a:rPr lang="en-US" dirty="0" smtClean="0"/>
              <a:t>, </a:t>
            </a:r>
            <a:r>
              <a:rPr lang="en-US" dirty="0" err="1" smtClean="0"/>
              <a:t>pobočný</a:t>
            </a:r>
            <a:r>
              <a:rPr lang="en-US" dirty="0" smtClean="0"/>
              <a:t> </a:t>
            </a:r>
            <a:r>
              <a:rPr lang="en-US" dirty="0" err="1" smtClean="0"/>
              <a:t>spolek</a:t>
            </a:r>
            <a:endParaRPr lang="en-US" dirty="0"/>
          </a:p>
        </p:txBody>
      </p:sp>
      <p:sp>
        <p:nvSpPr>
          <p:cNvPr id="4" name="Title 3"/>
          <p:cNvSpPr>
            <a:spLocks noGrp="1"/>
          </p:cNvSpPr>
          <p:nvPr>
            <p:ph type="title"/>
          </p:nvPr>
        </p:nvSpPr>
        <p:spPr>
          <a:xfrm>
            <a:off x="428596" y="1142984"/>
            <a:ext cx="8501122" cy="557824"/>
          </a:xfrm>
        </p:spPr>
        <p:txBody>
          <a:bodyPr/>
          <a:lstStyle/>
          <a:p>
            <a:r>
              <a:rPr lang="en-US" dirty="0" err="1" smtClean="0"/>
              <a:t>Spolková</a:t>
            </a:r>
            <a:r>
              <a:rPr lang="en-US" dirty="0" smtClean="0"/>
              <a:t> </a:t>
            </a:r>
            <a:r>
              <a:rPr lang="cs-CZ" dirty="0" smtClean="0"/>
              <a:t> rejstříková </a:t>
            </a:r>
            <a:r>
              <a:rPr lang="en-US" dirty="0" err="1" smtClean="0"/>
              <a:t>regulace</a:t>
            </a:r>
            <a:endParaRPr lang="en-US" dirty="0"/>
          </a:p>
        </p:txBody>
      </p:sp>
    </p:spTree>
    <p:extLst>
      <p:ext uri="{BB962C8B-B14F-4D97-AF65-F5344CB8AC3E}">
        <p14:creationId xmlns:p14="http://schemas.microsoft.com/office/powerpoint/2010/main" val="3222361850"/>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normAutofit fontScale="85000" lnSpcReduction="20000"/>
          </a:bodyPr>
          <a:lstStyle/>
          <a:p>
            <a:pPr>
              <a:buClr>
                <a:srgbClr val="DD6909"/>
              </a:buClr>
              <a:buFont typeface="Arial" pitchFamily="34" charset="0"/>
              <a:buChar char="∕"/>
            </a:pPr>
            <a:r>
              <a:rPr lang="cs-CZ" dirty="0" smtClean="0"/>
              <a:t>korporaci vytváří společenství osob (§ 210)</a:t>
            </a:r>
          </a:p>
          <a:p>
            <a:pPr>
              <a:buClr>
                <a:srgbClr val="DD6909"/>
              </a:buClr>
              <a:buFont typeface="Arial" pitchFamily="34" charset="0"/>
              <a:buChar char="∕"/>
            </a:pPr>
            <a:endParaRPr lang="cs-CZ" dirty="0" smtClean="0"/>
          </a:p>
          <a:p>
            <a:pPr>
              <a:buClr>
                <a:srgbClr val="DD6909"/>
              </a:buClr>
              <a:buFont typeface="Arial" pitchFamily="34" charset="0"/>
              <a:buChar char="∕"/>
            </a:pPr>
            <a:r>
              <a:rPr lang="cs-CZ" dirty="0" smtClean="0"/>
              <a:t>může mít však i jen jednoho člena, připouští-li to zákon</a:t>
            </a:r>
          </a:p>
          <a:p>
            <a:pPr marL="457200" lvl="1" indent="0">
              <a:buClr>
                <a:srgbClr val="DD6909"/>
              </a:buClr>
              <a:buNone/>
            </a:pPr>
            <a:r>
              <a:rPr lang="cs-CZ" dirty="0" smtClean="0"/>
              <a:t>- </a:t>
            </a:r>
            <a:r>
              <a:rPr lang="cs-CZ" u="sng" dirty="0" smtClean="0"/>
              <a:t>ne u spolků</a:t>
            </a:r>
            <a:r>
              <a:rPr lang="cs-CZ" dirty="0" smtClean="0"/>
              <a:t>, OO, OZ, SVJ, CNS, PSH</a:t>
            </a:r>
          </a:p>
          <a:p>
            <a:pPr marL="201168" lvl="1" indent="0">
              <a:buClr>
                <a:srgbClr val="DD6909"/>
              </a:buClr>
              <a:buNone/>
            </a:pPr>
            <a:endParaRPr lang="cs-CZ" dirty="0" smtClean="0"/>
          </a:p>
          <a:p>
            <a:pPr>
              <a:buClr>
                <a:srgbClr val="DD6909"/>
              </a:buClr>
              <a:buFont typeface="Arial" pitchFamily="34" charset="0"/>
              <a:buChar char="∕"/>
            </a:pPr>
            <a:r>
              <a:rPr lang="cs-CZ" dirty="0"/>
              <a:t>významné pravidlo (§ 212</a:t>
            </a:r>
            <a:r>
              <a:rPr lang="cs-CZ" dirty="0" smtClean="0"/>
              <a:t>) – KORPORAČNÍ LOAJALITA</a:t>
            </a:r>
            <a:endParaRPr lang="cs-CZ" dirty="0"/>
          </a:p>
          <a:p>
            <a:pPr lvl="1">
              <a:buClr>
                <a:srgbClr val="DD6909"/>
              </a:buClr>
            </a:pPr>
            <a:r>
              <a:rPr lang="cs-CZ" dirty="0"/>
              <a:t>člen korporace musí být vůči ní loajální, tzn. </a:t>
            </a:r>
            <a:r>
              <a:rPr lang="cs-CZ" u="sng" dirty="0"/>
              <a:t>chovat se čestně a zachovávat její vnitřní řád, vč. členů navzájem k sobě</a:t>
            </a:r>
          </a:p>
          <a:p>
            <a:pPr lvl="1">
              <a:buClr>
                <a:srgbClr val="DD6909"/>
              </a:buClr>
            </a:pPr>
            <a:r>
              <a:rPr lang="cs-CZ" dirty="0"/>
              <a:t>musí se podřídit společnému zájmu</a:t>
            </a:r>
          </a:p>
          <a:p>
            <a:pPr lvl="1">
              <a:buClr>
                <a:srgbClr val="DD6909"/>
              </a:buClr>
            </a:pPr>
            <a:r>
              <a:rPr lang="cs-CZ" dirty="0"/>
              <a:t>i korporace musí ke všem svým členům přistupovat stejně</a:t>
            </a:r>
          </a:p>
          <a:p>
            <a:pPr>
              <a:buClr>
                <a:srgbClr val="DD6909"/>
              </a:buClr>
              <a:buFont typeface="Arial" pitchFamily="34" charset="0"/>
              <a:buChar char="∕"/>
            </a:pPr>
            <a:r>
              <a:rPr lang="cs-CZ" dirty="0" smtClean="0"/>
              <a:t>sankce </a:t>
            </a:r>
            <a:r>
              <a:rPr lang="cs-CZ" dirty="0"/>
              <a:t>za zneužití hlasovacího práva člena korporace k újmě celku</a:t>
            </a:r>
          </a:p>
          <a:p>
            <a:pPr lvl="1">
              <a:buClr>
                <a:srgbClr val="DD6909"/>
              </a:buClr>
            </a:pPr>
            <a:r>
              <a:rPr lang="cs-CZ" dirty="0"/>
              <a:t>soud rozhodne, že se k hlasu člena v daném případě nepřihlíží</a:t>
            </a:r>
          </a:p>
          <a:p>
            <a:pPr lvl="1">
              <a:buClr>
                <a:srgbClr val="DD6909"/>
              </a:buClr>
            </a:pPr>
            <a:r>
              <a:rPr lang="cs-CZ" dirty="0"/>
              <a:t>tzn., že v daném případě vůbec neexistuje, nepřihlíží se k němu ani při určování potřebného kvora apod.</a:t>
            </a:r>
          </a:p>
          <a:p>
            <a:pPr marL="0" indent="0">
              <a:buClr>
                <a:srgbClr val="DD6909"/>
              </a:buClr>
              <a:buNone/>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
        <p:nvSpPr>
          <p:cNvPr id="3" name="Nadpis 2"/>
          <p:cNvSpPr>
            <a:spLocks noGrp="1"/>
          </p:cNvSpPr>
          <p:nvPr>
            <p:ph type="title"/>
          </p:nvPr>
        </p:nvSpPr>
        <p:spPr>
          <a:xfrm>
            <a:off x="428596" y="1142984"/>
            <a:ext cx="8501122" cy="485816"/>
          </a:xfrm>
        </p:spPr>
        <p:txBody>
          <a:bodyPr/>
          <a:lstStyle/>
          <a:p>
            <a:r>
              <a:rPr lang="cs-CZ" dirty="0" smtClean="0"/>
              <a:t>Korporace</a:t>
            </a:r>
            <a:endParaRPr lang="cs-CZ" dirty="0"/>
          </a:p>
        </p:txBody>
      </p:sp>
    </p:spTree>
  </p:cSld>
  <p:clrMapOvr>
    <a:masterClrMapping/>
  </p:clrMapOvr>
  <p:transition>
    <p:randomBa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pPr>
              <a:buClr>
                <a:srgbClr val="DD6909"/>
              </a:buClr>
              <a:buFont typeface="Arial" pitchFamily="34" charset="0"/>
              <a:buChar char="∕"/>
            </a:pPr>
            <a:r>
              <a:rPr lang="cs-CZ" dirty="0" smtClean="0"/>
              <a:t>regulace musí vyhovovat jak malým </a:t>
            </a:r>
            <a:r>
              <a:rPr lang="cs-CZ" u="sng" dirty="0" smtClean="0"/>
              <a:t>„vesnickým“ spolkům</a:t>
            </a:r>
            <a:r>
              <a:rPr lang="cs-CZ" dirty="0" smtClean="0"/>
              <a:t>, tak spolkům se složitou vnitřní organizací a širokou členskou základnou (např. dobrovolní hasiči, skauti)</a:t>
            </a:r>
          </a:p>
          <a:p>
            <a:pPr>
              <a:buClr>
                <a:srgbClr val="DD6909"/>
              </a:buClr>
              <a:buFont typeface="Arial" pitchFamily="34" charset="0"/>
              <a:buChar char="∕"/>
            </a:pPr>
            <a:r>
              <a:rPr lang="cs-CZ" dirty="0"/>
              <a:t>spolek </a:t>
            </a:r>
            <a:r>
              <a:rPr lang="cs-CZ" u="sng" dirty="0"/>
              <a:t>nahradil občanské sdružení </a:t>
            </a:r>
            <a:r>
              <a:rPr lang="cs-CZ" dirty="0"/>
              <a:t>podle zákona č. 83/1990 Sb., o sdružování občanů (tento zákon je zrušen)</a:t>
            </a:r>
          </a:p>
          <a:p>
            <a:pPr lvl="1">
              <a:buClr>
                <a:srgbClr val="DD6909"/>
              </a:buClr>
            </a:pPr>
            <a:r>
              <a:rPr lang="cs-CZ" dirty="0" smtClean="0"/>
              <a:t>sdružení </a:t>
            </a:r>
            <a:r>
              <a:rPr lang="cs-CZ" dirty="0"/>
              <a:t>má právo změnit svoji právní formu na ústav nebo sociální družstvo podle zákona o obchodních korporacích (§ 3045)</a:t>
            </a:r>
          </a:p>
          <a:p>
            <a:pPr>
              <a:buClr>
                <a:srgbClr val="DD6909"/>
              </a:buClr>
              <a:buFont typeface="Arial" pitchFamily="34" charset="0"/>
              <a:buChar char="∕"/>
            </a:pPr>
            <a:r>
              <a:rPr lang="cs-CZ" dirty="0" smtClean="0"/>
              <a:t>Liberální </a:t>
            </a:r>
            <a:r>
              <a:rPr lang="cs-CZ" dirty="0"/>
              <a:t>úprava, spolková autonomie, minimum kogentních </a:t>
            </a:r>
            <a:r>
              <a:rPr lang="cs-CZ" dirty="0" smtClean="0"/>
              <a:t>ustanovení</a:t>
            </a:r>
          </a:p>
          <a:p>
            <a:pPr>
              <a:buClr>
                <a:srgbClr val="DD6909"/>
              </a:buClr>
              <a:buFont typeface="Arial" pitchFamily="34" charset="0"/>
              <a:buChar char="∕"/>
            </a:pPr>
            <a:r>
              <a:rPr lang="cs-CZ" dirty="0" smtClean="0"/>
              <a:t>dispozitivní právní úprava =&gt; často užívaná formulace „neurčí-li stanovy jinak“ (ale nejen tam)</a:t>
            </a:r>
          </a:p>
          <a:p>
            <a:pPr>
              <a:buClr>
                <a:srgbClr val="DD6909"/>
              </a:buClr>
              <a:buFont typeface="Arial" pitchFamily="34" charset="0"/>
              <a:buChar char="∕"/>
            </a:pPr>
            <a:r>
              <a:rPr lang="cs-CZ" dirty="0" smtClean="0"/>
              <a:t>Změna! Není-li nic ve stanovách – použije se zákon , „záchranná síť dispozitivních ustanovení“</a:t>
            </a:r>
          </a:p>
          <a:p>
            <a:pPr lvl="1">
              <a:buClr>
                <a:srgbClr val="DD6909"/>
              </a:buClr>
              <a:buNone/>
            </a:pPr>
            <a:endParaRPr lang="cs-CZ" dirty="0" smtClean="0"/>
          </a:p>
          <a:p>
            <a:pPr lvl="1">
              <a:buClr>
                <a:srgbClr val="DD6909"/>
              </a:buClr>
              <a:buNone/>
            </a:pPr>
            <a:endParaRPr lang="cs-CZ" dirty="0" smtClean="0"/>
          </a:p>
          <a:p>
            <a:pPr lvl="1">
              <a:buClr>
                <a:srgbClr val="DD6909"/>
              </a:buClr>
              <a:buNone/>
            </a:pPr>
            <a:endParaRPr lang="cs-CZ" dirty="0" smtClean="0"/>
          </a:p>
          <a:p>
            <a:pPr lvl="1">
              <a:buClr>
                <a:srgbClr val="DD6909"/>
              </a:buClr>
            </a:pPr>
            <a:endParaRPr lang="cs-CZ" dirty="0" smtClean="0"/>
          </a:p>
          <a:p>
            <a:endParaRPr lang="cs-CZ" dirty="0"/>
          </a:p>
        </p:txBody>
      </p:sp>
      <p:sp>
        <p:nvSpPr>
          <p:cNvPr id="2" name="Nadpis 1"/>
          <p:cNvSpPr>
            <a:spLocks noGrp="1"/>
          </p:cNvSpPr>
          <p:nvPr>
            <p:ph type="title"/>
          </p:nvPr>
        </p:nvSpPr>
        <p:spPr>
          <a:xfrm>
            <a:off x="428596" y="1142984"/>
            <a:ext cx="8501122" cy="557824"/>
          </a:xfrm>
        </p:spPr>
        <p:txBody>
          <a:bodyPr/>
          <a:lstStyle/>
          <a:p>
            <a:r>
              <a:rPr lang="cs-CZ" dirty="0" smtClean="0"/>
              <a:t>Spolek</a:t>
            </a:r>
            <a:endParaRPr lang="cs-CZ" dirty="0"/>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61496" y="1991283"/>
            <a:ext cx="8285168" cy="4000528"/>
          </a:xfrm>
        </p:spPr>
        <p:txBody>
          <a:bodyPr>
            <a:normAutofit fontScale="85000" lnSpcReduction="20000"/>
          </a:bodyPr>
          <a:lstStyle/>
          <a:p>
            <a:pPr>
              <a:buClr>
                <a:srgbClr val="DD6909"/>
              </a:buClr>
              <a:buFont typeface="Arial" pitchFamily="34" charset="0"/>
              <a:buChar char="∕"/>
            </a:pPr>
            <a:r>
              <a:rPr lang="cs-CZ" dirty="0" smtClean="0"/>
              <a:t> – organizační jednotky, které jednají svým jménem (dle ZSO)</a:t>
            </a:r>
          </a:p>
          <a:p>
            <a:pPr lvl="1">
              <a:buClr>
                <a:srgbClr val="DD6909"/>
              </a:buClr>
            </a:pPr>
            <a:endParaRPr lang="cs-CZ" dirty="0" smtClean="0"/>
          </a:p>
          <a:p>
            <a:pPr lvl="1">
              <a:buClr>
                <a:srgbClr val="DD6909"/>
              </a:buClr>
            </a:pPr>
            <a:r>
              <a:rPr lang="cs-CZ" dirty="0" smtClean="0"/>
              <a:t>statutární orgán hlavního spolku musí do tří let ode dne nabytí účinnosti zákoníku podat návrh na zápis pobočného spolku, jinak posledním dnem této lhůty právní osobnost pobočného spolku zanikne (§ 3045)</a:t>
            </a:r>
          </a:p>
          <a:p>
            <a:pPr>
              <a:buClr>
                <a:srgbClr val="DD6909"/>
              </a:buClr>
              <a:buFont typeface="Arial" pitchFamily="34" charset="0"/>
              <a:buChar char="∕"/>
            </a:pPr>
            <a:r>
              <a:rPr lang="cs-CZ" dirty="0" smtClean="0"/>
              <a:t>odvozená subjektivita (právní osobnost) od hlavního spolku</a:t>
            </a:r>
          </a:p>
          <a:p>
            <a:pPr>
              <a:buClr>
                <a:srgbClr val="DD6909"/>
              </a:buClr>
              <a:buFont typeface="Arial" pitchFamily="34" charset="0"/>
              <a:buChar char="∕"/>
            </a:pPr>
            <a:r>
              <a:rPr lang="cs-CZ" dirty="0" smtClean="0"/>
              <a:t>lze vytvářet i organizační jednotky bez subjektivity – tomu OZ nebrání</a:t>
            </a:r>
          </a:p>
          <a:p>
            <a:pPr>
              <a:buClr>
                <a:srgbClr val="DD6909"/>
              </a:buClr>
              <a:buFont typeface="Arial" pitchFamily="34" charset="0"/>
              <a:buChar char="∕"/>
            </a:pPr>
            <a:r>
              <a:rPr lang="cs-CZ" dirty="0" smtClean="0"/>
              <a:t>PS existenčně závislý na hlavním spolku</a:t>
            </a:r>
          </a:p>
          <a:p>
            <a:pPr>
              <a:buClr>
                <a:srgbClr val="DD6909"/>
              </a:buClr>
              <a:buFont typeface="Arial" pitchFamily="34" charset="0"/>
              <a:buChar char="∕"/>
            </a:pPr>
            <a:r>
              <a:rPr lang="cs-CZ" dirty="0" smtClean="0"/>
              <a:t>pro vztah hlavního a pobočného spolku hlavní význam vymezení práv a povinností ve stanovách hlavního spolku</a:t>
            </a:r>
          </a:p>
          <a:p>
            <a:pPr>
              <a:buClr>
                <a:srgbClr val="DD6909"/>
              </a:buClr>
              <a:buFont typeface="Arial" pitchFamily="34" charset="0"/>
              <a:buChar char="∕"/>
            </a:pPr>
            <a:endParaRPr lang="cs-CZ" dirty="0"/>
          </a:p>
          <a:p>
            <a:pPr>
              <a:buClr>
                <a:srgbClr val="DD6909"/>
              </a:buClr>
              <a:buFont typeface="Arial" pitchFamily="34" charset="0"/>
              <a:buChar char="∕"/>
            </a:pPr>
            <a:r>
              <a:rPr lang="cs-CZ" dirty="0" smtClean="0">
                <a:solidFill>
                  <a:srgbClr val="FF0000"/>
                </a:solidFill>
              </a:rPr>
              <a:t>NOVÁ JUDIKATURA: VS Olomouc  </a:t>
            </a:r>
            <a:r>
              <a:rPr lang="cs-CZ" b="1" u="sng" dirty="0" smtClean="0">
                <a:solidFill>
                  <a:srgbClr val="FF0000"/>
                </a:solidFill>
              </a:rPr>
              <a:t>5 </a:t>
            </a:r>
            <a:r>
              <a:rPr lang="cs-CZ" b="1" u="sng" dirty="0" err="1" smtClean="0">
                <a:solidFill>
                  <a:srgbClr val="FF0000"/>
                </a:solidFill>
              </a:rPr>
              <a:t>Cmo</a:t>
            </a:r>
            <a:r>
              <a:rPr lang="cs-CZ" b="1" u="sng" dirty="0" smtClean="0">
                <a:solidFill>
                  <a:srgbClr val="FF0000"/>
                </a:solidFill>
              </a:rPr>
              <a:t> 99/2016 </a:t>
            </a:r>
            <a:r>
              <a:rPr lang="cs-CZ" dirty="0" smtClean="0">
                <a:solidFill>
                  <a:srgbClr val="FF0000"/>
                </a:solidFill>
              </a:rPr>
              <a:t>x 8 </a:t>
            </a:r>
            <a:r>
              <a:rPr lang="cs-CZ" dirty="0" err="1" smtClean="0">
                <a:solidFill>
                  <a:srgbClr val="FF0000"/>
                </a:solidFill>
              </a:rPr>
              <a:t>cmo</a:t>
            </a:r>
            <a:r>
              <a:rPr lang="cs-CZ" dirty="0" smtClean="0">
                <a:solidFill>
                  <a:srgbClr val="FF0000"/>
                </a:solidFill>
              </a:rPr>
              <a:t> 232/20196 – k aktivní legitimaci k podání návrhu na zápis do rejstříku –HLAVNÍ SPOLEK A VÝJIMEČNĚ I VEDELJŠÍ</a:t>
            </a:r>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a:p>
            <a:pPr>
              <a:buClr>
                <a:srgbClr val="DD6909"/>
              </a:buClr>
              <a:buFont typeface="Arial" pitchFamily="34" charset="0"/>
              <a:buChar char="∕"/>
            </a:pPr>
            <a:endParaRPr lang="cs-CZ" dirty="0" smtClean="0"/>
          </a:p>
        </p:txBody>
      </p:sp>
      <p:sp>
        <p:nvSpPr>
          <p:cNvPr id="3" name="Nadpis 2"/>
          <p:cNvSpPr>
            <a:spLocks noGrp="1"/>
          </p:cNvSpPr>
          <p:nvPr>
            <p:ph type="title"/>
          </p:nvPr>
        </p:nvSpPr>
        <p:spPr>
          <a:xfrm>
            <a:off x="428596" y="1142984"/>
            <a:ext cx="8501122" cy="485816"/>
          </a:xfrm>
        </p:spPr>
        <p:txBody>
          <a:bodyPr/>
          <a:lstStyle/>
          <a:p>
            <a:r>
              <a:rPr lang="cs-CZ" dirty="0" smtClean="0"/>
              <a:t>Pobočný spolek (§ 219)</a:t>
            </a:r>
            <a:endParaRPr lang="cs-CZ" dirty="0"/>
          </a:p>
        </p:txBody>
      </p:sp>
    </p:spTree>
  </p:cSld>
  <p:clrMapOvr>
    <a:masterClrMapping/>
  </p:clrMapOvr>
  <p:transition>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a:bodyPr>
          <a:lstStyle/>
          <a:p>
            <a:pPr>
              <a:buFont typeface="Courier New" panose="02070309020205020404" pitchFamily="49" charset="0"/>
              <a:buChar char="o"/>
            </a:pPr>
            <a:r>
              <a:rPr lang="cs-CZ" u="sng" dirty="0" smtClean="0"/>
              <a:t> principy </a:t>
            </a:r>
            <a:r>
              <a:rPr lang="cs-CZ" u="sng" dirty="0"/>
              <a:t>spolkového práva, </a:t>
            </a:r>
            <a:r>
              <a:rPr lang="cs-CZ" dirty="0"/>
              <a:t>jakož </a:t>
            </a:r>
            <a:r>
              <a:rPr lang="cs-CZ" u="sng" dirty="0"/>
              <a:t>i soukromého práva </a:t>
            </a:r>
            <a:r>
              <a:rPr lang="cs-CZ" dirty="0"/>
              <a:t>(svoboda ustavení a členství ve spolku, korporační loajalita atd</a:t>
            </a:r>
            <a:r>
              <a:rPr lang="cs-CZ" dirty="0" smtClean="0"/>
              <a:t>.);</a:t>
            </a:r>
          </a:p>
          <a:p>
            <a:pPr>
              <a:buFont typeface="Courier New" panose="02070309020205020404" pitchFamily="49" charset="0"/>
              <a:buChar char="o"/>
            </a:pPr>
            <a:r>
              <a:rPr lang="cs-CZ" u="sng" dirty="0" smtClean="0"/>
              <a:t> vymezení spolku jako samostatného subjektu </a:t>
            </a:r>
            <a:r>
              <a:rPr lang="cs-CZ" u="sng" dirty="0"/>
              <a:t>práva </a:t>
            </a:r>
            <a:r>
              <a:rPr lang="cs-CZ" dirty="0"/>
              <a:t>(jeho právní </a:t>
            </a:r>
            <a:r>
              <a:rPr lang="cs-CZ" dirty="0" smtClean="0"/>
              <a:t>osobnost) - </a:t>
            </a:r>
            <a:r>
              <a:rPr lang="cs-CZ" dirty="0"/>
              <a:t>název, sídlo, účel (vč. zakázaných účelů), </a:t>
            </a:r>
            <a:r>
              <a:rPr lang="cs-CZ" dirty="0" smtClean="0"/>
              <a:t>dvoufázový </a:t>
            </a:r>
            <a:r>
              <a:rPr lang="cs-CZ" dirty="0"/>
              <a:t>proces vzniku a zániku spolku (vč. </a:t>
            </a:r>
            <a:r>
              <a:rPr lang="cs-CZ" dirty="0" smtClean="0"/>
              <a:t>likvidace a přeměn</a:t>
            </a:r>
            <a:r>
              <a:rPr lang="cs-CZ" dirty="0"/>
              <a:t>), zastupování statutárním orgánem spolku, zákonem stanovený standard péče řádného hospodáře volených orgánů </a:t>
            </a:r>
            <a:r>
              <a:rPr lang="cs-CZ" dirty="0" smtClean="0"/>
              <a:t>spolku, </a:t>
            </a:r>
            <a:r>
              <a:rPr lang="cs-CZ" dirty="0"/>
              <a:t>jejich odpovědnost, deliktní způsobilost spolku</a:t>
            </a:r>
            <a:r>
              <a:rPr lang="cs-CZ" dirty="0" smtClean="0"/>
              <a:t>;</a:t>
            </a:r>
          </a:p>
          <a:p>
            <a:pPr>
              <a:buFont typeface="Courier New" panose="02070309020205020404" pitchFamily="49" charset="0"/>
              <a:buChar char="o"/>
            </a:pPr>
            <a:r>
              <a:rPr lang="cs-CZ" u="sng" dirty="0" smtClean="0"/>
              <a:t>„</a:t>
            </a:r>
            <a:r>
              <a:rPr lang="cs-CZ" u="sng" dirty="0"/>
              <a:t>minimální standard“ ochrany členům spolku</a:t>
            </a:r>
            <a:r>
              <a:rPr lang="cs-CZ" dirty="0"/>
              <a:t> (vč. ochrany soudní).</a:t>
            </a:r>
          </a:p>
          <a:p>
            <a:pPr marL="0" indent="0">
              <a:buNone/>
            </a:pPr>
            <a:endParaRPr lang="cs-CZ" dirty="0"/>
          </a:p>
        </p:txBody>
      </p:sp>
      <p:sp>
        <p:nvSpPr>
          <p:cNvPr id="2" name="Nadpis 1"/>
          <p:cNvSpPr>
            <a:spLocks noGrp="1"/>
          </p:cNvSpPr>
          <p:nvPr>
            <p:ph type="title"/>
          </p:nvPr>
        </p:nvSpPr>
        <p:spPr>
          <a:xfrm>
            <a:off x="428596" y="1142984"/>
            <a:ext cx="8501122" cy="485816"/>
          </a:xfrm>
        </p:spPr>
        <p:txBody>
          <a:bodyPr/>
          <a:lstStyle/>
          <a:p>
            <a:r>
              <a:rPr lang="cs-CZ" dirty="0" smtClean="0"/>
              <a:t>Co je při regulaci spolků kogentní?</a:t>
            </a:r>
            <a:endParaRPr lang="cs-CZ" dirty="0"/>
          </a:p>
        </p:txBody>
      </p:sp>
    </p:spTree>
    <p:extLst>
      <p:ext uri="{BB962C8B-B14F-4D97-AF65-F5344CB8AC3E}">
        <p14:creationId xmlns:p14="http://schemas.microsoft.com/office/powerpoint/2010/main" val="390636121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28596" y="1844824"/>
            <a:ext cx="8285168" cy="4298820"/>
          </a:xfrm>
        </p:spPr>
        <p:txBody>
          <a:bodyPr>
            <a:normAutofit fontScale="92500" lnSpcReduction="10000"/>
          </a:bodyPr>
          <a:lstStyle/>
          <a:p>
            <a:pPr>
              <a:buClr>
                <a:srgbClr val="DD6909"/>
              </a:buClr>
              <a:buFont typeface="Arial" pitchFamily="34" charset="0"/>
              <a:buChar char="∕"/>
            </a:pPr>
            <a:r>
              <a:rPr lang="cs-CZ" sz="1900" dirty="0" smtClean="0"/>
              <a:t>Obecné zásady soukromého práva</a:t>
            </a:r>
          </a:p>
          <a:p>
            <a:pPr lvl="1">
              <a:buClr>
                <a:srgbClr val="DD6909"/>
              </a:buClr>
            </a:pPr>
            <a:r>
              <a:rPr lang="cs-CZ" sz="1900" dirty="0" smtClean="0"/>
              <a:t>zásada autonomie vůle, </a:t>
            </a:r>
          </a:p>
          <a:p>
            <a:pPr lvl="1">
              <a:buClr>
                <a:srgbClr val="DD6909"/>
              </a:buClr>
            </a:pPr>
            <a:r>
              <a:rPr lang="cs-CZ" sz="1900" dirty="0" smtClean="0"/>
              <a:t>zásada vše je dovoleno, co není zakázáno,</a:t>
            </a:r>
          </a:p>
          <a:p>
            <a:pPr lvl="1">
              <a:buClr>
                <a:srgbClr val="DD6909"/>
              </a:buClr>
            </a:pPr>
            <a:r>
              <a:rPr lang="cs-CZ" sz="1900" dirty="0" smtClean="0"/>
              <a:t> zásada poctivosti  a ochrany dobré víry,</a:t>
            </a:r>
          </a:p>
          <a:p>
            <a:pPr lvl="1">
              <a:buClr>
                <a:srgbClr val="DD6909"/>
              </a:buClr>
            </a:pPr>
            <a:r>
              <a:rPr lang="cs-CZ" sz="1900" dirty="0" smtClean="0"/>
              <a:t> zásada </a:t>
            </a:r>
            <a:r>
              <a:rPr lang="cs-CZ" sz="1900" dirty="0" err="1" smtClean="0"/>
              <a:t>dispozitivnosti</a:t>
            </a:r>
            <a:r>
              <a:rPr lang="cs-CZ" sz="1900" dirty="0" smtClean="0"/>
              <a:t> norem, </a:t>
            </a:r>
            <a:r>
              <a:rPr lang="cs-CZ" sz="1900" dirty="0" err="1" smtClean="0"/>
              <a:t>atd</a:t>
            </a:r>
            <a:r>
              <a:rPr lang="cs-CZ" sz="1900" dirty="0" smtClean="0"/>
              <a:t>….</a:t>
            </a:r>
          </a:p>
          <a:p>
            <a:pPr lvl="1">
              <a:buClr>
                <a:srgbClr val="DD6909"/>
              </a:buClr>
              <a:buNone/>
            </a:pPr>
            <a:endParaRPr lang="cs-CZ" sz="1900" dirty="0" smtClean="0"/>
          </a:p>
          <a:p>
            <a:pPr>
              <a:buClr>
                <a:srgbClr val="DD6909"/>
              </a:buClr>
              <a:buFont typeface="Arial" pitchFamily="34" charset="0"/>
              <a:buChar char="∕"/>
            </a:pPr>
            <a:r>
              <a:rPr lang="cs-CZ" sz="1900" dirty="0" smtClean="0"/>
              <a:t>Specifické zásady spolkového práva</a:t>
            </a:r>
          </a:p>
          <a:p>
            <a:pPr lvl="1">
              <a:buClr>
                <a:srgbClr val="DD6909"/>
              </a:buClr>
            </a:pPr>
            <a:r>
              <a:rPr lang="cs-CZ" sz="1900" dirty="0" smtClean="0"/>
              <a:t>zásada volnosti a dobrovolnosti sdružování (spolčování)</a:t>
            </a:r>
          </a:p>
          <a:p>
            <a:pPr lvl="1">
              <a:buClr>
                <a:srgbClr val="DD6909"/>
              </a:buClr>
            </a:pPr>
            <a:r>
              <a:rPr lang="cs-CZ" sz="1900" dirty="0" smtClean="0"/>
              <a:t>zásada nevýdělečnosti účelu</a:t>
            </a:r>
          </a:p>
          <a:p>
            <a:pPr lvl="1">
              <a:buClr>
                <a:srgbClr val="DD6909"/>
              </a:buClr>
            </a:pPr>
            <a:r>
              <a:rPr lang="cs-CZ" sz="1900" dirty="0" smtClean="0"/>
              <a:t>zásada spolkové samosprávy </a:t>
            </a:r>
          </a:p>
          <a:p>
            <a:pPr lvl="1">
              <a:buClr>
                <a:srgbClr val="DD6909"/>
              </a:buClr>
            </a:pPr>
            <a:r>
              <a:rPr lang="cs-CZ" sz="1900" dirty="0" smtClean="0"/>
              <a:t>zásada neručení člena za dluhy spolku (oddělenosti majetkových sfér)</a:t>
            </a:r>
          </a:p>
          <a:p>
            <a:pPr lvl="1">
              <a:buClr>
                <a:srgbClr val="DD6909"/>
              </a:buClr>
            </a:pPr>
            <a:r>
              <a:rPr lang="cs-CZ" sz="1900" dirty="0" smtClean="0"/>
              <a:t>zásada osobně vázaného členství, neexistence vkladové povinnosti</a:t>
            </a:r>
          </a:p>
          <a:p>
            <a:pPr lvl="1">
              <a:buClr>
                <a:srgbClr val="DD6909"/>
              </a:buClr>
            </a:pPr>
            <a:r>
              <a:rPr lang="cs-CZ" sz="1900" dirty="0" smtClean="0"/>
              <a:t>Zásada soudní ochrany členských práv</a:t>
            </a:r>
          </a:p>
          <a:p>
            <a:pPr lvl="1">
              <a:buClr>
                <a:srgbClr val="DD6909"/>
              </a:buClr>
            </a:pPr>
            <a:r>
              <a:rPr lang="cs-CZ" sz="1900" dirty="0" smtClean="0"/>
              <a:t>Zásada zrušitelnosti spolku pouze soudem</a:t>
            </a:r>
          </a:p>
          <a:p>
            <a:pPr lvl="1">
              <a:buClr>
                <a:srgbClr val="DD6909"/>
              </a:buClr>
            </a:pPr>
            <a:endParaRPr lang="cs-CZ" dirty="0" smtClean="0"/>
          </a:p>
          <a:p>
            <a:pPr lvl="1">
              <a:buClr>
                <a:srgbClr val="DD6909"/>
              </a:buClr>
            </a:pPr>
            <a:endParaRPr lang="cs-CZ" dirty="0" smtClean="0"/>
          </a:p>
          <a:p>
            <a:pPr lvl="1">
              <a:buClr>
                <a:srgbClr val="DD6909"/>
              </a:buClr>
            </a:pPr>
            <a:endParaRPr lang="cs-CZ" dirty="0" smtClean="0"/>
          </a:p>
        </p:txBody>
      </p:sp>
      <p:sp>
        <p:nvSpPr>
          <p:cNvPr id="3" name="Nadpis 2"/>
          <p:cNvSpPr>
            <a:spLocks noGrp="1"/>
          </p:cNvSpPr>
          <p:nvPr>
            <p:ph type="title"/>
          </p:nvPr>
        </p:nvSpPr>
        <p:spPr>
          <a:xfrm>
            <a:off x="395536" y="476672"/>
            <a:ext cx="8501122" cy="1224136"/>
          </a:xfrm>
        </p:spPr>
        <p:txBody>
          <a:bodyPr/>
          <a:lstStyle/>
          <a:p>
            <a:r>
              <a:rPr lang="cs-CZ" dirty="0" smtClean="0"/>
              <a:t>Zásady spolkového práva</a:t>
            </a:r>
            <a:endParaRPr lang="cs-CZ" dirty="0"/>
          </a:p>
        </p:txBody>
      </p:sp>
    </p:spTree>
    <p:extLst>
      <p:ext uri="{BB962C8B-B14F-4D97-AF65-F5344CB8AC3E}">
        <p14:creationId xmlns:p14="http://schemas.microsoft.com/office/powerpoint/2010/main" val="1392997085"/>
      </p:ext>
    </p:extLst>
  </p:cSld>
  <p:clrMapOvr>
    <a:masterClrMapping/>
  </p:clrMapOvr>
  <p:transition>
    <p:randomBar/>
  </p:transition>
  <p:timing>
    <p:tnLst>
      <p:par>
        <p:cTn id="1" dur="indefinite" restart="never" nodeType="tmRoot"/>
      </p:par>
    </p:tnLst>
  </p:timing>
</p:sld>
</file>

<file path=ppt/theme/_rels/them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theme1.xml><?xml version="1.0" encoding="utf-8"?>
<a:theme xmlns:a="http://schemas.openxmlformats.org/drawingml/2006/main" name="PRKPartners_prezentace_template_FIN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ntegrál">
  <a:themeElements>
    <a:clrScheme name="Integrál">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Integrá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á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6754</TotalTime>
  <Words>2456</Words>
  <Application>Microsoft Office PowerPoint</Application>
  <PresentationFormat>Předvádění na obrazovce (4:3)</PresentationFormat>
  <Paragraphs>293</Paragraphs>
  <Slides>30</Slides>
  <Notes>14</Notes>
  <HiddenSlides>0</HiddenSlides>
  <MMClips>0</MMClips>
  <ScaleCrop>false</ScaleCrop>
  <HeadingPairs>
    <vt:vector size="6" baseType="variant">
      <vt:variant>
        <vt:lpstr>Použitá písma</vt:lpstr>
      </vt:variant>
      <vt:variant>
        <vt:i4>6</vt:i4>
      </vt:variant>
      <vt:variant>
        <vt:lpstr>Motiv</vt:lpstr>
      </vt:variant>
      <vt:variant>
        <vt:i4>2</vt:i4>
      </vt:variant>
      <vt:variant>
        <vt:lpstr>Nadpisy snímků</vt:lpstr>
      </vt:variant>
      <vt:variant>
        <vt:i4>30</vt:i4>
      </vt:variant>
    </vt:vector>
  </HeadingPairs>
  <TitlesOfParts>
    <vt:vector size="38" baseType="lpstr">
      <vt:lpstr>Arial</vt:lpstr>
      <vt:lpstr>Calibri</vt:lpstr>
      <vt:lpstr>Courier New</vt:lpstr>
      <vt:lpstr>Tw Cen MT</vt:lpstr>
      <vt:lpstr>Tw Cen MT Condensed</vt:lpstr>
      <vt:lpstr>Wingdings 3</vt:lpstr>
      <vt:lpstr>PRKPartners_prezentace_template_FINAL</vt:lpstr>
      <vt:lpstr>Integrál</vt:lpstr>
      <vt:lpstr>Nové spolkové právo    </vt:lpstr>
      <vt:lpstr>Korporace (s jiným než výdělečným účelem)</vt:lpstr>
      <vt:lpstr>Korporace – za jiným účelem než podnikáním</vt:lpstr>
      <vt:lpstr>Spolková  rejstříková regulace</vt:lpstr>
      <vt:lpstr>Korporace</vt:lpstr>
      <vt:lpstr>Spolek</vt:lpstr>
      <vt:lpstr>Pobočný spolek (§ 219)</vt:lpstr>
      <vt:lpstr>Co je při regulaci spolků kogentní?</vt:lpstr>
      <vt:lpstr>Zásady spolkového práva</vt:lpstr>
      <vt:lpstr>„Status spolku“</vt:lpstr>
      <vt:lpstr>Účel spolku , činnost spolku</vt:lpstr>
      <vt:lpstr>Podnikání spolků</vt:lpstr>
      <vt:lpstr>Název a sídlo spolku</vt:lpstr>
      <vt:lpstr>Založení a vznik spolku (§ 226)</vt:lpstr>
      <vt:lpstr>Stanovy (§ 218 an. OZ)</vt:lpstr>
      <vt:lpstr>Stanovy spolku: forma a obsah</vt:lpstr>
      <vt:lpstr>Orgány spolku/PO</vt:lpstr>
      <vt:lpstr>Rozpor v judikatuře</vt:lpstr>
      <vt:lpstr>Péče řádného hospodáře (§ 159)</vt:lpstr>
      <vt:lpstr>Zastoupení statutárním orgánem</vt:lpstr>
      <vt:lpstr>Orgány spolku</vt:lpstr>
      <vt:lpstr>Soudní ochrana člena spolku</vt:lpstr>
      <vt:lpstr>Možnosti dle OZ:</vt:lpstr>
      <vt:lpstr>Soudní ochrana člena – žaloba na neplatnost rozhodnutí orgánu spolku (§ 258)</vt:lpstr>
      <vt:lpstr>Zrušení/likvidace/zánik</vt:lpstr>
      <vt:lpstr>Přeměny (transformace)</vt:lpstr>
      <vt:lpstr>Transformace spolku na jiné právní formy (spolků – bývalých o.s.)</vt:lpstr>
      <vt:lpstr>Transformace na ústav</vt:lpstr>
      <vt:lpstr>Sociální družstvo</vt:lpstr>
      <vt:lpstr>Související literatura</vt:lpstr>
    </vt:vector>
  </TitlesOfParts>
  <Company>PRK partners s r. 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klara.kalinova</dc:creator>
  <cp:lastModifiedBy>Kateřina Ronovská</cp:lastModifiedBy>
  <cp:revision>196</cp:revision>
  <dcterms:created xsi:type="dcterms:W3CDTF">2012-02-07T14:56:34Z</dcterms:created>
  <dcterms:modified xsi:type="dcterms:W3CDTF">2018-04-09T07:16:16Z</dcterms:modified>
</cp:coreProperties>
</file>