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8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9" r:id="rId18"/>
    <p:sldId id="280" r:id="rId19"/>
    <p:sldId id="281" r:id="rId20"/>
    <p:sldId id="282" r:id="rId21"/>
    <p:sldId id="283" r:id="rId22"/>
    <p:sldId id="267" r:id="rId23"/>
    <p:sldId id="284" r:id="rId24"/>
    <p:sldId id="285" r:id="rId25"/>
    <p:sldId id="286" r:id="rId26"/>
    <p:sldId id="262" r:id="rId27"/>
    <p:sldId id="287" r:id="rId28"/>
    <p:sldId id="26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78" y="14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174D8-8B77-4780-BF18-ACF444940276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54DEE-D1B0-4334-8FC4-7EE8F6C5F8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85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34833-B1BC-447B-B3DA-904E97E12993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4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4FEEF0-94ED-4588-AC96-9625C7FF315F}" type="datetimeFigureOut">
              <a:rPr lang="cs-CZ" smtClean="0"/>
              <a:t>28.02.2018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C8F4D8-3C87-4E91-87EF-0F248901BB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Nesporná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Eva Dobrovolná, Ph.D. </a:t>
            </a:r>
          </a:p>
          <a:p>
            <a:r>
              <a:rPr lang="cs-CZ" dirty="0" smtClean="0"/>
              <a:t>(vzniklo podle materiálů Mgr. Hrdličky)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9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3 ZZŘS – Věcná příslušnost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(1) Pro řízení v prvním stupni jsou příslušné okresní soudy, nestanoví-li zákon jinak.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(2) Krajské soudy rozhodují jako soudy prvního stupně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a) ve statusových věcech právnických osob, včetně jejich zrušení a likvidace, jmenování a odvolávání členů jejich orgánů nebo likvidátora, přeměn a otázek statusu veřejné prospěšnosti,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b) ve věcech opatrovnictví právnických osob,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c) o úschovách za účelem splnění dluhu poskytnout dorovnání protiplnění nebo náhradu škody více osobám na základě rozhodnutí soudu podle zákona o obchodních korporacích nebo zákona o přeměnách obchodních společností a družstev (dále jen „povinná úschova“),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d) ve věcech kapitálového trhu,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e) o předběžném souhlasu s provedením šetření ve věcech ochrany hospodářské soutěže,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f) o nahrazení souhlasu zástupce České advokátní komory nebo Komory daňových poradců k seznámení se s obsahem listin.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F9F0EF-C4C0-4A7E-8E77-9A8FC19E50E7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99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4 ZZŘS – Místní příslušnost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/>
              <a:t>(1) Pro řízení je příslušný obecný soud osoby, v jejímž zájmu se řízení koná, </a:t>
            </a:r>
            <a:r>
              <a:rPr lang="cs-CZ" altLang="cs-CZ" u="sng" dirty="0"/>
              <a:t>nestanoví-li tento zákon jinak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(2) Obecným soudem nezletilého účastníka, který není plně svéprávný (dále jen „nezletilý“), je soud, v jehož obvodu má nezletilý na základě dohody rodičů nebo rozhodnutí soudu, popřípadě jiných rozhodujících skutečností, své bydliště.</a:t>
            </a:r>
          </a:p>
          <a:p>
            <a:endParaRPr lang="cs-CZ" altLang="cs-CZ" dirty="0"/>
          </a:p>
          <a:p>
            <a:r>
              <a:rPr lang="cs-CZ" altLang="cs-CZ" u="sng" dirty="0"/>
              <a:t>§ 5 – přenesení </a:t>
            </a:r>
            <a:r>
              <a:rPr lang="cs-CZ" altLang="cs-CZ" u="sng" dirty="0" smtClean="0"/>
              <a:t>příslušnosti</a:t>
            </a:r>
          </a:p>
          <a:p>
            <a:r>
              <a:rPr lang="cs-CZ" altLang="cs-CZ" dirty="0" smtClean="0"/>
              <a:t>Změní-li se v řízení ve věcech péče soudu o nezletilé, ve věcech opatrovnických a v řízení o svéprávnosti okolnosti, podle nichž se posuzuje příslušnost, může příslušný soud přenést svoji příslušnost na jiný soud, je-li to v zájmu nezletilého, opatrovance nebo osoby, o jejíž svéprávnosti se rozhoduje. Jestliže soud, na nějž byla příslušnost přenesena, s přenesením nesouhlasí, předloží věc k rozhodnutí, pokud otázka přenesení příslušnosti nebyla již odvolacím soudem rozhodnuta, svému nadřízenému soudu; rozhodnutím tohoto soudu je vázán i soud, který příslušnost přenesl.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316232-53C6-4644-9EDB-11B920F30C45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5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6 ZZŘS – Účastníci řízení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altLang="cs-CZ" dirty="0"/>
          </a:p>
          <a:p>
            <a:r>
              <a:rPr lang="cs-CZ" altLang="cs-CZ" dirty="0"/>
              <a:t>(1) V řízení, </a:t>
            </a:r>
            <a:r>
              <a:rPr lang="cs-CZ" altLang="cs-CZ" u="sng" dirty="0"/>
              <a:t>které může být zahájeno i bez návrhu</a:t>
            </a:r>
            <a:r>
              <a:rPr lang="cs-CZ" altLang="cs-CZ" dirty="0"/>
              <a:t>, je účastníkem řízení (dále jen „účastník“) navrhovatel a ten, o jehož právech nebo povinnostech má být v řízení jednáno.</a:t>
            </a:r>
          </a:p>
          <a:p>
            <a:endParaRPr lang="cs-CZ" altLang="cs-CZ" dirty="0"/>
          </a:p>
          <a:p>
            <a:r>
              <a:rPr lang="cs-CZ" altLang="cs-CZ" dirty="0"/>
              <a:t>(2) Účastníkem je </a:t>
            </a:r>
            <a:r>
              <a:rPr lang="cs-CZ" altLang="cs-CZ" u="sng" dirty="0"/>
              <a:t>také</a:t>
            </a:r>
            <a:r>
              <a:rPr lang="cs-CZ" altLang="cs-CZ" dirty="0"/>
              <a:t> navrhovatel a ten, kterého zákon za účastníka označuje.</a:t>
            </a:r>
          </a:p>
          <a:p>
            <a:endParaRPr lang="cs-CZ" altLang="cs-CZ" dirty="0"/>
          </a:p>
          <a:p>
            <a:r>
              <a:rPr lang="cs-CZ" altLang="cs-CZ" dirty="0"/>
              <a:t>§ 7 – přibrání </a:t>
            </a:r>
            <a:r>
              <a:rPr lang="cs-CZ" altLang="cs-CZ" dirty="0" smtClean="0"/>
              <a:t>účastníka, ukončení účasti v řízení</a:t>
            </a:r>
          </a:p>
          <a:p>
            <a:pPr lvl="1"/>
            <a:r>
              <a:rPr lang="cs-CZ" altLang="cs-CZ" dirty="0" smtClean="0"/>
              <a:t>V nesporných řízeních není možná vedlejší intervence, neuplatní se společenství účastníků, přistoupení účastníka řízení, záměna účastníků řízení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CBF3A8-D61F-4586-8A44-8BD9DD76E5EE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82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/>
              <a:t>§ 8 ZZŘS – </a:t>
            </a:r>
            <a:r>
              <a:rPr lang="cs-CZ" altLang="cs-CZ" sz="2800" dirty="0" smtClean="0"/>
              <a:t>Státní </a:t>
            </a:r>
            <a:r>
              <a:rPr lang="cs-CZ" altLang="cs-CZ" sz="2800" dirty="0"/>
              <a:t>zastupitelství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8"/>
            <a:ext cx="7993062" cy="48244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(1) Státní zastupitelství může vstoupit do zahájeného řízení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a) ve věcech osvojení, a to do části, ve které je rozhodováno o tom, zda je třeba souhlasu rodičů k osvojení,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b) ve věcech péče soudu o nezletilé, jde-li o uložení zvláštního opatření při výchově dítěte, o ústavní výchovu, o určení data narození nebo jde-li o pozastavení, omezení nebo zbavení rodičovské odpovědnosti nebo jejího výkonu,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c) ve věci ochrany proti domácímu násilí,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d) o svéprávnosti,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e) o prohlášení za mrtvého,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f) o určení data smrti,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g) ve věcech vyslovení přípustnosti převzetí nebo držení v ústavu zdravotnické péče (dále jen „zdravotní ústav“) nebo vyslovení nepřípustnosti držení v zařízení sociálních služeb,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h) o umoření listin,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i) o některých otázkách týkajících se právnických osob.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(2) Ve věcech uvedených v odstavci 1 písm. b) až e) a g) může státní zastupitelství podat návrh na zahájení řízení</a:t>
            </a:r>
            <a:r>
              <a:rPr lang="cs-CZ" altLang="cs-CZ" sz="1800" dirty="0" smtClean="0"/>
              <a:t>.</a:t>
            </a:r>
            <a:endParaRPr lang="cs-CZ" alt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6D152D-ECC5-4706-B38D-B592B79DBF39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4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9 a 10 ZZŘS - Dohody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§ 9 Smírné řešení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Soud vede účastníky k nalezení smírného řešení. Za tím účelem je informuje o možnostech mimosoudního smírčího nebo mediačního jednání.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§ 10 Dohoda o předmětu řízení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(1) Pokud je mezi účastníky uzavřena dohoda o předmětu řízení, sepíše soud o takovém úkonu protokol. Dokud není protokol podepsán všemi účastníky, soud k dohodě nepřihlíží.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(2) Jestliže se dohoda podle odstavce 1 schvaluje formou usnesení a účastníci se vzdali práva na odvolání, nemusí usnesení obsahovat odůvodnění.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94A91B-7B43-4519-88DB-78559950DA05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869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12 ZZŘS – Předběžná opatření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(1) </a:t>
            </a:r>
            <a:r>
              <a:rPr lang="cs-CZ" altLang="cs-CZ" u="sng"/>
              <a:t>Lze-li zahájit řízení i bez návrhu, lze nařídit bez návrhu i předběžné opatření</a:t>
            </a:r>
            <a:r>
              <a:rPr lang="cs-CZ" altLang="cs-CZ"/>
              <a:t>; to neplatí v řízení o pozůstalosti.</a:t>
            </a:r>
          </a:p>
          <a:p>
            <a:pPr>
              <a:lnSpc>
                <a:spcPct val="90000"/>
              </a:lnSpc>
            </a:pPr>
            <a:r>
              <a:rPr lang="cs-CZ" altLang="cs-CZ"/>
              <a:t>(2) V usnesení o nařízení předběžného opatření uloží soud navrhovateli, aby ve lhůtě, kterou mu určí, podal u soudu návrh na zahájení řízení; to neplatí, může-li být řízení ve věci zahájeno i bez návrhu.</a:t>
            </a:r>
          </a:p>
          <a:p>
            <a:pPr>
              <a:lnSpc>
                <a:spcPct val="90000"/>
              </a:lnSpc>
            </a:pPr>
            <a:r>
              <a:rPr lang="cs-CZ" altLang="cs-CZ"/>
              <a:t>(3) Složení jistoty k zajištění náhrady škody nebo jiné újmy, která by vznikla předběžným opatřením, se </a:t>
            </a:r>
            <a:r>
              <a:rPr lang="cs-CZ" altLang="cs-CZ" u="sng"/>
              <a:t>nevyžaduje</a:t>
            </a:r>
            <a:r>
              <a:rPr lang="cs-CZ" altLang="cs-CZ"/>
              <a:t>, jde-li o předběžné opatření, které může soud nařídit i bez návrhu, ve věci ochrany proti domácímu násilí nebo ve věci výživného.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54EC3D-87E7-4248-84CF-9A90B40442C5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7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13 ZZŘS – Zahájení řízení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8"/>
            <a:ext cx="8064500" cy="48958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(1) Řízení se zahajuje </a:t>
            </a:r>
            <a:r>
              <a:rPr lang="cs-CZ" altLang="cs-CZ" u="sng" dirty="0"/>
              <a:t>i bez návrhu</a:t>
            </a:r>
            <a:r>
              <a:rPr lang="cs-CZ" altLang="cs-CZ" dirty="0"/>
              <a:t>, není-li zákonem stanoveno, že lze řízení zahájit jen na návrh. Soud řízení zahájí bezodkladně poté, co se dozví o skutečnostech rozhodných pro vedení řízení podle tohoto zákona.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(2) O zahájení řízení bez návrhu </a:t>
            </a:r>
            <a:r>
              <a:rPr lang="cs-CZ" altLang="cs-CZ" u="sng" dirty="0"/>
              <a:t>vydá soud usnesení</a:t>
            </a:r>
            <a:r>
              <a:rPr lang="cs-CZ" altLang="cs-CZ" dirty="0"/>
              <a:t>, které doručí účastníkům do vlastních rukou, nestanoví- </a:t>
            </a:r>
            <a:r>
              <a:rPr lang="cs-CZ" altLang="cs-CZ" dirty="0" err="1"/>
              <a:t>li</a:t>
            </a:r>
            <a:r>
              <a:rPr lang="cs-CZ" altLang="cs-CZ" dirty="0"/>
              <a:t> zákon jinak. </a:t>
            </a:r>
            <a:r>
              <a:rPr lang="cs-CZ" altLang="cs-CZ" u="sng" dirty="0"/>
              <a:t>Řízení je zahájeno dnem, kdy takové usnesení bylo vydáno</a:t>
            </a:r>
            <a:r>
              <a:rPr lang="cs-CZ" altLang="cs-CZ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(3) Proti usnesení o zahájení řízení bez návrhu není odvolání přípustné.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AC6CA05-1E15-40D8-902B-07B1DC146FE3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96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řízení ústně do protokolu - § 14 ZZŘS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Ústně do protokolu je možné učinit návrh na zahájení řízení a návrh na nařízení výkonu rozhodnutí, jen jde-li o řízení, které lze zahájit i bez návrhu nebo jde-li o řízení o povolení uzavřít manželství, řízení ve věci ochrany proti domácímu násilí, řízení o určení a popření rodičovství a řízení ve věcech osvojení.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8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16 – Zastavení řízení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3141663"/>
            <a:ext cx="7848600" cy="792162"/>
          </a:xfrm>
        </p:spPr>
        <p:txBody>
          <a:bodyPr>
            <a:normAutofit lnSpcReduction="10000"/>
          </a:bodyPr>
          <a:lstStyle/>
          <a:p>
            <a:r>
              <a:rPr lang="cs-CZ" altLang="cs-CZ"/>
              <a:t>Odpadne-li důvod pro vedení řízení, soud řízení zastaví i bez návrhu.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04293F-AA62-43B8-8CD1-414B61761290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60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1" y="1125539"/>
            <a:ext cx="8424863" cy="503237"/>
          </a:xfrm>
        </p:spPr>
        <p:txBody>
          <a:bodyPr>
            <a:normAutofit fontScale="90000"/>
          </a:bodyPr>
          <a:lstStyle/>
          <a:p>
            <a:r>
              <a:rPr lang="cs-CZ" altLang="cs-CZ" sz="2800"/>
              <a:t>§ 17 a 18 ZZŘS – Přípravné jednání a jiný soudní rok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8"/>
            <a:ext cx="7993062" cy="4824412"/>
          </a:xfrm>
        </p:spPr>
        <p:txBody>
          <a:bodyPr>
            <a:normAutofit lnSpcReduction="10000"/>
          </a:bodyPr>
          <a:lstStyle/>
          <a:p>
            <a:r>
              <a:rPr lang="cs-CZ" altLang="cs-CZ" sz="2000"/>
              <a:t>§ 17 Vyloučení přípravného jednání</a:t>
            </a:r>
          </a:p>
          <a:p>
            <a:pPr lvl="1"/>
            <a:r>
              <a:rPr lang="cs-CZ" altLang="cs-CZ" sz="2000"/>
              <a:t>Soud nevede přípravné jednání.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/>
              <a:t> </a:t>
            </a:r>
          </a:p>
          <a:p>
            <a:r>
              <a:rPr lang="cs-CZ" altLang="cs-CZ" sz="2000"/>
              <a:t>§ 18 Jiný soudní rok</a:t>
            </a:r>
          </a:p>
          <a:p>
            <a:pPr lvl="1"/>
            <a:r>
              <a:rPr lang="cs-CZ" altLang="cs-CZ" sz="2000"/>
              <a:t>(1) Považuje-li to soud za vhodné, svolá k přípravě a projednání věci jiný soudní rok a přizve k němu účastníky. Při jiném soudním roku dá soud účastníkům prostor, aby se k věci vyjádřili, nebo zjistí jejich stanoviska jiným vhodným způsobem. Dokazování lze při jiném soudním roku provádět, jen je-li to účelné a umožňuje-li to povaha věci.</a:t>
            </a:r>
          </a:p>
          <a:p>
            <a:pPr lvl="1"/>
            <a:r>
              <a:rPr lang="cs-CZ" altLang="cs-CZ" sz="2000"/>
              <a:t>(2) Způsob, místo a průběh jiného soudního roku určuje předseda senátu opatřením. Jiný soudní rok se může konat mimo soudní budovu nebo mimo obvyklou úřední dobu soudu. Z jiného soudního roku může předseda senátu vyloučit veřejnost.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358518-8A6B-47C8-BB5E-56D0FE1B071C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71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Diferenciace civilního nalézacího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Řízení sporné</a:t>
            </a:r>
          </a:p>
          <a:p>
            <a:endParaRPr lang="cs-CZ" dirty="0"/>
          </a:p>
          <a:p>
            <a:r>
              <a:rPr lang="cs-CZ" dirty="0" smtClean="0"/>
              <a:t>Řízení </a:t>
            </a:r>
            <a:r>
              <a:rPr lang="cs-CZ" u="sng" dirty="0" smtClean="0"/>
              <a:t>nesporné</a:t>
            </a:r>
          </a:p>
          <a:p>
            <a:endParaRPr lang="cs-CZ" u="sng" dirty="0"/>
          </a:p>
          <a:p>
            <a:endParaRPr lang="cs-CZ" u="sng" dirty="0" smtClean="0"/>
          </a:p>
          <a:p>
            <a:r>
              <a:rPr lang="cs-CZ" u="sng" dirty="0" smtClean="0"/>
              <a:t>Jaké jsou odlišnosti sporného a nesporného řízení?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4019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19 - Jednání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4" y="2997200"/>
            <a:ext cx="7775575" cy="935038"/>
          </a:xfrm>
        </p:spPr>
        <p:txBody>
          <a:bodyPr>
            <a:normAutofit fontScale="92500"/>
          </a:bodyPr>
          <a:lstStyle/>
          <a:p>
            <a:r>
              <a:rPr lang="cs-CZ" altLang="cs-CZ"/>
              <a:t>K projednání věci samé soud nařídí jednání, </a:t>
            </a:r>
            <a:r>
              <a:rPr lang="cs-CZ" altLang="cs-CZ" u="sng"/>
              <a:t>ledaže tento zákon stanoví, že jednání není třeba nařizovat</a:t>
            </a:r>
            <a:r>
              <a:rPr lang="cs-CZ" altLang="cs-CZ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FEA1D-DEB5-4E7F-BEFC-0A1544F98EBD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85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20 ZZŘS – Průběh řízení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8"/>
            <a:ext cx="8064500" cy="48958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(1) </a:t>
            </a:r>
            <a:r>
              <a:rPr lang="cs-CZ" altLang="cs-CZ" sz="2000" u="sng"/>
              <a:t>Soud je povinen zjistit všechny skutečnosti</a:t>
            </a:r>
            <a:r>
              <a:rPr lang="cs-CZ" altLang="cs-CZ" sz="2000"/>
              <a:t> důležité pro rozhodnutí. Přitom není omezen na skutečnosti, které uvádějí účastníci.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(2) Účastník </a:t>
            </a:r>
            <a:r>
              <a:rPr lang="cs-CZ" altLang="cs-CZ" sz="2000" u="sng"/>
              <a:t>může</a:t>
            </a:r>
            <a:r>
              <a:rPr lang="cs-CZ" altLang="cs-CZ" sz="2000"/>
              <a:t> uvádět rozhodné skutečnosti a označovat důkazy až do vydání nebo vyhlášení rozhodnutí. Tím není dotčeno právo účastníka uvádět nové skutečnosti a důkazy v odvolacím řízení.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(3) </a:t>
            </a:r>
            <a:r>
              <a:rPr lang="cs-CZ" altLang="cs-CZ" sz="2000" u="sng"/>
              <a:t>Nelze mít za to</a:t>
            </a:r>
            <a:r>
              <a:rPr lang="cs-CZ" altLang="cs-CZ" sz="2000"/>
              <a:t>, že nedostavením se účastníka k jednání či nepodání písemného vyjádření k výzvě soudu se určité skutečnosti pokládají za prokázané či že účastník nárok uznal; to nebrání soudu, aby účastníka vyzval k vyjádření se o určitém procesním návrhu s připojením doložky, že nevyjádří-li se do určité lhůty, bude se mít za to, že s návrhem souhlasí.</a:t>
            </a:r>
          </a:p>
          <a:p>
            <a:pPr>
              <a:lnSpc>
                <a:spcPct val="90000"/>
              </a:lnSpc>
            </a:pPr>
            <a:r>
              <a:rPr lang="cs-CZ" altLang="cs-CZ" sz="2000"/>
              <a:t>(4) V řízení, jehož účastníkem je nezletilý, který je schopen pochopit situaci, soud postupuje tak, aby nezletilý dostal potřebné informace o soudním řízení a byl informován o možných důsledcích vyhovění svému názoru i důsledcích soudního rozhodnutí.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A8FD6CE-5D7D-4E6B-BE42-0DE9E1E9FEBD}" type="slidenum">
              <a:rPr lang="cs-CZ" altLang="cs-CZ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03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koncentrace řízení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§ 20 odst. 2 ZZŘS</a:t>
            </a:r>
          </a:p>
          <a:p>
            <a:endParaRPr lang="cs-CZ" dirty="0"/>
          </a:p>
          <a:p>
            <a:r>
              <a:rPr lang="cs-CZ" dirty="0" smtClean="0"/>
              <a:t>Může uvádět nové skutečnosti a důkazy až do vydání rozhodnutí (popřípadě i v odvolacím řízení)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89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21 a 22 - Dokazování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/>
              <a:t>Soud provede </a:t>
            </a:r>
            <a:r>
              <a:rPr lang="cs-CZ" altLang="cs-CZ" u="sng"/>
              <a:t>i jiné důkazy</a:t>
            </a:r>
            <a:r>
              <a:rPr lang="cs-CZ" altLang="cs-CZ"/>
              <a:t> potřebné ke zjištění skutkového stavu, než byly účastníky navrhovány.</a:t>
            </a:r>
          </a:p>
          <a:p>
            <a:endParaRPr lang="cs-CZ" altLang="cs-CZ"/>
          </a:p>
          <a:p>
            <a:endParaRPr lang="cs-CZ" altLang="cs-CZ"/>
          </a:p>
          <a:p>
            <a:r>
              <a:rPr lang="cs-CZ" altLang="cs-CZ"/>
              <a:t>Výslech účastníků je možné nařídit vždy, je-li toho ke zjištění skutkového stavu třeba. Souhlas účastníka se nevyžaduje.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E0F0C6-EA07-481D-846D-C62699FD06ED}" type="slidenum">
              <a:rPr lang="cs-CZ" altLang="cs-CZ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537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§ 23 a 24 – </a:t>
            </a:r>
            <a:r>
              <a:rPr lang="cs-CZ" altLang="cs-CZ" dirty="0" smtClean="0"/>
              <a:t>Soudní poplatek a náklady </a:t>
            </a:r>
            <a:r>
              <a:rPr lang="cs-CZ" altLang="cs-CZ" dirty="0"/>
              <a:t>řízení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 smtClean="0"/>
              <a:t>Soudní poplatek – obecně tato řízené osvobozena</a:t>
            </a:r>
          </a:p>
          <a:p>
            <a:pPr lvl="1"/>
            <a:r>
              <a:rPr lang="cs-CZ" altLang="cs-CZ" dirty="0" smtClean="0"/>
              <a:t>Druhy osvobození od soudního poplatku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§ </a:t>
            </a:r>
            <a:r>
              <a:rPr lang="cs-CZ" altLang="cs-CZ" dirty="0"/>
              <a:t>23 Náhrada nákladů řízení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Bylo-li možné zahájit řízení i bez návrhu a v řízení ve statusových věcech manželských a partnerských, nemá žádný z účastníků právo na náhradu nákladů řízení podle výsledku řízení. Náhradu nákladů řízení lze přiznat, odůvodňují-li to okolnosti případu.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§ 24 Sankční opatření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Soud může uložit náhradu nákladů řízení zcela nebo částečně tomu, kdo podal návrh na zahájení řízení, ačkoli šlo o svévolné a zjevně bezúspěšné uplatňování práva.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DC10C4-4036-4D10-87C5-84CDE27095E3}" type="slidenum">
              <a:rPr lang="cs-CZ" altLang="cs-CZ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72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25 – 27 ZZŘS - Rozhodnutí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§ 25 Rozhodnutí 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(1) Soud rozhoduje ve věci samé </a:t>
            </a:r>
            <a:r>
              <a:rPr lang="cs-CZ" altLang="cs-CZ" sz="2000" u="sng"/>
              <a:t>usnesením</a:t>
            </a:r>
            <a:r>
              <a:rPr lang="cs-CZ" altLang="cs-CZ" sz="2000"/>
              <a:t>, nestanoví-li zákon jinak.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(2) V řízení nelze rozhodnout rozsudkem pro uznání, rozsudkem pro zmeškání ani platebním rozkazem.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§ 26 Překročení návrhu</a:t>
            </a:r>
          </a:p>
          <a:p>
            <a:pPr lvl="1">
              <a:lnSpc>
                <a:spcPct val="80000"/>
              </a:lnSpc>
            </a:pPr>
            <a:r>
              <a:rPr lang="cs-CZ" altLang="cs-CZ" sz="2000" u="sng"/>
              <a:t>Soud může překročit návrhy účastníků</a:t>
            </a:r>
            <a:r>
              <a:rPr lang="cs-CZ" altLang="cs-CZ" sz="2000"/>
              <a:t> a přisoudit něco jiného nebo více, než čeho se domáhají, jestliže řízení bylo možno zahájit i bez návrhu.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§ 27 Závaznost výroku rozsudku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Výrok pravomocného rozsudku, kterým bylo rozhodnuto o </a:t>
            </a:r>
            <a:r>
              <a:rPr lang="cs-CZ" altLang="cs-CZ" sz="2000" u="sng"/>
              <a:t>statusové věci</a:t>
            </a:r>
            <a:r>
              <a:rPr lang="cs-CZ" altLang="cs-CZ" sz="2000"/>
              <a:t> fyzické nebo právnické osoby, je závazný pro každého.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AC0CDB-996F-454D-AD91-AF545F880096}" type="slidenum">
              <a:rPr lang="cs-CZ" altLang="cs-CZ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16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vydaného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Typicky konstitutivní rozhodnutí</a:t>
            </a:r>
          </a:p>
          <a:p>
            <a:endParaRPr lang="cs-CZ" dirty="0"/>
          </a:p>
          <a:p>
            <a:pPr lvl="1"/>
            <a:r>
              <a:rPr lang="cs-CZ" dirty="0" smtClean="0"/>
              <a:t>(ale např. v řízení o pozůstalosti je rozhodnutí deklaratorní povahy)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8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28 – 30 ZZŘS – Opravné prostředky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9"/>
            <a:ext cx="7993062" cy="4751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§ 28 Odvolací řízení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(1) V odvolacím řízení </a:t>
            </a:r>
            <a:r>
              <a:rPr lang="cs-CZ" altLang="cs-CZ" sz="1500" u="sng"/>
              <a:t>mohou být uváděny nové skutečnosti a důkazy</a:t>
            </a:r>
            <a:r>
              <a:rPr lang="cs-CZ" altLang="cs-CZ" sz="1500"/>
              <a:t>, které nebyly uplatněny před soudem prvního stupně. K novým skutečnostem nebo důkazům odvolací soud přihlédne, i když nebyly uplatněny.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(2) Bylo-li řízení možné zahájit i bez návrhu, odvolací soud není vázán mezemi, ve kterých se odvolatel domáhá přezkoumání rozhodnutí.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(3) Rozhodnutí lze přezkoumat i tehdy, pokud nebyl v odvolání ani přes výzvu odvolací důvod uplatněn.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600"/>
              <a:t>§ 29 Žaloba na obnovu řízení a pro zmatečnost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Při povolení obnovy řízení nebo zrušení napadeného rozhodnutí na základě žaloby pro zmatečnost </a:t>
            </a:r>
            <a:r>
              <a:rPr lang="cs-CZ" altLang="cs-CZ" sz="1500" u="sng"/>
              <a:t>není soud vázán mezemi</a:t>
            </a:r>
            <a:r>
              <a:rPr lang="cs-CZ" altLang="cs-CZ" sz="1500"/>
              <a:t>, ve kterých se účastník domáhá přezkoumání rozhodnutí, bylo-li možné zahájit řízení i bez návrhu.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600"/>
              <a:t>§ 30 Dovolání 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(1) Dovolání </a:t>
            </a:r>
            <a:r>
              <a:rPr lang="cs-CZ" altLang="cs-CZ" sz="1500" u="sng"/>
              <a:t>není přípustné</a:t>
            </a:r>
            <a:r>
              <a:rPr lang="cs-CZ" altLang="cs-CZ" sz="1500"/>
              <a:t> proti rozhodnutí podle hlavy páté části druhé tohoto zákona, ledaže jde o rozsudek o omezení nebo zbavení rodičovské odpovědnosti, pozastavení nebo omezení jejího výkonu, o určení nebo popření rodičovství nebo o nezrušitelné osvojení.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(2) Dovolací soud není vázán rozsahem dovolacích návrhů ve věcech, v nichž lze zahájit řízení bez návrhu.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84172E-1843-47F0-8723-D9D6FCAB4E6D}" type="slidenum">
              <a:rPr lang="cs-CZ" altLang="cs-CZ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21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9358"/>
          </a:xfrm>
        </p:spPr>
        <p:txBody>
          <a:bodyPr/>
          <a:lstStyle/>
          <a:p>
            <a:r>
              <a:rPr lang="cs-CZ" dirty="0" smtClean="0"/>
              <a:t>Děkuji za pozornost…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83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základních zásad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Zásada dispoziční a projednací – sporné řízení</a:t>
            </a:r>
          </a:p>
          <a:p>
            <a:endParaRPr lang="cs-CZ" dirty="0"/>
          </a:p>
          <a:p>
            <a:r>
              <a:rPr lang="cs-CZ" dirty="0" smtClean="0"/>
              <a:t>Zásada oficiality a vyšetřovací – nesporné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5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Sporné řízení – typicky řešení nějakého konfliktu mezi stranami</a:t>
            </a:r>
          </a:p>
          <a:p>
            <a:endParaRPr lang="cs-CZ" dirty="0"/>
          </a:p>
          <a:p>
            <a:r>
              <a:rPr lang="cs-CZ" dirty="0" smtClean="0"/>
              <a:t>Nesporné řízení – typicky úprava poměrů účastníků</a:t>
            </a:r>
          </a:p>
          <a:p>
            <a:endParaRPr lang="cs-CZ" dirty="0"/>
          </a:p>
          <a:p>
            <a:pPr lvl="1"/>
            <a:r>
              <a:rPr lang="cs-CZ" dirty="0" smtClean="0"/>
              <a:t>V nesporném řízení nelze hovořit o stranách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1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nesporných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1.1.2014  - </a:t>
            </a:r>
            <a:r>
              <a:rPr lang="cs-CZ" u="sng" dirty="0" smtClean="0"/>
              <a:t>zákon č. 292/2013 Sb., o zvláštních řízeních soudních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9806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Koncepční změny – OSŘ a ZZŘS</a:t>
            </a:r>
          </a:p>
        </p:txBody>
      </p:sp>
      <p:sp>
        <p:nvSpPr>
          <p:cNvPr id="258097" name="Rectangle 49"/>
          <p:cNvSpPr>
            <a:spLocks noGrp="1" noChangeArrowheads="1"/>
          </p:cNvSpPr>
          <p:nvPr>
            <p:ph sz="quarter" idx="1"/>
          </p:nvPr>
        </p:nvSpPr>
        <p:spPr>
          <a:xfrm>
            <a:off x="2424113" y="1773238"/>
            <a:ext cx="7993062" cy="4895850"/>
          </a:xfrm>
        </p:spPr>
        <p:txBody>
          <a:bodyPr/>
          <a:lstStyle/>
          <a:p>
            <a:r>
              <a:rPr lang="cs-CZ" altLang="cs-CZ" sz="2000"/>
              <a:t>Dochází k vyčlenění nesporných řízení a některých dalších řízení do samostatného předpisu – ZZŘS</a:t>
            </a:r>
          </a:p>
          <a:p>
            <a:r>
              <a:rPr lang="cs-CZ" altLang="cs-CZ" sz="2000"/>
              <a:t>Vztah ZZŘS a OSŘ – specialita a subsidiarita - § 1 odst. 2  ZZŘS</a:t>
            </a:r>
          </a:p>
          <a:p>
            <a:r>
              <a:rPr lang="cs-CZ" altLang="cs-CZ" sz="2000"/>
              <a:t>§ 1 odst. 3 ZZŘS –  Nevyplývá-li z povahy jednotlivých ustanovení něco jiného, použijí se ustanovení tohoto zákona vedle občanského soudního řádu</a:t>
            </a:r>
          </a:p>
          <a:p>
            <a:endParaRPr lang="cs-CZ" altLang="cs-CZ" sz="2000"/>
          </a:p>
          <a:p>
            <a:r>
              <a:rPr lang="cs-CZ" altLang="cs-CZ" sz="2000"/>
              <a:t>Možný problém – není dostatečně řešen vztah ZZŘS, OSŘ a dalších předpisů – např. procesní část zákona o veřejných rejstřících - § 75 a násl. – „Řízení ve věcech veřejného rejstříku“</a:t>
            </a:r>
          </a:p>
          <a:p>
            <a:r>
              <a:rPr lang="cs-CZ" altLang="cs-CZ" sz="2000"/>
              <a:t> § 120 zákona o veř. rejstřících - Není-li v tomto zákoně stanoveno jinak, použijí se na řízení o návrhu na zápis ustanovení zákona upravujícího občanské soudní řízení.</a:t>
            </a:r>
          </a:p>
          <a:p>
            <a:endParaRPr lang="cs-CZ" alt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FD38774-9C09-4A39-9F05-C6BB6F21B9D1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Obecné otázky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sz="quarter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Je vhodný postup, kdy je pouze novelizován OSŘ a přijat nový ZZŘS?</a:t>
            </a:r>
          </a:p>
          <a:p>
            <a:pPr>
              <a:lnSpc>
                <a:spcPct val="80000"/>
              </a:lnSpc>
            </a:pPr>
            <a:r>
              <a:rPr lang="cs-CZ" altLang="cs-CZ"/>
              <a:t>Je vhodné vyčlenit „zvláštní“ řízení do samostatného právního předpisu?</a:t>
            </a:r>
          </a:p>
          <a:p>
            <a:pPr>
              <a:lnSpc>
                <a:spcPct val="80000"/>
              </a:lnSpc>
            </a:pPr>
            <a:r>
              <a:rPr lang="cs-CZ" altLang="cs-CZ"/>
              <a:t>Bylo vyčlenění „zvláštních“ řízení provedeno správně (tzn. – je nový ZZŘS dostatečně kvalitní?)</a:t>
            </a:r>
          </a:p>
          <a:p>
            <a:pPr>
              <a:lnSpc>
                <a:spcPct val="80000"/>
              </a:lnSpc>
            </a:pPr>
            <a:r>
              <a:rPr lang="cs-CZ" altLang="cs-CZ"/>
              <a:t>Byl poskytnut dostatečný čas na přípravu změn v procesních předpisech? 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4D7BE8-4797-4B23-8B9B-8AF454D37010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29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1 ZZŘS - Obecně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24114" y="2492375"/>
            <a:ext cx="7775575" cy="2808288"/>
          </a:xfrm>
        </p:spPr>
        <p:txBody>
          <a:bodyPr>
            <a:normAutofit/>
          </a:bodyPr>
          <a:lstStyle/>
          <a:p>
            <a:r>
              <a:rPr lang="cs-CZ" altLang="cs-CZ"/>
              <a:t>(1) Podle tohoto zákona projednávají a rozhodují soudy právní věci </a:t>
            </a:r>
            <a:r>
              <a:rPr lang="cs-CZ" altLang="cs-CZ" u="sng"/>
              <a:t>stanovené v tomto zákoně</a:t>
            </a:r>
            <a:r>
              <a:rPr lang="cs-CZ" altLang="cs-CZ"/>
              <a:t>.</a:t>
            </a:r>
          </a:p>
          <a:p>
            <a:r>
              <a:rPr lang="cs-CZ" altLang="cs-CZ"/>
              <a:t>(2) Nestanoví-li tento zákon jinak, použije se občanský soudní řád.</a:t>
            </a:r>
          </a:p>
          <a:p>
            <a:r>
              <a:rPr lang="cs-CZ" altLang="cs-CZ"/>
              <a:t>(3) Nevyplývá-li z povahy jednotlivých ustanovení něco jiného, použijí se ustanovení tohoto zákona vedle občanského soudního řádu.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FA695-54CE-4035-90D4-B20BB6345A9D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139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§ 2 ZZŘS – Výčet věcí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63751" y="1628776"/>
            <a:ext cx="8424863" cy="504031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600"/>
              <a:t>Tento zákon upravuje řízení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a) o podpůrných opatřeních a ve věcech svéprávnosti,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b) ve věcech nezvěstnosti a smrti,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c) o přivolení k zásahu do integrity,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d) ve věcech přípustnosti převzetí nebo držení v ústavech,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e) o některých otázkách týkajících se právnických osob a svěřenského fondu,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f) o pozůstalosti,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g) o úschovách,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h) o umoření listin,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i) ve věcech kapitálového trhu,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j) o předběžném souhlasu s provedením šetření ve věcech ochrany hospodářské soutěže,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k) o nahrazení souhlasu zástupce samosprávné komory k seznámení se s obsahem listin,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l) o plnění povinností z předběžného opatření Evropského soudu pro lidská práva,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m) ve věcech voleb zaměstnanců,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n) o soudním prodeji zástavy,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o) o zákazu výkonu práv spojených s účastnickými cennými papíry,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p) ve věcech manželských a partnerských,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q) ve věci ochrany proti domácímu násilí,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r) o určení a popření rodičovství,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s) ve věcech osvojení,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t) ve věcech péče soudu o nezletilé,</a:t>
            </a:r>
          </a:p>
          <a:p>
            <a:pPr lvl="1">
              <a:lnSpc>
                <a:spcPct val="80000"/>
              </a:lnSpc>
            </a:pPr>
            <a:r>
              <a:rPr lang="cs-CZ" altLang="cs-CZ" sz="1500"/>
              <a:t>u) v některých věcech výkonu rozhodnutí.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B056E1-C7E8-4806-AACF-67087459B340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74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1588</TotalTime>
  <Words>2369</Words>
  <Application>Microsoft Office PowerPoint</Application>
  <PresentationFormat>Širokoúhlá obrazovka</PresentationFormat>
  <Paragraphs>195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Calibri</vt:lpstr>
      <vt:lpstr>Century Schoolbook</vt:lpstr>
      <vt:lpstr>Wingdings</vt:lpstr>
      <vt:lpstr>Wingdings 2</vt:lpstr>
      <vt:lpstr>Arkýř</vt:lpstr>
      <vt:lpstr>Nesporná řízení</vt:lpstr>
      <vt:lpstr>Diferenciace civilního nalézacího řízení</vt:lpstr>
      <vt:lpstr>Uplatnění základních zásad</vt:lpstr>
      <vt:lpstr>Účel řízení</vt:lpstr>
      <vt:lpstr>Právní úprava nesporných řízení</vt:lpstr>
      <vt:lpstr>Koncepční změny – OSŘ a ZZŘS</vt:lpstr>
      <vt:lpstr>Obecné otázky</vt:lpstr>
      <vt:lpstr>§ 1 ZZŘS - Obecně</vt:lpstr>
      <vt:lpstr>§ 2 ZZŘS – Výčet věcí</vt:lpstr>
      <vt:lpstr>§ 3 ZZŘS – Věcná příslušnost</vt:lpstr>
      <vt:lpstr>§ 4 ZZŘS – Místní příslušnost</vt:lpstr>
      <vt:lpstr>§ 6 ZZŘS – Účastníci řízení</vt:lpstr>
      <vt:lpstr>§ 8 ZZŘS – Státní zastupitelství</vt:lpstr>
      <vt:lpstr>§ 9 a 10 ZZŘS - Dohody</vt:lpstr>
      <vt:lpstr>§ 12 ZZŘS – Předběžná opatření</vt:lpstr>
      <vt:lpstr>§ 13 ZZŘS – Zahájení řízení</vt:lpstr>
      <vt:lpstr>Zahájení řízení ústně do protokolu - § 14 ZZŘS</vt:lpstr>
      <vt:lpstr>§ 16 – Zastavení řízení</vt:lpstr>
      <vt:lpstr>§ 17 a 18 ZZŘS – Přípravné jednání a jiný soudní rok</vt:lpstr>
      <vt:lpstr>§ 19 - Jednání</vt:lpstr>
      <vt:lpstr>§ 20 ZZŘS – Průběh řízení</vt:lpstr>
      <vt:lpstr>Vyloučení koncentrace řízení  </vt:lpstr>
      <vt:lpstr>§ 21 a 22 - Dokazování</vt:lpstr>
      <vt:lpstr>§ 23 a 24 – Soudní poplatek a náklady řízení</vt:lpstr>
      <vt:lpstr>§ 25 – 27 ZZŘS - Rozhodnutí</vt:lpstr>
      <vt:lpstr>Povaha vydaného rozhodnutí</vt:lpstr>
      <vt:lpstr>§ 28 – 30 ZZŘS – Opravné prostředky</vt:lpstr>
      <vt:lpstr>Děkuji za pozornost…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Nesporná řízení</dc:title>
  <dc:creator>100109</dc:creator>
  <cp:lastModifiedBy>Eva Dobrovolná</cp:lastModifiedBy>
  <cp:revision>12</cp:revision>
  <dcterms:created xsi:type="dcterms:W3CDTF">2015-02-17T17:43:18Z</dcterms:created>
  <dcterms:modified xsi:type="dcterms:W3CDTF">2018-03-01T12:06:51Z</dcterms:modified>
</cp:coreProperties>
</file>