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18"/>
  </p:notesMasterIdLst>
  <p:sldIdLst>
    <p:sldId id="274" r:id="rId2"/>
    <p:sldId id="258" r:id="rId3"/>
    <p:sldId id="259" r:id="rId4"/>
    <p:sldId id="260" r:id="rId5"/>
    <p:sldId id="268" r:id="rId6"/>
    <p:sldId id="269" r:id="rId7"/>
    <p:sldId id="270" r:id="rId8"/>
    <p:sldId id="272" r:id="rId9"/>
    <p:sldId id="271" r:id="rId10"/>
    <p:sldId id="261" r:id="rId11"/>
    <p:sldId id="264" r:id="rId12"/>
    <p:sldId id="262" r:id="rId13"/>
    <p:sldId id="263" r:id="rId14"/>
    <p:sldId id="273" r:id="rId15"/>
    <p:sldId id="266" r:id="rId16"/>
    <p:sldId id="267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44" y="21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97426B-5068-4339-BCD6-58096BAC2D38}" type="doc">
      <dgm:prSet loTypeId="urn:microsoft.com/office/officeart/2005/8/layout/vList2" loCatId="list" qsTypeId="urn:microsoft.com/office/officeart/2005/8/quickstyle/simple5" qsCatId="simple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933B417B-7C5D-409D-8F83-F34E2A30E67F}">
      <dgm:prSet/>
      <dgm:spPr/>
      <dgm:t>
        <a:bodyPr/>
        <a:lstStyle/>
        <a:p>
          <a:r>
            <a:rPr lang="cs-CZ"/>
            <a:t>Kasační stížnost se nepodává u KS, ale </a:t>
          </a:r>
          <a:r>
            <a:rPr lang="cs-CZ" b="1"/>
            <a:t>přímo u Nejvyššího správního soudu</a:t>
          </a:r>
          <a:endParaRPr lang="en-US"/>
        </a:p>
      </dgm:t>
    </dgm:pt>
    <dgm:pt modelId="{7CB18E91-B5C2-4FD6-857F-63A753284007}" type="parTrans" cxnId="{5489824D-91B2-4370-827F-88BB50D431A1}">
      <dgm:prSet/>
      <dgm:spPr/>
      <dgm:t>
        <a:bodyPr/>
        <a:lstStyle/>
        <a:p>
          <a:endParaRPr lang="en-US"/>
        </a:p>
      </dgm:t>
    </dgm:pt>
    <dgm:pt modelId="{C873A320-3BA9-46F4-AD26-D0B13B693DED}" type="sibTrans" cxnId="{5489824D-91B2-4370-827F-88BB50D431A1}">
      <dgm:prSet/>
      <dgm:spPr/>
      <dgm:t>
        <a:bodyPr/>
        <a:lstStyle/>
        <a:p>
          <a:endParaRPr lang="en-US"/>
        </a:p>
      </dgm:t>
    </dgm:pt>
    <dgm:pt modelId="{DDEE2595-6223-460F-9359-99018B658892}">
      <dgm:prSet/>
      <dgm:spPr/>
      <dgm:t>
        <a:bodyPr/>
        <a:lstStyle/>
        <a:p>
          <a:r>
            <a:rPr lang="cs-CZ" dirty="0"/>
            <a:t>Důvodem je to, že přípravu neprovádí KS (§ 108 byl zrušen), ale přímo NSS</a:t>
          </a:r>
          <a:endParaRPr lang="en-US" dirty="0"/>
        </a:p>
      </dgm:t>
    </dgm:pt>
    <dgm:pt modelId="{C4B59203-C056-4CE2-8BE1-CF662DE71EE3}" type="parTrans" cxnId="{8DE7E486-D31D-4824-87BB-49E2CAE887AC}">
      <dgm:prSet/>
      <dgm:spPr/>
      <dgm:t>
        <a:bodyPr/>
        <a:lstStyle/>
        <a:p>
          <a:endParaRPr lang="en-US"/>
        </a:p>
      </dgm:t>
    </dgm:pt>
    <dgm:pt modelId="{105C83B5-65D6-4DEB-A798-1382C211B0CB}" type="sibTrans" cxnId="{8DE7E486-D31D-4824-87BB-49E2CAE887AC}">
      <dgm:prSet/>
      <dgm:spPr/>
      <dgm:t>
        <a:bodyPr/>
        <a:lstStyle/>
        <a:p>
          <a:endParaRPr lang="en-US"/>
        </a:p>
      </dgm:t>
    </dgm:pt>
    <dgm:pt modelId="{D0D0BABB-D9E0-4298-ACD6-D3C0D50B45FF}">
      <dgm:prSet/>
      <dgm:spPr/>
      <dgm:t>
        <a:bodyPr/>
        <a:lstStyle/>
        <a:p>
          <a:r>
            <a:rPr lang="cs-CZ"/>
            <a:t>Podání kasační stížnosti ke KS má ale za následek alespoň zachování lhůty</a:t>
          </a:r>
          <a:endParaRPr lang="en-US"/>
        </a:p>
      </dgm:t>
    </dgm:pt>
    <dgm:pt modelId="{F7874772-47A8-481D-BA49-F8ABF029A171}" type="parTrans" cxnId="{2E4277EA-33C0-46B7-B4B5-20E83D8C1F81}">
      <dgm:prSet/>
      <dgm:spPr/>
      <dgm:t>
        <a:bodyPr/>
        <a:lstStyle/>
        <a:p>
          <a:endParaRPr lang="en-US"/>
        </a:p>
      </dgm:t>
    </dgm:pt>
    <dgm:pt modelId="{0E4C91E9-E638-4624-9E9F-A96C49E519C9}" type="sibTrans" cxnId="{2E4277EA-33C0-46B7-B4B5-20E83D8C1F81}">
      <dgm:prSet/>
      <dgm:spPr/>
      <dgm:t>
        <a:bodyPr/>
        <a:lstStyle/>
        <a:p>
          <a:endParaRPr lang="en-US"/>
        </a:p>
      </dgm:t>
    </dgm:pt>
    <dgm:pt modelId="{1B5A0328-A107-4670-8DDC-ECAB0833F140}" type="pres">
      <dgm:prSet presAssocID="{D497426B-5068-4339-BCD6-58096BAC2D38}" presName="linear" presStyleCnt="0">
        <dgm:presLayoutVars>
          <dgm:animLvl val="lvl"/>
          <dgm:resizeHandles val="exact"/>
        </dgm:presLayoutVars>
      </dgm:prSet>
      <dgm:spPr/>
    </dgm:pt>
    <dgm:pt modelId="{4E8F4D2B-B6C8-41DC-B57E-BBB47B1D1713}" type="pres">
      <dgm:prSet presAssocID="{933B417B-7C5D-409D-8F83-F34E2A30E67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DF61EF5-3B49-4479-BAC7-2C37C453C0C9}" type="pres">
      <dgm:prSet presAssocID="{C873A320-3BA9-46F4-AD26-D0B13B693DED}" presName="spacer" presStyleCnt="0"/>
      <dgm:spPr/>
    </dgm:pt>
    <dgm:pt modelId="{A9202AA9-C12A-4696-A0E6-84570C2ED1F7}" type="pres">
      <dgm:prSet presAssocID="{DDEE2595-6223-460F-9359-99018B65889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6AF0585-7524-474E-A496-63B29FDD8D18}" type="pres">
      <dgm:prSet presAssocID="{105C83B5-65D6-4DEB-A798-1382C211B0CB}" presName="spacer" presStyleCnt="0"/>
      <dgm:spPr/>
    </dgm:pt>
    <dgm:pt modelId="{A353F2B6-1A60-4315-9533-718E783260E5}" type="pres">
      <dgm:prSet presAssocID="{D0D0BABB-D9E0-4298-ACD6-D3C0D50B45FF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9552B00-DB40-4BC8-AD4F-6EA649C9D876}" type="presOf" srcId="{D0D0BABB-D9E0-4298-ACD6-D3C0D50B45FF}" destId="{A353F2B6-1A60-4315-9533-718E783260E5}" srcOrd="0" destOrd="0" presId="urn:microsoft.com/office/officeart/2005/8/layout/vList2"/>
    <dgm:cxn modelId="{A9306C22-830F-4E50-892D-36E60C71EAEB}" type="presOf" srcId="{933B417B-7C5D-409D-8F83-F34E2A30E67F}" destId="{4E8F4D2B-B6C8-41DC-B57E-BBB47B1D1713}" srcOrd="0" destOrd="0" presId="urn:microsoft.com/office/officeart/2005/8/layout/vList2"/>
    <dgm:cxn modelId="{5489824D-91B2-4370-827F-88BB50D431A1}" srcId="{D497426B-5068-4339-BCD6-58096BAC2D38}" destId="{933B417B-7C5D-409D-8F83-F34E2A30E67F}" srcOrd="0" destOrd="0" parTransId="{7CB18E91-B5C2-4FD6-857F-63A753284007}" sibTransId="{C873A320-3BA9-46F4-AD26-D0B13B693DED}"/>
    <dgm:cxn modelId="{0DC3654F-1539-4A39-85CB-A915D90F9726}" type="presOf" srcId="{DDEE2595-6223-460F-9359-99018B658892}" destId="{A9202AA9-C12A-4696-A0E6-84570C2ED1F7}" srcOrd="0" destOrd="0" presId="urn:microsoft.com/office/officeart/2005/8/layout/vList2"/>
    <dgm:cxn modelId="{E05B0978-56EC-4317-91C5-7B198FF77475}" type="presOf" srcId="{D497426B-5068-4339-BCD6-58096BAC2D38}" destId="{1B5A0328-A107-4670-8DDC-ECAB0833F140}" srcOrd="0" destOrd="0" presId="urn:microsoft.com/office/officeart/2005/8/layout/vList2"/>
    <dgm:cxn modelId="{8DE7E486-D31D-4824-87BB-49E2CAE887AC}" srcId="{D497426B-5068-4339-BCD6-58096BAC2D38}" destId="{DDEE2595-6223-460F-9359-99018B658892}" srcOrd="1" destOrd="0" parTransId="{C4B59203-C056-4CE2-8BE1-CF662DE71EE3}" sibTransId="{105C83B5-65D6-4DEB-A798-1382C211B0CB}"/>
    <dgm:cxn modelId="{2E4277EA-33C0-46B7-B4B5-20E83D8C1F81}" srcId="{D497426B-5068-4339-BCD6-58096BAC2D38}" destId="{D0D0BABB-D9E0-4298-ACD6-D3C0D50B45FF}" srcOrd="2" destOrd="0" parTransId="{F7874772-47A8-481D-BA49-F8ABF029A171}" sibTransId="{0E4C91E9-E638-4624-9E9F-A96C49E519C9}"/>
    <dgm:cxn modelId="{DD8528B3-9E06-48DB-8AD0-9888A36C8649}" type="presParOf" srcId="{1B5A0328-A107-4670-8DDC-ECAB0833F140}" destId="{4E8F4D2B-B6C8-41DC-B57E-BBB47B1D1713}" srcOrd="0" destOrd="0" presId="urn:microsoft.com/office/officeart/2005/8/layout/vList2"/>
    <dgm:cxn modelId="{8FB28469-C000-4DD4-99F0-8E423CCDFDB1}" type="presParOf" srcId="{1B5A0328-A107-4670-8DDC-ECAB0833F140}" destId="{ADF61EF5-3B49-4479-BAC7-2C37C453C0C9}" srcOrd="1" destOrd="0" presId="urn:microsoft.com/office/officeart/2005/8/layout/vList2"/>
    <dgm:cxn modelId="{7C40514D-5E7E-4997-BD54-6ADC56A49B29}" type="presParOf" srcId="{1B5A0328-A107-4670-8DDC-ECAB0833F140}" destId="{A9202AA9-C12A-4696-A0E6-84570C2ED1F7}" srcOrd="2" destOrd="0" presId="urn:microsoft.com/office/officeart/2005/8/layout/vList2"/>
    <dgm:cxn modelId="{8222A906-5EA3-459C-AAD2-E8DF2D117A38}" type="presParOf" srcId="{1B5A0328-A107-4670-8DDC-ECAB0833F140}" destId="{96AF0585-7524-474E-A496-63B29FDD8D18}" srcOrd="3" destOrd="0" presId="urn:microsoft.com/office/officeart/2005/8/layout/vList2"/>
    <dgm:cxn modelId="{0DE43231-50DF-43F2-8490-3939854D8F7B}" type="presParOf" srcId="{1B5A0328-A107-4670-8DDC-ECAB0833F140}" destId="{A353F2B6-1A60-4315-9533-718E783260E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459400-8F43-4D8D-AD04-AAE92259BA4A}" type="doc">
      <dgm:prSet loTypeId="urn:microsoft.com/office/officeart/2005/8/layout/list1" loCatId="list" qsTypeId="urn:microsoft.com/office/officeart/2005/8/quickstyle/simple5" qsCatId="simple" csTypeId="urn:microsoft.com/office/officeart/2005/8/colors/accent4_3" csCatId="accent4"/>
      <dgm:spPr/>
      <dgm:t>
        <a:bodyPr/>
        <a:lstStyle/>
        <a:p>
          <a:endParaRPr lang="en-US"/>
        </a:p>
      </dgm:t>
    </dgm:pt>
    <dgm:pt modelId="{C0E5F14A-0453-4340-AFF0-639B887C562C}">
      <dgm:prSet/>
      <dgm:spPr/>
      <dgm:t>
        <a:bodyPr/>
        <a:lstStyle/>
        <a:p>
          <a:r>
            <a:rPr lang="cs-CZ"/>
            <a:t>Kasační stížnost je oprávněn podat</a:t>
          </a:r>
          <a:endParaRPr lang="en-US"/>
        </a:p>
      </dgm:t>
    </dgm:pt>
    <dgm:pt modelId="{8E63D19F-26F9-4F55-9D8A-181D1A6F0329}" type="parTrans" cxnId="{61411228-BAD5-44E1-9EAA-FB7EA7B6CDB8}">
      <dgm:prSet/>
      <dgm:spPr/>
      <dgm:t>
        <a:bodyPr/>
        <a:lstStyle/>
        <a:p>
          <a:endParaRPr lang="en-US"/>
        </a:p>
      </dgm:t>
    </dgm:pt>
    <dgm:pt modelId="{12FF51FB-A886-450A-8EF8-16FB9A97BE6C}" type="sibTrans" cxnId="{61411228-BAD5-44E1-9EAA-FB7EA7B6CDB8}">
      <dgm:prSet/>
      <dgm:spPr/>
      <dgm:t>
        <a:bodyPr/>
        <a:lstStyle/>
        <a:p>
          <a:endParaRPr lang="en-US"/>
        </a:p>
      </dgm:t>
    </dgm:pt>
    <dgm:pt modelId="{992FB3F5-6F1B-47D0-8AC9-D5FEC9CEF93C}">
      <dgm:prSet/>
      <dgm:spPr/>
      <dgm:t>
        <a:bodyPr/>
        <a:lstStyle/>
        <a:p>
          <a:r>
            <a:rPr lang="cs-CZ" b="1"/>
            <a:t>účastník</a:t>
          </a:r>
          <a:r>
            <a:rPr lang="cs-CZ"/>
            <a:t> řízení</a:t>
          </a:r>
          <a:endParaRPr lang="en-US"/>
        </a:p>
      </dgm:t>
    </dgm:pt>
    <dgm:pt modelId="{83B2C134-3B73-4B59-9B0C-74BA7D8DAD28}" type="parTrans" cxnId="{545BBE9C-6D24-48A8-A412-AE91A9383A28}">
      <dgm:prSet/>
      <dgm:spPr/>
      <dgm:t>
        <a:bodyPr/>
        <a:lstStyle/>
        <a:p>
          <a:endParaRPr lang="en-US"/>
        </a:p>
      </dgm:t>
    </dgm:pt>
    <dgm:pt modelId="{BB513254-F8F3-40B4-9731-2395599184DE}" type="sibTrans" cxnId="{545BBE9C-6D24-48A8-A412-AE91A9383A28}">
      <dgm:prSet/>
      <dgm:spPr/>
      <dgm:t>
        <a:bodyPr/>
        <a:lstStyle/>
        <a:p>
          <a:endParaRPr lang="en-US"/>
        </a:p>
      </dgm:t>
    </dgm:pt>
    <dgm:pt modelId="{96AB15CE-89B9-4B4C-B2F5-1E7A1B85E573}">
      <dgm:prSet/>
      <dgm:spPr/>
      <dgm:t>
        <a:bodyPr/>
        <a:lstStyle/>
        <a:p>
          <a:r>
            <a:rPr lang="cs-CZ" b="1"/>
            <a:t>osoba zúčastněná</a:t>
          </a:r>
          <a:r>
            <a:rPr lang="cs-CZ"/>
            <a:t> na řízení</a:t>
          </a:r>
          <a:endParaRPr lang="en-US"/>
        </a:p>
      </dgm:t>
    </dgm:pt>
    <dgm:pt modelId="{18481BD7-CEE5-4D5A-B2F3-054AF109320D}" type="parTrans" cxnId="{B9B0E42B-4584-4D4B-A252-8CF5B6F3B7E0}">
      <dgm:prSet/>
      <dgm:spPr/>
      <dgm:t>
        <a:bodyPr/>
        <a:lstStyle/>
        <a:p>
          <a:endParaRPr lang="en-US"/>
        </a:p>
      </dgm:t>
    </dgm:pt>
    <dgm:pt modelId="{39C742C8-96BF-4EA4-B9F4-158CD0E3313E}" type="sibTrans" cxnId="{B9B0E42B-4584-4D4B-A252-8CF5B6F3B7E0}">
      <dgm:prSet/>
      <dgm:spPr/>
      <dgm:t>
        <a:bodyPr/>
        <a:lstStyle/>
        <a:p>
          <a:endParaRPr lang="en-US"/>
        </a:p>
      </dgm:t>
    </dgm:pt>
    <dgm:pt modelId="{C924A0E7-680C-4EDD-8CAD-67D16C72B399}">
      <dgm:prSet/>
      <dgm:spPr/>
      <dgm:t>
        <a:bodyPr/>
        <a:lstStyle/>
        <a:p>
          <a:r>
            <a:rPr lang="cs-CZ"/>
            <a:t>Újma</a:t>
          </a:r>
          <a:endParaRPr lang="en-US"/>
        </a:p>
      </dgm:t>
    </dgm:pt>
    <dgm:pt modelId="{1FE05A6D-523A-46D3-B865-86B65B178B28}" type="parTrans" cxnId="{CD521219-CCF7-4C12-828A-5B33C13C88F1}">
      <dgm:prSet/>
      <dgm:spPr/>
      <dgm:t>
        <a:bodyPr/>
        <a:lstStyle/>
        <a:p>
          <a:endParaRPr lang="en-US"/>
        </a:p>
      </dgm:t>
    </dgm:pt>
    <dgm:pt modelId="{95B3BF35-5496-4326-AF94-71B15A2EC486}" type="sibTrans" cxnId="{CD521219-CCF7-4C12-828A-5B33C13C88F1}">
      <dgm:prSet/>
      <dgm:spPr/>
      <dgm:t>
        <a:bodyPr/>
        <a:lstStyle/>
        <a:p>
          <a:endParaRPr lang="en-US"/>
        </a:p>
      </dgm:t>
    </dgm:pt>
    <dgm:pt modelId="{8F9A2A46-F5E4-4AC3-8B3F-660E672F6F0A}">
      <dgm:prSet/>
      <dgm:spPr/>
      <dgm:t>
        <a:bodyPr/>
        <a:lstStyle/>
        <a:p>
          <a:r>
            <a:rPr lang="cs-CZ"/>
            <a:t>KS nemůže podat ten, komu bylo rozhodnutím KS zcela vyhověno</a:t>
          </a:r>
          <a:endParaRPr lang="en-US"/>
        </a:p>
      </dgm:t>
    </dgm:pt>
    <dgm:pt modelId="{A7F81168-7C43-4F94-B6C4-1F845DF9468A}" type="parTrans" cxnId="{BFE41E3D-D2B1-4B13-85CC-B41F05B9BB19}">
      <dgm:prSet/>
      <dgm:spPr/>
      <dgm:t>
        <a:bodyPr/>
        <a:lstStyle/>
        <a:p>
          <a:endParaRPr lang="en-US"/>
        </a:p>
      </dgm:t>
    </dgm:pt>
    <dgm:pt modelId="{D3F5F332-F65C-447C-96A1-617DCA9CD685}" type="sibTrans" cxnId="{BFE41E3D-D2B1-4B13-85CC-B41F05B9BB19}">
      <dgm:prSet/>
      <dgm:spPr/>
      <dgm:t>
        <a:bodyPr/>
        <a:lstStyle/>
        <a:p>
          <a:endParaRPr lang="en-US"/>
        </a:p>
      </dgm:t>
    </dgm:pt>
    <dgm:pt modelId="{606D661E-E81A-4D15-9BE2-CEB670BF6717}">
      <dgm:prSet/>
      <dgm:spPr/>
      <dgm:t>
        <a:bodyPr/>
        <a:lstStyle/>
        <a:p>
          <a:r>
            <a:rPr lang="cs-CZ"/>
            <a:t>KS tak může podat</a:t>
          </a:r>
          <a:endParaRPr lang="en-US"/>
        </a:p>
      </dgm:t>
    </dgm:pt>
    <dgm:pt modelId="{D03D7B0A-2EB7-4F1D-A1BE-EE436FDF340E}" type="parTrans" cxnId="{70691E58-DC0D-42D9-8212-F1E5D57CB6AF}">
      <dgm:prSet/>
      <dgm:spPr/>
      <dgm:t>
        <a:bodyPr/>
        <a:lstStyle/>
        <a:p>
          <a:endParaRPr lang="en-US"/>
        </a:p>
      </dgm:t>
    </dgm:pt>
    <dgm:pt modelId="{BD8A6E13-D4A1-4562-8984-1FAD904D58E9}" type="sibTrans" cxnId="{70691E58-DC0D-42D9-8212-F1E5D57CB6AF}">
      <dgm:prSet/>
      <dgm:spPr/>
      <dgm:t>
        <a:bodyPr/>
        <a:lstStyle/>
        <a:p>
          <a:endParaRPr lang="en-US"/>
        </a:p>
      </dgm:t>
    </dgm:pt>
    <dgm:pt modelId="{8D36B661-C1DF-4EFB-A64D-E79AE4F2A583}">
      <dgm:prSet/>
      <dgm:spPr/>
      <dgm:t>
        <a:bodyPr/>
        <a:lstStyle/>
        <a:p>
          <a:r>
            <a:rPr lang="cs-CZ"/>
            <a:t>neúspěšný žalobce (FO nebo PO)</a:t>
          </a:r>
          <a:endParaRPr lang="en-US"/>
        </a:p>
      </dgm:t>
    </dgm:pt>
    <dgm:pt modelId="{28F8993B-DB56-4B83-B2C1-2B0E01CC256A}" type="parTrans" cxnId="{98B541E1-FBDC-48EF-A958-6CD12B86185C}">
      <dgm:prSet/>
      <dgm:spPr/>
      <dgm:t>
        <a:bodyPr/>
        <a:lstStyle/>
        <a:p>
          <a:endParaRPr lang="en-US"/>
        </a:p>
      </dgm:t>
    </dgm:pt>
    <dgm:pt modelId="{80725704-02B3-4707-977B-A3C232079FC1}" type="sibTrans" cxnId="{98B541E1-FBDC-48EF-A958-6CD12B86185C}">
      <dgm:prSet/>
      <dgm:spPr/>
      <dgm:t>
        <a:bodyPr/>
        <a:lstStyle/>
        <a:p>
          <a:endParaRPr lang="en-US"/>
        </a:p>
      </dgm:t>
    </dgm:pt>
    <dgm:pt modelId="{F4010709-D991-43F4-ABD6-5DE4143DF8AC}">
      <dgm:prSet/>
      <dgm:spPr/>
      <dgm:t>
        <a:bodyPr/>
        <a:lstStyle/>
        <a:p>
          <a:r>
            <a:rPr lang="cs-CZ"/>
            <a:t>neúspěšný žalovaný – správní orgán</a:t>
          </a:r>
          <a:endParaRPr lang="en-US"/>
        </a:p>
      </dgm:t>
    </dgm:pt>
    <dgm:pt modelId="{A30C42F5-5944-4767-A576-59D6A2FE0B1B}" type="parTrans" cxnId="{137FAB1D-795A-4198-848A-030BBBD797C0}">
      <dgm:prSet/>
      <dgm:spPr/>
      <dgm:t>
        <a:bodyPr/>
        <a:lstStyle/>
        <a:p>
          <a:endParaRPr lang="en-US"/>
        </a:p>
      </dgm:t>
    </dgm:pt>
    <dgm:pt modelId="{EAABD860-C4FE-4B4F-8708-DE5532C4267C}" type="sibTrans" cxnId="{137FAB1D-795A-4198-848A-030BBBD797C0}">
      <dgm:prSet/>
      <dgm:spPr/>
      <dgm:t>
        <a:bodyPr/>
        <a:lstStyle/>
        <a:p>
          <a:endParaRPr lang="en-US"/>
        </a:p>
      </dgm:t>
    </dgm:pt>
    <dgm:pt modelId="{3297D955-67FD-493E-A839-D6D2759C36E1}" type="pres">
      <dgm:prSet presAssocID="{D3459400-8F43-4D8D-AD04-AAE92259BA4A}" presName="linear" presStyleCnt="0">
        <dgm:presLayoutVars>
          <dgm:dir/>
          <dgm:animLvl val="lvl"/>
          <dgm:resizeHandles val="exact"/>
        </dgm:presLayoutVars>
      </dgm:prSet>
      <dgm:spPr/>
    </dgm:pt>
    <dgm:pt modelId="{77EA0F31-4848-483C-819A-96EE6F432933}" type="pres">
      <dgm:prSet presAssocID="{C0E5F14A-0453-4340-AFF0-639B887C562C}" presName="parentLin" presStyleCnt="0"/>
      <dgm:spPr/>
    </dgm:pt>
    <dgm:pt modelId="{34402BB6-C2AF-4508-84EE-10CB53408551}" type="pres">
      <dgm:prSet presAssocID="{C0E5F14A-0453-4340-AFF0-639B887C562C}" presName="parentLeftMargin" presStyleLbl="node1" presStyleIdx="0" presStyleCnt="2"/>
      <dgm:spPr/>
    </dgm:pt>
    <dgm:pt modelId="{3865385F-60AF-49AB-9B65-8D294C093652}" type="pres">
      <dgm:prSet presAssocID="{C0E5F14A-0453-4340-AFF0-639B887C562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22C3B07-40F1-4040-87B5-057450FD138A}" type="pres">
      <dgm:prSet presAssocID="{C0E5F14A-0453-4340-AFF0-639B887C562C}" presName="negativeSpace" presStyleCnt="0"/>
      <dgm:spPr/>
    </dgm:pt>
    <dgm:pt modelId="{8F406271-2489-45E4-8435-C0C410894E02}" type="pres">
      <dgm:prSet presAssocID="{C0E5F14A-0453-4340-AFF0-639B887C562C}" presName="childText" presStyleLbl="conFgAcc1" presStyleIdx="0" presStyleCnt="2">
        <dgm:presLayoutVars>
          <dgm:bulletEnabled val="1"/>
        </dgm:presLayoutVars>
      </dgm:prSet>
      <dgm:spPr/>
    </dgm:pt>
    <dgm:pt modelId="{156DA441-AD71-4211-BA5E-993224AB5EB2}" type="pres">
      <dgm:prSet presAssocID="{12FF51FB-A886-450A-8EF8-16FB9A97BE6C}" presName="spaceBetweenRectangles" presStyleCnt="0"/>
      <dgm:spPr/>
    </dgm:pt>
    <dgm:pt modelId="{06F83FDD-34C0-4094-8A42-4FD8A2130F72}" type="pres">
      <dgm:prSet presAssocID="{C924A0E7-680C-4EDD-8CAD-67D16C72B399}" presName="parentLin" presStyleCnt="0"/>
      <dgm:spPr/>
    </dgm:pt>
    <dgm:pt modelId="{F749D460-6DA5-4472-A64C-576977658BA3}" type="pres">
      <dgm:prSet presAssocID="{C924A0E7-680C-4EDD-8CAD-67D16C72B399}" presName="parentLeftMargin" presStyleLbl="node1" presStyleIdx="0" presStyleCnt="2"/>
      <dgm:spPr/>
    </dgm:pt>
    <dgm:pt modelId="{803D62A2-0A2D-4BEB-8438-2A42AEF2F201}" type="pres">
      <dgm:prSet presAssocID="{C924A0E7-680C-4EDD-8CAD-67D16C72B399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A02593D-FE82-467E-AA84-6B78AE716B5D}" type="pres">
      <dgm:prSet presAssocID="{C924A0E7-680C-4EDD-8CAD-67D16C72B399}" presName="negativeSpace" presStyleCnt="0"/>
      <dgm:spPr/>
    </dgm:pt>
    <dgm:pt modelId="{9CCD1100-CBC8-4A4D-B823-8C61EBED1097}" type="pres">
      <dgm:prSet presAssocID="{C924A0E7-680C-4EDD-8CAD-67D16C72B399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8D54AF00-5A37-4E80-A8CE-A504DB3E3924}" type="presOf" srcId="{C924A0E7-680C-4EDD-8CAD-67D16C72B399}" destId="{803D62A2-0A2D-4BEB-8438-2A42AEF2F201}" srcOrd="1" destOrd="0" presId="urn:microsoft.com/office/officeart/2005/8/layout/list1"/>
    <dgm:cxn modelId="{CD521219-CCF7-4C12-828A-5B33C13C88F1}" srcId="{D3459400-8F43-4D8D-AD04-AAE92259BA4A}" destId="{C924A0E7-680C-4EDD-8CAD-67D16C72B399}" srcOrd="1" destOrd="0" parTransId="{1FE05A6D-523A-46D3-B865-86B65B178B28}" sibTransId="{95B3BF35-5496-4326-AF94-71B15A2EC486}"/>
    <dgm:cxn modelId="{137FAB1D-795A-4198-848A-030BBBD797C0}" srcId="{606D661E-E81A-4D15-9BE2-CEB670BF6717}" destId="{F4010709-D991-43F4-ABD6-5DE4143DF8AC}" srcOrd="1" destOrd="0" parTransId="{A30C42F5-5944-4767-A576-59D6A2FE0B1B}" sibTransId="{EAABD860-C4FE-4B4F-8708-DE5532C4267C}"/>
    <dgm:cxn modelId="{CD10DB21-C85D-4E95-A58B-D797AE2AA35C}" type="presOf" srcId="{C0E5F14A-0453-4340-AFF0-639B887C562C}" destId="{34402BB6-C2AF-4508-84EE-10CB53408551}" srcOrd="0" destOrd="0" presId="urn:microsoft.com/office/officeart/2005/8/layout/list1"/>
    <dgm:cxn modelId="{61411228-BAD5-44E1-9EAA-FB7EA7B6CDB8}" srcId="{D3459400-8F43-4D8D-AD04-AAE92259BA4A}" destId="{C0E5F14A-0453-4340-AFF0-639B887C562C}" srcOrd="0" destOrd="0" parTransId="{8E63D19F-26F9-4F55-9D8A-181D1A6F0329}" sibTransId="{12FF51FB-A886-450A-8EF8-16FB9A97BE6C}"/>
    <dgm:cxn modelId="{B9B0E42B-4584-4D4B-A252-8CF5B6F3B7E0}" srcId="{C0E5F14A-0453-4340-AFF0-639B887C562C}" destId="{96AB15CE-89B9-4B4C-B2F5-1E7A1B85E573}" srcOrd="1" destOrd="0" parTransId="{18481BD7-CEE5-4D5A-B2F3-054AF109320D}" sibTransId="{39C742C8-96BF-4EA4-B9F4-158CD0E3313E}"/>
    <dgm:cxn modelId="{BFE41E3D-D2B1-4B13-85CC-B41F05B9BB19}" srcId="{C924A0E7-680C-4EDD-8CAD-67D16C72B399}" destId="{8F9A2A46-F5E4-4AC3-8B3F-660E672F6F0A}" srcOrd="0" destOrd="0" parTransId="{A7F81168-7C43-4F94-B6C4-1F845DF9468A}" sibTransId="{D3F5F332-F65C-447C-96A1-617DCA9CD685}"/>
    <dgm:cxn modelId="{6B873951-D3DB-4452-B52E-7B63C87661C1}" type="presOf" srcId="{606D661E-E81A-4D15-9BE2-CEB670BF6717}" destId="{9CCD1100-CBC8-4A4D-B823-8C61EBED1097}" srcOrd="0" destOrd="1" presId="urn:microsoft.com/office/officeart/2005/8/layout/list1"/>
    <dgm:cxn modelId="{70691E58-DC0D-42D9-8212-F1E5D57CB6AF}" srcId="{C924A0E7-680C-4EDD-8CAD-67D16C72B399}" destId="{606D661E-E81A-4D15-9BE2-CEB670BF6717}" srcOrd="1" destOrd="0" parTransId="{D03D7B0A-2EB7-4F1D-A1BE-EE436FDF340E}" sibTransId="{BD8A6E13-D4A1-4562-8984-1FAD904D58E9}"/>
    <dgm:cxn modelId="{B0669F83-13C5-479D-A0C6-93A4F39A869C}" type="presOf" srcId="{C924A0E7-680C-4EDD-8CAD-67D16C72B399}" destId="{F749D460-6DA5-4472-A64C-576977658BA3}" srcOrd="0" destOrd="0" presId="urn:microsoft.com/office/officeart/2005/8/layout/list1"/>
    <dgm:cxn modelId="{ADAE7D8C-2DE2-4DAD-8C33-139921546F50}" type="presOf" srcId="{F4010709-D991-43F4-ABD6-5DE4143DF8AC}" destId="{9CCD1100-CBC8-4A4D-B823-8C61EBED1097}" srcOrd="0" destOrd="3" presId="urn:microsoft.com/office/officeart/2005/8/layout/list1"/>
    <dgm:cxn modelId="{0EC1B193-659D-48A1-97DB-AECF16E5B150}" type="presOf" srcId="{8D36B661-C1DF-4EFB-A64D-E79AE4F2A583}" destId="{9CCD1100-CBC8-4A4D-B823-8C61EBED1097}" srcOrd="0" destOrd="2" presId="urn:microsoft.com/office/officeart/2005/8/layout/list1"/>
    <dgm:cxn modelId="{545BBE9C-6D24-48A8-A412-AE91A9383A28}" srcId="{C0E5F14A-0453-4340-AFF0-639B887C562C}" destId="{992FB3F5-6F1B-47D0-8AC9-D5FEC9CEF93C}" srcOrd="0" destOrd="0" parTransId="{83B2C134-3B73-4B59-9B0C-74BA7D8DAD28}" sibTransId="{BB513254-F8F3-40B4-9731-2395599184DE}"/>
    <dgm:cxn modelId="{181AAB9E-66EC-4311-A2BC-020C403630B1}" type="presOf" srcId="{992FB3F5-6F1B-47D0-8AC9-D5FEC9CEF93C}" destId="{8F406271-2489-45E4-8435-C0C410894E02}" srcOrd="0" destOrd="0" presId="urn:microsoft.com/office/officeart/2005/8/layout/list1"/>
    <dgm:cxn modelId="{B90D83A3-E0DF-445A-9CB9-15738A616FAC}" type="presOf" srcId="{96AB15CE-89B9-4B4C-B2F5-1E7A1B85E573}" destId="{8F406271-2489-45E4-8435-C0C410894E02}" srcOrd="0" destOrd="1" presId="urn:microsoft.com/office/officeart/2005/8/layout/list1"/>
    <dgm:cxn modelId="{EE4F96A3-95F8-48EE-93D7-E40D73E9FE76}" type="presOf" srcId="{D3459400-8F43-4D8D-AD04-AAE92259BA4A}" destId="{3297D955-67FD-493E-A839-D6D2759C36E1}" srcOrd="0" destOrd="0" presId="urn:microsoft.com/office/officeart/2005/8/layout/list1"/>
    <dgm:cxn modelId="{C3808FC3-540C-4954-BC90-A977F9564A70}" type="presOf" srcId="{8F9A2A46-F5E4-4AC3-8B3F-660E672F6F0A}" destId="{9CCD1100-CBC8-4A4D-B823-8C61EBED1097}" srcOrd="0" destOrd="0" presId="urn:microsoft.com/office/officeart/2005/8/layout/list1"/>
    <dgm:cxn modelId="{264118CF-958E-4F98-BCFE-0EFEA505FB56}" type="presOf" srcId="{C0E5F14A-0453-4340-AFF0-639B887C562C}" destId="{3865385F-60AF-49AB-9B65-8D294C093652}" srcOrd="1" destOrd="0" presId="urn:microsoft.com/office/officeart/2005/8/layout/list1"/>
    <dgm:cxn modelId="{98B541E1-FBDC-48EF-A958-6CD12B86185C}" srcId="{606D661E-E81A-4D15-9BE2-CEB670BF6717}" destId="{8D36B661-C1DF-4EFB-A64D-E79AE4F2A583}" srcOrd="0" destOrd="0" parTransId="{28F8993B-DB56-4B83-B2C1-2B0E01CC256A}" sibTransId="{80725704-02B3-4707-977B-A3C232079FC1}"/>
    <dgm:cxn modelId="{FBF11AF9-C98F-4C9B-BB16-230D908E3481}" type="presParOf" srcId="{3297D955-67FD-493E-A839-D6D2759C36E1}" destId="{77EA0F31-4848-483C-819A-96EE6F432933}" srcOrd="0" destOrd="0" presId="urn:microsoft.com/office/officeart/2005/8/layout/list1"/>
    <dgm:cxn modelId="{A3D8C060-EE37-4B4F-A41A-61633CAA0BAA}" type="presParOf" srcId="{77EA0F31-4848-483C-819A-96EE6F432933}" destId="{34402BB6-C2AF-4508-84EE-10CB53408551}" srcOrd="0" destOrd="0" presId="urn:microsoft.com/office/officeart/2005/8/layout/list1"/>
    <dgm:cxn modelId="{16E646B9-B558-4F5D-B746-D5EF59090A44}" type="presParOf" srcId="{77EA0F31-4848-483C-819A-96EE6F432933}" destId="{3865385F-60AF-49AB-9B65-8D294C093652}" srcOrd="1" destOrd="0" presId="urn:microsoft.com/office/officeart/2005/8/layout/list1"/>
    <dgm:cxn modelId="{17358B89-9E6D-453B-95EC-A656FC90D2AB}" type="presParOf" srcId="{3297D955-67FD-493E-A839-D6D2759C36E1}" destId="{322C3B07-40F1-4040-87B5-057450FD138A}" srcOrd="1" destOrd="0" presId="urn:microsoft.com/office/officeart/2005/8/layout/list1"/>
    <dgm:cxn modelId="{9623F55B-B34E-4270-8FEB-D0D9AEFBE3CD}" type="presParOf" srcId="{3297D955-67FD-493E-A839-D6D2759C36E1}" destId="{8F406271-2489-45E4-8435-C0C410894E02}" srcOrd="2" destOrd="0" presId="urn:microsoft.com/office/officeart/2005/8/layout/list1"/>
    <dgm:cxn modelId="{1C2AC34A-E6F1-4A75-8929-737BE8394B1E}" type="presParOf" srcId="{3297D955-67FD-493E-A839-D6D2759C36E1}" destId="{156DA441-AD71-4211-BA5E-993224AB5EB2}" srcOrd="3" destOrd="0" presId="urn:microsoft.com/office/officeart/2005/8/layout/list1"/>
    <dgm:cxn modelId="{BF29A34F-3EA2-41F9-9C38-B8224B4F343A}" type="presParOf" srcId="{3297D955-67FD-493E-A839-D6D2759C36E1}" destId="{06F83FDD-34C0-4094-8A42-4FD8A2130F72}" srcOrd="4" destOrd="0" presId="urn:microsoft.com/office/officeart/2005/8/layout/list1"/>
    <dgm:cxn modelId="{445D4EF5-5BE5-41EF-A2D0-B339736D9FB1}" type="presParOf" srcId="{06F83FDD-34C0-4094-8A42-4FD8A2130F72}" destId="{F749D460-6DA5-4472-A64C-576977658BA3}" srcOrd="0" destOrd="0" presId="urn:microsoft.com/office/officeart/2005/8/layout/list1"/>
    <dgm:cxn modelId="{701BD61E-02A8-4F01-80FF-F2FA6137FB77}" type="presParOf" srcId="{06F83FDD-34C0-4094-8A42-4FD8A2130F72}" destId="{803D62A2-0A2D-4BEB-8438-2A42AEF2F201}" srcOrd="1" destOrd="0" presId="urn:microsoft.com/office/officeart/2005/8/layout/list1"/>
    <dgm:cxn modelId="{4998972B-4271-4C0B-8A45-C8E1CF6FD2BB}" type="presParOf" srcId="{3297D955-67FD-493E-A839-D6D2759C36E1}" destId="{BA02593D-FE82-467E-AA84-6B78AE716B5D}" srcOrd="5" destOrd="0" presId="urn:microsoft.com/office/officeart/2005/8/layout/list1"/>
    <dgm:cxn modelId="{59501632-ABBA-4F99-807A-AE3687C7DF07}" type="presParOf" srcId="{3297D955-67FD-493E-A839-D6D2759C36E1}" destId="{9CCD1100-CBC8-4A4D-B823-8C61EBED1097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CAF6154-BC1E-4D76-B265-59FF835A9CBB}" type="doc">
      <dgm:prSet loTypeId="urn:microsoft.com/office/officeart/2005/8/layout/chevron1" loCatId="process" qsTypeId="urn:microsoft.com/office/officeart/2005/8/quickstyle/simple2" qsCatId="simple" csTypeId="urn:microsoft.com/office/officeart/2005/8/colors/accent6_4" csCatId="accent6"/>
      <dgm:spPr/>
      <dgm:t>
        <a:bodyPr/>
        <a:lstStyle/>
        <a:p>
          <a:endParaRPr lang="en-US"/>
        </a:p>
      </dgm:t>
    </dgm:pt>
    <dgm:pt modelId="{519A2506-FAFC-44BE-9248-B1AB0051DE60}">
      <dgm:prSet/>
      <dgm:spPr/>
      <dgm:t>
        <a:bodyPr/>
        <a:lstStyle/>
        <a:p>
          <a:r>
            <a:rPr lang="cs-CZ"/>
            <a:t>Základní pravidlo</a:t>
          </a:r>
          <a:endParaRPr lang="en-US"/>
        </a:p>
      </dgm:t>
    </dgm:pt>
    <dgm:pt modelId="{230585E9-C10F-42FF-8115-EEFB3193AEDF}" type="parTrans" cxnId="{31E77A94-F321-451D-B09A-78B024366328}">
      <dgm:prSet/>
      <dgm:spPr/>
      <dgm:t>
        <a:bodyPr/>
        <a:lstStyle/>
        <a:p>
          <a:endParaRPr lang="en-US"/>
        </a:p>
      </dgm:t>
    </dgm:pt>
    <dgm:pt modelId="{4E702926-534F-4042-B532-AAEA00AFF4C9}" type="sibTrans" cxnId="{31E77A94-F321-451D-B09A-78B024366328}">
      <dgm:prSet/>
      <dgm:spPr/>
      <dgm:t>
        <a:bodyPr/>
        <a:lstStyle/>
        <a:p>
          <a:endParaRPr lang="en-US"/>
        </a:p>
      </dgm:t>
    </dgm:pt>
    <dgm:pt modelId="{2541A82F-84A3-4352-A283-37A7C9A06598}">
      <dgm:prSet/>
      <dgm:spPr/>
      <dgm:t>
        <a:bodyPr/>
        <a:lstStyle/>
        <a:p>
          <a:r>
            <a:rPr lang="cs-CZ"/>
            <a:t>KS </a:t>
          </a:r>
          <a:r>
            <a:rPr lang="cs-CZ" b="1"/>
            <a:t>nemá</a:t>
          </a:r>
          <a:r>
            <a:rPr lang="cs-CZ"/>
            <a:t> odkladný účinek</a:t>
          </a:r>
          <a:endParaRPr lang="en-US"/>
        </a:p>
      </dgm:t>
    </dgm:pt>
    <dgm:pt modelId="{D828EC90-A16A-490E-AD37-EC849A175770}" type="parTrans" cxnId="{7F432264-A0B7-4D00-A92C-C3AAACB25728}">
      <dgm:prSet/>
      <dgm:spPr/>
      <dgm:t>
        <a:bodyPr/>
        <a:lstStyle/>
        <a:p>
          <a:endParaRPr lang="en-US"/>
        </a:p>
      </dgm:t>
    </dgm:pt>
    <dgm:pt modelId="{7397C1B2-78A7-40D2-8171-00FA56B50BF6}" type="sibTrans" cxnId="{7F432264-A0B7-4D00-A92C-C3AAACB25728}">
      <dgm:prSet/>
      <dgm:spPr/>
      <dgm:t>
        <a:bodyPr/>
        <a:lstStyle/>
        <a:p>
          <a:endParaRPr lang="en-US"/>
        </a:p>
      </dgm:t>
    </dgm:pt>
    <dgm:pt modelId="{D80DFFB3-3078-49B0-83B8-FF13EDD8E9AE}">
      <dgm:prSet/>
      <dgm:spPr/>
      <dgm:t>
        <a:bodyPr/>
        <a:lstStyle/>
        <a:p>
          <a:r>
            <a:rPr lang="cs-CZ"/>
            <a:t>NSS může odkladný účinek přiznat za přiměřeného použití § 73 SŘS</a:t>
          </a:r>
          <a:endParaRPr lang="en-US"/>
        </a:p>
      </dgm:t>
    </dgm:pt>
    <dgm:pt modelId="{D7E744A2-1D2B-4D73-B7AC-41262F5D04A5}" type="parTrans" cxnId="{51E41942-8977-442E-AE95-638400D57C62}">
      <dgm:prSet/>
      <dgm:spPr/>
      <dgm:t>
        <a:bodyPr/>
        <a:lstStyle/>
        <a:p>
          <a:endParaRPr lang="en-US"/>
        </a:p>
      </dgm:t>
    </dgm:pt>
    <dgm:pt modelId="{B1F12AF5-4669-48CD-BC5C-3D53D91AC76F}" type="sibTrans" cxnId="{51E41942-8977-442E-AE95-638400D57C62}">
      <dgm:prSet/>
      <dgm:spPr/>
      <dgm:t>
        <a:bodyPr/>
        <a:lstStyle/>
        <a:p>
          <a:endParaRPr lang="en-US"/>
        </a:p>
      </dgm:t>
    </dgm:pt>
    <dgm:pt modelId="{F66396BD-EBD9-4434-9B78-D60C7145CB85}">
      <dgm:prSet/>
      <dgm:spPr/>
      <dgm:t>
        <a:bodyPr/>
        <a:lstStyle/>
        <a:p>
          <a:r>
            <a:rPr lang="cs-CZ"/>
            <a:t>Výjimka</a:t>
          </a:r>
          <a:endParaRPr lang="en-US"/>
        </a:p>
      </dgm:t>
    </dgm:pt>
    <dgm:pt modelId="{9492387D-C001-4FB2-B328-7137124A24FD}" type="parTrans" cxnId="{E66A3E44-6720-4A69-A3E4-F89FB7A1C974}">
      <dgm:prSet/>
      <dgm:spPr/>
      <dgm:t>
        <a:bodyPr/>
        <a:lstStyle/>
        <a:p>
          <a:endParaRPr lang="en-US"/>
        </a:p>
      </dgm:t>
    </dgm:pt>
    <dgm:pt modelId="{1B3A77E5-0822-4F1C-AB36-03EDB036511A}" type="sibTrans" cxnId="{E66A3E44-6720-4A69-A3E4-F89FB7A1C974}">
      <dgm:prSet/>
      <dgm:spPr/>
      <dgm:t>
        <a:bodyPr/>
        <a:lstStyle/>
        <a:p>
          <a:endParaRPr lang="en-US"/>
        </a:p>
      </dgm:t>
    </dgm:pt>
    <dgm:pt modelId="{93FAF773-AA1C-44F0-96AD-9CCD54A51DF5}">
      <dgm:prSet/>
      <dgm:spPr/>
      <dgm:t>
        <a:bodyPr/>
        <a:lstStyle/>
        <a:p>
          <a:r>
            <a:rPr lang="cs-CZ"/>
            <a:t>odkladný účinek má KS proti rozsudku vydanému v řízení ve věcech porušení pravidel financování volební kampaně</a:t>
          </a:r>
          <a:endParaRPr lang="en-US"/>
        </a:p>
      </dgm:t>
    </dgm:pt>
    <dgm:pt modelId="{4055D39D-442A-44F3-A488-53CD2C2E9A15}" type="parTrans" cxnId="{270590DB-DD80-47CB-B3EF-B4D0E72DECAF}">
      <dgm:prSet/>
      <dgm:spPr/>
      <dgm:t>
        <a:bodyPr/>
        <a:lstStyle/>
        <a:p>
          <a:endParaRPr lang="en-US"/>
        </a:p>
      </dgm:t>
    </dgm:pt>
    <dgm:pt modelId="{FD5F28AD-C806-4D62-8A87-D13E1AA4CE68}" type="sibTrans" cxnId="{270590DB-DD80-47CB-B3EF-B4D0E72DECAF}">
      <dgm:prSet/>
      <dgm:spPr/>
      <dgm:t>
        <a:bodyPr/>
        <a:lstStyle/>
        <a:p>
          <a:endParaRPr lang="en-US"/>
        </a:p>
      </dgm:t>
    </dgm:pt>
    <dgm:pt modelId="{79EDFAF1-07E1-493A-BF6D-74126C0E1118}" type="pres">
      <dgm:prSet presAssocID="{CCAF6154-BC1E-4D76-B265-59FF835A9CBB}" presName="Name0" presStyleCnt="0">
        <dgm:presLayoutVars>
          <dgm:dir/>
          <dgm:animLvl val="lvl"/>
          <dgm:resizeHandles val="exact"/>
        </dgm:presLayoutVars>
      </dgm:prSet>
      <dgm:spPr/>
    </dgm:pt>
    <dgm:pt modelId="{C0BFEB78-67B9-424B-B609-254AEA90ED69}" type="pres">
      <dgm:prSet presAssocID="{519A2506-FAFC-44BE-9248-B1AB0051DE60}" presName="composite" presStyleCnt="0"/>
      <dgm:spPr/>
    </dgm:pt>
    <dgm:pt modelId="{31FFE9BC-0A4C-4F5D-810B-A982E7E249E1}" type="pres">
      <dgm:prSet presAssocID="{519A2506-FAFC-44BE-9248-B1AB0051DE60}" presName="parTx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269697E5-62C4-418E-9654-E26B713F2A62}" type="pres">
      <dgm:prSet presAssocID="{519A2506-FAFC-44BE-9248-B1AB0051DE60}" presName="desTx" presStyleLbl="revTx" presStyleIdx="0" presStyleCnt="2">
        <dgm:presLayoutVars>
          <dgm:bulletEnabled val="1"/>
        </dgm:presLayoutVars>
      </dgm:prSet>
      <dgm:spPr/>
    </dgm:pt>
    <dgm:pt modelId="{94551FFD-4FAF-4A61-89ED-35556E22A1DF}" type="pres">
      <dgm:prSet presAssocID="{4E702926-534F-4042-B532-AAEA00AFF4C9}" presName="space" presStyleCnt="0"/>
      <dgm:spPr/>
    </dgm:pt>
    <dgm:pt modelId="{A2B9F24A-8341-4BD2-AC74-868B06DC5E7A}" type="pres">
      <dgm:prSet presAssocID="{F66396BD-EBD9-4434-9B78-D60C7145CB85}" presName="composite" presStyleCnt="0"/>
      <dgm:spPr/>
    </dgm:pt>
    <dgm:pt modelId="{B8E99DD8-2E16-49D2-A756-2C276CC48F73}" type="pres">
      <dgm:prSet presAssocID="{F66396BD-EBD9-4434-9B78-D60C7145CB85}" presName="parTx" presStyleLbl="node1" presStyleIdx="1" presStyleCnt="2">
        <dgm:presLayoutVars>
          <dgm:chMax val="0"/>
          <dgm:chPref val="0"/>
          <dgm:bulletEnabled val="1"/>
        </dgm:presLayoutVars>
      </dgm:prSet>
      <dgm:spPr/>
    </dgm:pt>
    <dgm:pt modelId="{82347467-10D1-49D0-9183-C642E7F532EB}" type="pres">
      <dgm:prSet presAssocID="{F66396BD-EBD9-4434-9B78-D60C7145CB85}" presName="desTx" presStyleLbl="revTx" presStyleIdx="1" presStyleCnt="2">
        <dgm:presLayoutVars>
          <dgm:bulletEnabled val="1"/>
        </dgm:presLayoutVars>
      </dgm:prSet>
      <dgm:spPr/>
    </dgm:pt>
  </dgm:ptLst>
  <dgm:cxnLst>
    <dgm:cxn modelId="{0AAC0304-07A0-41A3-B29E-0F04AC8AA216}" type="presOf" srcId="{CCAF6154-BC1E-4D76-B265-59FF835A9CBB}" destId="{79EDFAF1-07E1-493A-BF6D-74126C0E1118}" srcOrd="0" destOrd="0" presId="urn:microsoft.com/office/officeart/2005/8/layout/chevron1"/>
    <dgm:cxn modelId="{51E41942-8977-442E-AE95-638400D57C62}" srcId="{519A2506-FAFC-44BE-9248-B1AB0051DE60}" destId="{D80DFFB3-3078-49B0-83B8-FF13EDD8E9AE}" srcOrd="1" destOrd="0" parTransId="{D7E744A2-1D2B-4D73-B7AC-41262F5D04A5}" sibTransId="{B1F12AF5-4669-48CD-BC5C-3D53D91AC76F}"/>
    <dgm:cxn modelId="{7F432264-A0B7-4D00-A92C-C3AAACB25728}" srcId="{519A2506-FAFC-44BE-9248-B1AB0051DE60}" destId="{2541A82F-84A3-4352-A283-37A7C9A06598}" srcOrd="0" destOrd="0" parTransId="{D828EC90-A16A-490E-AD37-EC849A175770}" sibTransId="{7397C1B2-78A7-40D2-8171-00FA56B50BF6}"/>
    <dgm:cxn modelId="{E66A3E44-6720-4A69-A3E4-F89FB7A1C974}" srcId="{CCAF6154-BC1E-4D76-B265-59FF835A9CBB}" destId="{F66396BD-EBD9-4434-9B78-D60C7145CB85}" srcOrd="1" destOrd="0" parTransId="{9492387D-C001-4FB2-B328-7137124A24FD}" sibTransId="{1B3A77E5-0822-4F1C-AB36-03EDB036511A}"/>
    <dgm:cxn modelId="{C8390F74-4B9A-4DFA-9B81-2D87BB51DA47}" type="presOf" srcId="{F66396BD-EBD9-4434-9B78-D60C7145CB85}" destId="{B8E99DD8-2E16-49D2-A756-2C276CC48F73}" srcOrd="0" destOrd="0" presId="urn:microsoft.com/office/officeart/2005/8/layout/chevron1"/>
    <dgm:cxn modelId="{C4B1C477-B822-412C-AFA4-671A3A03BC2D}" type="presOf" srcId="{519A2506-FAFC-44BE-9248-B1AB0051DE60}" destId="{31FFE9BC-0A4C-4F5D-810B-A982E7E249E1}" srcOrd="0" destOrd="0" presId="urn:microsoft.com/office/officeart/2005/8/layout/chevron1"/>
    <dgm:cxn modelId="{953FF591-0310-4B54-8610-F396FC698DD3}" type="presOf" srcId="{D80DFFB3-3078-49B0-83B8-FF13EDD8E9AE}" destId="{269697E5-62C4-418E-9654-E26B713F2A62}" srcOrd="0" destOrd="1" presId="urn:microsoft.com/office/officeart/2005/8/layout/chevron1"/>
    <dgm:cxn modelId="{31E77A94-F321-451D-B09A-78B024366328}" srcId="{CCAF6154-BC1E-4D76-B265-59FF835A9CBB}" destId="{519A2506-FAFC-44BE-9248-B1AB0051DE60}" srcOrd="0" destOrd="0" parTransId="{230585E9-C10F-42FF-8115-EEFB3193AEDF}" sibTransId="{4E702926-534F-4042-B532-AAEA00AFF4C9}"/>
    <dgm:cxn modelId="{270590DB-DD80-47CB-B3EF-B4D0E72DECAF}" srcId="{F66396BD-EBD9-4434-9B78-D60C7145CB85}" destId="{93FAF773-AA1C-44F0-96AD-9CCD54A51DF5}" srcOrd="0" destOrd="0" parTransId="{4055D39D-442A-44F3-A488-53CD2C2E9A15}" sibTransId="{FD5F28AD-C806-4D62-8A87-D13E1AA4CE68}"/>
    <dgm:cxn modelId="{A6B2FEEE-97DA-40AA-B914-FCF056D64958}" type="presOf" srcId="{2541A82F-84A3-4352-A283-37A7C9A06598}" destId="{269697E5-62C4-418E-9654-E26B713F2A62}" srcOrd="0" destOrd="0" presId="urn:microsoft.com/office/officeart/2005/8/layout/chevron1"/>
    <dgm:cxn modelId="{D444B6F2-EC80-4E46-9752-AD1E3E80B62F}" type="presOf" srcId="{93FAF773-AA1C-44F0-96AD-9CCD54A51DF5}" destId="{82347467-10D1-49D0-9183-C642E7F532EB}" srcOrd="0" destOrd="0" presId="urn:microsoft.com/office/officeart/2005/8/layout/chevron1"/>
    <dgm:cxn modelId="{9B15A422-4BF6-4560-92FC-BDE5CAB74557}" type="presParOf" srcId="{79EDFAF1-07E1-493A-BF6D-74126C0E1118}" destId="{C0BFEB78-67B9-424B-B609-254AEA90ED69}" srcOrd="0" destOrd="0" presId="urn:microsoft.com/office/officeart/2005/8/layout/chevron1"/>
    <dgm:cxn modelId="{11043452-1D72-4FE3-8D70-7B6DE0CD3E3F}" type="presParOf" srcId="{C0BFEB78-67B9-424B-B609-254AEA90ED69}" destId="{31FFE9BC-0A4C-4F5D-810B-A982E7E249E1}" srcOrd="0" destOrd="0" presId="urn:microsoft.com/office/officeart/2005/8/layout/chevron1"/>
    <dgm:cxn modelId="{EA42C0E8-DDB5-41BF-BEA9-4408E197700D}" type="presParOf" srcId="{C0BFEB78-67B9-424B-B609-254AEA90ED69}" destId="{269697E5-62C4-418E-9654-E26B713F2A62}" srcOrd="1" destOrd="0" presId="urn:microsoft.com/office/officeart/2005/8/layout/chevron1"/>
    <dgm:cxn modelId="{D8286DBC-ADF9-43F2-AB8F-B0F059856834}" type="presParOf" srcId="{79EDFAF1-07E1-493A-BF6D-74126C0E1118}" destId="{94551FFD-4FAF-4A61-89ED-35556E22A1DF}" srcOrd="1" destOrd="0" presId="urn:microsoft.com/office/officeart/2005/8/layout/chevron1"/>
    <dgm:cxn modelId="{0AB2E46B-8080-46A8-9227-30647D7C7149}" type="presParOf" srcId="{79EDFAF1-07E1-493A-BF6D-74126C0E1118}" destId="{A2B9F24A-8341-4BD2-AC74-868B06DC5E7A}" srcOrd="2" destOrd="0" presId="urn:microsoft.com/office/officeart/2005/8/layout/chevron1"/>
    <dgm:cxn modelId="{7E73D225-AFC2-43CE-85FA-AAFD8D3915F8}" type="presParOf" srcId="{A2B9F24A-8341-4BD2-AC74-868B06DC5E7A}" destId="{B8E99DD8-2E16-49D2-A756-2C276CC48F73}" srcOrd="0" destOrd="0" presId="urn:microsoft.com/office/officeart/2005/8/layout/chevron1"/>
    <dgm:cxn modelId="{A5F1CC20-3AF5-40C6-B893-A4CF8F5DF2AF}" type="presParOf" srcId="{A2B9F24A-8341-4BD2-AC74-868B06DC5E7A}" destId="{82347467-10D1-49D0-9183-C642E7F532EB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8F4D2B-B6C8-41DC-B57E-BBB47B1D1713}">
      <dsp:nvSpPr>
        <dsp:cNvPr id="0" name=""/>
        <dsp:cNvSpPr/>
      </dsp:nvSpPr>
      <dsp:spPr>
        <a:xfrm>
          <a:off x="0" y="34140"/>
          <a:ext cx="6628804" cy="1579500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shade val="5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Kasační stížnost se nepodává u KS, ale </a:t>
          </a:r>
          <a:r>
            <a:rPr lang="cs-CZ" sz="3000" b="1" kern="1200"/>
            <a:t>přímo u Nejvyššího správního soudu</a:t>
          </a:r>
          <a:endParaRPr lang="en-US" sz="3000" kern="1200"/>
        </a:p>
      </dsp:txBody>
      <dsp:txXfrm>
        <a:off x="77105" y="111245"/>
        <a:ext cx="6474594" cy="1425290"/>
      </dsp:txXfrm>
    </dsp:sp>
    <dsp:sp modelId="{A9202AA9-C12A-4696-A0E6-84570C2ED1F7}">
      <dsp:nvSpPr>
        <dsp:cNvPr id="0" name=""/>
        <dsp:cNvSpPr/>
      </dsp:nvSpPr>
      <dsp:spPr>
        <a:xfrm>
          <a:off x="0" y="1700040"/>
          <a:ext cx="6628804" cy="1579500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409978"/>
                <a:satOff val="-30411"/>
                <a:lumOff val="36365"/>
                <a:alphaOff val="0"/>
                <a:tint val="96000"/>
                <a:lumMod val="100000"/>
              </a:schemeClr>
            </a:gs>
            <a:gs pos="78000">
              <a:schemeClr val="accent2">
                <a:shade val="50000"/>
                <a:hueOff val="409978"/>
                <a:satOff val="-30411"/>
                <a:lumOff val="36365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Důvodem je to, že přípravu neprovádí KS (§ 108 byl zrušen), ale přímo NSS</a:t>
          </a:r>
          <a:endParaRPr lang="en-US" sz="3000" kern="1200" dirty="0"/>
        </a:p>
      </dsp:txBody>
      <dsp:txXfrm>
        <a:off x="77105" y="1777145"/>
        <a:ext cx="6474594" cy="1425290"/>
      </dsp:txXfrm>
    </dsp:sp>
    <dsp:sp modelId="{A353F2B6-1A60-4315-9533-718E783260E5}">
      <dsp:nvSpPr>
        <dsp:cNvPr id="0" name=""/>
        <dsp:cNvSpPr/>
      </dsp:nvSpPr>
      <dsp:spPr>
        <a:xfrm>
          <a:off x="0" y="3365940"/>
          <a:ext cx="6628804" cy="1579500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409978"/>
                <a:satOff val="-30411"/>
                <a:lumOff val="36365"/>
                <a:alphaOff val="0"/>
                <a:tint val="96000"/>
                <a:lumMod val="100000"/>
              </a:schemeClr>
            </a:gs>
            <a:gs pos="78000">
              <a:schemeClr val="accent2">
                <a:shade val="50000"/>
                <a:hueOff val="409978"/>
                <a:satOff val="-30411"/>
                <a:lumOff val="36365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Podání kasační stížnosti ke KS má ale za následek alespoň zachování lhůty</a:t>
          </a:r>
          <a:endParaRPr lang="en-US" sz="3000" kern="1200"/>
        </a:p>
      </dsp:txBody>
      <dsp:txXfrm>
        <a:off x="77105" y="3443045"/>
        <a:ext cx="6474594" cy="14252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406271-2489-45E4-8435-C0C410894E02}">
      <dsp:nvSpPr>
        <dsp:cNvPr id="0" name=""/>
        <dsp:cNvSpPr/>
      </dsp:nvSpPr>
      <dsp:spPr>
        <a:xfrm>
          <a:off x="0" y="414165"/>
          <a:ext cx="6628804" cy="1417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14469" tIns="520700" rIns="514469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b="1" kern="1200"/>
            <a:t>účastník</a:t>
          </a:r>
          <a:r>
            <a:rPr lang="cs-CZ" sz="2500" kern="1200"/>
            <a:t> řízení</a:t>
          </a:r>
          <a:endParaRPr lang="en-US" sz="2500" kern="120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b="1" kern="1200"/>
            <a:t>osoba zúčastněná</a:t>
          </a:r>
          <a:r>
            <a:rPr lang="cs-CZ" sz="2500" kern="1200"/>
            <a:t> na řízení</a:t>
          </a:r>
          <a:endParaRPr lang="en-US" sz="2500" kern="1200"/>
        </a:p>
      </dsp:txBody>
      <dsp:txXfrm>
        <a:off x="0" y="414165"/>
        <a:ext cx="6628804" cy="1417500"/>
      </dsp:txXfrm>
    </dsp:sp>
    <dsp:sp modelId="{3865385F-60AF-49AB-9B65-8D294C093652}">
      <dsp:nvSpPr>
        <dsp:cNvPr id="0" name=""/>
        <dsp:cNvSpPr/>
      </dsp:nvSpPr>
      <dsp:spPr>
        <a:xfrm>
          <a:off x="331440" y="45165"/>
          <a:ext cx="4640162" cy="738000"/>
        </a:xfrm>
        <a:prstGeom prst="roundRect">
          <a:avLst/>
        </a:prstGeom>
        <a:gradFill rotWithShape="0">
          <a:gsLst>
            <a:gs pos="0">
              <a:schemeClr val="accent4">
                <a:shade val="8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shade val="8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5387" tIns="0" rIns="175387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Kasační stížnost je oprávněn podat</a:t>
          </a:r>
          <a:endParaRPr lang="en-US" sz="2500" kern="1200"/>
        </a:p>
      </dsp:txBody>
      <dsp:txXfrm>
        <a:off x="367466" y="81191"/>
        <a:ext cx="4568110" cy="665948"/>
      </dsp:txXfrm>
    </dsp:sp>
    <dsp:sp modelId="{9CCD1100-CBC8-4A4D-B823-8C61EBED1097}">
      <dsp:nvSpPr>
        <dsp:cNvPr id="0" name=""/>
        <dsp:cNvSpPr/>
      </dsp:nvSpPr>
      <dsp:spPr>
        <a:xfrm>
          <a:off x="0" y="2335665"/>
          <a:ext cx="6628804" cy="2598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4">
              <a:shade val="80000"/>
              <a:hueOff val="-623693"/>
              <a:satOff val="-9245"/>
              <a:lumOff val="31175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14469" tIns="520700" rIns="514469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kern="1200"/>
            <a:t>KS nemůže podat ten, komu bylo rozhodnutím KS zcela vyhověno</a:t>
          </a:r>
          <a:endParaRPr lang="en-US" sz="2500" kern="120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kern="1200"/>
            <a:t>KS tak může podat</a:t>
          </a:r>
          <a:endParaRPr lang="en-US" sz="2500" kern="1200"/>
        </a:p>
        <a:p>
          <a:pPr marL="457200" lvl="2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kern="1200"/>
            <a:t>neúspěšný žalobce (FO nebo PO)</a:t>
          </a:r>
          <a:endParaRPr lang="en-US" sz="2500" kern="1200"/>
        </a:p>
        <a:p>
          <a:pPr marL="457200" lvl="2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kern="1200"/>
            <a:t>neúspěšný žalovaný – správní orgán</a:t>
          </a:r>
          <a:endParaRPr lang="en-US" sz="2500" kern="1200"/>
        </a:p>
      </dsp:txBody>
      <dsp:txXfrm>
        <a:off x="0" y="2335665"/>
        <a:ext cx="6628804" cy="2598750"/>
      </dsp:txXfrm>
    </dsp:sp>
    <dsp:sp modelId="{803D62A2-0A2D-4BEB-8438-2A42AEF2F201}">
      <dsp:nvSpPr>
        <dsp:cNvPr id="0" name=""/>
        <dsp:cNvSpPr/>
      </dsp:nvSpPr>
      <dsp:spPr>
        <a:xfrm>
          <a:off x="331440" y="1966665"/>
          <a:ext cx="4640162" cy="738000"/>
        </a:xfrm>
        <a:prstGeom prst="roundRect">
          <a:avLst/>
        </a:prstGeom>
        <a:gradFill rotWithShape="0">
          <a:gsLst>
            <a:gs pos="0">
              <a:schemeClr val="accent4">
                <a:shade val="80000"/>
                <a:hueOff val="-623693"/>
                <a:satOff val="-9245"/>
                <a:lumOff val="31175"/>
                <a:alphaOff val="0"/>
                <a:tint val="96000"/>
                <a:lumMod val="100000"/>
              </a:schemeClr>
            </a:gs>
            <a:gs pos="78000">
              <a:schemeClr val="accent4">
                <a:shade val="80000"/>
                <a:hueOff val="-623693"/>
                <a:satOff val="-9245"/>
                <a:lumOff val="31175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5387" tIns="0" rIns="175387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Újma</a:t>
          </a:r>
          <a:endParaRPr lang="en-US" sz="2500" kern="1200"/>
        </a:p>
      </dsp:txBody>
      <dsp:txXfrm>
        <a:off x="367466" y="2002691"/>
        <a:ext cx="4568110" cy="6659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FFE9BC-0A4C-4F5D-810B-A982E7E249E1}">
      <dsp:nvSpPr>
        <dsp:cNvPr id="0" name=""/>
        <dsp:cNvSpPr/>
      </dsp:nvSpPr>
      <dsp:spPr>
        <a:xfrm>
          <a:off x="4424" y="369868"/>
          <a:ext cx="3417977" cy="1350000"/>
        </a:xfrm>
        <a:prstGeom prst="chevron">
          <a:avLst/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Základní pravidlo</a:t>
          </a:r>
          <a:endParaRPr lang="en-US" sz="2500" kern="1200"/>
        </a:p>
      </dsp:txBody>
      <dsp:txXfrm>
        <a:off x="679424" y="369868"/>
        <a:ext cx="2067977" cy="1350000"/>
      </dsp:txXfrm>
    </dsp:sp>
    <dsp:sp modelId="{269697E5-62C4-418E-9654-E26B713F2A62}">
      <dsp:nvSpPr>
        <dsp:cNvPr id="0" name=""/>
        <dsp:cNvSpPr/>
      </dsp:nvSpPr>
      <dsp:spPr>
        <a:xfrm>
          <a:off x="4424" y="1888618"/>
          <a:ext cx="2734381" cy="27210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kern="1200"/>
            <a:t>KS </a:t>
          </a:r>
          <a:r>
            <a:rPr lang="cs-CZ" sz="2500" b="1" kern="1200"/>
            <a:t>nemá</a:t>
          </a:r>
          <a:r>
            <a:rPr lang="cs-CZ" sz="2500" kern="1200"/>
            <a:t> odkladný účinek</a:t>
          </a:r>
          <a:endParaRPr lang="en-US" sz="2500" kern="120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kern="1200"/>
            <a:t>NSS může odkladný účinek přiznat za přiměřeného použití § 73 SŘS</a:t>
          </a:r>
          <a:endParaRPr lang="en-US" sz="2500" kern="1200"/>
        </a:p>
      </dsp:txBody>
      <dsp:txXfrm>
        <a:off x="4424" y="1888618"/>
        <a:ext cx="2734381" cy="2721093"/>
      </dsp:txXfrm>
    </dsp:sp>
    <dsp:sp modelId="{B8E99DD8-2E16-49D2-A756-2C276CC48F73}">
      <dsp:nvSpPr>
        <dsp:cNvPr id="0" name=""/>
        <dsp:cNvSpPr/>
      </dsp:nvSpPr>
      <dsp:spPr>
        <a:xfrm>
          <a:off x="3206402" y="369868"/>
          <a:ext cx="3417977" cy="1350000"/>
        </a:xfrm>
        <a:prstGeom prst="chevron">
          <a:avLst/>
        </a:prstGeom>
        <a:solidFill>
          <a:schemeClr val="accent6">
            <a:shade val="50000"/>
            <a:hueOff val="-142787"/>
            <a:satOff val="-13004"/>
            <a:lumOff val="44418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Výjimka</a:t>
          </a:r>
          <a:endParaRPr lang="en-US" sz="2500" kern="1200"/>
        </a:p>
      </dsp:txBody>
      <dsp:txXfrm>
        <a:off x="3881402" y="369868"/>
        <a:ext cx="2067977" cy="1350000"/>
      </dsp:txXfrm>
    </dsp:sp>
    <dsp:sp modelId="{82347467-10D1-49D0-9183-C642E7F532EB}">
      <dsp:nvSpPr>
        <dsp:cNvPr id="0" name=""/>
        <dsp:cNvSpPr/>
      </dsp:nvSpPr>
      <dsp:spPr>
        <a:xfrm>
          <a:off x="3206402" y="1888618"/>
          <a:ext cx="2734381" cy="27210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kern="1200"/>
            <a:t>odkladný účinek má KS proti rozsudku vydanému v řízení ve věcech porušení pravidel financování volební kampaně</a:t>
          </a:r>
          <a:endParaRPr lang="en-US" sz="2500" kern="1200"/>
        </a:p>
      </dsp:txBody>
      <dsp:txXfrm>
        <a:off x="3206402" y="1888618"/>
        <a:ext cx="2734381" cy="27210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6C51AC-F9A0-4649-BB9F-00F588FF3F0E}" type="datetimeFigureOut">
              <a:rPr lang="cs-CZ" smtClean="0"/>
              <a:pPr/>
              <a:t>4.12.2017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D7DDF-034F-429A-880A-354A1E567AB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142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901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47470EA-FCAD-4042-9376-A13DFE766CF9}" type="slidenum">
              <a:rPr lang="cs-CZ" altLang="cs-CZ" smtClean="0">
                <a:solidFill>
                  <a:prstClr val="black"/>
                </a:solidFill>
                <a:latin typeface="Garamond" pitchFamily="18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cs-CZ" altLang="cs-CZ">
              <a:solidFill>
                <a:prstClr val="black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6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2EA27B-029E-4CF2-BF47-E764660F4AB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678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arrow.wav"/>
          </p:stSnd>
        </p:sndAc>
      </p:transition>
    </mc:Choice>
    <mc:Fallback>
      <p:transition spd="slow">
        <p:random/>
        <p:sndAc>
          <p:stSnd>
            <p:snd r:embed="rId1" name="arrow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C8F8CB-F5BB-40DE-912E-B59EFB7F1A7F}" type="slidenum">
              <a:rPr lang="cs-CZ" smtClean="0">
                <a:solidFill>
                  <a:srgbClr val="04617B">
                    <a:shade val="90000"/>
                  </a:srgbClr>
                </a:solidFill>
                <a:latin typeface="Garamond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248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arrow.wav"/>
          </p:stSnd>
        </p:sndAc>
      </p:transition>
    </mc:Choice>
    <mc:Fallback>
      <p:transition spd="slow">
        <p:random/>
        <p:sndAc>
          <p:stSnd>
            <p:snd r:embed="rId1" name="arrow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C8F8CB-F5BB-40DE-912E-B59EFB7F1A7F}" type="slidenum">
              <a:rPr lang="cs-CZ" smtClean="0">
                <a:solidFill>
                  <a:srgbClr val="04617B">
                    <a:shade val="90000"/>
                  </a:srgbClr>
                </a:solidFill>
                <a:latin typeface="Garamond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146526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arrow.wav"/>
          </p:stSnd>
        </p:sndAc>
      </p:transition>
    </mc:Choice>
    <mc:Fallback>
      <p:transition spd="slow">
        <p:random/>
        <p:sndAc>
          <p:stSnd>
            <p:snd r:embed="rId1" name="arrow.wav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C8F8CB-F5BB-40DE-912E-B59EFB7F1A7F}" type="slidenum">
              <a:rPr lang="cs-CZ" smtClean="0">
                <a:solidFill>
                  <a:srgbClr val="04617B">
                    <a:shade val="90000"/>
                  </a:srgbClr>
                </a:solidFill>
                <a:latin typeface="Garamond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141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arrow.wav"/>
          </p:stSnd>
        </p:sndAc>
      </p:transition>
    </mc:Choice>
    <mc:Fallback>
      <p:transition spd="slow">
        <p:random/>
        <p:sndAc>
          <p:stSnd>
            <p:snd r:embed="rId1" name="arrow.wav"/>
          </p:stSnd>
        </p:sndAc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C8F8CB-F5BB-40DE-912E-B59EFB7F1A7F}" type="slidenum">
              <a:rPr lang="cs-CZ" smtClean="0">
                <a:solidFill>
                  <a:srgbClr val="04617B">
                    <a:shade val="90000"/>
                  </a:srgbClr>
                </a:solidFill>
                <a:latin typeface="Garamond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07033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arrow.wav"/>
          </p:stSnd>
        </p:sndAc>
      </p:transition>
    </mc:Choice>
    <mc:Fallback>
      <p:transition spd="slow">
        <p:random/>
        <p:sndAc>
          <p:stSnd>
            <p:snd r:embed="rId1" name="arrow.wav"/>
          </p:stSnd>
        </p:sndAc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C8F8CB-F5BB-40DE-912E-B59EFB7F1A7F}" type="slidenum">
              <a:rPr lang="cs-CZ" smtClean="0">
                <a:solidFill>
                  <a:srgbClr val="04617B">
                    <a:shade val="90000"/>
                  </a:srgbClr>
                </a:solidFill>
                <a:latin typeface="Garamond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028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arrow.wav"/>
          </p:stSnd>
        </p:sndAc>
      </p:transition>
    </mc:Choice>
    <mc:Fallback>
      <p:transition spd="slow">
        <p:random/>
        <p:sndAc>
          <p:stSnd>
            <p:snd r:embed="rId1" name="arrow.wav"/>
          </p:stSnd>
        </p:sndAc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F0716-27BD-4BA3-A838-49D68D97AF4D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410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arrow.wav"/>
          </p:stSnd>
        </p:sndAc>
      </p:transition>
    </mc:Choice>
    <mc:Fallback>
      <p:transition spd="slow">
        <p:random/>
        <p:sndAc>
          <p:stSnd>
            <p:snd r:embed="rId1" name="arrow.wav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C8C8C2-8EE7-43A1-8899-8821C2D6C537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148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arrow.wav"/>
          </p:stSnd>
        </p:sndAc>
      </p:transition>
    </mc:Choice>
    <mc:Fallback>
      <p:transition spd="slow">
        <p:random/>
        <p:sndAc>
          <p:stSnd>
            <p:snd r:embed="rId1" name="arrow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C8F8CB-F5BB-40DE-912E-B59EFB7F1A7F}" type="slidenum">
              <a:rPr lang="cs-CZ" smtClean="0">
                <a:solidFill>
                  <a:srgbClr val="04617B">
                    <a:shade val="90000"/>
                  </a:srgbClr>
                </a:solidFill>
                <a:latin typeface="Garamond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324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arrow.wav"/>
          </p:stSnd>
        </p:sndAc>
      </p:transition>
    </mc:Choice>
    <mc:Fallback>
      <p:transition spd="slow">
        <p:random/>
        <p:sndAc>
          <p:stSnd>
            <p:snd r:embed="rId1" name="arrow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4878A1-546A-4F7F-9D2A-8ED60AD3B88A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98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arrow.wav"/>
          </p:stSnd>
        </p:sndAc>
      </p:transition>
    </mc:Choice>
    <mc:Fallback>
      <p:transition spd="slow">
        <p:random/>
        <p:sndAc>
          <p:stSnd>
            <p:snd r:embed="rId1" name="arrow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BFCAA3-CEA5-4229-BB6D-C491B0F4FB0B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450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arrow.wav"/>
          </p:stSnd>
        </p:sndAc>
      </p:transition>
    </mc:Choice>
    <mc:Fallback>
      <p:transition spd="slow">
        <p:random/>
        <p:sndAc>
          <p:stSnd>
            <p:snd r:embed="rId1" name="arrow.wav"/>
          </p:stSnd>
        </p:sndAc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A91642-4A59-4CDE-BBBF-615EE8383A78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13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arrow.wav"/>
          </p:stSnd>
        </p:sndAc>
      </p:transition>
    </mc:Choice>
    <mc:Fallback>
      <p:transition spd="slow">
        <p:random/>
        <p:sndAc>
          <p:stSnd>
            <p:snd r:embed="rId1" name="arrow.wav"/>
          </p:stSnd>
        </p:sndAc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C8F8CB-F5BB-40DE-912E-B59EFB7F1A7F}" type="slidenum">
              <a:rPr lang="cs-CZ" smtClean="0">
                <a:solidFill>
                  <a:srgbClr val="04617B">
                    <a:shade val="90000"/>
                  </a:srgbClr>
                </a:solidFill>
                <a:latin typeface="Garamond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478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arrow.wav"/>
          </p:stSnd>
        </p:sndAc>
      </p:transition>
    </mc:Choice>
    <mc:Fallback>
      <p:transition spd="slow">
        <p:random/>
        <p:sndAc>
          <p:stSnd>
            <p:snd r:embed="rId1" name="arrow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B23F8A-BD93-4FAF-9EBF-AEFC8353C906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373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arrow.wav"/>
          </p:stSnd>
        </p:sndAc>
      </p:transition>
    </mc:Choice>
    <mc:Fallback>
      <p:transition spd="slow">
        <p:random/>
        <p:sndAc>
          <p:stSnd>
            <p:snd r:embed="rId1" name="arrow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B76034-A499-47A1-A8B8-902C0BE1706C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225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arrow.wav"/>
          </p:stSnd>
        </p:sndAc>
      </p:transition>
    </mc:Choice>
    <mc:Fallback>
      <p:transition spd="slow">
        <p:random/>
        <p:sndAc>
          <p:stSnd>
            <p:snd r:embed="rId1" name="arrow.wav"/>
          </p:stSnd>
        </p:sndAc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C4634E-E7E3-49BD-93F6-0D25F1FF9158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3868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arrow.wav"/>
          </p:stSnd>
        </p:sndAc>
      </p:transition>
    </mc:Choice>
    <mc:Fallback>
      <p:transition spd="slow">
        <p:random/>
        <p:sndAc>
          <p:stSnd>
            <p:snd r:embed="rId1" name="arrow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C8F8CB-F5BB-40DE-912E-B59EFB7F1A7F}" type="slidenum">
              <a:rPr lang="cs-CZ" smtClean="0">
                <a:solidFill>
                  <a:srgbClr val="04617B">
                    <a:shade val="90000"/>
                  </a:srgbClr>
                </a:solidFill>
                <a:latin typeface="Garamond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432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8" name="arrow.wav"/>
          </p:stSnd>
        </p:sndAc>
      </p:transition>
    </mc:Choice>
    <mc:Fallback>
      <p:transition spd="slow">
        <p:random/>
        <p:sndAc>
          <p:stSnd>
            <p:snd r:embed="rId18" name="arrow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179DE42-5613-4B35-A1E6-6CCBAA13C74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B898B32-3891-4C3A-8F58-C5969D2E9033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483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E4806D-B8F9-4679-A68A-9BD21C01A301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175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23">
            <a:extLst>
              <a:ext uri="{FF2B5EF4-FFF2-40B4-BE49-F238E27FC236}">
                <a16:creationId xmlns:a16="http://schemas.microsoft.com/office/drawing/2014/main" id="{52FB45E9-914E-4471-AC87-E475CD51767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8764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25">
            <a:extLst>
              <a:ext uri="{FF2B5EF4-FFF2-40B4-BE49-F238E27FC236}">
                <a16:creationId xmlns:a16="http://schemas.microsoft.com/office/drawing/2014/main" id="{C310626D-5743-49D4-8F7D-88C4F8F0577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80730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3C195FC1-B568-4C72-9902-34CB35DDD7A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9621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27">
            <a:extLst>
              <a:ext uri="{FF2B5EF4-FFF2-40B4-BE49-F238E27FC236}">
                <a16:creationId xmlns:a16="http://schemas.microsoft.com/office/drawing/2014/main" id="{EF2BDF77-362C-43F0-8CBB-A969EC2AE0C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1788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4BE96B01-3929-432D-B8C2-ADBCB74C2EF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48954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2A6FCDE6-CDE2-4C51-B18E-A95CFB67971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6287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9D2E8756-2465-473A-BA2A-2DB1D622474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62562" y="3271487"/>
            <a:ext cx="220660" cy="18643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C814EDF-A297-453E-B832-822D57D864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9136" y="1020871"/>
            <a:ext cx="6960759" cy="2849671"/>
          </a:xfrm>
        </p:spPr>
        <p:txBody>
          <a:bodyPr>
            <a:normAutofit/>
          </a:bodyPr>
          <a:lstStyle/>
          <a:p>
            <a:pPr algn="l"/>
            <a:r>
              <a:rPr lang="cs-CZ" sz="6000">
                <a:solidFill>
                  <a:srgbClr val="FFFFFF"/>
                </a:solidFill>
              </a:rPr>
              <a:t>Kasační stížnost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07D2644-F54E-4F34-B9BA-62EE70605F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48104" y="3962088"/>
            <a:ext cx="6112077" cy="1186108"/>
          </a:xfrm>
        </p:spPr>
        <p:txBody>
          <a:bodyPr>
            <a:normAutofit/>
          </a:bodyPr>
          <a:lstStyle/>
          <a:p>
            <a:pPr algn="l"/>
            <a:r>
              <a:rPr lang="cs-CZ">
                <a:solidFill>
                  <a:srgbClr val="FFFFFF">
                    <a:alpha val="70000"/>
                  </a:srgbClr>
                </a:solidFill>
              </a:rPr>
              <a:t>Petr Lavický</a:t>
            </a:r>
          </a:p>
        </p:txBody>
      </p:sp>
    </p:spTree>
    <p:extLst>
      <p:ext uri="{BB962C8B-B14F-4D97-AF65-F5344CB8AC3E}">
        <p14:creationId xmlns:p14="http://schemas.microsoft.com/office/powerpoint/2010/main" val="30779659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/>
              <a:t>Nepřijatelnost kasační stížnosti</a:t>
            </a:r>
          </a:p>
        </p:txBody>
      </p:sp>
      <p:sp>
        <p:nvSpPr>
          <p:cNvPr id="819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Pouze ve věcech </a:t>
            </a:r>
            <a:r>
              <a:rPr lang="cs-CZ" altLang="cs-CZ" b="1" dirty="0"/>
              <a:t>mezinárodní ochrany</a:t>
            </a:r>
          </a:p>
          <a:p>
            <a:pPr eaLnBrk="1" hangingPunct="1"/>
            <a:r>
              <a:rPr lang="cs-CZ" altLang="cs-CZ" dirty="0"/>
              <a:t>Kasační stížnost musí </a:t>
            </a:r>
            <a:r>
              <a:rPr lang="cs-CZ" altLang="cs-CZ" b="1" dirty="0"/>
              <a:t>podstatně přesahovat vlastní zájmy stěžovatele</a:t>
            </a:r>
          </a:p>
          <a:p>
            <a:pPr lvl="1" eaLnBrk="1" hangingPunct="1"/>
            <a:r>
              <a:rPr lang="cs-CZ" altLang="cs-CZ" dirty="0"/>
              <a:t>věc dosud ve své judikatuře nerozhodoval NSS</a:t>
            </a:r>
          </a:p>
          <a:p>
            <a:pPr lvl="1" eaLnBrk="1" hangingPunct="1"/>
            <a:r>
              <a:rPr lang="cs-CZ" altLang="cs-CZ" dirty="0"/>
              <a:t>věc rozhodují jednotlivé KS odlišně, popřípadě v rozporu s judikaturou NSS (ÚS, ESLP)</a:t>
            </a:r>
          </a:p>
          <a:p>
            <a:pPr lvl="1" eaLnBrk="1" hangingPunct="1"/>
            <a:r>
              <a:rPr lang="cs-CZ" altLang="cs-CZ" dirty="0"/>
              <a:t>KS zatížil řízení těžkými vadami</a:t>
            </a:r>
          </a:p>
          <a:p>
            <a:pPr lvl="1" eaLnBrk="1" hangingPunct="1"/>
            <a:r>
              <a:rPr lang="cs-CZ" altLang="cs-CZ" dirty="0"/>
              <a:t>jiné mimořádné důvody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3" name="arrow.wav"/>
          </p:stSnd>
        </p:sndAc>
      </p:transition>
    </mc:Choice>
    <mc:Fallback>
      <p:transition spd="slow">
        <p:random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1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/>
      <p:bldP spid="819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8DF4D7F6-81B5-452A-9CE6-76D81F91D41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Isosceles Triangle 75">
            <a:extLst>
              <a:ext uri="{FF2B5EF4-FFF2-40B4-BE49-F238E27FC236}">
                <a16:creationId xmlns:a16="http://schemas.microsoft.com/office/drawing/2014/main" id="{4600514D-20FB-4559-97DC-D1DC39E6C3D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8" name="Isosceles Triangle 77">
            <a:extLst>
              <a:ext uri="{FF2B5EF4-FFF2-40B4-BE49-F238E27FC236}">
                <a16:creationId xmlns:a16="http://schemas.microsoft.com/office/drawing/2014/main" id="{266F638A-E405-4AC0-B984-72E5813B0DD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8534" y="3818467"/>
            <a:ext cx="4450292" cy="3039533"/>
          </a:xfrm>
          <a:prstGeom prst="triangle">
            <a:avLst>
              <a:gd name="adj" fmla="val 100000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7D1CBE93-B17D-4509-843C-82287C38032A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134600" y="0"/>
            <a:ext cx="17272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AE6277B4-6A43-48AB-89B2-3442221619CC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Rectangle 27">
            <a:extLst>
              <a:ext uri="{FF2B5EF4-FFF2-40B4-BE49-F238E27FC236}">
                <a16:creationId xmlns:a16="http://schemas.microsoft.com/office/drawing/2014/main" id="{27B538D5-95DB-47ED-9CB4-34AE5BF78E6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5641" y="0"/>
            <a:ext cx="1766359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49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/>
              <a:t>Účastníci řízení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1333502" y="2160590"/>
            <a:ext cx="8470898" cy="342926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b="1"/>
              <a:t>Stěžovatel</a:t>
            </a:r>
          </a:p>
          <a:p>
            <a:pPr lvl="1" eaLnBrk="1" hangingPunct="1"/>
            <a:r>
              <a:rPr lang="cs-CZ" altLang="cs-CZ"/>
              <a:t>žalobce, jehož žalobu KS zamítl</a:t>
            </a:r>
          </a:p>
          <a:p>
            <a:pPr lvl="1" eaLnBrk="1" hangingPunct="1"/>
            <a:r>
              <a:rPr lang="cs-CZ" altLang="cs-CZ"/>
              <a:t>žalovaný správní orgán, vyhověl-li KS žalobě</a:t>
            </a:r>
          </a:p>
          <a:p>
            <a:pPr lvl="1" eaLnBrk="1" hangingPunct="1"/>
            <a:r>
              <a:rPr lang="cs-CZ" altLang="cs-CZ"/>
              <a:t>osoba zúčastněná na řízení</a:t>
            </a:r>
          </a:p>
          <a:p>
            <a:pPr eaLnBrk="1" hangingPunct="1"/>
            <a:r>
              <a:rPr lang="cs-CZ" altLang="cs-CZ" b="1"/>
              <a:t>Všichni, kdo byli účastníky řízení před KS</a:t>
            </a:r>
          </a:p>
          <a:p>
            <a:pPr eaLnBrk="1" hangingPunct="1"/>
            <a:endParaRPr lang="cs-CZ" altLang="cs-CZ" b="1"/>
          </a:p>
          <a:p>
            <a:pPr eaLnBrk="1" hangingPunct="1"/>
            <a:r>
              <a:rPr lang="cs-CZ" altLang="cs-CZ"/>
              <a:t>Stěžovatel musí být </a:t>
            </a:r>
            <a:r>
              <a:rPr lang="cs-CZ" altLang="cs-CZ" b="1"/>
              <a:t>zastoupen advokátem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/>
      <p:bldP spid="8499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8" name="Rectangle 70">
            <a:extLst>
              <a:ext uri="{FF2B5EF4-FFF2-40B4-BE49-F238E27FC236}">
                <a16:creationId xmlns:a16="http://schemas.microsoft.com/office/drawing/2014/main" id="{CE3A6A76-AE5D-49AE-9D49-90C0F154826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2949" name="Group 72">
            <a:extLst>
              <a:ext uri="{FF2B5EF4-FFF2-40B4-BE49-F238E27FC236}">
                <a16:creationId xmlns:a16="http://schemas.microsoft.com/office/drawing/2014/main" id="{A9A5CCB5-EF7C-48C3-B6DF-ADC1771CCD09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664D381D-8077-4635-82B6-CA7E6160D1CB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950" name="Straight Connector 74">
              <a:extLst>
                <a:ext uri="{FF2B5EF4-FFF2-40B4-BE49-F238E27FC236}">
                  <a16:creationId xmlns:a16="http://schemas.microsoft.com/office/drawing/2014/main" id="{94CCC9E2-3000-4D65-A607-D2D2A37CAD3E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Rectangle 23">
              <a:extLst>
                <a:ext uri="{FF2B5EF4-FFF2-40B4-BE49-F238E27FC236}">
                  <a16:creationId xmlns:a16="http://schemas.microsoft.com/office/drawing/2014/main" id="{3250D6C2-D9D4-4A9F-87A3-8EBB72794BA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2951" name="Rectangle 25">
              <a:extLst>
                <a:ext uri="{FF2B5EF4-FFF2-40B4-BE49-F238E27FC236}">
                  <a16:creationId xmlns:a16="http://schemas.microsoft.com/office/drawing/2014/main" id="{9A621299-817D-46DA-9048-2E0A16D4CFF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77">
              <a:extLst>
                <a:ext uri="{FF2B5EF4-FFF2-40B4-BE49-F238E27FC236}">
                  <a16:creationId xmlns:a16="http://schemas.microsoft.com/office/drawing/2014/main" id="{9F8D7E4E-4190-4BB5-A1AA-20610B2C5179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2952" name="Rectangle 27">
              <a:extLst>
                <a:ext uri="{FF2B5EF4-FFF2-40B4-BE49-F238E27FC236}">
                  <a16:creationId xmlns:a16="http://schemas.microsoft.com/office/drawing/2014/main" id="{53FB6299-378D-4A25-91E6-9C6E0A30960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Rectangle 28">
              <a:extLst>
                <a:ext uri="{FF2B5EF4-FFF2-40B4-BE49-F238E27FC236}">
                  <a16:creationId xmlns:a16="http://schemas.microsoft.com/office/drawing/2014/main" id="{AECD26A0-ED75-4BE4-BFEC-885CBEDB5FD7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2953" name="Rectangle 29">
              <a:extLst>
                <a:ext uri="{FF2B5EF4-FFF2-40B4-BE49-F238E27FC236}">
                  <a16:creationId xmlns:a16="http://schemas.microsoft.com/office/drawing/2014/main" id="{B459E0DD-85B6-45C6-8D5E-8E494E94728A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2" name="Isosceles Triangle 81">
              <a:extLst>
                <a:ext uri="{FF2B5EF4-FFF2-40B4-BE49-F238E27FC236}">
                  <a16:creationId xmlns:a16="http://schemas.microsoft.com/office/drawing/2014/main" id="{B3F8D64C-15FA-42D6-AB21-7FB17F83169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2954" name="Isosceles Triangle 82">
              <a:extLst>
                <a:ext uri="{FF2B5EF4-FFF2-40B4-BE49-F238E27FC236}">
                  <a16:creationId xmlns:a16="http://schemas.microsoft.com/office/drawing/2014/main" id="{9C8DDD52-FBB2-4634-B9F8-A341CDE106C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82946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>
                <a:solidFill>
                  <a:srgbClr val="FFFFFF"/>
                </a:solidFill>
              </a:rPr>
              <a:t>Náležitosti kasační stížnosti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pPr>
              <a:buClr>
                <a:schemeClr val="accent3"/>
              </a:buClr>
              <a:defRPr/>
            </a:pPr>
            <a:r>
              <a:rPr lang="cs-CZ" b="1">
                <a:solidFill>
                  <a:srgbClr val="FFFFFF"/>
                </a:solidFill>
              </a:rPr>
              <a:t>Obecné </a:t>
            </a:r>
            <a:r>
              <a:rPr lang="cs-CZ">
                <a:solidFill>
                  <a:srgbClr val="FFFFFF"/>
                </a:solidFill>
              </a:rPr>
              <a:t>náležitosti dle § 37 odst. 3</a:t>
            </a:r>
          </a:p>
          <a:p>
            <a:pPr>
              <a:buClr>
                <a:schemeClr val="accent3"/>
              </a:buClr>
              <a:defRPr/>
            </a:pPr>
            <a:r>
              <a:rPr lang="cs-CZ" b="1">
                <a:solidFill>
                  <a:srgbClr val="FFFFFF"/>
                </a:solidFill>
              </a:rPr>
              <a:t>Zvláštní</a:t>
            </a:r>
            <a:r>
              <a:rPr lang="cs-CZ">
                <a:solidFill>
                  <a:srgbClr val="FFFFFF"/>
                </a:solidFill>
              </a:rPr>
              <a:t> náležitosti dle § 106 odst. 1 </a:t>
            </a:r>
          </a:p>
          <a:p>
            <a:pPr>
              <a:buClr>
                <a:schemeClr val="accent3"/>
              </a:buClr>
              <a:defRPr/>
            </a:pPr>
            <a:r>
              <a:rPr lang="cs-CZ" b="1">
                <a:solidFill>
                  <a:srgbClr val="FFFFFF"/>
                </a:solidFill>
              </a:rPr>
              <a:t>Odstraňování vad</a:t>
            </a:r>
          </a:p>
          <a:p>
            <a:pPr marL="736092" lvl="1" indent="-342900">
              <a:defRPr/>
            </a:pPr>
            <a:r>
              <a:rPr lang="cs-CZ">
                <a:solidFill>
                  <a:srgbClr val="FFFFFF"/>
                </a:solidFill>
              </a:rPr>
              <a:t>obdobně dle § 37 odst. 5</a:t>
            </a:r>
          </a:p>
          <a:p>
            <a:pPr marL="736092" lvl="1" indent="-342900">
              <a:defRPr/>
            </a:pPr>
            <a:r>
              <a:rPr lang="cs-CZ">
                <a:solidFill>
                  <a:srgbClr val="FFFFFF"/>
                </a:solidFill>
              </a:rPr>
              <a:t>náležitosti je nutno doplnit do 1 měsíce od doručení výzvy (lze prodloužit o další měsíc)</a:t>
            </a:r>
          </a:p>
          <a:p>
            <a:pPr>
              <a:buClr>
                <a:schemeClr val="accent3"/>
              </a:buClr>
              <a:defRPr/>
            </a:pPr>
            <a:r>
              <a:rPr lang="cs-CZ" b="1">
                <a:solidFill>
                  <a:srgbClr val="FFFFFF"/>
                </a:solidFill>
              </a:rPr>
              <a:t>Rozšíření</a:t>
            </a:r>
            <a:r>
              <a:rPr lang="cs-CZ">
                <a:solidFill>
                  <a:srgbClr val="FFFFFF"/>
                </a:solidFill>
              </a:rPr>
              <a:t> kasační stížnosti na další výroky a o nové důvody</a:t>
            </a:r>
          </a:p>
          <a:p>
            <a:pPr marL="736092" lvl="1" indent="-342900">
              <a:defRPr/>
            </a:pPr>
            <a:r>
              <a:rPr lang="cs-CZ">
                <a:solidFill>
                  <a:srgbClr val="FFFFFF"/>
                </a:solidFill>
              </a:rPr>
              <a:t>jenom ve lhůtě k odstranění vad</a:t>
            </a:r>
          </a:p>
          <a:p>
            <a:pPr marL="736092" lvl="1" indent="-342900">
              <a:defRPr/>
            </a:pPr>
            <a:r>
              <a:rPr lang="cs-CZ">
                <a:solidFill>
                  <a:srgbClr val="FFFFFF"/>
                </a:solidFill>
              </a:rPr>
              <a:t>nevyzval-li soud k odstranění vad, omezení se dle ÚS neuplatní (I. ÚS 390/05)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2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603AE127-802C-459A-A612-DB85B67F0DC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Isosceles Triangle 73">
            <a:extLst>
              <a:ext uri="{FF2B5EF4-FFF2-40B4-BE49-F238E27FC236}">
                <a16:creationId xmlns:a16="http://schemas.microsoft.com/office/drawing/2014/main" id="{9323D83D-50D6-4040-A58B-FCEA340F886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6" name="Isosceles Triangle 75">
            <a:extLst>
              <a:ext uri="{FF2B5EF4-FFF2-40B4-BE49-F238E27FC236}">
                <a16:creationId xmlns:a16="http://schemas.microsoft.com/office/drawing/2014/main" id="{F10FD715-4DCE-4779-B634-EC78315EA21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1A1FE6BB-DFB2-4080-9B5E-076EF5DDE67B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970" name="Nadpis 1"/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/>
              <a:t>Důvody kasační stížnosti</a:t>
            </a:r>
          </a:p>
        </p:txBody>
      </p:sp>
      <p:sp>
        <p:nvSpPr>
          <p:cNvPr id="83971" name="Zástupný symbol pro obsah 2"/>
          <p:cNvSpPr>
            <a:spLocks noGrp="1"/>
          </p:cNvSpPr>
          <p:nvPr>
            <p:ph idx="1"/>
          </p:nvPr>
        </p:nvSpPr>
        <p:spPr>
          <a:xfrm>
            <a:off x="4978918" y="1109145"/>
            <a:ext cx="6341016" cy="4603900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dirty="0"/>
              <a:t>Nesprávné právní posouzení</a:t>
            </a:r>
          </a:p>
          <a:p>
            <a:pPr eaLnBrk="1" hangingPunct="1"/>
            <a:r>
              <a:rPr lang="cs-CZ" altLang="cs-CZ" dirty="0"/>
              <a:t>Vady řízení před správním orgánem</a:t>
            </a:r>
          </a:p>
          <a:p>
            <a:pPr eaLnBrk="1" hangingPunct="1"/>
            <a:r>
              <a:rPr lang="cs-CZ" altLang="cs-CZ" dirty="0"/>
              <a:t>Zmatečnost</a:t>
            </a:r>
          </a:p>
          <a:p>
            <a:pPr eaLnBrk="1" hangingPunct="1"/>
            <a:r>
              <a:rPr lang="cs-CZ" altLang="cs-CZ" dirty="0"/>
              <a:t>Nepřezkoumatelnost či jiná vada řízení před soudem, která mohla mít vliv na zákonnost jeho rozhodnutí</a:t>
            </a:r>
          </a:p>
          <a:p>
            <a:pPr eaLnBrk="1" hangingPunct="1"/>
            <a:r>
              <a:rPr lang="cs-CZ" altLang="cs-CZ" dirty="0"/>
              <a:t>Nezákonnost rozhodnutí o odmítnutí návrhu nebo o zastavení řízení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3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3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/>
      <p:bldP spid="8397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55AE6B0-AC9E-4167-806F-E9DB135FC46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23416A-383B-4FDC-B4C9-D8EDDFE9C043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87BD1F4E-A66D-4C06-86DA-8D56CA7A3B4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cs-CZ" sz="4400"/>
              <a:t>Odkladný účinek</a:t>
            </a:r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8224440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7045" name="Rectangle 71">
            <a:extLst>
              <a:ext uri="{FF2B5EF4-FFF2-40B4-BE49-F238E27FC236}">
                <a16:creationId xmlns:a16="http://schemas.microsoft.com/office/drawing/2014/main" id="{603AE127-802C-459A-A612-DB85B67F0DC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046" name="Isosceles Triangle 73">
            <a:extLst>
              <a:ext uri="{FF2B5EF4-FFF2-40B4-BE49-F238E27FC236}">
                <a16:creationId xmlns:a16="http://schemas.microsoft.com/office/drawing/2014/main" id="{9323D83D-50D6-4040-A58B-FCEA340F886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7047" name="Isosceles Triangle 75">
            <a:extLst>
              <a:ext uri="{FF2B5EF4-FFF2-40B4-BE49-F238E27FC236}">
                <a16:creationId xmlns:a16="http://schemas.microsoft.com/office/drawing/2014/main" id="{F10FD715-4DCE-4779-B634-EC78315EA21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87048" name="Straight Connector 77">
            <a:extLst>
              <a:ext uri="{FF2B5EF4-FFF2-40B4-BE49-F238E27FC236}">
                <a16:creationId xmlns:a16="http://schemas.microsoft.com/office/drawing/2014/main" id="{1A1FE6BB-DFB2-4080-9B5E-076EF5DDE67B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0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/>
              <a:t>Přezkumná činnost NSS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>
          <a:xfrm>
            <a:off x="4978918" y="1109145"/>
            <a:ext cx="6341016" cy="4603900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/>
              <a:t>Zásadně bez jednání</a:t>
            </a:r>
          </a:p>
          <a:p>
            <a:pPr eaLnBrk="1" hangingPunct="1"/>
            <a:r>
              <a:rPr lang="cs-CZ" altLang="cs-CZ"/>
              <a:t>Nejvyšší  správní   soud  je  zásadně </a:t>
            </a:r>
            <a:r>
              <a:rPr lang="cs-CZ" altLang="cs-CZ" b="1"/>
              <a:t>vázán  rozsahem</a:t>
            </a:r>
            <a:r>
              <a:rPr lang="cs-CZ" altLang="cs-CZ"/>
              <a:t> </a:t>
            </a:r>
            <a:r>
              <a:rPr lang="cs-CZ" altLang="cs-CZ" b="1"/>
              <a:t>a důvody </a:t>
            </a:r>
            <a:r>
              <a:rPr lang="cs-CZ" altLang="cs-CZ"/>
              <a:t>kasační stížnosti</a:t>
            </a:r>
          </a:p>
          <a:p>
            <a:pPr lvl="1" eaLnBrk="1" hangingPunct="1"/>
            <a:r>
              <a:rPr lang="cs-CZ" altLang="cs-CZ"/>
              <a:t>výjimky § 109 odst. 3 a 4</a:t>
            </a:r>
          </a:p>
          <a:p>
            <a:pPr eaLnBrk="1" hangingPunct="1"/>
            <a:r>
              <a:rPr lang="cs-CZ" altLang="cs-CZ"/>
              <a:t>Zákaz novot (§ 109/5)</a:t>
            </a:r>
            <a:endParaRPr lang="cs-CZ" alt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7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/>
      <p:bldP spid="8704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8DF4D7F6-81B5-452A-9CE6-76D81F91D41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Isosceles Triangle 73">
            <a:extLst>
              <a:ext uri="{FF2B5EF4-FFF2-40B4-BE49-F238E27FC236}">
                <a16:creationId xmlns:a16="http://schemas.microsoft.com/office/drawing/2014/main" id="{4600514D-20FB-4559-97DC-D1DC39E6C3D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6" name="Isosceles Triangle 75">
            <a:extLst>
              <a:ext uri="{FF2B5EF4-FFF2-40B4-BE49-F238E27FC236}">
                <a16:creationId xmlns:a16="http://schemas.microsoft.com/office/drawing/2014/main" id="{266F638A-E405-4AC0-B984-72E5813B0DD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8534" y="3818467"/>
            <a:ext cx="4450292" cy="3039533"/>
          </a:xfrm>
          <a:prstGeom prst="triangle">
            <a:avLst>
              <a:gd name="adj" fmla="val 100000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7D1CBE93-B17D-4509-843C-82287C38032A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134600" y="0"/>
            <a:ext cx="17272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AE6277B4-6A43-48AB-89B2-3442221619CC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Rectangle 27">
            <a:extLst>
              <a:ext uri="{FF2B5EF4-FFF2-40B4-BE49-F238E27FC236}">
                <a16:creationId xmlns:a16="http://schemas.microsoft.com/office/drawing/2014/main" id="{27B538D5-95DB-47ED-9CB4-34AE5BF78E6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5641" y="0"/>
            <a:ext cx="1766359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80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/>
              <a:t>Rozhodnutí o kasační stížnosti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1333502" y="2160590"/>
            <a:ext cx="8470898" cy="342926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1700"/>
              <a:t>Kasační princip rozhodování ve věci samé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700" b="1"/>
              <a:t>zrušení </a:t>
            </a:r>
            <a:r>
              <a:rPr lang="cs-CZ" altLang="cs-CZ" sz="1700"/>
              <a:t>rozhodnutí KS a vrácení věci k dalšímu řízení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700"/>
              <a:t>lze zrušit též rozhodnutí správních orgánů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700" b="1"/>
              <a:t>zamítnutí</a:t>
            </a:r>
            <a:r>
              <a:rPr lang="cs-CZ" altLang="cs-CZ" sz="1700"/>
              <a:t> kasační stížnosti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700" b="1"/>
              <a:t>Odmítnutí</a:t>
            </a:r>
            <a:r>
              <a:rPr lang="cs-CZ" altLang="cs-CZ" sz="1700"/>
              <a:t> kasační stížnosti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700"/>
              <a:t>§ 37 odst. 5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700"/>
              <a:t>§ 46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700" b="1"/>
              <a:t>Zastavení</a:t>
            </a:r>
            <a:r>
              <a:rPr lang="cs-CZ" altLang="cs-CZ" sz="1700"/>
              <a:t> řízení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700"/>
              <a:t>nezaplacení soudního poplatku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700"/>
              <a:t>zpětvzetí KS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8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8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6" grpId="0"/>
      <p:bldP spid="8806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603AE127-802C-459A-A612-DB85B67F0DC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Isosceles Triangle 73">
            <a:extLst>
              <a:ext uri="{FF2B5EF4-FFF2-40B4-BE49-F238E27FC236}">
                <a16:creationId xmlns:a16="http://schemas.microsoft.com/office/drawing/2014/main" id="{9323D83D-50D6-4040-A58B-FCEA340F886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6" name="Isosceles Triangle 75">
            <a:extLst>
              <a:ext uri="{FF2B5EF4-FFF2-40B4-BE49-F238E27FC236}">
                <a16:creationId xmlns:a16="http://schemas.microsoft.com/office/drawing/2014/main" id="{F10FD715-4DCE-4779-B634-EC78315EA21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1A1FE6BB-DFB2-4080-9B5E-076EF5DDE67B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8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dirty="0"/>
              <a:t>Opravné prostředky v SŘS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>
          <a:xfrm>
            <a:off x="4978918" y="1109145"/>
            <a:ext cx="6341016" cy="4603900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dirty="0"/>
              <a:t>SŘS zná 2 opravné prostředky</a:t>
            </a:r>
            <a:endParaRPr lang="cs-CZ" altLang="cs-CZ"/>
          </a:p>
          <a:p>
            <a:pPr lvl="1" eaLnBrk="1" hangingPunct="1"/>
            <a:r>
              <a:rPr lang="cs-CZ" altLang="cs-CZ" dirty="0"/>
              <a:t>kasační stížnost</a:t>
            </a:r>
            <a:endParaRPr lang="cs-CZ" altLang="cs-CZ"/>
          </a:p>
          <a:p>
            <a:pPr lvl="1" eaLnBrk="1" hangingPunct="1"/>
            <a:r>
              <a:rPr lang="cs-CZ" altLang="cs-CZ" dirty="0"/>
              <a:t>návrh na obnovu řízení</a:t>
            </a:r>
            <a:endParaRPr lang="cs-CZ" altLang="cs-CZ"/>
          </a:p>
          <a:p>
            <a:pPr eaLnBrk="1" hangingPunct="1"/>
            <a:r>
              <a:rPr lang="cs-CZ" altLang="cs-CZ" dirty="0"/>
              <a:t>Oba opravné prostředky jsou </a:t>
            </a:r>
            <a:r>
              <a:rPr lang="cs-CZ" altLang="cs-CZ" b="1" dirty="0"/>
              <a:t>mimořádné</a:t>
            </a:r>
            <a:r>
              <a:rPr lang="cs-CZ" altLang="cs-CZ" dirty="0"/>
              <a:t>, nikoliv řádné</a:t>
            </a:r>
            <a:endParaRPr lang="cs-CZ" altLang="cs-CZ"/>
          </a:p>
          <a:p>
            <a:pPr eaLnBrk="1" hangingPunct="1"/>
            <a:r>
              <a:rPr lang="cs-CZ" altLang="cs-CZ" dirty="0"/>
              <a:t>Přípustnost obnovy je velmi úzce vymezena (zásahová žaloba, politické strany)</a:t>
            </a:r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8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8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/>
      <p:bldP spid="788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0B5F7E3B-C5F1-40E0-A491-558BAFBC1127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8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/>
              <a:t>Pojem kasační stížnosti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pPr>
              <a:buClr>
                <a:schemeClr val="accent3"/>
              </a:buClr>
              <a:defRPr/>
            </a:pPr>
            <a:r>
              <a:rPr lang="cs-CZ"/>
              <a:t>Mimořádný opravný prostředek</a:t>
            </a:r>
          </a:p>
          <a:p>
            <a:pPr>
              <a:buClr>
                <a:schemeClr val="accent3"/>
              </a:buClr>
              <a:defRPr/>
            </a:pPr>
            <a:r>
              <a:rPr lang="cs-CZ"/>
              <a:t>Směřuje proti </a:t>
            </a:r>
            <a:r>
              <a:rPr lang="cs-CZ" b="1"/>
              <a:t>pravomocnému </a:t>
            </a:r>
            <a:r>
              <a:rPr lang="cs-CZ"/>
              <a:t>rozhodnutí (rozsudku nebo usnesení) krajského soudu ve věcech správního soudnictví </a:t>
            </a:r>
          </a:p>
          <a:p>
            <a:pPr>
              <a:buClr>
                <a:schemeClr val="accent3"/>
              </a:buClr>
              <a:defRPr/>
            </a:pPr>
            <a:r>
              <a:rPr lang="cs-CZ"/>
              <a:t>Funkčně příslušným je výlučně </a:t>
            </a:r>
            <a:r>
              <a:rPr lang="cs-CZ" b="1"/>
              <a:t>Nejvyšší správní soud</a:t>
            </a:r>
          </a:p>
          <a:p>
            <a:pPr>
              <a:buClr>
                <a:schemeClr val="accent3"/>
              </a:buClr>
              <a:defRPr/>
            </a:pPr>
            <a:r>
              <a:rPr lang="cs-CZ"/>
              <a:t>Je vybudována na </a:t>
            </a:r>
            <a:r>
              <a:rPr lang="cs-CZ" b="1"/>
              <a:t>kasačním systému</a:t>
            </a:r>
            <a:endParaRPr lang="cs-CZ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9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1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  <p:bldP spid="819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:a16="http://schemas.microsoft.com/office/drawing/2014/main" id="{603AE127-802C-459A-A612-DB85B67F0DC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Isosceles Triangle 137">
            <a:extLst>
              <a:ext uri="{FF2B5EF4-FFF2-40B4-BE49-F238E27FC236}">
                <a16:creationId xmlns:a16="http://schemas.microsoft.com/office/drawing/2014/main" id="{9323D83D-50D6-4040-A58B-FCEA340F886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0" name="Isosceles Triangle 139">
            <a:extLst>
              <a:ext uri="{FF2B5EF4-FFF2-40B4-BE49-F238E27FC236}">
                <a16:creationId xmlns:a16="http://schemas.microsoft.com/office/drawing/2014/main" id="{F10FD715-4DCE-4779-B634-EC78315EA21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1A1FE6BB-DFB2-4080-9B5E-076EF5DDE67B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898" name="Nadpis 1"/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/>
              <a:t>Přípustnost kasační stížnosti</a:t>
            </a:r>
            <a:endParaRPr lang="cs-CZ" altLang="cs-CZ" dirty="0"/>
          </a:p>
        </p:txBody>
      </p:sp>
      <p:sp>
        <p:nvSpPr>
          <p:cNvPr id="80899" name="Zástupný symbol pro obsah 2"/>
          <p:cNvSpPr>
            <a:spLocks noGrp="1"/>
          </p:cNvSpPr>
          <p:nvPr>
            <p:ph idx="1"/>
          </p:nvPr>
        </p:nvSpPr>
        <p:spPr>
          <a:xfrm>
            <a:off x="4978918" y="1109145"/>
            <a:ext cx="6341016" cy="4603900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b="1" dirty="0"/>
              <a:t>Objektivní</a:t>
            </a:r>
            <a:r>
              <a:rPr lang="cs-CZ" altLang="cs-CZ" dirty="0"/>
              <a:t> přípustnost</a:t>
            </a:r>
          </a:p>
          <a:p>
            <a:r>
              <a:rPr lang="cs-CZ" altLang="cs-CZ" dirty="0"/>
              <a:t>Dodržení </a:t>
            </a:r>
            <a:r>
              <a:rPr lang="cs-CZ" altLang="cs-CZ" b="1" dirty="0"/>
              <a:t>lhůty</a:t>
            </a:r>
            <a:r>
              <a:rPr lang="cs-CZ" altLang="cs-CZ" dirty="0"/>
              <a:t> k podání kasační stížnosti</a:t>
            </a:r>
          </a:p>
          <a:p>
            <a:r>
              <a:rPr lang="cs-CZ" altLang="cs-CZ" dirty="0"/>
              <a:t>Legitimace</a:t>
            </a:r>
          </a:p>
          <a:p>
            <a:r>
              <a:rPr lang="cs-CZ" altLang="cs-CZ" dirty="0"/>
              <a:t>Újma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0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/>
      <p:bldP spid="8089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DF4D7F6-81B5-452A-9CE6-76D81F91D41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4600514D-20FB-4559-97DC-D1DC39E6C3D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266F638A-E405-4AC0-B984-72E5813B0DD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8534" y="3818467"/>
            <a:ext cx="4450292" cy="3039533"/>
          </a:xfrm>
          <a:prstGeom prst="triangle">
            <a:avLst>
              <a:gd name="adj" fmla="val 100000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D1CBE93-B17D-4509-843C-82287C38032A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134600" y="0"/>
            <a:ext cx="17272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E6277B4-6A43-48AB-89B2-3442221619CC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27">
            <a:extLst>
              <a:ext uri="{FF2B5EF4-FFF2-40B4-BE49-F238E27FC236}">
                <a16:creationId xmlns:a16="http://schemas.microsoft.com/office/drawing/2014/main" id="{27B538D5-95DB-47ED-9CB4-34AE5BF78E6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5641" y="0"/>
            <a:ext cx="1766359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r>
              <a:rPr lang="cs-CZ" dirty="0"/>
              <a:t>Objektivní přípustnost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3502" y="2160590"/>
            <a:ext cx="8470898" cy="3860698"/>
          </a:xfrm>
        </p:spPr>
        <p:txBody>
          <a:bodyPr>
            <a:normAutofit/>
          </a:bodyPr>
          <a:lstStyle/>
          <a:p>
            <a:pPr>
              <a:buClr>
                <a:schemeClr val="accent3"/>
              </a:buClr>
              <a:defRPr/>
            </a:pPr>
            <a:r>
              <a:rPr lang="cs-CZ" dirty="0"/>
              <a:t>KS lze napadnout pravomocná rozhodnutí krajského soudu </a:t>
            </a:r>
            <a:r>
              <a:rPr lang="cs-CZ" b="1" dirty="0"/>
              <a:t>v řízení o</a:t>
            </a:r>
          </a:p>
          <a:p>
            <a:pPr marL="736092" lvl="1" indent="-342900">
              <a:defRPr/>
            </a:pPr>
            <a:r>
              <a:rPr lang="cs-CZ" dirty="0"/>
              <a:t>žalobě proti </a:t>
            </a:r>
            <a:r>
              <a:rPr lang="cs-CZ" b="1" dirty="0"/>
              <a:t>rozhodnutí</a:t>
            </a:r>
          </a:p>
          <a:p>
            <a:pPr marL="736092" lvl="1" indent="-342900">
              <a:defRPr/>
            </a:pPr>
            <a:r>
              <a:rPr lang="cs-CZ" dirty="0"/>
              <a:t>žalobě na ochranu proti </a:t>
            </a:r>
            <a:r>
              <a:rPr lang="cs-CZ" b="1" dirty="0"/>
              <a:t>nečinnosti</a:t>
            </a:r>
          </a:p>
          <a:p>
            <a:pPr marL="736092" lvl="1" indent="-342900">
              <a:defRPr/>
            </a:pPr>
            <a:r>
              <a:rPr lang="cs-CZ" dirty="0"/>
              <a:t>žalobě proti nezákonnému </a:t>
            </a:r>
            <a:r>
              <a:rPr lang="cs-CZ" b="1" dirty="0"/>
              <a:t>zásahu</a:t>
            </a:r>
          </a:p>
          <a:p>
            <a:pPr marL="736092" lvl="1" indent="-342900">
              <a:defRPr/>
            </a:pPr>
            <a:r>
              <a:rPr lang="cs-CZ" dirty="0"/>
              <a:t>určení, že návrh na</a:t>
            </a:r>
            <a:r>
              <a:rPr lang="cs-CZ" b="1" dirty="0"/>
              <a:t> registraci stanov politické strany</a:t>
            </a:r>
            <a:r>
              <a:rPr lang="cs-CZ" dirty="0"/>
              <a:t> (hnutí) či jejich změny nemá nedostatky</a:t>
            </a:r>
          </a:p>
          <a:p>
            <a:pPr marL="736092" lvl="1" indent="-342900">
              <a:defRPr/>
            </a:pPr>
            <a:r>
              <a:rPr lang="cs-CZ" dirty="0"/>
              <a:t>ochraně ve věcech místního a krajského </a:t>
            </a:r>
            <a:r>
              <a:rPr lang="cs-CZ" b="1" dirty="0"/>
              <a:t>referenda</a:t>
            </a:r>
          </a:p>
          <a:p>
            <a:pPr marL="736092" lvl="1" indent="-342900">
              <a:defRPr/>
            </a:pPr>
            <a:r>
              <a:rPr lang="cs-CZ" dirty="0"/>
              <a:t>ve volebních věcech, jde-li o porušení pravidel </a:t>
            </a:r>
            <a:r>
              <a:rPr lang="cs-CZ" b="1" dirty="0"/>
              <a:t>financování volební kampaně</a:t>
            </a:r>
          </a:p>
          <a:p>
            <a:pPr marL="736092" lvl="1" indent="-342900">
              <a:defRPr/>
            </a:pPr>
            <a:r>
              <a:rPr lang="cs-CZ" b="1" dirty="0"/>
              <a:t>opatření obecné povahy</a:t>
            </a:r>
          </a:p>
          <a:p>
            <a:pPr marL="736092" lvl="1" indent="-342900">
              <a:defRPr/>
            </a:pPr>
            <a:r>
              <a:rPr lang="cs-CZ" dirty="0"/>
              <a:t>zrušení</a:t>
            </a:r>
            <a:r>
              <a:rPr lang="cs-CZ" b="1" dirty="0"/>
              <a:t> služebního předpisu</a:t>
            </a:r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DF4D7F6-81B5-452A-9CE6-76D81F91D41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4600514D-20FB-4559-97DC-D1DC39E6C3D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266F638A-E405-4AC0-B984-72E5813B0DD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8534" y="3818467"/>
            <a:ext cx="4450292" cy="3039533"/>
          </a:xfrm>
          <a:prstGeom prst="triangle">
            <a:avLst>
              <a:gd name="adj" fmla="val 100000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D1CBE93-B17D-4509-843C-82287C38032A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134600" y="0"/>
            <a:ext cx="17272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E6277B4-6A43-48AB-89B2-3442221619CC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27">
            <a:extLst>
              <a:ext uri="{FF2B5EF4-FFF2-40B4-BE49-F238E27FC236}">
                <a16:creationId xmlns:a16="http://schemas.microsoft.com/office/drawing/2014/main" id="{27B538D5-95DB-47ED-9CB4-34AE5BF78E6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5641" y="0"/>
            <a:ext cx="1766359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r>
              <a:rPr lang="cs-CZ" dirty="0"/>
              <a:t>Objektivní přípustnost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3502" y="2160590"/>
            <a:ext cx="8866954" cy="364467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b="1"/>
              <a:t>Nepřípustná</a:t>
            </a:r>
            <a:r>
              <a:rPr lang="cs-CZ"/>
              <a:t> je kasační stížnost</a:t>
            </a:r>
          </a:p>
          <a:p>
            <a:pPr lvl="1">
              <a:lnSpc>
                <a:spcPct val="90000"/>
              </a:lnSpc>
            </a:pPr>
            <a:r>
              <a:rPr lang="cs-CZ"/>
              <a:t>pouze proti výroku o </a:t>
            </a:r>
            <a:r>
              <a:rPr lang="cs-CZ" b="1"/>
              <a:t>nákladech</a:t>
            </a:r>
            <a:r>
              <a:rPr lang="cs-CZ"/>
              <a:t> řízení</a:t>
            </a:r>
          </a:p>
          <a:p>
            <a:pPr lvl="1">
              <a:lnSpc>
                <a:spcPct val="90000"/>
              </a:lnSpc>
            </a:pPr>
            <a:r>
              <a:rPr lang="cs-CZ"/>
              <a:t>proti </a:t>
            </a:r>
            <a:r>
              <a:rPr lang="cs-CZ" b="1"/>
              <a:t>důvodům</a:t>
            </a:r>
            <a:r>
              <a:rPr lang="cs-CZ"/>
              <a:t> rozhodnutí KS</a:t>
            </a:r>
          </a:p>
          <a:p>
            <a:pPr lvl="1">
              <a:lnSpc>
                <a:spcPct val="90000"/>
              </a:lnSpc>
            </a:pPr>
            <a:r>
              <a:rPr lang="cs-CZ"/>
              <a:t>proti </a:t>
            </a:r>
            <a:r>
              <a:rPr lang="cs-CZ" b="1"/>
              <a:t>novému rozhodnutí KS</a:t>
            </a:r>
            <a:r>
              <a:rPr lang="cs-CZ"/>
              <a:t>, následujícímu po zrušení předchozího rozhodnutí NSS; výjimky</a:t>
            </a:r>
          </a:p>
          <a:p>
            <a:pPr lvl="2">
              <a:lnSpc>
                <a:spcPct val="90000"/>
              </a:lnSpc>
            </a:pPr>
            <a:r>
              <a:rPr lang="cs-CZ"/>
              <a:t>nedodržení závazného právního názoru</a:t>
            </a:r>
          </a:p>
          <a:p>
            <a:pPr lvl="2">
              <a:lnSpc>
                <a:spcPct val="90000"/>
              </a:lnSpc>
            </a:pPr>
            <a:r>
              <a:rPr lang="cs-CZ"/>
              <a:t>nové vady řízení nebo nové nesprávné posouzení</a:t>
            </a:r>
          </a:p>
          <a:p>
            <a:pPr lvl="1">
              <a:lnSpc>
                <a:spcPct val="90000"/>
              </a:lnSpc>
            </a:pPr>
            <a:r>
              <a:rPr lang="cs-CZ"/>
              <a:t>proti rozhodnutí o </a:t>
            </a:r>
            <a:r>
              <a:rPr lang="cs-CZ" b="1"/>
              <a:t>úpravě vedení řízení</a:t>
            </a:r>
          </a:p>
          <a:p>
            <a:pPr lvl="1">
              <a:lnSpc>
                <a:spcPct val="90000"/>
              </a:lnSpc>
            </a:pPr>
            <a:r>
              <a:rPr lang="cs-CZ"/>
              <a:t>proti </a:t>
            </a:r>
            <a:r>
              <a:rPr lang="cs-CZ" b="1"/>
              <a:t>dočasnému</a:t>
            </a:r>
            <a:r>
              <a:rPr lang="cs-CZ"/>
              <a:t> rozhodnutí</a:t>
            </a:r>
          </a:p>
          <a:p>
            <a:pPr lvl="1">
              <a:lnSpc>
                <a:spcPct val="90000"/>
              </a:lnSpc>
            </a:pPr>
            <a:r>
              <a:rPr lang="cs-CZ"/>
              <a:t>opírá-li se pouze o </a:t>
            </a:r>
            <a:r>
              <a:rPr lang="cs-CZ" b="1"/>
              <a:t>dosud neuplatněné důvody</a:t>
            </a:r>
            <a:endParaRPr lang="cs-CZ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Lhůta k podání KS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Dva týdny</a:t>
            </a:r>
          </a:p>
          <a:p>
            <a:pPr lvl="1"/>
            <a:r>
              <a:rPr lang="cs-CZ" dirty="0"/>
              <a:t>od doručení napadeného rozhodnutí KS</a:t>
            </a:r>
          </a:p>
          <a:p>
            <a:pPr lvl="1"/>
            <a:r>
              <a:rPr lang="cs-CZ" dirty="0"/>
              <a:t>od doručení opravného usnesení</a:t>
            </a:r>
          </a:p>
          <a:p>
            <a:pPr lvl="1"/>
            <a:r>
              <a:rPr lang="cs-CZ" dirty="0"/>
              <a:t>ode dne doručení rozhodnutí poslednímu z účastníků, jde-li o osobu zúčastněnou na řízení za situace popsané v § 106/2</a:t>
            </a:r>
          </a:p>
          <a:p>
            <a:r>
              <a:rPr lang="cs-CZ" dirty="0"/>
              <a:t>Zmeškání lhůty </a:t>
            </a:r>
            <a:r>
              <a:rPr lang="cs-CZ" b="1" dirty="0"/>
              <a:t>nelze prominout</a:t>
            </a:r>
          </a:p>
          <a:p>
            <a:r>
              <a:rPr lang="cs-CZ" dirty="0"/>
              <a:t>K zachování lhůty postačí podat KS poslední den lhůty k poštovní přepravě</a:t>
            </a:r>
          </a:p>
          <a:p>
            <a:pPr lvl="1"/>
            <a:r>
              <a:rPr lang="cs-CZ" dirty="0"/>
              <a:t>k NSS</a:t>
            </a:r>
          </a:p>
          <a:p>
            <a:pPr lvl="1"/>
            <a:r>
              <a:rPr lang="cs-CZ" dirty="0"/>
              <a:t>ke KS, který napadené rozhodnutí vydal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655AE6B0-AC9E-4167-806F-E9DB135FC46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3523416A-383B-4FDC-B4C9-D8EDDFE9C043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0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1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2" name="Isosceles Triangle 51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54" name="Rectangle 53">
            <a:extLst>
              <a:ext uri="{FF2B5EF4-FFF2-40B4-BE49-F238E27FC236}">
                <a16:creationId xmlns:a16="http://schemas.microsoft.com/office/drawing/2014/main" id="{87BD1F4E-A66D-4C06-86DA-8D56CA7A3B4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cs-CZ" sz="4400"/>
              <a:t>U koho se podává KS?</a:t>
            </a:r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2562484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55AE6B0-AC9E-4167-806F-E9DB135FC46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23416A-383B-4FDC-B4C9-D8EDDFE9C043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87BD1F4E-A66D-4C06-86DA-8D56CA7A3B4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cs-CZ" sz="4400"/>
              <a:t>Legitimace a újma</a:t>
            </a:r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8275005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224</TotalTime>
  <Words>668</Words>
  <Application>Microsoft Office PowerPoint</Application>
  <PresentationFormat>Širokoúhlá obrazovka</PresentationFormat>
  <Paragraphs>113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Garamond</vt:lpstr>
      <vt:lpstr>Trebuchet MS</vt:lpstr>
      <vt:lpstr>Wingdings 3</vt:lpstr>
      <vt:lpstr>Fazeta</vt:lpstr>
      <vt:lpstr>Kasační stížnost</vt:lpstr>
      <vt:lpstr>Opravné prostředky v SŘS</vt:lpstr>
      <vt:lpstr>Pojem kasační stížnosti</vt:lpstr>
      <vt:lpstr>Přípustnost kasační stížnosti</vt:lpstr>
      <vt:lpstr>Objektivní přípustnost I.</vt:lpstr>
      <vt:lpstr>Objektivní přípustnost II.</vt:lpstr>
      <vt:lpstr>Lhůta k podání KS</vt:lpstr>
      <vt:lpstr>U koho se podává KS?</vt:lpstr>
      <vt:lpstr>Legitimace a újma</vt:lpstr>
      <vt:lpstr>Nepřijatelnost kasační stížnosti</vt:lpstr>
      <vt:lpstr>Účastníci řízení</vt:lpstr>
      <vt:lpstr>Náležitosti kasační stížnosti</vt:lpstr>
      <vt:lpstr>Důvody kasační stížnosti</vt:lpstr>
      <vt:lpstr>Odkladný účinek</vt:lpstr>
      <vt:lpstr>Přezkumná činnost NSS</vt:lpstr>
      <vt:lpstr>Rozhodnutí o kasační stížnosti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Kasační stížnost</dc:title>
  <dc:creator>Petr Lavický</dc:creator>
  <cp:lastModifiedBy>Petr Lavický</cp:lastModifiedBy>
  <cp:revision>20</cp:revision>
  <dcterms:created xsi:type="dcterms:W3CDTF">2014-12-07T19:28:55Z</dcterms:created>
  <dcterms:modified xsi:type="dcterms:W3CDTF">2017-12-04T19:47:15Z</dcterms:modified>
</cp:coreProperties>
</file>