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60" r:id="rId4"/>
    <p:sldId id="263" r:id="rId5"/>
    <p:sldId id="261" r:id="rId6"/>
    <p:sldId id="262" r:id="rId7"/>
    <p:sldId id="264" r:id="rId8"/>
    <p:sldId id="265" r:id="rId9"/>
    <p:sldId id="266" r:id="rId10"/>
    <p:sldId id="268" r:id="rId11"/>
    <p:sldId id="269" r:id="rId12"/>
    <p:sldId id="270" r:id="rId13"/>
    <p:sldId id="271" r:id="rId14"/>
    <p:sldId id="272" r:id="rId15"/>
    <p:sldId id="267" r:id="rId16"/>
    <p:sldId id="273" r:id="rId17"/>
    <p:sldId id="274" r:id="rId18"/>
    <p:sldId id="275" r:id="rId19"/>
    <p:sldId id="278" r:id="rId20"/>
    <p:sldId id="279" r:id="rId21"/>
    <p:sldId id="280" r:id="rId22"/>
    <p:sldId id="276" r:id="rId23"/>
    <p:sldId id="281" r:id="rId24"/>
    <p:sldId id="258" r:id="rId25"/>
    <p:sldId id="277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10" d="100"/>
          <a:sy n="110" d="100"/>
        </p:scale>
        <p:origin x="174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Novela stavebního zákona - řízení a zkrácené postupy dle stavebního zákona </a:t>
            </a:r>
            <a:r>
              <a:rPr lang="cs-CZ" smtClean="0"/>
              <a:t/>
            </a:r>
            <a:br>
              <a:rPr lang="cs-CZ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JUDr. Alena Kliková, Ph.D.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Zjednodušené územní řízení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Odstranění nedostatků žádosti</a:t>
            </a:r>
          </a:p>
          <a:p>
            <a:r>
              <a:rPr lang="cs-CZ" dirty="0" smtClean="0"/>
              <a:t>Souhlas dotčených sousedů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87092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Územní řízení - účastníci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Účastníci nejsou „ osoby, o kterých tak stanoví zvláštní právní </a:t>
            </a:r>
            <a:r>
              <a:rPr lang="cs-CZ" dirty="0" smtClean="0"/>
              <a:t>předpis“</a:t>
            </a:r>
          </a:p>
          <a:p>
            <a:r>
              <a:rPr lang="cs-CZ" dirty="0" smtClean="0"/>
              <a:t>Ostatní</a:t>
            </a:r>
          </a:p>
          <a:p>
            <a:r>
              <a:rPr lang="cs-CZ" dirty="0" smtClean="0"/>
              <a:t>Žadatel a vlastník pozemku - § 27 odst. 1 správního řádu (pozn. doručování)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06416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Územní řízení – žádost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Souhlas </a:t>
            </a:r>
            <a:r>
              <a:rPr lang="cs-CZ" dirty="0"/>
              <a:t>k umístění stavebního záměru podle § </a:t>
            </a:r>
            <a:r>
              <a:rPr lang="cs-CZ" dirty="0" smtClean="0"/>
              <a:t>184a</a:t>
            </a:r>
          </a:p>
          <a:p>
            <a:r>
              <a:rPr lang="cs-CZ" dirty="0" smtClean="0"/>
              <a:t>Dokumentace </a:t>
            </a:r>
          </a:p>
          <a:p>
            <a:r>
              <a:rPr lang="cs-CZ" dirty="0" smtClean="0"/>
              <a:t>Zrušen požadavek plánovací smlouvy</a:t>
            </a:r>
          </a:p>
          <a:p>
            <a:r>
              <a:rPr lang="cs-CZ" dirty="0" smtClean="0"/>
              <a:t>Přerušení řízení a výzva k odstranění vad žádosti </a:t>
            </a:r>
          </a:p>
          <a:p>
            <a:r>
              <a:rPr lang="cs-CZ" dirty="0" smtClean="0"/>
              <a:t>Zastavení řízení </a:t>
            </a:r>
          </a:p>
          <a:p>
            <a:r>
              <a:rPr lang="cs-CZ" dirty="0" smtClean="0"/>
              <a:t>Posuzování žádosti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56575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Území rozhodnutí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schvaluje </a:t>
            </a:r>
            <a:r>
              <a:rPr lang="cs-CZ" dirty="0"/>
              <a:t>navržený záměr, </a:t>
            </a:r>
            <a:endParaRPr lang="cs-CZ" dirty="0" smtClean="0"/>
          </a:p>
          <a:p>
            <a:r>
              <a:rPr lang="cs-CZ" dirty="0" smtClean="0"/>
              <a:t>vymezí </a:t>
            </a:r>
            <a:r>
              <a:rPr lang="cs-CZ" dirty="0"/>
              <a:t>pozemky pro jeho realizaci, </a:t>
            </a:r>
            <a:endParaRPr lang="cs-CZ" dirty="0" smtClean="0"/>
          </a:p>
          <a:p>
            <a:r>
              <a:rPr lang="cs-CZ" dirty="0" smtClean="0"/>
              <a:t>případně </a:t>
            </a:r>
            <a:r>
              <a:rPr lang="cs-CZ" dirty="0"/>
              <a:t>stanoví podmínky pro dělení nebo </a:t>
            </a:r>
            <a:r>
              <a:rPr lang="cs-CZ" dirty="0" smtClean="0"/>
              <a:t>scelování,</a:t>
            </a:r>
          </a:p>
          <a:p>
            <a:r>
              <a:rPr lang="cs-CZ" dirty="0" smtClean="0"/>
              <a:t>stanoví </a:t>
            </a:r>
            <a:r>
              <a:rPr lang="cs-CZ" dirty="0"/>
              <a:t>podmínky pro využití a ochranu území, </a:t>
            </a:r>
            <a:endParaRPr lang="cs-CZ" dirty="0" smtClean="0"/>
          </a:p>
          <a:p>
            <a:r>
              <a:rPr lang="cs-CZ" dirty="0" smtClean="0"/>
              <a:t>podmínky </a:t>
            </a:r>
            <a:r>
              <a:rPr lang="cs-CZ" dirty="0"/>
              <a:t>pro další přípravu a realizaci </a:t>
            </a:r>
            <a:r>
              <a:rPr lang="cs-CZ" dirty="0" smtClean="0"/>
              <a:t>záměru,</a:t>
            </a:r>
          </a:p>
          <a:p>
            <a:r>
              <a:rPr lang="cs-CZ" dirty="0" smtClean="0"/>
              <a:t>může </a:t>
            </a:r>
            <a:r>
              <a:rPr lang="cs-CZ" dirty="0"/>
              <a:t>uložit zpracování prováděcí dokumentace </a:t>
            </a:r>
            <a:r>
              <a:rPr lang="cs-CZ" dirty="0" smtClean="0"/>
              <a:t>stavby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357539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Společné postupy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Územní řízení s posouzením vlivů na životní prostředí </a:t>
            </a:r>
            <a:endParaRPr lang="cs-CZ" dirty="0" smtClean="0"/>
          </a:p>
          <a:p>
            <a:r>
              <a:rPr lang="cs-CZ" dirty="0"/>
              <a:t>Společné územní a stavební řízení </a:t>
            </a:r>
            <a:endParaRPr lang="cs-CZ" dirty="0" smtClean="0"/>
          </a:p>
          <a:p>
            <a:r>
              <a:rPr lang="cs-CZ" dirty="0"/>
              <a:t>Společné územní a stavební řízení s posouzením vlivů na životní prostředí </a:t>
            </a:r>
          </a:p>
          <a:p>
            <a:r>
              <a:rPr lang="cs-CZ" dirty="0"/>
              <a:t>Společný územní souhlas a souhlas s provedením ohlášeného stavebního záměru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700542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Povolení realizace stavby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103</a:t>
            </a:r>
          </a:p>
          <a:p>
            <a:r>
              <a:rPr lang="cs-CZ" dirty="0" smtClean="0"/>
              <a:t>Ohlášení stavby </a:t>
            </a:r>
          </a:p>
          <a:p>
            <a:r>
              <a:rPr lang="cs-CZ" dirty="0" smtClean="0"/>
              <a:t>Stavební povolení </a:t>
            </a:r>
          </a:p>
          <a:p>
            <a:r>
              <a:rPr lang="cs-CZ" dirty="0" smtClean="0"/>
              <a:t>Veřejnoprávní smlouva</a:t>
            </a:r>
          </a:p>
          <a:p>
            <a:r>
              <a:rPr lang="cs-CZ" dirty="0" smtClean="0"/>
              <a:t>Certifikát autorizovaného inspektora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866228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§ 103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stavby pro zemědělství do 60 m2 </a:t>
            </a:r>
            <a:r>
              <a:rPr lang="cs-CZ" dirty="0" smtClean="0"/>
              <a:t>(300 mě) zastavěné </a:t>
            </a:r>
            <a:r>
              <a:rPr lang="cs-CZ" dirty="0"/>
              <a:t>plochy a do 5 m </a:t>
            </a:r>
            <a:r>
              <a:rPr lang="cs-CZ" dirty="0" smtClean="0"/>
              <a:t>(7 m) výšky…….;</a:t>
            </a:r>
            <a:endParaRPr lang="cs-CZ" dirty="0"/>
          </a:p>
          <a:p>
            <a:r>
              <a:rPr lang="cs-CZ" dirty="0" smtClean="0"/>
              <a:t>bazén </a:t>
            </a:r>
            <a:r>
              <a:rPr lang="cs-CZ" dirty="0"/>
              <a:t>nebo skleník včetně souvisejícího technického zařízení na zastavěném stavebním pozemku rodinného domu nebo stavby pro rodinnou rekreaci; </a:t>
            </a:r>
            <a:endParaRPr lang="cs-CZ" dirty="0" smtClean="0"/>
          </a:p>
          <a:p>
            <a:r>
              <a:rPr lang="cs-CZ" dirty="0" smtClean="0"/>
              <a:t>stožáry </a:t>
            </a:r>
            <a:r>
              <a:rPr lang="cs-CZ" dirty="0"/>
              <a:t>pro vlajky výšky nad 8 m.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898523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Ohlášení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! Postačí </a:t>
            </a:r>
          </a:p>
          <a:p>
            <a:r>
              <a:rPr lang="cs-CZ" dirty="0" smtClean="0"/>
              <a:t>Rodinné domy bez omezení </a:t>
            </a:r>
          </a:p>
          <a:p>
            <a:r>
              <a:rPr lang="cs-CZ" dirty="0" smtClean="0"/>
              <a:t>Obsah ohlášení </a:t>
            </a:r>
          </a:p>
          <a:p>
            <a:r>
              <a:rPr lang="cs-CZ" dirty="0" smtClean="0"/>
              <a:t>Přílohy </a:t>
            </a:r>
          </a:p>
          <a:p>
            <a:r>
              <a:rPr lang="cs-CZ" dirty="0" smtClean="0"/>
              <a:t>Souhlas dotčených sousedů </a:t>
            </a:r>
          </a:p>
          <a:p>
            <a:r>
              <a:rPr lang="cs-CZ" dirty="0" smtClean="0"/>
              <a:t>Odložení, překlopení</a:t>
            </a:r>
          </a:p>
          <a:p>
            <a:r>
              <a:rPr lang="cs-CZ" dirty="0" smtClean="0"/>
              <a:t>Doručování souhlasu</a:t>
            </a:r>
          </a:p>
          <a:p>
            <a:r>
              <a:rPr lang="cs-CZ" dirty="0" smtClean="0"/>
              <a:t>Přezkum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724818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Stavební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Účastníci nejsou vymezeni taxativně</a:t>
            </a:r>
          </a:p>
          <a:p>
            <a:r>
              <a:rPr lang="cs-CZ" dirty="0" smtClean="0"/>
              <a:t>Obsah žádosti </a:t>
            </a:r>
          </a:p>
          <a:p>
            <a:r>
              <a:rPr lang="cs-CZ" dirty="0" smtClean="0"/>
              <a:t>Přílohy žádosti </a:t>
            </a:r>
          </a:p>
          <a:p>
            <a:r>
              <a:rPr lang="cs-CZ" dirty="0" smtClean="0"/>
              <a:t>Zastavení řízení </a:t>
            </a:r>
          </a:p>
          <a:p>
            <a:r>
              <a:rPr lang="cs-CZ" dirty="0" smtClean="0"/>
              <a:t>Projednání žádosti </a:t>
            </a:r>
          </a:p>
          <a:p>
            <a:r>
              <a:rPr lang="cs-CZ" dirty="0" smtClean="0"/>
              <a:t>Oznámení zahájení řízení </a:t>
            </a:r>
          </a:p>
          <a:p>
            <a:r>
              <a:rPr lang="cs-CZ" dirty="0" smtClean="0"/>
              <a:t>Námitky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389647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Stavební povolení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Podmínky </a:t>
            </a:r>
          </a:p>
          <a:p>
            <a:r>
              <a:rPr lang="cs-CZ" dirty="0" smtClean="0"/>
              <a:t>Platnost </a:t>
            </a:r>
          </a:p>
          <a:p>
            <a:r>
              <a:rPr lang="cs-CZ" dirty="0" smtClean="0"/>
              <a:t>Prodloužení platnosti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46457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Stavební zákon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Historie – vývoj stavebního práva </a:t>
            </a:r>
          </a:p>
          <a:p>
            <a:r>
              <a:rPr lang="cs-CZ" altLang="cs-CZ" dirty="0" smtClean="0"/>
              <a:t>Zákon č. 183/2006 Sb. – účinnost  k 1. 1. 2007</a:t>
            </a:r>
          </a:p>
          <a:p>
            <a:r>
              <a:rPr lang="cs-CZ" altLang="cs-CZ" dirty="0" smtClean="0"/>
              <a:t>Zásadní novela – zákon č. 350/2012 Sb. – účinnost k 1.1.2013</a:t>
            </a:r>
          </a:p>
          <a:p>
            <a:r>
              <a:rPr lang="cs-CZ" altLang="cs-CZ" dirty="0" smtClean="0"/>
              <a:t>Zákon č. 225/2017 Sb. - </a:t>
            </a:r>
            <a:r>
              <a:rPr lang="cs-CZ" altLang="cs-CZ" dirty="0"/>
              <a:t>účinnost  k 1. 1. </a:t>
            </a:r>
            <a:r>
              <a:rPr lang="cs-CZ" altLang="cs-CZ" dirty="0" smtClean="0"/>
              <a:t>2018</a:t>
            </a:r>
            <a:endParaRPr lang="cs-CZ" altLang="cs-CZ" dirty="0"/>
          </a:p>
          <a:p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Změna stavby před jejím dokončením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Nepodstatné odchylky (přesné podmínky)</a:t>
            </a:r>
          </a:p>
          <a:p>
            <a:r>
              <a:rPr lang="cs-CZ" dirty="0" smtClean="0"/>
              <a:t>Změnu může projednat </a:t>
            </a:r>
            <a:r>
              <a:rPr lang="cs-CZ" dirty="0"/>
              <a:t>při vydání kolaudačního souhlasu nebo kolaudačního rozhodnutí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665383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Kolaudace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Přesné vymezení staveb </a:t>
            </a:r>
          </a:p>
          <a:p>
            <a:r>
              <a:rPr lang="cs-CZ" dirty="0" smtClean="0"/>
              <a:t>Oznámení užívání - zrušeno</a:t>
            </a:r>
          </a:p>
          <a:p>
            <a:r>
              <a:rPr lang="cs-CZ" dirty="0" smtClean="0"/>
              <a:t>Kolaudační souhlas </a:t>
            </a:r>
          </a:p>
          <a:p>
            <a:r>
              <a:rPr lang="cs-CZ" dirty="0" smtClean="0"/>
              <a:t>Kolaudační řízení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063181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Odstranění stavby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Dobrovolné § 128</a:t>
            </a:r>
          </a:p>
          <a:p>
            <a:r>
              <a:rPr lang="cs-CZ" dirty="0" smtClean="0"/>
              <a:t>Nařízení odstranění § 129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986029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Dodatečné a opakované povolení stavby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Dodatečné – lze zároveň kolaudovat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354028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Přestupky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Nové skutkové podstaty </a:t>
            </a:r>
          </a:p>
          <a:p>
            <a:pPr marL="0" indent="0">
              <a:buNone/>
            </a:pPr>
            <a:r>
              <a:rPr lang="cs-CZ" dirty="0" smtClean="0"/>
              <a:t>     – užívání </a:t>
            </a:r>
          </a:p>
          <a:p>
            <a:pPr marL="0" indent="0">
              <a:buNone/>
            </a:pPr>
            <a:r>
              <a:rPr lang="cs-CZ" dirty="0" smtClean="0"/>
              <a:t>     - neoprávněné odstranění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- nezjednání nápravy</a:t>
            </a:r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24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36443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a definice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Společné povolení </a:t>
            </a:r>
          </a:p>
          <a:p>
            <a:r>
              <a:rPr lang="cs-CZ" dirty="0" smtClean="0"/>
              <a:t>Soubor staveb </a:t>
            </a:r>
          </a:p>
          <a:p>
            <a:r>
              <a:rPr lang="cs-CZ" dirty="0" smtClean="0"/>
              <a:t>Stavba hlavní a stavba vedlejší</a:t>
            </a:r>
          </a:p>
          <a:p>
            <a:r>
              <a:rPr lang="cs-CZ" dirty="0" smtClean="0"/>
              <a:t>Souhlas dle § 184a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48157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Stavební úřady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Obecné</a:t>
            </a:r>
          </a:p>
          <a:p>
            <a:r>
              <a:rPr lang="cs-CZ" dirty="0" smtClean="0"/>
              <a:t>Speciální (pozn. § 15 odst. 2 – souhlas)</a:t>
            </a:r>
          </a:p>
          <a:p>
            <a:r>
              <a:rPr lang="cs-CZ" dirty="0" smtClean="0"/>
              <a:t>Vojenské a jiné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4115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Dotčené orgány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Obsah závazného stanoviska § 149 odst. 2 správního řádu</a:t>
            </a:r>
          </a:p>
          <a:p>
            <a:r>
              <a:rPr lang="cs-CZ" dirty="0" smtClean="0"/>
              <a:t>Závaznost </a:t>
            </a:r>
          </a:p>
          <a:p>
            <a:r>
              <a:rPr lang="cs-CZ" dirty="0" smtClean="0"/>
              <a:t>Kontrola podmínek závazného stanoviska </a:t>
            </a:r>
          </a:p>
          <a:p>
            <a:r>
              <a:rPr lang="cs-CZ" dirty="0" smtClean="0"/>
              <a:t>Přezkum závazných stanovisek (pozn. lhůta 1 rok)</a:t>
            </a:r>
          </a:p>
          <a:p>
            <a:r>
              <a:rPr lang="cs-CZ" dirty="0" smtClean="0"/>
              <a:t>Obnova řízení </a:t>
            </a:r>
          </a:p>
          <a:p>
            <a:r>
              <a:rPr lang="cs-CZ" dirty="0"/>
              <a:t>Závazné stanovisko orgánu územního plánování </a:t>
            </a:r>
            <a:r>
              <a:rPr lang="cs-CZ" dirty="0" smtClean="0"/>
              <a:t>§ 96b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12735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Územní rozhodnutí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umístění </a:t>
            </a:r>
            <a:r>
              <a:rPr lang="cs-CZ" dirty="0"/>
              <a:t>stavby nebo zařízení (dále jen "rozhodnutí o umístění stavby"), </a:t>
            </a:r>
          </a:p>
          <a:p>
            <a:r>
              <a:rPr lang="cs-CZ" dirty="0" smtClean="0"/>
              <a:t>změně </a:t>
            </a:r>
            <a:r>
              <a:rPr lang="cs-CZ" dirty="0"/>
              <a:t>využití území, </a:t>
            </a:r>
          </a:p>
          <a:p>
            <a:r>
              <a:rPr lang="cs-CZ" dirty="0" smtClean="0"/>
              <a:t>změně </a:t>
            </a:r>
            <a:r>
              <a:rPr lang="cs-CZ" dirty="0"/>
              <a:t>vlivu užívání stavby na území, </a:t>
            </a:r>
          </a:p>
          <a:p>
            <a:r>
              <a:rPr lang="cs-CZ" dirty="0" smtClean="0"/>
              <a:t>dělení </a:t>
            </a:r>
            <a:r>
              <a:rPr lang="cs-CZ" dirty="0"/>
              <a:t>nebo scelování pozemků, </a:t>
            </a:r>
          </a:p>
          <a:p>
            <a:r>
              <a:rPr lang="cs-CZ" dirty="0" smtClean="0"/>
              <a:t>ochranném </a:t>
            </a:r>
            <a:r>
              <a:rPr lang="cs-CZ" dirty="0"/>
              <a:t>pásmu.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55308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umísťování staveb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79 odst. 2</a:t>
            </a:r>
          </a:p>
          <a:p>
            <a:r>
              <a:rPr lang="cs-CZ" dirty="0" smtClean="0"/>
              <a:t>Veřejnoprávní smlouva § 78a</a:t>
            </a:r>
          </a:p>
          <a:p>
            <a:r>
              <a:rPr lang="cs-CZ" dirty="0" smtClean="0"/>
              <a:t>Územní souhlas § 96</a:t>
            </a:r>
          </a:p>
          <a:p>
            <a:r>
              <a:rPr lang="cs-CZ" dirty="0" smtClean="0"/>
              <a:t>Zjednodušené územní řízení § 95</a:t>
            </a:r>
          </a:p>
          <a:p>
            <a:r>
              <a:rPr lang="cs-CZ" dirty="0" smtClean="0"/>
              <a:t>Územní řízení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75989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§ 79 odst.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bazén do 40 m2 zastavěné plochy na pozemku rodinného domu nebo stavby pro rodinnou rekreaci v zastavěném území umístěný v </a:t>
            </a:r>
            <a:r>
              <a:rPr lang="cs-CZ" dirty="0" err="1"/>
              <a:t>odstupové</a:t>
            </a:r>
            <a:r>
              <a:rPr lang="cs-CZ" dirty="0"/>
              <a:t> vzdálenosti nejméně 2 m od hranice pozemku, </a:t>
            </a:r>
            <a:endParaRPr lang="cs-CZ" dirty="0" smtClean="0"/>
          </a:p>
          <a:p>
            <a:r>
              <a:rPr lang="cs-CZ" dirty="0"/>
              <a:t>prodejní stánky, konstrukce a zařízení pro slavnostní výzdobu a osvětlení budov, jejichž umístění nepřesáhne 30 po sobě jdoucích dnů.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92995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Územní souhlas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Oznámení záměru </a:t>
            </a:r>
            <a:endParaRPr lang="cs-CZ" dirty="0" smtClean="0"/>
          </a:p>
          <a:p>
            <a:r>
              <a:rPr lang="cs-CZ" dirty="0" smtClean="0"/>
              <a:t>Odstranění vad oznámení</a:t>
            </a:r>
          </a:p>
          <a:p>
            <a:r>
              <a:rPr lang="cs-CZ" dirty="0" smtClean="0"/>
              <a:t>Souhlas </a:t>
            </a:r>
            <a:r>
              <a:rPr lang="cs-CZ" dirty="0"/>
              <a:t>k umístění stavebního záměru podle § </a:t>
            </a:r>
            <a:r>
              <a:rPr lang="cs-CZ" dirty="0" smtClean="0"/>
              <a:t>184a</a:t>
            </a:r>
          </a:p>
          <a:p>
            <a:r>
              <a:rPr lang="cs-CZ" dirty="0" smtClean="0"/>
              <a:t>Souhlas dotčených sousedů (pozn. nikoliv mezujících)</a:t>
            </a:r>
          </a:p>
          <a:p>
            <a:r>
              <a:rPr lang="cs-CZ" dirty="0" smtClean="0"/>
              <a:t>Přezkum </a:t>
            </a:r>
          </a:p>
          <a:p>
            <a:r>
              <a:rPr lang="cs-CZ" dirty="0" smtClean="0"/>
              <a:t>Vydání a doručení souhlasu</a:t>
            </a:r>
          </a:p>
          <a:p>
            <a:r>
              <a:rPr lang="cs-CZ" dirty="0" smtClean="0"/>
              <a:t>Odložení věci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4539206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 (3)</Template>
  <TotalTime>81</TotalTime>
  <Words>802</Words>
  <Application>Microsoft Office PowerPoint</Application>
  <PresentationFormat>Předvádění na obrazovce (4:3)</PresentationFormat>
  <Paragraphs>171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Tahoma</vt:lpstr>
      <vt:lpstr>Wingdings</vt:lpstr>
      <vt:lpstr>Prezentace_MU_CZ</vt:lpstr>
      <vt:lpstr>Novela stavebního zákona - řízení a zkrácené postupy dle stavebního zákona   JUDr. Alena Kliková, Ph.D.</vt:lpstr>
      <vt:lpstr>Stavební zákon</vt:lpstr>
      <vt:lpstr>Pojmy a definice </vt:lpstr>
      <vt:lpstr>Stavební úřady</vt:lpstr>
      <vt:lpstr>Dotčené orgány</vt:lpstr>
      <vt:lpstr>Územní rozhodnutí</vt:lpstr>
      <vt:lpstr>Možnosti umísťování staveb</vt:lpstr>
      <vt:lpstr>§ 79 odst. 2</vt:lpstr>
      <vt:lpstr>Územní souhlas </vt:lpstr>
      <vt:lpstr>Zjednodušené územní řízení </vt:lpstr>
      <vt:lpstr>Územní řízení - účastníci</vt:lpstr>
      <vt:lpstr>Územní řízení – žádost </vt:lpstr>
      <vt:lpstr>Území rozhodnutí </vt:lpstr>
      <vt:lpstr>Společné postupy </vt:lpstr>
      <vt:lpstr>Povolení realizace stavby</vt:lpstr>
      <vt:lpstr>§ 103</vt:lpstr>
      <vt:lpstr>Ohlášení </vt:lpstr>
      <vt:lpstr>Stavební řízení</vt:lpstr>
      <vt:lpstr>Stavební povolení </vt:lpstr>
      <vt:lpstr>Změna stavby před jejím dokončením </vt:lpstr>
      <vt:lpstr>Kolaudace</vt:lpstr>
      <vt:lpstr>Odstranění stavby</vt:lpstr>
      <vt:lpstr>Dodatečné a opakované povolení stavby</vt:lpstr>
      <vt:lpstr>Přestupky </vt:lpstr>
      <vt:lpstr>Děkuji za pozornost 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Buchalová</dc:creator>
  <cp:lastModifiedBy>Alena Kliková</cp:lastModifiedBy>
  <cp:revision>11</cp:revision>
  <cp:lastPrinted>1601-01-01T00:00:00Z</cp:lastPrinted>
  <dcterms:created xsi:type="dcterms:W3CDTF">2016-09-29T07:47:12Z</dcterms:created>
  <dcterms:modified xsi:type="dcterms:W3CDTF">2018-05-30T06:02:22Z</dcterms:modified>
</cp:coreProperties>
</file>