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5" r:id="rId2"/>
  </p:sldMasterIdLst>
  <p:sldIdLst>
    <p:sldId id="256" r:id="rId3"/>
    <p:sldId id="259" r:id="rId4"/>
    <p:sldId id="260" r:id="rId5"/>
    <p:sldId id="261" r:id="rId6"/>
    <p:sldId id="258" r:id="rId7"/>
    <p:sldId id="278" r:id="rId8"/>
    <p:sldId id="262" r:id="rId9"/>
    <p:sldId id="263" r:id="rId10"/>
    <p:sldId id="264" r:id="rId11"/>
    <p:sldId id="279" r:id="rId12"/>
    <p:sldId id="265" r:id="rId13"/>
    <p:sldId id="277" r:id="rId14"/>
    <p:sldId id="266" r:id="rId15"/>
    <p:sldId id="267" r:id="rId16"/>
    <p:sldId id="268" r:id="rId17"/>
    <p:sldId id="269" r:id="rId18"/>
    <p:sldId id="276" r:id="rId19"/>
    <p:sldId id="271" r:id="rId20"/>
    <p:sldId id="281" r:id="rId21"/>
    <p:sldId id="270" r:id="rId22"/>
    <p:sldId id="282" r:id="rId23"/>
    <p:sldId id="257" r:id="rId24"/>
    <p:sldId id="272" r:id="rId25"/>
    <p:sldId id="273" r:id="rId26"/>
    <p:sldId id="274"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vdp.cuzk.cz/"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cuzk.cz/Katastr-nemovitosti/Digitalizace-a-vedeni-katastralnich-map/Katastralni-mapa.asp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vdp.cuzk.cz/"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cuzk.cz/Katastr-nemovitosti/Digitalizace-a-vedeni-katastralnich-map/Katastralni-mapa.aspx"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E06D7-B7A7-4B57-B9E9-AFE9A9A5C69A}" type="doc">
      <dgm:prSet loTypeId="urn:microsoft.com/office/officeart/2016/7/layout/VerticalDownArrowProcess" loCatId="process" qsTypeId="urn:microsoft.com/office/officeart/2005/8/quickstyle/simple5" qsCatId="simple" csTypeId="urn:microsoft.com/office/officeart/2005/8/colors/accent1_3" csCatId="accent1" phldr="1"/>
      <dgm:spPr/>
      <dgm:t>
        <a:bodyPr/>
        <a:lstStyle/>
        <a:p>
          <a:endParaRPr lang="en-US"/>
        </a:p>
      </dgm:t>
    </dgm:pt>
    <dgm:pt modelId="{C1E9669E-F747-4DE3-8889-4516522388E3}">
      <dgm:prSet/>
      <dgm:spPr/>
      <dgm:t>
        <a:bodyPr/>
        <a:lstStyle/>
        <a:p>
          <a:r>
            <a:rPr lang="cs-CZ" b="1" dirty="0">
              <a:solidFill>
                <a:schemeClr val="tx1"/>
              </a:solidFill>
            </a:rPr>
            <a:t>Evidenční</a:t>
          </a:r>
          <a:endParaRPr lang="en-US" dirty="0">
            <a:solidFill>
              <a:schemeClr val="tx1"/>
            </a:solidFill>
          </a:endParaRPr>
        </a:p>
      </dgm:t>
    </dgm:pt>
    <dgm:pt modelId="{05BDF1C3-B2C6-462E-88F5-A435EAD27E06}" type="parTrans" cxnId="{3EC81E74-9084-4A48-8F00-5FA82FFF143D}">
      <dgm:prSet/>
      <dgm:spPr/>
      <dgm:t>
        <a:bodyPr/>
        <a:lstStyle/>
        <a:p>
          <a:endParaRPr lang="en-US"/>
        </a:p>
      </dgm:t>
    </dgm:pt>
    <dgm:pt modelId="{83D0877B-912B-48CA-84D6-45BC1FE76D7E}" type="sibTrans" cxnId="{3EC81E74-9084-4A48-8F00-5FA82FFF143D}">
      <dgm:prSet/>
      <dgm:spPr/>
      <dgm:t>
        <a:bodyPr/>
        <a:lstStyle/>
        <a:p>
          <a:endParaRPr lang="en-US"/>
        </a:p>
      </dgm:t>
    </dgm:pt>
    <dgm:pt modelId="{549056DB-42F7-41C1-9004-AAFA15F5696B}">
      <dgm:prSet custT="1"/>
      <dgm:spPr/>
      <dgm:t>
        <a:bodyPr/>
        <a:lstStyle/>
        <a:p>
          <a:r>
            <a:rPr lang="cs-CZ" sz="1600" dirty="0"/>
            <a:t>Soubor údajů o nemovitých věcech</a:t>
          </a:r>
          <a:endParaRPr lang="en-US" sz="1600" dirty="0"/>
        </a:p>
      </dgm:t>
    </dgm:pt>
    <dgm:pt modelId="{565393F5-7382-4E22-AA89-8EADEF6806BA}" type="parTrans" cxnId="{F5CA1011-CB14-4AE1-9B04-BA151288D182}">
      <dgm:prSet/>
      <dgm:spPr/>
      <dgm:t>
        <a:bodyPr/>
        <a:lstStyle/>
        <a:p>
          <a:endParaRPr lang="en-US"/>
        </a:p>
      </dgm:t>
    </dgm:pt>
    <dgm:pt modelId="{A9BDEB26-1EDD-4F46-B9A5-C30775F6B066}" type="sibTrans" cxnId="{F5CA1011-CB14-4AE1-9B04-BA151288D182}">
      <dgm:prSet/>
      <dgm:spPr/>
      <dgm:t>
        <a:bodyPr/>
        <a:lstStyle/>
        <a:p>
          <a:endParaRPr lang="en-US"/>
        </a:p>
      </dgm:t>
    </dgm:pt>
    <dgm:pt modelId="{9425F506-4CA2-4DD4-B838-D142EDFE2506}">
      <dgm:prSet/>
      <dgm:spPr/>
      <dgm:t>
        <a:bodyPr/>
        <a:lstStyle/>
        <a:p>
          <a:r>
            <a:rPr lang="cs-CZ" b="1" dirty="0">
              <a:solidFill>
                <a:schemeClr val="tx1"/>
              </a:solidFill>
            </a:rPr>
            <a:t>Informační</a:t>
          </a:r>
          <a:endParaRPr lang="en-US" dirty="0">
            <a:solidFill>
              <a:schemeClr val="tx1"/>
            </a:solidFill>
          </a:endParaRPr>
        </a:p>
      </dgm:t>
    </dgm:pt>
    <dgm:pt modelId="{697060C7-C8A9-467F-AF7D-3777C8AEBE7F}" type="parTrans" cxnId="{7DE036B5-69A5-4269-9B52-7AC12988D1BC}">
      <dgm:prSet/>
      <dgm:spPr/>
      <dgm:t>
        <a:bodyPr/>
        <a:lstStyle/>
        <a:p>
          <a:endParaRPr lang="en-US"/>
        </a:p>
      </dgm:t>
    </dgm:pt>
    <dgm:pt modelId="{E216F048-8E10-4719-B543-FE34B3243B0C}" type="sibTrans" cxnId="{7DE036B5-69A5-4269-9B52-7AC12988D1BC}">
      <dgm:prSet/>
      <dgm:spPr/>
      <dgm:t>
        <a:bodyPr/>
        <a:lstStyle/>
        <a:p>
          <a:endParaRPr lang="en-US"/>
        </a:p>
      </dgm:t>
    </dgm:pt>
    <dgm:pt modelId="{8FB675D5-108A-48EB-8035-4193312742C7}">
      <dgm:prSet custT="1"/>
      <dgm:spPr/>
      <dgm:t>
        <a:bodyPr/>
        <a:lstStyle/>
        <a:p>
          <a:pPr>
            <a:buNone/>
          </a:pPr>
          <a:r>
            <a:rPr lang="cs-CZ" sz="1600" dirty="0"/>
            <a:t>Zdroj informací</a:t>
          </a:r>
          <a:endParaRPr lang="en-US" sz="1600" dirty="0"/>
        </a:p>
      </dgm:t>
    </dgm:pt>
    <dgm:pt modelId="{2B395D38-A929-4E8C-97F4-EFB241176B7C}" type="parTrans" cxnId="{D299A98D-5381-49A7-A304-3C9312C20ADE}">
      <dgm:prSet/>
      <dgm:spPr/>
      <dgm:t>
        <a:bodyPr/>
        <a:lstStyle/>
        <a:p>
          <a:endParaRPr lang="en-US"/>
        </a:p>
      </dgm:t>
    </dgm:pt>
    <dgm:pt modelId="{B5C2BF8B-2FD0-40DB-A507-8BE60829CA8C}" type="sibTrans" cxnId="{D299A98D-5381-49A7-A304-3C9312C20ADE}">
      <dgm:prSet/>
      <dgm:spPr/>
      <dgm:t>
        <a:bodyPr/>
        <a:lstStyle/>
        <a:p>
          <a:endParaRPr lang="en-US"/>
        </a:p>
      </dgm:t>
    </dgm:pt>
    <dgm:pt modelId="{E625BE4F-A885-4BE2-ACED-EBB6C6C091D2}">
      <dgm:prSet/>
      <dgm:spPr/>
      <dgm:t>
        <a:bodyPr/>
        <a:lstStyle/>
        <a:p>
          <a:r>
            <a:rPr lang="cs-CZ" b="1" dirty="0">
              <a:solidFill>
                <a:schemeClr val="tx1"/>
              </a:solidFill>
            </a:rPr>
            <a:t>Ochranná</a:t>
          </a:r>
          <a:r>
            <a:rPr lang="cs-CZ" dirty="0">
              <a:solidFill>
                <a:schemeClr val="tx1"/>
              </a:solidFill>
            </a:rPr>
            <a:t> </a:t>
          </a:r>
          <a:endParaRPr lang="en-US" dirty="0">
            <a:solidFill>
              <a:schemeClr val="tx1"/>
            </a:solidFill>
          </a:endParaRPr>
        </a:p>
      </dgm:t>
    </dgm:pt>
    <dgm:pt modelId="{702EFB8A-DDA7-43E8-816D-99226B95190F}" type="parTrans" cxnId="{730616D1-FA6F-401F-BBC2-AA2D249BD446}">
      <dgm:prSet/>
      <dgm:spPr/>
      <dgm:t>
        <a:bodyPr/>
        <a:lstStyle/>
        <a:p>
          <a:endParaRPr lang="en-US"/>
        </a:p>
      </dgm:t>
    </dgm:pt>
    <dgm:pt modelId="{000759DA-09E3-460C-8668-84DBD69E2575}" type="sibTrans" cxnId="{730616D1-FA6F-401F-BBC2-AA2D249BD446}">
      <dgm:prSet/>
      <dgm:spPr/>
      <dgm:t>
        <a:bodyPr/>
        <a:lstStyle/>
        <a:p>
          <a:endParaRPr lang="en-US"/>
        </a:p>
      </dgm:t>
    </dgm:pt>
    <dgm:pt modelId="{AD7E71B5-1CA6-48F9-B2D0-DEF3D945798C}">
      <dgm:prSet custT="1"/>
      <dgm:spPr/>
      <dgm:t>
        <a:bodyPr/>
        <a:lstStyle/>
        <a:p>
          <a:r>
            <a:rPr lang="cs-CZ" sz="1400" dirty="0"/>
            <a:t>K ochraně práv k nemovitostem, pro účely daní, poplatků a jiných obdobných peněžitých plnění, k ochraně životního prostředí, k ochraně nerostného bohatství, k ochraně zájmů státní památkové péče, pro rozvoj území, k oceňování nemovitostí, pro účely vědecké, hospodářské a statistické</a:t>
          </a:r>
          <a:endParaRPr lang="en-US" sz="1400" dirty="0"/>
        </a:p>
      </dgm:t>
    </dgm:pt>
    <dgm:pt modelId="{E1D03A84-9532-479F-B491-BB562745557A}" type="parTrans" cxnId="{EB9F0990-EA0C-4D0B-AE47-80DFD2853065}">
      <dgm:prSet/>
      <dgm:spPr/>
      <dgm:t>
        <a:bodyPr/>
        <a:lstStyle/>
        <a:p>
          <a:endParaRPr lang="en-US"/>
        </a:p>
      </dgm:t>
    </dgm:pt>
    <dgm:pt modelId="{7D12D959-5363-466F-8DB7-875701FF3B37}" type="sibTrans" cxnId="{EB9F0990-EA0C-4D0B-AE47-80DFD2853065}">
      <dgm:prSet/>
      <dgm:spPr/>
      <dgm:t>
        <a:bodyPr/>
        <a:lstStyle/>
        <a:p>
          <a:endParaRPr lang="en-US"/>
        </a:p>
      </dgm:t>
    </dgm:pt>
    <dgm:pt modelId="{22B16505-9AF0-45D7-AFCD-0497D07ED945}">
      <dgm:prSet/>
      <dgm:spPr/>
      <dgm:t>
        <a:bodyPr/>
        <a:lstStyle/>
        <a:p>
          <a:r>
            <a:rPr lang="cs-CZ" dirty="0">
              <a:solidFill>
                <a:schemeClr val="tx1"/>
              </a:solidFill>
            </a:rPr>
            <a:t>Podpůrná</a:t>
          </a:r>
          <a:endParaRPr lang="en-US" dirty="0">
            <a:solidFill>
              <a:schemeClr val="tx1"/>
            </a:solidFill>
          </a:endParaRPr>
        </a:p>
      </dgm:t>
    </dgm:pt>
    <dgm:pt modelId="{88E6C7CC-8F14-4F26-B097-B2771CA0CF05}" type="parTrans" cxnId="{DDC4085A-B84A-4B07-BEBD-C560CB492CA0}">
      <dgm:prSet/>
      <dgm:spPr/>
      <dgm:t>
        <a:bodyPr/>
        <a:lstStyle/>
        <a:p>
          <a:endParaRPr lang="en-US"/>
        </a:p>
      </dgm:t>
    </dgm:pt>
    <dgm:pt modelId="{A673068D-9681-44EA-8A42-09F28B7E22B0}" type="sibTrans" cxnId="{DDC4085A-B84A-4B07-BEBD-C560CB492CA0}">
      <dgm:prSet/>
      <dgm:spPr/>
      <dgm:t>
        <a:bodyPr/>
        <a:lstStyle/>
        <a:p>
          <a:endParaRPr lang="en-US"/>
        </a:p>
      </dgm:t>
    </dgm:pt>
    <dgm:pt modelId="{5FAC67F4-ED95-443D-9CEB-314482CBA3A9}">
      <dgm:prSet/>
      <dgm:spPr/>
      <dgm:t>
        <a:bodyPr/>
        <a:lstStyle/>
        <a:p>
          <a:r>
            <a:rPr lang="cs-CZ" dirty="0"/>
            <a:t>Pro tvorbu dalších informačních systémů (např. </a:t>
          </a:r>
          <a:r>
            <a:rPr lang="cs-CZ" dirty="0">
              <a:hlinkClick xmlns:r="http://schemas.openxmlformats.org/officeDocument/2006/relationships" r:id="rId1"/>
            </a:rPr>
            <a:t>RÚIAN</a:t>
          </a:r>
          <a:r>
            <a:rPr lang="cs-CZ" dirty="0"/>
            <a:t>)</a:t>
          </a:r>
          <a:endParaRPr lang="en-US" dirty="0"/>
        </a:p>
      </dgm:t>
    </dgm:pt>
    <dgm:pt modelId="{5BC3A4F5-5893-4BD6-AF01-481ED3E449CA}" type="parTrans" cxnId="{3AF3A88E-9F4D-4454-8B54-5294DFDB59BF}">
      <dgm:prSet/>
      <dgm:spPr/>
      <dgm:t>
        <a:bodyPr/>
        <a:lstStyle/>
        <a:p>
          <a:endParaRPr lang="en-US"/>
        </a:p>
      </dgm:t>
    </dgm:pt>
    <dgm:pt modelId="{A7C56897-3569-4F30-A5FE-CD9B18A59943}" type="sibTrans" cxnId="{3AF3A88E-9F4D-4454-8B54-5294DFDB59BF}">
      <dgm:prSet/>
      <dgm:spPr/>
      <dgm:t>
        <a:bodyPr/>
        <a:lstStyle/>
        <a:p>
          <a:endParaRPr lang="en-US"/>
        </a:p>
      </dgm:t>
    </dgm:pt>
    <dgm:pt modelId="{0BE76BD3-49BE-4AF6-A629-C7C90D719364}" type="pres">
      <dgm:prSet presAssocID="{1C6E06D7-B7A7-4B57-B9E9-AFE9A9A5C69A}" presName="Name0" presStyleCnt="0">
        <dgm:presLayoutVars>
          <dgm:dir/>
          <dgm:animLvl val="lvl"/>
          <dgm:resizeHandles val="exact"/>
        </dgm:presLayoutVars>
      </dgm:prSet>
      <dgm:spPr/>
    </dgm:pt>
    <dgm:pt modelId="{714F0FB4-D96C-4516-9BCE-77FA78581AE8}" type="pres">
      <dgm:prSet presAssocID="{22B16505-9AF0-45D7-AFCD-0497D07ED945}" presName="boxAndChildren" presStyleCnt="0"/>
      <dgm:spPr/>
    </dgm:pt>
    <dgm:pt modelId="{DCB5D973-74B0-40A1-89AE-E03958D3349A}" type="pres">
      <dgm:prSet presAssocID="{22B16505-9AF0-45D7-AFCD-0497D07ED945}" presName="parentTextBox" presStyleLbl="alignNode1" presStyleIdx="0" presStyleCnt="4"/>
      <dgm:spPr/>
    </dgm:pt>
    <dgm:pt modelId="{B4109183-536B-40F0-9BD5-1EC3E9B6C02D}" type="pres">
      <dgm:prSet presAssocID="{22B16505-9AF0-45D7-AFCD-0497D07ED945}" presName="descendantBox" presStyleLbl="bgAccFollowNode1" presStyleIdx="0" presStyleCnt="4"/>
      <dgm:spPr/>
    </dgm:pt>
    <dgm:pt modelId="{C3EF900E-D560-4E7C-83C1-1288BB563249}" type="pres">
      <dgm:prSet presAssocID="{000759DA-09E3-460C-8668-84DBD69E2575}" presName="sp" presStyleCnt="0"/>
      <dgm:spPr/>
    </dgm:pt>
    <dgm:pt modelId="{850F89FD-4CDD-4795-8438-C36A2C3078C0}" type="pres">
      <dgm:prSet presAssocID="{E625BE4F-A885-4BE2-ACED-EBB6C6C091D2}" presName="arrowAndChildren" presStyleCnt="0"/>
      <dgm:spPr/>
    </dgm:pt>
    <dgm:pt modelId="{F9588AED-7CB0-4FBD-9AB4-1FC29846748D}" type="pres">
      <dgm:prSet presAssocID="{E625BE4F-A885-4BE2-ACED-EBB6C6C091D2}" presName="parentTextArrow" presStyleLbl="node1" presStyleIdx="0" presStyleCnt="0"/>
      <dgm:spPr/>
    </dgm:pt>
    <dgm:pt modelId="{74A09FCD-BAEB-49AE-84DF-9766F7D3275E}" type="pres">
      <dgm:prSet presAssocID="{E625BE4F-A885-4BE2-ACED-EBB6C6C091D2}" presName="arrow" presStyleLbl="alignNode1" presStyleIdx="1" presStyleCnt="4"/>
      <dgm:spPr/>
    </dgm:pt>
    <dgm:pt modelId="{4918FD33-1AD0-4870-898D-0749AC01B129}" type="pres">
      <dgm:prSet presAssocID="{E625BE4F-A885-4BE2-ACED-EBB6C6C091D2}" presName="descendantArrow" presStyleLbl="bgAccFollowNode1" presStyleIdx="1" presStyleCnt="4"/>
      <dgm:spPr/>
    </dgm:pt>
    <dgm:pt modelId="{B21BB043-3FBF-4E73-99B3-37DCBBC385EB}" type="pres">
      <dgm:prSet presAssocID="{E216F048-8E10-4719-B543-FE34B3243B0C}" presName="sp" presStyleCnt="0"/>
      <dgm:spPr/>
    </dgm:pt>
    <dgm:pt modelId="{12C704FD-24D7-4530-BE5B-88F5801B878B}" type="pres">
      <dgm:prSet presAssocID="{9425F506-4CA2-4DD4-B838-D142EDFE2506}" presName="arrowAndChildren" presStyleCnt="0"/>
      <dgm:spPr/>
    </dgm:pt>
    <dgm:pt modelId="{283B8334-B62C-473B-8421-645F952108EC}" type="pres">
      <dgm:prSet presAssocID="{9425F506-4CA2-4DD4-B838-D142EDFE2506}" presName="parentTextArrow" presStyleLbl="node1" presStyleIdx="0" presStyleCnt="0"/>
      <dgm:spPr/>
    </dgm:pt>
    <dgm:pt modelId="{94B33239-3556-4E80-9161-3CE092876E37}" type="pres">
      <dgm:prSet presAssocID="{9425F506-4CA2-4DD4-B838-D142EDFE2506}" presName="arrow" presStyleLbl="alignNode1" presStyleIdx="2" presStyleCnt="4"/>
      <dgm:spPr/>
    </dgm:pt>
    <dgm:pt modelId="{C4FBAACD-40BE-41A5-8CE7-424265BA0D7A}" type="pres">
      <dgm:prSet presAssocID="{9425F506-4CA2-4DD4-B838-D142EDFE2506}" presName="descendantArrow" presStyleLbl="bgAccFollowNode1" presStyleIdx="2" presStyleCnt="4"/>
      <dgm:spPr/>
    </dgm:pt>
    <dgm:pt modelId="{6E1030DB-98EB-4F25-8FB1-A1F1508B84F6}" type="pres">
      <dgm:prSet presAssocID="{83D0877B-912B-48CA-84D6-45BC1FE76D7E}" presName="sp" presStyleCnt="0"/>
      <dgm:spPr/>
    </dgm:pt>
    <dgm:pt modelId="{0EEC1B2E-CB89-493F-9078-36BC0D4E268C}" type="pres">
      <dgm:prSet presAssocID="{C1E9669E-F747-4DE3-8889-4516522388E3}" presName="arrowAndChildren" presStyleCnt="0"/>
      <dgm:spPr/>
    </dgm:pt>
    <dgm:pt modelId="{053EF61A-225D-4825-B203-DAD9CD0BC220}" type="pres">
      <dgm:prSet presAssocID="{C1E9669E-F747-4DE3-8889-4516522388E3}" presName="parentTextArrow" presStyleLbl="node1" presStyleIdx="0" presStyleCnt="0"/>
      <dgm:spPr/>
    </dgm:pt>
    <dgm:pt modelId="{B31540F0-6FED-4DFE-8EB6-1AE19073A9EA}" type="pres">
      <dgm:prSet presAssocID="{C1E9669E-F747-4DE3-8889-4516522388E3}" presName="arrow" presStyleLbl="alignNode1" presStyleIdx="3" presStyleCnt="4"/>
      <dgm:spPr/>
    </dgm:pt>
    <dgm:pt modelId="{7BB6AD08-37FD-4C7A-BF9F-E9F6FEC7870C}" type="pres">
      <dgm:prSet presAssocID="{C1E9669E-F747-4DE3-8889-4516522388E3}" presName="descendantArrow" presStyleLbl="bgAccFollowNode1" presStyleIdx="3" presStyleCnt="4"/>
      <dgm:spPr/>
    </dgm:pt>
  </dgm:ptLst>
  <dgm:cxnLst>
    <dgm:cxn modelId="{F5CA1011-CB14-4AE1-9B04-BA151288D182}" srcId="{C1E9669E-F747-4DE3-8889-4516522388E3}" destId="{549056DB-42F7-41C1-9004-AAFA15F5696B}" srcOrd="0" destOrd="0" parTransId="{565393F5-7382-4E22-AA89-8EADEF6806BA}" sibTransId="{A9BDEB26-1EDD-4F46-B9A5-C30775F6B066}"/>
    <dgm:cxn modelId="{CC34C719-9617-469A-B277-518F3D363F63}" type="presOf" srcId="{9425F506-4CA2-4DD4-B838-D142EDFE2506}" destId="{283B8334-B62C-473B-8421-645F952108EC}" srcOrd="0" destOrd="0" presId="urn:microsoft.com/office/officeart/2016/7/layout/VerticalDownArrowProcess"/>
    <dgm:cxn modelId="{226BF123-195E-4A2B-A969-4D0E1F2DC755}" type="presOf" srcId="{5FAC67F4-ED95-443D-9CEB-314482CBA3A9}" destId="{B4109183-536B-40F0-9BD5-1EC3E9B6C02D}" srcOrd="0" destOrd="0" presId="urn:microsoft.com/office/officeart/2016/7/layout/VerticalDownArrowProcess"/>
    <dgm:cxn modelId="{FCED9F2A-2A30-4DFA-866A-BCFED1176369}" type="presOf" srcId="{E625BE4F-A885-4BE2-ACED-EBB6C6C091D2}" destId="{F9588AED-7CB0-4FBD-9AB4-1FC29846748D}" srcOrd="0" destOrd="0" presId="urn:microsoft.com/office/officeart/2016/7/layout/VerticalDownArrowProcess"/>
    <dgm:cxn modelId="{9515BC6A-9139-4594-9359-D094C457AE2B}" type="presOf" srcId="{C1E9669E-F747-4DE3-8889-4516522388E3}" destId="{B31540F0-6FED-4DFE-8EB6-1AE19073A9EA}" srcOrd="1" destOrd="0" presId="urn:microsoft.com/office/officeart/2016/7/layout/VerticalDownArrowProcess"/>
    <dgm:cxn modelId="{E54E5C4C-1771-4E49-B593-D823AC174C2E}" type="presOf" srcId="{AD7E71B5-1CA6-48F9-B2D0-DEF3D945798C}" destId="{4918FD33-1AD0-4870-898D-0749AC01B129}" srcOrd="0" destOrd="0" presId="urn:microsoft.com/office/officeart/2016/7/layout/VerticalDownArrowProcess"/>
    <dgm:cxn modelId="{3EC81E74-9084-4A48-8F00-5FA82FFF143D}" srcId="{1C6E06D7-B7A7-4B57-B9E9-AFE9A9A5C69A}" destId="{C1E9669E-F747-4DE3-8889-4516522388E3}" srcOrd="0" destOrd="0" parTransId="{05BDF1C3-B2C6-462E-88F5-A435EAD27E06}" sibTransId="{83D0877B-912B-48CA-84D6-45BC1FE76D7E}"/>
    <dgm:cxn modelId="{DDC4085A-B84A-4B07-BEBD-C560CB492CA0}" srcId="{1C6E06D7-B7A7-4B57-B9E9-AFE9A9A5C69A}" destId="{22B16505-9AF0-45D7-AFCD-0497D07ED945}" srcOrd="3" destOrd="0" parTransId="{88E6C7CC-8F14-4F26-B097-B2771CA0CF05}" sibTransId="{A673068D-9681-44EA-8A42-09F28B7E22B0}"/>
    <dgm:cxn modelId="{0D93CF7B-D323-452A-9D9A-44AE17B762C4}" type="presOf" srcId="{E625BE4F-A885-4BE2-ACED-EBB6C6C091D2}" destId="{74A09FCD-BAEB-49AE-84DF-9766F7D3275E}" srcOrd="1" destOrd="0" presId="urn:microsoft.com/office/officeart/2016/7/layout/VerticalDownArrowProcess"/>
    <dgm:cxn modelId="{D299A98D-5381-49A7-A304-3C9312C20ADE}" srcId="{9425F506-4CA2-4DD4-B838-D142EDFE2506}" destId="{8FB675D5-108A-48EB-8035-4193312742C7}" srcOrd="0" destOrd="0" parTransId="{2B395D38-A929-4E8C-97F4-EFB241176B7C}" sibTransId="{B5C2BF8B-2FD0-40DB-A507-8BE60829CA8C}"/>
    <dgm:cxn modelId="{3AF3A88E-9F4D-4454-8B54-5294DFDB59BF}" srcId="{22B16505-9AF0-45D7-AFCD-0497D07ED945}" destId="{5FAC67F4-ED95-443D-9CEB-314482CBA3A9}" srcOrd="0" destOrd="0" parTransId="{5BC3A4F5-5893-4BD6-AF01-481ED3E449CA}" sibTransId="{A7C56897-3569-4F30-A5FE-CD9B18A59943}"/>
    <dgm:cxn modelId="{EB9F0990-EA0C-4D0B-AE47-80DFD2853065}" srcId="{E625BE4F-A885-4BE2-ACED-EBB6C6C091D2}" destId="{AD7E71B5-1CA6-48F9-B2D0-DEF3D945798C}" srcOrd="0" destOrd="0" parTransId="{E1D03A84-9532-479F-B491-BB562745557A}" sibTransId="{7D12D959-5363-466F-8DB7-875701FF3B37}"/>
    <dgm:cxn modelId="{201E4999-067E-40BB-AA45-02A2600FA18F}" type="presOf" srcId="{549056DB-42F7-41C1-9004-AAFA15F5696B}" destId="{7BB6AD08-37FD-4C7A-BF9F-E9F6FEC7870C}" srcOrd="0" destOrd="0" presId="urn:microsoft.com/office/officeart/2016/7/layout/VerticalDownArrowProcess"/>
    <dgm:cxn modelId="{7DE036B5-69A5-4269-9B52-7AC12988D1BC}" srcId="{1C6E06D7-B7A7-4B57-B9E9-AFE9A9A5C69A}" destId="{9425F506-4CA2-4DD4-B838-D142EDFE2506}" srcOrd="1" destOrd="0" parTransId="{697060C7-C8A9-467F-AF7D-3777C8AEBE7F}" sibTransId="{E216F048-8E10-4719-B543-FE34B3243B0C}"/>
    <dgm:cxn modelId="{730616D1-FA6F-401F-BBC2-AA2D249BD446}" srcId="{1C6E06D7-B7A7-4B57-B9E9-AFE9A9A5C69A}" destId="{E625BE4F-A885-4BE2-ACED-EBB6C6C091D2}" srcOrd="2" destOrd="0" parTransId="{702EFB8A-DDA7-43E8-816D-99226B95190F}" sibTransId="{000759DA-09E3-460C-8668-84DBD69E2575}"/>
    <dgm:cxn modelId="{1F36A4D3-26AF-40A7-8EDD-C23E738CCEB7}" type="presOf" srcId="{22B16505-9AF0-45D7-AFCD-0497D07ED945}" destId="{DCB5D973-74B0-40A1-89AE-E03958D3349A}" srcOrd="0" destOrd="0" presId="urn:microsoft.com/office/officeart/2016/7/layout/VerticalDownArrowProcess"/>
    <dgm:cxn modelId="{7A2186E0-4B65-49C3-A183-53589A30957B}" type="presOf" srcId="{8FB675D5-108A-48EB-8035-4193312742C7}" destId="{C4FBAACD-40BE-41A5-8CE7-424265BA0D7A}" srcOrd="0" destOrd="0" presId="urn:microsoft.com/office/officeart/2016/7/layout/VerticalDownArrowProcess"/>
    <dgm:cxn modelId="{1ABF69E8-0E2D-4D83-8094-55350A89181A}" type="presOf" srcId="{C1E9669E-F747-4DE3-8889-4516522388E3}" destId="{053EF61A-225D-4825-B203-DAD9CD0BC220}" srcOrd="0" destOrd="0" presId="urn:microsoft.com/office/officeart/2016/7/layout/VerticalDownArrowProcess"/>
    <dgm:cxn modelId="{1B3FA0F9-4F23-4AFE-A16C-8BF344E893DA}" type="presOf" srcId="{9425F506-4CA2-4DD4-B838-D142EDFE2506}" destId="{94B33239-3556-4E80-9161-3CE092876E37}" srcOrd="1" destOrd="0" presId="urn:microsoft.com/office/officeart/2016/7/layout/VerticalDownArrowProcess"/>
    <dgm:cxn modelId="{58F517FE-31C2-48B3-892B-904CA0BEF142}" type="presOf" srcId="{1C6E06D7-B7A7-4B57-B9E9-AFE9A9A5C69A}" destId="{0BE76BD3-49BE-4AF6-A629-C7C90D719364}" srcOrd="0" destOrd="0" presId="urn:microsoft.com/office/officeart/2016/7/layout/VerticalDownArrowProcess"/>
    <dgm:cxn modelId="{6745CEF4-8D27-4EA9-B8D2-FFCC304482BA}" type="presParOf" srcId="{0BE76BD3-49BE-4AF6-A629-C7C90D719364}" destId="{714F0FB4-D96C-4516-9BCE-77FA78581AE8}" srcOrd="0" destOrd="0" presId="urn:microsoft.com/office/officeart/2016/7/layout/VerticalDownArrowProcess"/>
    <dgm:cxn modelId="{5EE173EB-C35F-4C28-9007-32A24D1967BD}" type="presParOf" srcId="{714F0FB4-D96C-4516-9BCE-77FA78581AE8}" destId="{DCB5D973-74B0-40A1-89AE-E03958D3349A}" srcOrd="0" destOrd="0" presId="urn:microsoft.com/office/officeart/2016/7/layout/VerticalDownArrowProcess"/>
    <dgm:cxn modelId="{E0AB6AC2-78CD-4DF7-BCB5-DB08E0B9312B}" type="presParOf" srcId="{714F0FB4-D96C-4516-9BCE-77FA78581AE8}" destId="{B4109183-536B-40F0-9BD5-1EC3E9B6C02D}" srcOrd="1" destOrd="0" presId="urn:microsoft.com/office/officeart/2016/7/layout/VerticalDownArrowProcess"/>
    <dgm:cxn modelId="{7DB09E3E-3FFC-40FB-BD26-F09BC2B7BD99}" type="presParOf" srcId="{0BE76BD3-49BE-4AF6-A629-C7C90D719364}" destId="{C3EF900E-D560-4E7C-83C1-1288BB563249}" srcOrd="1" destOrd="0" presId="urn:microsoft.com/office/officeart/2016/7/layout/VerticalDownArrowProcess"/>
    <dgm:cxn modelId="{6BE3F44C-F6B8-4C46-A720-AE08495D4BAD}" type="presParOf" srcId="{0BE76BD3-49BE-4AF6-A629-C7C90D719364}" destId="{850F89FD-4CDD-4795-8438-C36A2C3078C0}" srcOrd="2" destOrd="0" presId="urn:microsoft.com/office/officeart/2016/7/layout/VerticalDownArrowProcess"/>
    <dgm:cxn modelId="{705C4336-B213-4A69-9200-2D5C689DC8F8}" type="presParOf" srcId="{850F89FD-4CDD-4795-8438-C36A2C3078C0}" destId="{F9588AED-7CB0-4FBD-9AB4-1FC29846748D}" srcOrd="0" destOrd="0" presId="urn:microsoft.com/office/officeart/2016/7/layout/VerticalDownArrowProcess"/>
    <dgm:cxn modelId="{5DF7B799-D387-4EA6-BAA4-D6D57DF7FE46}" type="presParOf" srcId="{850F89FD-4CDD-4795-8438-C36A2C3078C0}" destId="{74A09FCD-BAEB-49AE-84DF-9766F7D3275E}" srcOrd="1" destOrd="0" presId="urn:microsoft.com/office/officeart/2016/7/layout/VerticalDownArrowProcess"/>
    <dgm:cxn modelId="{63055011-6774-46B5-A5E4-F2BBDCABEAEB}" type="presParOf" srcId="{850F89FD-4CDD-4795-8438-C36A2C3078C0}" destId="{4918FD33-1AD0-4870-898D-0749AC01B129}" srcOrd="2" destOrd="0" presId="urn:microsoft.com/office/officeart/2016/7/layout/VerticalDownArrowProcess"/>
    <dgm:cxn modelId="{4258C960-3982-41DE-A4C0-C18297AB997E}" type="presParOf" srcId="{0BE76BD3-49BE-4AF6-A629-C7C90D719364}" destId="{B21BB043-3FBF-4E73-99B3-37DCBBC385EB}" srcOrd="3" destOrd="0" presId="urn:microsoft.com/office/officeart/2016/7/layout/VerticalDownArrowProcess"/>
    <dgm:cxn modelId="{ABFF7E03-4CF2-4E97-8656-A432253FD6B9}" type="presParOf" srcId="{0BE76BD3-49BE-4AF6-A629-C7C90D719364}" destId="{12C704FD-24D7-4530-BE5B-88F5801B878B}" srcOrd="4" destOrd="0" presId="urn:microsoft.com/office/officeart/2016/7/layout/VerticalDownArrowProcess"/>
    <dgm:cxn modelId="{1E1BCD26-66E7-49C9-8173-9F71E67E15E3}" type="presParOf" srcId="{12C704FD-24D7-4530-BE5B-88F5801B878B}" destId="{283B8334-B62C-473B-8421-645F952108EC}" srcOrd="0" destOrd="0" presId="urn:microsoft.com/office/officeart/2016/7/layout/VerticalDownArrowProcess"/>
    <dgm:cxn modelId="{43F44327-83D1-4A18-BCAD-70B5C1F16C15}" type="presParOf" srcId="{12C704FD-24D7-4530-BE5B-88F5801B878B}" destId="{94B33239-3556-4E80-9161-3CE092876E37}" srcOrd="1" destOrd="0" presId="urn:microsoft.com/office/officeart/2016/7/layout/VerticalDownArrowProcess"/>
    <dgm:cxn modelId="{5094B701-A7D3-42EF-9476-A726A05046F4}" type="presParOf" srcId="{12C704FD-24D7-4530-BE5B-88F5801B878B}" destId="{C4FBAACD-40BE-41A5-8CE7-424265BA0D7A}" srcOrd="2" destOrd="0" presId="urn:microsoft.com/office/officeart/2016/7/layout/VerticalDownArrowProcess"/>
    <dgm:cxn modelId="{3A5FC057-3833-4B4E-9F7D-91C96BD19C0C}" type="presParOf" srcId="{0BE76BD3-49BE-4AF6-A629-C7C90D719364}" destId="{6E1030DB-98EB-4F25-8FB1-A1F1508B84F6}" srcOrd="5" destOrd="0" presId="urn:microsoft.com/office/officeart/2016/7/layout/VerticalDownArrowProcess"/>
    <dgm:cxn modelId="{44D5934C-6E5A-46D2-8072-EED039C17890}" type="presParOf" srcId="{0BE76BD3-49BE-4AF6-A629-C7C90D719364}" destId="{0EEC1B2E-CB89-493F-9078-36BC0D4E268C}" srcOrd="6" destOrd="0" presId="urn:microsoft.com/office/officeart/2016/7/layout/VerticalDownArrowProcess"/>
    <dgm:cxn modelId="{32859290-004D-4861-82C4-B900B85B7952}" type="presParOf" srcId="{0EEC1B2E-CB89-493F-9078-36BC0D4E268C}" destId="{053EF61A-225D-4825-B203-DAD9CD0BC220}" srcOrd="0" destOrd="0" presId="urn:microsoft.com/office/officeart/2016/7/layout/VerticalDownArrowProcess"/>
    <dgm:cxn modelId="{5DF56B6E-FDB4-43CE-8348-A68908987CDB}" type="presParOf" srcId="{0EEC1B2E-CB89-493F-9078-36BC0D4E268C}" destId="{B31540F0-6FED-4DFE-8EB6-1AE19073A9EA}" srcOrd="1" destOrd="0" presId="urn:microsoft.com/office/officeart/2016/7/layout/VerticalDownArrowProcess"/>
    <dgm:cxn modelId="{034E06C3-B440-4F38-A682-8AE8FBA2E709}" type="presParOf" srcId="{0EEC1B2E-CB89-493F-9078-36BC0D4E268C}" destId="{7BB6AD08-37FD-4C7A-BF9F-E9F6FEC7870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131D9-3EB5-436D-B731-699A948A77DF}"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9D9FDA9E-8B30-4744-92E3-5997E63C1102}">
      <dgm:prSet custT="1"/>
      <dgm:spPr/>
      <dgm:t>
        <a:bodyPr/>
        <a:lstStyle/>
        <a:p>
          <a:r>
            <a:rPr lang="cs-CZ" sz="1800" dirty="0"/>
            <a:t>Pozemky, jejichž hranice v terénu neexistují a jsou sloučeny do větších půdních celků</a:t>
          </a:r>
          <a:endParaRPr lang="en-US" sz="1800" dirty="0"/>
        </a:p>
      </dgm:t>
    </dgm:pt>
    <dgm:pt modelId="{CD3A5D54-4CB0-4B28-9A3F-CA539478413B}" type="parTrans" cxnId="{C3625DB6-2B4F-4A40-B3DD-FF021782E409}">
      <dgm:prSet/>
      <dgm:spPr/>
      <dgm:t>
        <a:bodyPr/>
        <a:lstStyle/>
        <a:p>
          <a:endParaRPr lang="en-US"/>
        </a:p>
      </dgm:t>
    </dgm:pt>
    <dgm:pt modelId="{8A8CF264-BC61-4598-BCBC-D7E47DAFD7D7}" type="sibTrans" cxnId="{C3625DB6-2B4F-4A40-B3DD-FF021782E409}">
      <dgm:prSet/>
      <dgm:spPr/>
      <dgm:t>
        <a:bodyPr/>
        <a:lstStyle/>
        <a:p>
          <a:endParaRPr lang="en-US"/>
        </a:p>
      </dgm:t>
    </dgm:pt>
    <dgm:pt modelId="{E09431A9-0F51-421A-B156-AD8A19B7348B}">
      <dgm:prSet/>
      <dgm:spPr/>
      <dgm:t>
        <a:bodyPr/>
        <a:lstStyle/>
        <a:p>
          <a:r>
            <a:rPr lang="cs-CZ" dirty="0"/>
            <a:t>Provizorní stav</a:t>
          </a:r>
          <a:endParaRPr lang="en-US" dirty="0"/>
        </a:p>
      </dgm:t>
    </dgm:pt>
    <dgm:pt modelId="{AA67A02D-E5CC-4856-BF41-0EF0FBA96FDC}" type="parTrans" cxnId="{D3252678-846D-4510-95C9-477471F5DD31}">
      <dgm:prSet/>
      <dgm:spPr/>
      <dgm:t>
        <a:bodyPr/>
        <a:lstStyle/>
        <a:p>
          <a:endParaRPr lang="en-US"/>
        </a:p>
      </dgm:t>
    </dgm:pt>
    <dgm:pt modelId="{F22F6849-A693-4F1D-BA3F-A8B79A91C819}" type="sibTrans" cxnId="{D3252678-846D-4510-95C9-477471F5DD31}">
      <dgm:prSet/>
      <dgm:spPr/>
      <dgm:t>
        <a:bodyPr/>
        <a:lstStyle/>
        <a:p>
          <a:endParaRPr lang="en-US"/>
        </a:p>
      </dgm:t>
    </dgm:pt>
    <dgm:pt modelId="{B3A58832-EEA1-47C7-93E4-4771C91371E1}">
      <dgm:prSet/>
      <dgm:spPr/>
      <dgm:t>
        <a:bodyPr/>
        <a:lstStyle/>
        <a:p>
          <a:r>
            <a:rPr lang="cs-CZ" dirty="0"/>
            <a:t>do doby jejich zobrazení v katastrální mapě v souvislosti s obnovou katastrálního operátu</a:t>
          </a:r>
          <a:endParaRPr lang="en-US" dirty="0"/>
        </a:p>
      </dgm:t>
    </dgm:pt>
    <dgm:pt modelId="{D0965812-2DB4-4577-B2B6-72766886C380}" type="parTrans" cxnId="{F1C86EF4-B6B3-4F0B-B8D0-379C73CE6807}">
      <dgm:prSet/>
      <dgm:spPr/>
      <dgm:t>
        <a:bodyPr/>
        <a:lstStyle/>
        <a:p>
          <a:endParaRPr lang="en-US"/>
        </a:p>
      </dgm:t>
    </dgm:pt>
    <dgm:pt modelId="{D9494129-7343-41FE-8461-59EDB604D1EC}" type="sibTrans" cxnId="{F1C86EF4-B6B3-4F0B-B8D0-379C73CE6807}">
      <dgm:prSet/>
      <dgm:spPr/>
      <dgm:t>
        <a:bodyPr/>
        <a:lstStyle/>
        <a:p>
          <a:endParaRPr lang="en-US"/>
        </a:p>
      </dgm:t>
    </dgm:pt>
    <dgm:pt modelId="{78B996E6-F330-4A15-8288-F5E69323B0FA}">
      <dgm:prSet/>
      <dgm:spPr/>
      <dgm:t>
        <a:bodyPr/>
        <a:lstStyle/>
        <a:p>
          <a:r>
            <a:rPr lang="cs-CZ" dirty="0"/>
            <a:t>nejpozději však do doby ukončení pozemkových úprav</a:t>
          </a:r>
          <a:endParaRPr lang="en-US" dirty="0"/>
        </a:p>
      </dgm:t>
    </dgm:pt>
    <dgm:pt modelId="{6C0AA039-3060-4594-B4E2-F0C9EE752E10}" type="parTrans" cxnId="{ABA66BBB-4FC5-46E9-BD31-E21ECEE075C0}">
      <dgm:prSet/>
      <dgm:spPr/>
      <dgm:t>
        <a:bodyPr/>
        <a:lstStyle/>
        <a:p>
          <a:endParaRPr lang="en-US"/>
        </a:p>
      </dgm:t>
    </dgm:pt>
    <dgm:pt modelId="{70B70664-AA9D-4F76-9F5E-3A217B26CB67}" type="sibTrans" cxnId="{ABA66BBB-4FC5-46E9-BD31-E21ECEE075C0}">
      <dgm:prSet/>
      <dgm:spPr/>
      <dgm:t>
        <a:bodyPr/>
        <a:lstStyle/>
        <a:p>
          <a:endParaRPr lang="en-US"/>
        </a:p>
      </dgm:t>
    </dgm:pt>
    <dgm:pt modelId="{199D48F4-7F46-4358-886D-E73DDD7AA7C8}">
      <dgm:prSet/>
      <dgm:spPr/>
      <dgm:t>
        <a:bodyPr/>
        <a:lstStyle/>
        <a:p>
          <a:r>
            <a:rPr lang="cs-CZ" dirty="0"/>
            <a:t>Evidence s využitím bývalého pozemkového katastru, pozemkových knih a navazujících operátů přídělového a scelovacího řízení a evidence nemovitostí.</a:t>
          </a:r>
          <a:endParaRPr lang="en-US" dirty="0"/>
        </a:p>
      </dgm:t>
    </dgm:pt>
    <dgm:pt modelId="{71D1B15A-B48E-4338-B937-9C6C0709464A}" type="parTrans" cxnId="{E59BB637-ABA7-4053-8C34-01866C5CD58C}">
      <dgm:prSet/>
      <dgm:spPr/>
      <dgm:t>
        <a:bodyPr/>
        <a:lstStyle/>
        <a:p>
          <a:endParaRPr lang="en-US"/>
        </a:p>
      </dgm:t>
    </dgm:pt>
    <dgm:pt modelId="{E863915F-D18F-45A3-828F-205380738916}" type="sibTrans" cxnId="{E59BB637-ABA7-4053-8C34-01866C5CD58C}">
      <dgm:prSet/>
      <dgm:spPr/>
      <dgm:t>
        <a:bodyPr/>
        <a:lstStyle/>
        <a:p>
          <a:endParaRPr lang="en-US"/>
        </a:p>
      </dgm:t>
    </dgm:pt>
    <dgm:pt modelId="{7C0F29B4-FC6D-49FE-ABD9-6D2B80C327DC}">
      <dgm:prSet/>
      <dgm:spPr/>
      <dgm:t>
        <a:bodyPr/>
        <a:lstStyle/>
        <a:p>
          <a:r>
            <a:rPr lang="cs-CZ" dirty="0"/>
            <a:t>Identifikace pro zápis práv</a:t>
          </a:r>
          <a:endParaRPr lang="en-US" dirty="0"/>
        </a:p>
      </dgm:t>
    </dgm:pt>
    <dgm:pt modelId="{7EA62BC2-C6D6-464C-A606-85DF13D813D3}" type="parTrans" cxnId="{452BA7E4-1F46-48D6-97CB-3158B50AB804}">
      <dgm:prSet/>
      <dgm:spPr/>
      <dgm:t>
        <a:bodyPr/>
        <a:lstStyle/>
        <a:p>
          <a:endParaRPr lang="en-US"/>
        </a:p>
      </dgm:t>
    </dgm:pt>
    <dgm:pt modelId="{41C608CC-3F1D-458A-9106-A7DA8F7E6163}" type="sibTrans" cxnId="{452BA7E4-1F46-48D6-97CB-3158B50AB804}">
      <dgm:prSet/>
      <dgm:spPr/>
      <dgm:t>
        <a:bodyPr/>
        <a:lstStyle/>
        <a:p>
          <a:endParaRPr lang="en-US"/>
        </a:p>
      </dgm:t>
    </dgm:pt>
    <dgm:pt modelId="{33D36FF0-8E35-4E7B-A6B6-53A0A7489690}">
      <dgm:prSet/>
      <dgm:spPr/>
      <dgm:t>
        <a:bodyPr/>
        <a:lstStyle/>
        <a:p>
          <a:r>
            <a:rPr lang="cs-CZ" dirty="0"/>
            <a:t>Parcelní číslo podle dřívější pozemkové evidence s uvedením, zda se jedná o parcelní číslo podle pozemkového katastru, přídělového operátu, scelovacího operátu nebo evidence nemovitostí</a:t>
          </a:r>
          <a:endParaRPr lang="en-US" dirty="0"/>
        </a:p>
      </dgm:t>
    </dgm:pt>
    <dgm:pt modelId="{45B19B83-DA6B-4D9A-AFA0-E67A777671AD}" type="parTrans" cxnId="{FE294DD3-41C3-49AB-93B8-6E9EE4D64F3A}">
      <dgm:prSet/>
      <dgm:spPr/>
      <dgm:t>
        <a:bodyPr/>
        <a:lstStyle/>
        <a:p>
          <a:endParaRPr lang="en-US"/>
        </a:p>
      </dgm:t>
    </dgm:pt>
    <dgm:pt modelId="{05B7ED85-0E62-4CD3-8830-FCA6183022E4}" type="sibTrans" cxnId="{FE294DD3-41C3-49AB-93B8-6E9EE4D64F3A}">
      <dgm:prSet/>
      <dgm:spPr/>
      <dgm:t>
        <a:bodyPr/>
        <a:lstStyle/>
        <a:p>
          <a:endParaRPr lang="en-US"/>
        </a:p>
      </dgm:t>
    </dgm:pt>
    <dgm:pt modelId="{A169CEF7-74A2-45EF-BEA9-0F0BE8D012A2}">
      <dgm:prSet/>
      <dgm:spPr/>
      <dgm:t>
        <a:bodyPr/>
        <a:lstStyle/>
        <a:p>
          <a:r>
            <a:rPr lang="cs-CZ" dirty="0"/>
            <a:t>Název katastrálního území, ve kterém leží</a:t>
          </a:r>
          <a:endParaRPr lang="en-US" dirty="0"/>
        </a:p>
      </dgm:t>
    </dgm:pt>
    <dgm:pt modelId="{C7BEA7C1-0872-4340-A892-208128C61CF3}" type="parTrans" cxnId="{FCB269CB-2074-4679-9184-7B8A33386A95}">
      <dgm:prSet/>
      <dgm:spPr/>
      <dgm:t>
        <a:bodyPr/>
        <a:lstStyle/>
        <a:p>
          <a:endParaRPr lang="en-US"/>
        </a:p>
      </dgm:t>
    </dgm:pt>
    <dgm:pt modelId="{A668BA43-9C01-45EF-9175-88F89F2E0B2F}" type="sibTrans" cxnId="{FCB269CB-2074-4679-9184-7B8A33386A95}">
      <dgm:prSet/>
      <dgm:spPr/>
      <dgm:t>
        <a:bodyPr/>
        <a:lstStyle/>
        <a:p>
          <a:endParaRPr lang="en-US"/>
        </a:p>
      </dgm:t>
    </dgm:pt>
    <dgm:pt modelId="{7C087FFF-E44C-457D-8913-A13B431A91A1}">
      <dgm:prSet/>
      <dgm:spPr/>
      <dgm:t>
        <a:bodyPr/>
        <a:lstStyle/>
        <a:p>
          <a:r>
            <a:rPr lang="cs-CZ" dirty="0"/>
            <a:t>Název původního katastrálního území, pokud byl pozemek dotčen změnou hranice katastrálního území</a:t>
          </a:r>
          <a:endParaRPr lang="en-US" dirty="0"/>
        </a:p>
      </dgm:t>
    </dgm:pt>
    <dgm:pt modelId="{D1432D81-31DF-40E9-B02F-59109BB10FA1}" type="parTrans" cxnId="{BC82C4BD-8652-4D6F-BA91-EB41616C6E89}">
      <dgm:prSet/>
      <dgm:spPr/>
      <dgm:t>
        <a:bodyPr/>
        <a:lstStyle/>
        <a:p>
          <a:endParaRPr lang="en-US"/>
        </a:p>
      </dgm:t>
    </dgm:pt>
    <dgm:pt modelId="{FFEE6F3B-B51C-4AFC-9B15-0AE5BD5632F2}" type="sibTrans" cxnId="{BC82C4BD-8652-4D6F-BA91-EB41616C6E89}">
      <dgm:prSet/>
      <dgm:spPr/>
      <dgm:t>
        <a:bodyPr/>
        <a:lstStyle/>
        <a:p>
          <a:endParaRPr lang="en-US"/>
        </a:p>
      </dgm:t>
    </dgm:pt>
    <dgm:pt modelId="{7EF7C25E-28B1-42B0-96BF-2AA34E6AD0B7}">
      <dgm:prSet/>
      <dgm:spPr/>
      <dgm:t>
        <a:bodyPr/>
        <a:lstStyle/>
        <a:p>
          <a:r>
            <a:rPr lang="cs-CZ" dirty="0"/>
            <a:t>Srovnávací sestavení parcel dřívějších pozemkových evidencí s parcelami katastru</a:t>
          </a:r>
          <a:endParaRPr lang="en-US" dirty="0"/>
        </a:p>
      </dgm:t>
    </dgm:pt>
    <dgm:pt modelId="{E4C88AAB-E7FD-464A-9422-B418C7C2D2CD}" type="parTrans" cxnId="{E3201164-B432-4B85-9D9B-0FC20AE7A897}">
      <dgm:prSet/>
      <dgm:spPr/>
      <dgm:t>
        <a:bodyPr/>
        <a:lstStyle/>
        <a:p>
          <a:endParaRPr lang="en-US"/>
        </a:p>
      </dgm:t>
    </dgm:pt>
    <dgm:pt modelId="{BC214C2E-7DE8-4093-B348-9A3AB80BB6C1}" type="sibTrans" cxnId="{E3201164-B432-4B85-9D9B-0FC20AE7A897}">
      <dgm:prSet/>
      <dgm:spPr/>
      <dgm:t>
        <a:bodyPr/>
        <a:lstStyle/>
        <a:p>
          <a:endParaRPr lang="en-US"/>
        </a:p>
      </dgm:t>
    </dgm:pt>
    <dgm:pt modelId="{976AA7BF-F885-4263-8670-085C47FA17C1}">
      <dgm:prSet/>
      <dgm:spPr/>
      <dgm:t>
        <a:bodyPr/>
        <a:lstStyle/>
        <a:p>
          <a:r>
            <a:rPr lang="cs-CZ" dirty="0"/>
            <a:t>orientační srovnání popisných informací o parcelách dřívějších pozemkových evidencí se stavem parcel katastru nebo srovnání popisných informací o parcelách katastru s posledním dochovaným stavem dřívějších pozemkových evidencí, pokud tento stav je považován za součást katastrálního operátu</a:t>
          </a:r>
          <a:endParaRPr lang="en-US" dirty="0"/>
        </a:p>
      </dgm:t>
    </dgm:pt>
    <dgm:pt modelId="{292AE1B3-799F-44C1-9876-0A4BF22DE8D4}" type="parTrans" cxnId="{10E0286E-9698-4E82-9AE4-42D991DA2FA5}">
      <dgm:prSet/>
      <dgm:spPr/>
      <dgm:t>
        <a:bodyPr/>
        <a:lstStyle/>
        <a:p>
          <a:endParaRPr lang="en-US"/>
        </a:p>
      </dgm:t>
    </dgm:pt>
    <dgm:pt modelId="{FF3618AF-F44A-4BAF-AB20-DEDC8E2502AD}" type="sibTrans" cxnId="{10E0286E-9698-4E82-9AE4-42D991DA2FA5}">
      <dgm:prSet/>
      <dgm:spPr/>
      <dgm:t>
        <a:bodyPr/>
        <a:lstStyle/>
        <a:p>
          <a:endParaRPr lang="en-US"/>
        </a:p>
      </dgm:t>
    </dgm:pt>
    <dgm:pt modelId="{C2D5B601-1595-4B34-BDF4-C11261258E7B}">
      <dgm:prSet/>
      <dgm:spPr/>
      <dgm:t>
        <a:bodyPr/>
        <a:lstStyle/>
        <a:p>
          <a:r>
            <a:rPr lang="cs-CZ" dirty="0"/>
            <a:t>výměra částí parcel je pouze přibližná</a:t>
          </a:r>
          <a:endParaRPr lang="en-US" dirty="0"/>
        </a:p>
      </dgm:t>
    </dgm:pt>
    <dgm:pt modelId="{6B95E9A1-019E-4870-B3D6-3FEABBAF67F8}" type="parTrans" cxnId="{B9B36B01-F3B8-40F6-B7FF-3F586686DE3D}">
      <dgm:prSet/>
      <dgm:spPr/>
      <dgm:t>
        <a:bodyPr/>
        <a:lstStyle/>
        <a:p>
          <a:endParaRPr lang="en-US"/>
        </a:p>
      </dgm:t>
    </dgm:pt>
    <dgm:pt modelId="{E404969C-BF7F-4C44-AA02-E42CD57FA2FD}" type="sibTrans" cxnId="{B9B36B01-F3B8-40F6-B7FF-3F586686DE3D}">
      <dgm:prSet/>
      <dgm:spPr/>
      <dgm:t>
        <a:bodyPr/>
        <a:lstStyle/>
        <a:p>
          <a:endParaRPr lang="en-US"/>
        </a:p>
      </dgm:t>
    </dgm:pt>
    <dgm:pt modelId="{58BEAFE4-8856-4F4E-91C2-C17FBC7D4039}" type="pres">
      <dgm:prSet presAssocID="{E78131D9-3EB5-436D-B731-699A948A77DF}" presName="linear" presStyleCnt="0">
        <dgm:presLayoutVars>
          <dgm:animLvl val="lvl"/>
          <dgm:resizeHandles val="exact"/>
        </dgm:presLayoutVars>
      </dgm:prSet>
      <dgm:spPr/>
    </dgm:pt>
    <dgm:pt modelId="{A87E2F07-C166-47B2-AA54-76A4A1B3FA9D}" type="pres">
      <dgm:prSet presAssocID="{9D9FDA9E-8B30-4744-92E3-5997E63C1102}" presName="parentText" presStyleLbl="node1" presStyleIdx="0" presStyleCnt="5">
        <dgm:presLayoutVars>
          <dgm:chMax val="0"/>
          <dgm:bulletEnabled val="1"/>
        </dgm:presLayoutVars>
      </dgm:prSet>
      <dgm:spPr/>
    </dgm:pt>
    <dgm:pt modelId="{D47755A4-CE15-4486-A717-24ED71B03549}" type="pres">
      <dgm:prSet presAssocID="{8A8CF264-BC61-4598-BCBC-D7E47DAFD7D7}" presName="spacer" presStyleCnt="0"/>
      <dgm:spPr/>
    </dgm:pt>
    <dgm:pt modelId="{064E4389-D183-4720-82AA-70FF1F5A26E1}" type="pres">
      <dgm:prSet presAssocID="{E09431A9-0F51-421A-B156-AD8A19B7348B}" presName="parentText" presStyleLbl="node1" presStyleIdx="1" presStyleCnt="5" custScaleY="100770">
        <dgm:presLayoutVars>
          <dgm:chMax val="0"/>
          <dgm:bulletEnabled val="1"/>
        </dgm:presLayoutVars>
      </dgm:prSet>
      <dgm:spPr/>
    </dgm:pt>
    <dgm:pt modelId="{2C4B870B-3DE4-4C1E-AD4D-8F146D47BCFF}" type="pres">
      <dgm:prSet presAssocID="{E09431A9-0F51-421A-B156-AD8A19B7348B}" presName="childText" presStyleLbl="revTx" presStyleIdx="0" presStyleCnt="3">
        <dgm:presLayoutVars>
          <dgm:bulletEnabled val="1"/>
        </dgm:presLayoutVars>
      </dgm:prSet>
      <dgm:spPr/>
    </dgm:pt>
    <dgm:pt modelId="{E033E1E3-4AC1-441E-BF38-A5EF5BE3719C}" type="pres">
      <dgm:prSet presAssocID="{199D48F4-7F46-4358-886D-E73DDD7AA7C8}" presName="parentText" presStyleLbl="node1" presStyleIdx="2" presStyleCnt="5">
        <dgm:presLayoutVars>
          <dgm:chMax val="0"/>
          <dgm:bulletEnabled val="1"/>
        </dgm:presLayoutVars>
      </dgm:prSet>
      <dgm:spPr/>
    </dgm:pt>
    <dgm:pt modelId="{279AA724-8039-4F85-8E0C-CB78F35865C6}" type="pres">
      <dgm:prSet presAssocID="{E863915F-D18F-45A3-828F-205380738916}" presName="spacer" presStyleCnt="0"/>
      <dgm:spPr/>
    </dgm:pt>
    <dgm:pt modelId="{FA24271E-3226-4C65-9F7E-B2CAAC8A0BBC}" type="pres">
      <dgm:prSet presAssocID="{7C0F29B4-FC6D-49FE-ABD9-6D2B80C327DC}" presName="parentText" presStyleLbl="node1" presStyleIdx="3" presStyleCnt="5">
        <dgm:presLayoutVars>
          <dgm:chMax val="0"/>
          <dgm:bulletEnabled val="1"/>
        </dgm:presLayoutVars>
      </dgm:prSet>
      <dgm:spPr/>
    </dgm:pt>
    <dgm:pt modelId="{AC807743-3CC9-4ACA-88D3-7A1B459E4E49}" type="pres">
      <dgm:prSet presAssocID="{7C0F29B4-FC6D-49FE-ABD9-6D2B80C327DC}" presName="childText" presStyleLbl="revTx" presStyleIdx="1" presStyleCnt="3">
        <dgm:presLayoutVars>
          <dgm:bulletEnabled val="1"/>
        </dgm:presLayoutVars>
      </dgm:prSet>
      <dgm:spPr/>
    </dgm:pt>
    <dgm:pt modelId="{324D8C7B-6631-409C-A9D1-B20E4AF0F5BA}" type="pres">
      <dgm:prSet presAssocID="{7EF7C25E-28B1-42B0-96BF-2AA34E6AD0B7}" presName="parentText" presStyleLbl="node1" presStyleIdx="4" presStyleCnt="5">
        <dgm:presLayoutVars>
          <dgm:chMax val="0"/>
          <dgm:bulletEnabled val="1"/>
        </dgm:presLayoutVars>
      </dgm:prSet>
      <dgm:spPr/>
    </dgm:pt>
    <dgm:pt modelId="{AAEF44AB-4B57-47F0-BFAD-753C7872164D}" type="pres">
      <dgm:prSet presAssocID="{7EF7C25E-28B1-42B0-96BF-2AA34E6AD0B7}" presName="childText" presStyleLbl="revTx" presStyleIdx="2" presStyleCnt="3">
        <dgm:presLayoutVars>
          <dgm:bulletEnabled val="1"/>
        </dgm:presLayoutVars>
      </dgm:prSet>
      <dgm:spPr/>
    </dgm:pt>
  </dgm:ptLst>
  <dgm:cxnLst>
    <dgm:cxn modelId="{B9B36B01-F3B8-40F6-B7FF-3F586686DE3D}" srcId="{7EF7C25E-28B1-42B0-96BF-2AA34E6AD0B7}" destId="{C2D5B601-1595-4B34-BDF4-C11261258E7B}" srcOrd="1" destOrd="0" parTransId="{6B95E9A1-019E-4870-B3D6-3FEABBAF67F8}" sibTransId="{E404969C-BF7F-4C44-AA02-E42CD57FA2FD}"/>
    <dgm:cxn modelId="{417C5004-9D43-4D84-89F1-04F9BDDD2B7B}" type="presOf" srcId="{7EF7C25E-28B1-42B0-96BF-2AA34E6AD0B7}" destId="{324D8C7B-6631-409C-A9D1-B20E4AF0F5BA}" srcOrd="0" destOrd="0" presId="urn:microsoft.com/office/officeart/2005/8/layout/vList2"/>
    <dgm:cxn modelId="{E0F56114-4CB0-4DC0-A248-2720BC253672}" type="presOf" srcId="{A169CEF7-74A2-45EF-BEA9-0F0BE8D012A2}" destId="{AC807743-3CC9-4ACA-88D3-7A1B459E4E49}" srcOrd="0" destOrd="1" presId="urn:microsoft.com/office/officeart/2005/8/layout/vList2"/>
    <dgm:cxn modelId="{D75BAB20-5452-4595-AC05-B13998D653E4}" type="presOf" srcId="{199D48F4-7F46-4358-886D-E73DDD7AA7C8}" destId="{E033E1E3-4AC1-441E-BF38-A5EF5BE3719C}" srcOrd="0" destOrd="0" presId="urn:microsoft.com/office/officeart/2005/8/layout/vList2"/>
    <dgm:cxn modelId="{2979D82D-3E82-470B-B5DD-190710BA8FBC}" type="presOf" srcId="{C2D5B601-1595-4B34-BDF4-C11261258E7B}" destId="{AAEF44AB-4B57-47F0-BFAD-753C7872164D}" srcOrd="0" destOrd="1" presId="urn:microsoft.com/office/officeart/2005/8/layout/vList2"/>
    <dgm:cxn modelId="{E59BB637-ABA7-4053-8C34-01866C5CD58C}" srcId="{E78131D9-3EB5-436D-B731-699A948A77DF}" destId="{199D48F4-7F46-4358-886D-E73DDD7AA7C8}" srcOrd="2" destOrd="0" parTransId="{71D1B15A-B48E-4338-B937-9C6C0709464A}" sibTransId="{E863915F-D18F-45A3-828F-205380738916}"/>
    <dgm:cxn modelId="{AB752338-63BA-4A92-A33C-F0291324D6DE}" type="presOf" srcId="{9D9FDA9E-8B30-4744-92E3-5997E63C1102}" destId="{A87E2F07-C166-47B2-AA54-76A4A1B3FA9D}" srcOrd="0" destOrd="0" presId="urn:microsoft.com/office/officeart/2005/8/layout/vList2"/>
    <dgm:cxn modelId="{E3201164-B432-4B85-9D9B-0FC20AE7A897}" srcId="{E78131D9-3EB5-436D-B731-699A948A77DF}" destId="{7EF7C25E-28B1-42B0-96BF-2AA34E6AD0B7}" srcOrd="4" destOrd="0" parTransId="{E4C88AAB-E7FD-464A-9422-B418C7C2D2CD}" sibTransId="{BC214C2E-7DE8-4093-B348-9A3AB80BB6C1}"/>
    <dgm:cxn modelId="{2729736A-30A3-4040-8075-A0A25C92B6A0}" type="presOf" srcId="{78B996E6-F330-4A15-8288-F5E69323B0FA}" destId="{2C4B870B-3DE4-4C1E-AD4D-8F146D47BCFF}" srcOrd="0" destOrd="1" presId="urn:microsoft.com/office/officeart/2005/8/layout/vList2"/>
    <dgm:cxn modelId="{10E0286E-9698-4E82-9AE4-42D991DA2FA5}" srcId="{7EF7C25E-28B1-42B0-96BF-2AA34E6AD0B7}" destId="{976AA7BF-F885-4263-8670-085C47FA17C1}" srcOrd="0" destOrd="0" parTransId="{292AE1B3-799F-44C1-9876-0A4BF22DE8D4}" sibTransId="{FF3618AF-F44A-4BAF-AB20-DEDC8E2502AD}"/>
    <dgm:cxn modelId="{D3252678-846D-4510-95C9-477471F5DD31}" srcId="{E78131D9-3EB5-436D-B731-699A948A77DF}" destId="{E09431A9-0F51-421A-B156-AD8A19B7348B}" srcOrd="1" destOrd="0" parTransId="{AA67A02D-E5CC-4856-BF41-0EF0FBA96FDC}" sibTransId="{F22F6849-A693-4F1D-BA3F-A8B79A91C819}"/>
    <dgm:cxn modelId="{9AD8E685-5F14-4F84-8D40-CB7A8CE2DDF9}" type="presOf" srcId="{7C0F29B4-FC6D-49FE-ABD9-6D2B80C327DC}" destId="{FA24271E-3226-4C65-9F7E-B2CAAC8A0BBC}" srcOrd="0" destOrd="0" presId="urn:microsoft.com/office/officeart/2005/8/layout/vList2"/>
    <dgm:cxn modelId="{28D6AC9B-D2EB-4F76-8438-7C2A451D2C71}" type="presOf" srcId="{7C087FFF-E44C-457D-8913-A13B431A91A1}" destId="{AC807743-3CC9-4ACA-88D3-7A1B459E4E49}" srcOrd="0" destOrd="2" presId="urn:microsoft.com/office/officeart/2005/8/layout/vList2"/>
    <dgm:cxn modelId="{CDF45BA8-584D-45E5-A467-60556B99EE74}" type="presOf" srcId="{33D36FF0-8E35-4E7B-A6B6-53A0A7489690}" destId="{AC807743-3CC9-4ACA-88D3-7A1B459E4E49}" srcOrd="0" destOrd="0" presId="urn:microsoft.com/office/officeart/2005/8/layout/vList2"/>
    <dgm:cxn modelId="{C3625DB6-2B4F-4A40-B3DD-FF021782E409}" srcId="{E78131D9-3EB5-436D-B731-699A948A77DF}" destId="{9D9FDA9E-8B30-4744-92E3-5997E63C1102}" srcOrd="0" destOrd="0" parTransId="{CD3A5D54-4CB0-4B28-9A3F-CA539478413B}" sibTransId="{8A8CF264-BC61-4598-BCBC-D7E47DAFD7D7}"/>
    <dgm:cxn modelId="{ABA66BBB-4FC5-46E9-BD31-E21ECEE075C0}" srcId="{E09431A9-0F51-421A-B156-AD8A19B7348B}" destId="{78B996E6-F330-4A15-8288-F5E69323B0FA}" srcOrd="1" destOrd="0" parTransId="{6C0AA039-3060-4594-B4E2-F0C9EE752E10}" sibTransId="{70B70664-AA9D-4F76-9F5E-3A217B26CB67}"/>
    <dgm:cxn modelId="{BC82C4BD-8652-4D6F-BA91-EB41616C6E89}" srcId="{7C0F29B4-FC6D-49FE-ABD9-6D2B80C327DC}" destId="{7C087FFF-E44C-457D-8913-A13B431A91A1}" srcOrd="2" destOrd="0" parTransId="{D1432D81-31DF-40E9-B02F-59109BB10FA1}" sibTransId="{FFEE6F3B-B51C-4AFC-9B15-0AE5BD5632F2}"/>
    <dgm:cxn modelId="{FCB269CB-2074-4679-9184-7B8A33386A95}" srcId="{7C0F29B4-FC6D-49FE-ABD9-6D2B80C327DC}" destId="{A169CEF7-74A2-45EF-BEA9-0F0BE8D012A2}" srcOrd="1" destOrd="0" parTransId="{C7BEA7C1-0872-4340-A892-208128C61CF3}" sibTransId="{A668BA43-9C01-45EF-9175-88F89F2E0B2F}"/>
    <dgm:cxn modelId="{7B45ECCF-3077-4C31-9F37-DD1601030C78}" type="presOf" srcId="{976AA7BF-F885-4263-8670-085C47FA17C1}" destId="{AAEF44AB-4B57-47F0-BFAD-753C7872164D}" srcOrd="0" destOrd="0" presId="urn:microsoft.com/office/officeart/2005/8/layout/vList2"/>
    <dgm:cxn modelId="{3DBDB7D2-26E4-4D01-B08E-0C9CBBC2161B}" type="presOf" srcId="{E78131D9-3EB5-436D-B731-699A948A77DF}" destId="{58BEAFE4-8856-4F4E-91C2-C17FBC7D4039}" srcOrd="0" destOrd="0" presId="urn:microsoft.com/office/officeart/2005/8/layout/vList2"/>
    <dgm:cxn modelId="{FE294DD3-41C3-49AB-93B8-6E9EE4D64F3A}" srcId="{7C0F29B4-FC6D-49FE-ABD9-6D2B80C327DC}" destId="{33D36FF0-8E35-4E7B-A6B6-53A0A7489690}" srcOrd="0" destOrd="0" parTransId="{45B19B83-DA6B-4D9A-AFA0-E67A777671AD}" sibTransId="{05B7ED85-0E62-4CD3-8830-FCA6183022E4}"/>
    <dgm:cxn modelId="{452BA7E4-1F46-48D6-97CB-3158B50AB804}" srcId="{E78131D9-3EB5-436D-B731-699A948A77DF}" destId="{7C0F29B4-FC6D-49FE-ABD9-6D2B80C327DC}" srcOrd="3" destOrd="0" parTransId="{7EA62BC2-C6D6-464C-A606-85DF13D813D3}" sibTransId="{41C608CC-3F1D-458A-9106-A7DA8F7E6163}"/>
    <dgm:cxn modelId="{96A95CF0-55B4-40AC-9D4B-D8378AE4691B}" type="presOf" srcId="{E09431A9-0F51-421A-B156-AD8A19B7348B}" destId="{064E4389-D183-4720-82AA-70FF1F5A26E1}" srcOrd="0" destOrd="0" presId="urn:microsoft.com/office/officeart/2005/8/layout/vList2"/>
    <dgm:cxn modelId="{D24ECBF0-5B7D-451C-90B0-295006527EAE}" type="presOf" srcId="{B3A58832-EEA1-47C7-93E4-4771C91371E1}" destId="{2C4B870B-3DE4-4C1E-AD4D-8F146D47BCFF}" srcOrd="0" destOrd="0" presId="urn:microsoft.com/office/officeart/2005/8/layout/vList2"/>
    <dgm:cxn modelId="{F1C86EF4-B6B3-4F0B-B8D0-379C73CE6807}" srcId="{E09431A9-0F51-421A-B156-AD8A19B7348B}" destId="{B3A58832-EEA1-47C7-93E4-4771C91371E1}" srcOrd="0" destOrd="0" parTransId="{D0965812-2DB4-4577-B2B6-72766886C380}" sibTransId="{D9494129-7343-41FE-8461-59EDB604D1EC}"/>
    <dgm:cxn modelId="{BB8BD76C-F2C9-4E36-A1FE-9592D2EC1251}" type="presParOf" srcId="{58BEAFE4-8856-4F4E-91C2-C17FBC7D4039}" destId="{A87E2F07-C166-47B2-AA54-76A4A1B3FA9D}" srcOrd="0" destOrd="0" presId="urn:microsoft.com/office/officeart/2005/8/layout/vList2"/>
    <dgm:cxn modelId="{75EDB3AD-40EF-44EC-A9BA-557C6491BC6B}" type="presParOf" srcId="{58BEAFE4-8856-4F4E-91C2-C17FBC7D4039}" destId="{D47755A4-CE15-4486-A717-24ED71B03549}" srcOrd="1" destOrd="0" presId="urn:microsoft.com/office/officeart/2005/8/layout/vList2"/>
    <dgm:cxn modelId="{F3C9A577-8A8D-46E8-92AF-C3678BE8E1C7}" type="presParOf" srcId="{58BEAFE4-8856-4F4E-91C2-C17FBC7D4039}" destId="{064E4389-D183-4720-82AA-70FF1F5A26E1}" srcOrd="2" destOrd="0" presId="urn:microsoft.com/office/officeart/2005/8/layout/vList2"/>
    <dgm:cxn modelId="{A5F51824-EB7C-45A2-9C5B-1EE5FA374036}" type="presParOf" srcId="{58BEAFE4-8856-4F4E-91C2-C17FBC7D4039}" destId="{2C4B870B-3DE4-4C1E-AD4D-8F146D47BCFF}" srcOrd="3" destOrd="0" presId="urn:microsoft.com/office/officeart/2005/8/layout/vList2"/>
    <dgm:cxn modelId="{7D707427-CFC9-4E1E-BC14-E97E4757007B}" type="presParOf" srcId="{58BEAFE4-8856-4F4E-91C2-C17FBC7D4039}" destId="{E033E1E3-4AC1-441E-BF38-A5EF5BE3719C}" srcOrd="4" destOrd="0" presId="urn:microsoft.com/office/officeart/2005/8/layout/vList2"/>
    <dgm:cxn modelId="{A7EE2EC3-A37B-4F8B-A88C-CECD1A01C797}" type="presParOf" srcId="{58BEAFE4-8856-4F4E-91C2-C17FBC7D4039}" destId="{279AA724-8039-4F85-8E0C-CB78F35865C6}" srcOrd="5" destOrd="0" presId="urn:microsoft.com/office/officeart/2005/8/layout/vList2"/>
    <dgm:cxn modelId="{EF25342C-402C-45ED-AB86-71014F384650}" type="presParOf" srcId="{58BEAFE4-8856-4F4E-91C2-C17FBC7D4039}" destId="{FA24271E-3226-4C65-9F7E-B2CAAC8A0BBC}" srcOrd="6" destOrd="0" presId="urn:microsoft.com/office/officeart/2005/8/layout/vList2"/>
    <dgm:cxn modelId="{EEC64212-8EC3-46AC-BC15-82228298D7A2}" type="presParOf" srcId="{58BEAFE4-8856-4F4E-91C2-C17FBC7D4039}" destId="{AC807743-3CC9-4ACA-88D3-7A1B459E4E49}" srcOrd="7" destOrd="0" presId="urn:microsoft.com/office/officeart/2005/8/layout/vList2"/>
    <dgm:cxn modelId="{C3E96A4D-7003-42FC-B28F-2E8CEFC8896D}" type="presParOf" srcId="{58BEAFE4-8856-4F4E-91C2-C17FBC7D4039}" destId="{324D8C7B-6631-409C-A9D1-B20E4AF0F5BA}" srcOrd="8" destOrd="0" presId="urn:microsoft.com/office/officeart/2005/8/layout/vList2"/>
    <dgm:cxn modelId="{3D25FB03-4F9F-40E2-88E9-83A5DB16508F}" type="presParOf" srcId="{58BEAFE4-8856-4F4E-91C2-C17FBC7D4039}" destId="{AAEF44AB-4B57-47F0-BFAD-753C7872164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826042-1E73-4F53-8BE0-D000AFE3B4BD}" type="doc">
      <dgm:prSet loTypeId="urn:microsoft.com/office/officeart/2005/8/layout/equation1" loCatId="relationship" qsTypeId="urn:microsoft.com/office/officeart/2005/8/quickstyle/simple5" qsCatId="simple" csTypeId="urn:microsoft.com/office/officeart/2005/8/colors/accent3_1" csCatId="accent3" phldr="1"/>
      <dgm:spPr/>
      <dgm:t>
        <a:bodyPr/>
        <a:lstStyle/>
        <a:p>
          <a:endParaRPr lang="en-US"/>
        </a:p>
      </dgm:t>
    </dgm:pt>
    <dgm:pt modelId="{EA6AB1FB-8CBE-4CC8-B769-0B365206487A}">
      <dgm:prSet custT="1"/>
      <dgm:spPr/>
      <dgm:t>
        <a:bodyPr/>
        <a:lstStyle/>
        <a:p>
          <a:r>
            <a:rPr lang="cs-CZ" sz="2000" b="1" dirty="0"/>
            <a:t>Věcné právo         </a:t>
          </a:r>
          <a:r>
            <a:rPr lang="cs-CZ" sz="1800" dirty="0"/>
            <a:t>(§ 1240 OZ)</a:t>
          </a:r>
          <a:endParaRPr lang="en-US" sz="1800" dirty="0"/>
        </a:p>
      </dgm:t>
    </dgm:pt>
    <dgm:pt modelId="{396F3B13-2589-4BCE-B848-5314AC922133}" type="parTrans" cxnId="{3EDE3E78-6822-4AC7-8C05-C993DEF5BB7F}">
      <dgm:prSet/>
      <dgm:spPr/>
      <dgm:t>
        <a:bodyPr/>
        <a:lstStyle/>
        <a:p>
          <a:endParaRPr lang="en-US"/>
        </a:p>
      </dgm:t>
    </dgm:pt>
    <dgm:pt modelId="{AA54D23F-F017-4E0B-B891-5F4086FAA3C7}" type="sibTrans" cxnId="{3EDE3E78-6822-4AC7-8C05-C993DEF5BB7F}">
      <dgm:prSet/>
      <dgm:spPr/>
      <dgm:t>
        <a:bodyPr/>
        <a:lstStyle/>
        <a:p>
          <a:endParaRPr lang="en-US"/>
        </a:p>
      </dgm:t>
    </dgm:pt>
    <dgm:pt modelId="{5F2FACD9-09B9-47D0-AF5B-C34BF8E60AF0}">
      <dgm:prSet/>
      <dgm:spPr/>
      <dgm:t>
        <a:bodyPr/>
        <a:lstStyle/>
        <a:p>
          <a:r>
            <a:rPr lang="cs-CZ" sz="1500" i="1" dirty="0"/>
            <a:t>Pozemek může být zatížen věcným právem jiné osoby (stavebníka) mít na povrchu nebo pod povrchem pozemku stavbu. Nezáleží na tom, zda se jedná o stavbu již zřízenou či dosud nezřízenou.</a:t>
          </a:r>
          <a:endParaRPr lang="en-US" sz="1500" dirty="0"/>
        </a:p>
      </dgm:t>
    </dgm:pt>
    <dgm:pt modelId="{C81DB967-7B03-49ED-8641-6CCB00CBDBFA}" type="parTrans" cxnId="{C1E57267-F414-4B3A-963F-CEA503093125}">
      <dgm:prSet/>
      <dgm:spPr/>
      <dgm:t>
        <a:bodyPr/>
        <a:lstStyle/>
        <a:p>
          <a:endParaRPr lang="en-US"/>
        </a:p>
      </dgm:t>
    </dgm:pt>
    <dgm:pt modelId="{7F03281F-2940-496B-BC30-2D59023B07E1}" type="sibTrans" cxnId="{C1E57267-F414-4B3A-963F-CEA503093125}">
      <dgm:prSet/>
      <dgm:spPr/>
      <dgm:t>
        <a:bodyPr/>
        <a:lstStyle/>
        <a:p>
          <a:endParaRPr lang="en-US"/>
        </a:p>
      </dgm:t>
    </dgm:pt>
    <dgm:pt modelId="{D88D8F33-47EC-400F-B4B3-A9BD5D275D53}">
      <dgm:prSet custT="1"/>
      <dgm:spPr/>
      <dgm:t>
        <a:bodyPr/>
        <a:lstStyle/>
        <a:p>
          <a:r>
            <a:rPr lang="cs-CZ" sz="2000" b="1" dirty="0"/>
            <a:t>Nemovitá věc      </a:t>
          </a:r>
          <a:r>
            <a:rPr lang="cs-CZ" sz="1800" dirty="0"/>
            <a:t>(§ 1242 OZ)</a:t>
          </a:r>
          <a:endParaRPr lang="en-US" sz="2000" dirty="0"/>
        </a:p>
      </dgm:t>
    </dgm:pt>
    <dgm:pt modelId="{45B5FC23-2D67-46D6-8B34-142E416B385B}" type="parTrans" cxnId="{6557E4CC-A424-4A70-91DD-A7D2A4F5799D}">
      <dgm:prSet/>
      <dgm:spPr/>
      <dgm:t>
        <a:bodyPr/>
        <a:lstStyle/>
        <a:p>
          <a:endParaRPr lang="en-US"/>
        </a:p>
      </dgm:t>
    </dgm:pt>
    <dgm:pt modelId="{8B79D831-B46F-4742-8183-6FA950B8B4AA}" type="sibTrans" cxnId="{6557E4CC-A424-4A70-91DD-A7D2A4F5799D}">
      <dgm:prSet/>
      <dgm:spPr/>
      <dgm:t>
        <a:bodyPr/>
        <a:lstStyle/>
        <a:p>
          <a:endParaRPr lang="en-US"/>
        </a:p>
      </dgm:t>
    </dgm:pt>
    <dgm:pt modelId="{2BE99C89-5144-46CF-89A0-D86A7097DC96}">
      <dgm:prSet custT="1"/>
      <dgm:spPr/>
      <dgm:t>
        <a:bodyPr/>
        <a:lstStyle/>
        <a:p>
          <a:r>
            <a:rPr lang="cs-CZ" sz="1600" i="1" dirty="0"/>
            <a:t>Právo stavby je nemovitá věc. Stavba vyhovující právu stavby je jeho součástí, ale také podléhá ustanovením o nemovitých věcech. </a:t>
          </a:r>
          <a:endParaRPr lang="en-US" sz="1600" dirty="0"/>
        </a:p>
      </dgm:t>
    </dgm:pt>
    <dgm:pt modelId="{039AB815-8DEF-4343-88DC-8DF2D4EC10AC}" type="parTrans" cxnId="{DD87223F-27EB-4FF7-A115-D459947C72E7}">
      <dgm:prSet/>
      <dgm:spPr/>
      <dgm:t>
        <a:bodyPr/>
        <a:lstStyle/>
        <a:p>
          <a:endParaRPr lang="en-US"/>
        </a:p>
      </dgm:t>
    </dgm:pt>
    <dgm:pt modelId="{0F3BE404-46DD-4272-9FD0-B2742E5FECF4}" type="sibTrans" cxnId="{DD87223F-27EB-4FF7-A115-D459947C72E7}">
      <dgm:prSet/>
      <dgm:spPr/>
      <dgm:t>
        <a:bodyPr/>
        <a:lstStyle/>
        <a:p>
          <a:endParaRPr lang="en-US"/>
        </a:p>
      </dgm:t>
    </dgm:pt>
    <dgm:pt modelId="{1F11F617-DECC-486B-B6AC-ED874872FAAC}" type="pres">
      <dgm:prSet presAssocID="{90826042-1E73-4F53-8BE0-D000AFE3B4BD}" presName="linearFlow" presStyleCnt="0">
        <dgm:presLayoutVars>
          <dgm:dir/>
          <dgm:resizeHandles val="exact"/>
        </dgm:presLayoutVars>
      </dgm:prSet>
      <dgm:spPr/>
    </dgm:pt>
    <dgm:pt modelId="{0318A45B-1F88-4B88-91AA-EFFCF40345E1}" type="pres">
      <dgm:prSet presAssocID="{EA6AB1FB-8CBE-4CC8-B769-0B365206487A}" presName="node" presStyleLbl="node1" presStyleIdx="0" presStyleCnt="2" custScaleX="130510" custScaleY="218650">
        <dgm:presLayoutVars>
          <dgm:bulletEnabled val="1"/>
        </dgm:presLayoutVars>
      </dgm:prSet>
      <dgm:spPr/>
    </dgm:pt>
    <dgm:pt modelId="{0D9657B7-0FB2-42B7-AD46-96DB17BCBDE5}" type="pres">
      <dgm:prSet presAssocID="{AA54D23F-F017-4E0B-B891-5F4086FAA3C7}" presName="spacerL" presStyleCnt="0"/>
      <dgm:spPr/>
    </dgm:pt>
    <dgm:pt modelId="{DE063AE9-E9E3-41E8-8316-C3C8F4FEB7A2}" type="pres">
      <dgm:prSet presAssocID="{AA54D23F-F017-4E0B-B891-5F4086FAA3C7}" presName="sibTrans" presStyleLbl="sibTrans2D1" presStyleIdx="0" presStyleCnt="1"/>
      <dgm:spPr/>
    </dgm:pt>
    <dgm:pt modelId="{FA55FE87-042A-4D10-94B4-A812831A0554}" type="pres">
      <dgm:prSet presAssocID="{AA54D23F-F017-4E0B-B891-5F4086FAA3C7}" presName="spacerR" presStyleCnt="0"/>
      <dgm:spPr/>
    </dgm:pt>
    <dgm:pt modelId="{90F98D6D-25A5-4FA7-B0D3-0D32BA454E2E}" type="pres">
      <dgm:prSet presAssocID="{D88D8F33-47EC-400F-B4B3-A9BD5D275D53}" presName="node" presStyleLbl="node1" presStyleIdx="1" presStyleCnt="2" custScaleX="122242" custScaleY="216978">
        <dgm:presLayoutVars>
          <dgm:bulletEnabled val="1"/>
        </dgm:presLayoutVars>
      </dgm:prSet>
      <dgm:spPr/>
    </dgm:pt>
  </dgm:ptLst>
  <dgm:cxnLst>
    <dgm:cxn modelId="{DD87223F-27EB-4FF7-A115-D459947C72E7}" srcId="{D88D8F33-47EC-400F-B4B3-A9BD5D275D53}" destId="{2BE99C89-5144-46CF-89A0-D86A7097DC96}" srcOrd="0" destOrd="0" parTransId="{039AB815-8DEF-4343-88DC-8DF2D4EC10AC}" sibTransId="{0F3BE404-46DD-4272-9FD0-B2742E5FECF4}"/>
    <dgm:cxn modelId="{C1E57267-F414-4B3A-963F-CEA503093125}" srcId="{EA6AB1FB-8CBE-4CC8-B769-0B365206487A}" destId="{5F2FACD9-09B9-47D0-AF5B-C34BF8E60AF0}" srcOrd="0" destOrd="0" parTransId="{C81DB967-7B03-49ED-8641-6CCB00CBDBFA}" sibTransId="{7F03281F-2940-496B-BC30-2D59023B07E1}"/>
    <dgm:cxn modelId="{C1B5CA53-F4CC-475C-BB36-74CD2D2946F4}" type="presOf" srcId="{EA6AB1FB-8CBE-4CC8-B769-0B365206487A}" destId="{0318A45B-1F88-4B88-91AA-EFFCF40345E1}" srcOrd="0" destOrd="0" presId="urn:microsoft.com/office/officeart/2005/8/layout/equation1"/>
    <dgm:cxn modelId="{3EDE3E78-6822-4AC7-8C05-C993DEF5BB7F}" srcId="{90826042-1E73-4F53-8BE0-D000AFE3B4BD}" destId="{EA6AB1FB-8CBE-4CC8-B769-0B365206487A}" srcOrd="0" destOrd="0" parTransId="{396F3B13-2589-4BCE-B848-5314AC922133}" sibTransId="{AA54D23F-F017-4E0B-B891-5F4086FAA3C7}"/>
    <dgm:cxn modelId="{FD8FD87F-D732-4678-B737-C407ABD0492F}" type="presOf" srcId="{AA54D23F-F017-4E0B-B891-5F4086FAA3C7}" destId="{DE063AE9-E9E3-41E8-8316-C3C8F4FEB7A2}" srcOrd="0" destOrd="0" presId="urn:microsoft.com/office/officeart/2005/8/layout/equation1"/>
    <dgm:cxn modelId="{0A548385-63D8-47A5-8671-011274DA7BE4}" type="presOf" srcId="{5F2FACD9-09B9-47D0-AF5B-C34BF8E60AF0}" destId="{0318A45B-1F88-4B88-91AA-EFFCF40345E1}" srcOrd="0" destOrd="1" presId="urn:microsoft.com/office/officeart/2005/8/layout/equation1"/>
    <dgm:cxn modelId="{DD58AE85-F715-4012-9B5F-E05940B91DEF}" type="presOf" srcId="{90826042-1E73-4F53-8BE0-D000AFE3B4BD}" destId="{1F11F617-DECC-486B-B6AC-ED874872FAAC}" srcOrd="0" destOrd="0" presId="urn:microsoft.com/office/officeart/2005/8/layout/equation1"/>
    <dgm:cxn modelId="{6557E4CC-A424-4A70-91DD-A7D2A4F5799D}" srcId="{90826042-1E73-4F53-8BE0-D000AFE3B4BD}" destId="{D88D8F33-47EC-400F-B4B3-A9BD5D275D53}" srcOrd="1" destOrd="0" parTransId="{45B5FC23-2D67-46D6-8B34-142E416B385B}" sibTransId="{8B79D831-B46F-4742-8183-6FA950B8B4AA}"/>
    <dgm:cxn modelId="{A1BE91E2-A92A-4B43-BB5B-B9E93188B07A}" type="presOf" srcId="{D88D8F33-47EC-400F-B4B3-A9BD5D275D53}" destId="{90F98D6D-25A5-4FA7-B0D3-0D32BA454E2E}" srcOrd="0" destOrd="0" presId="urn:microsoft.com/office/officeart/2005/8/layout/equation1"/>
    <dgm:cxn modelId="{FC8FFDF8-D465-461C-9270-5649CA2F654B}" type="presOf" srcId="{2BE99C89-5144-46CF-89A0-D86A7097DC96}" destId="{90F98D6D-25A5-4FA7-B0D3-0D32BA454E2E}" srcOrd="0" destOrd="1" presId="urn:microsoft.com/office/officeart/2005/8/layout/equation1"/>
    <dgm:cxn modelId="{B5131458-AAA6-446E-8A20-DEC4652CD02E}" type="presParOf" srcId="{1F11F617-DECC-486B-B6AC-ED874872FAAC}" destId="{0318A45B-1F88-4B88-91AA-EFFCF40345E1}" srcOrd="0" destOrd="0" presId="urn:microsoft.com/office/officeart/2005/8/layout/equation1"/>
    <dgm:cxn modelId="{EED98D47-94CF-4CBB-B8A9-AD8F1550FE85}" type="presParOf" srcId="{1F11F617-DECC-486B-B6AC-ED874872FAAC}" destId="{0D9657B7-0FB2-42B7-AD46-96DB17BCBDE5}" srcOrd="1" destOrd="0" presId="urn:microsoft.com/office/officeart/2005/8/layout/equation1"/>
    <dgm:cxn modelId="{64719E5D-B5DC-4B36-A39F-373FB02302D9}" type="presParOf" srcId="{1F11F617-DECC-486B-B6AC-ED874872FAAC}" destId="{DE063AE9-E9E3-41E8-8316-C3C8F4FEB7A2}" srcOrd="2" destOrd="0" presId="urn:microsoft.com/office/officeart/2005/8/layout/equation1"/>
    <dgm:cxn modelId="{483ECEEB-C612-4407-8902-FB9599306DB7}" type="presParOf" srcId="{1F11F617-DECC-486B-B6AC-ED874872FAAC}" destId="{FA55FE87-042A-4D10-94B4-A812831A0554}" srcOrd="3" destOrd="0" presId="urn:microsoft.com/office/officeart/2005/8/layout/equation1"/>
    <dgm:cxn modelId="{BE51F71F-B9C4-4397-9BEF-B015B968949A}" type="presParOf" srcId="{1F11F617-DECC-486B-B6AC-ED874872FAAC}" destId="{90F98D6D-25A5-4FA7-B0D3-0D32BA454E2E}"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9B5C0-EF58-463A-97A8-1CDA0BBA6E8E}" type="doc">
      <dgm:prSet loTypeId="urn:microsoft.com/office/officeart/2005/8/layout/vList2" loCatId="list" qsTypeId="urn:microsoft.com/office/officeart/2005/8/quickstyle/simple3" qsCatId="simple" csTypeId="urn:microsoft.com/office/officeart/2005/8/colors/accent2_1" csCatId="accent2"/>
      <dgm:spPr/>
      <dgm:t>
        <a:bodyPr/>
        <a:lstStyle/>
        <a:p>
          <a:endParaRPr lang="en-US"/>
        </a:p>
      </dgm:t>
    </dgm:pt>
    <dgm:pt modelId="{C5556547-86A2-465D-B02A-71B671904E73}">
      <dgm:prSet/>
      <dgm:spPr/>
      <dgm:t>
        <a:bodyPr/>
        <a:lstStyle/>
        <a:p>
          <a:r>
            <a:rPr lang="cs-CZ"/>
            <a:t>Údaje </a:t>
          </a:r>
          <a:r>
            <a:rPr lang="cs-CZ" b="1"/>
            <a:t>o fyzické osobě </a:t>
          </a:r>
          <a:endParaRPr lang="en-US"/>
        </a:p>
      </dgm:t>
    </dgm:pt>
    <dgm:pt modelId="{2A09928E-ABD8-4737-B1C5-0E97C956E886}" type="parTrans" cxnId="{04513441-D334-49F7-9E9A-FFCB81EE8AF7}">
      <dgm:prSet/>
      <dgm:spPr/>
      <dgm:t>
        <a:bodyPr/>
        <a:lstStyle/>
        <a:p>
          <a:endParaRPr lang="en-US"/>
        </a:p>
      </dgm:t>
    </dgm:pt>
    <dgm:pt modelId="{94453FDF-E924-4CE3-802C-739177CD058B}" type="sibTrans" cxnId="{04513441-D334-49F7-9E9A-FFCB81EE8AF7}">
      <dgm:prSet/>
      <dgm:spPr/>
      <dgm:t>
        <a:bodyPr/>
        <a:lstStyle/>
        <a:p>
          <a:endParaRPr lang="en-US"/>
        </a:p>
      </dgm:t>
    </dgm:pt>
    <dgm:pt modelId="{4BD6292D-4D86-45D1-9EF3-9346F3195782}">
      <dgm:prSet/>
      <dgm:spPr/>
      <dgm:t>
        <a:bodyPr/>
        <a:lstStyle/>
        <a:p>
          <a:r>
            <a:rPr lang="cs-CZ"/>
            <a:t>a) jméno, popřípadě jména, a příjmení,</a:t>
          </a:r>
          <a:endParaRPr lang="en-US"/>
        </a:p>
      </dgm:t>
    </dgm:pt>
    <dgm:pt modelId="{51DB1BD6-B956-4FDF-B26D-A58FCDCCAF0E}" type="parTrans" cxnId="{13D5AF74-836D-44FF-9A28-64024BAAB8CB}">
      <dgm:prSet/>
      <dgm:spPr/>
      <dgm:t>
        <a:bodyPr/>
        <a:lstStyle/>
        <a:p>
          <a:endParaRPr lang="en-US"/>
        </a:p>
      </dgm:t>
    </dgm:pt>
    <dgm:pt modelId="{AC02A9B8-D932-46A4-A0A5-0DC8CB4209DF}" type="sibTrans" cxnId="{13D5AF74-836D-44FF-9A28-64024BAAB8CB}">
      <dgm:prSet/>
      <dgm:spPr/>
      <dgm:t>
        <a:bodyPr/>
        <a:lstStyle/>
        <a:p>
          <a:endParaRPr lang="en-US"/>
        </a:p>
      </dgm:t>
    </dgm:pt>
    <dgm:pt modelId="{60CF12A2-2BCA-4727-A4D5-BF44CE8BC215}">
      <dgm:prSet/>
      <dgm:spPr/>
      <dgm:t>
        <a:bodyPr/>
        <a:lstStyle/>
        <a:p>
          <a:r>
            <a:rPr lang="cs-CZ" dirty="0"/>
            <a:t>b) rodné číslo, a nemá-li je, datum narození,</a:t>
          </a:r>
          <a:endParaRPr lang="en-US" dirty="0"/>
        </a:p>
      </dgm:t>
    </dgm:pt>
    <dgm:pt modelId="{2227DBD1-A35A-46DA-8D31-2B89950B4A4F}" type="parTrans" cxnId="{C8B979D8-8C09-4DD9-B862-B8CD2B564CC7}">
      <dgm:prSet/>
      <dgm:spPr/>
      <dgm:t>
        <a:bodyPr/>
        <a:lstStyle/>
        <a:p>
          <a:endParaRPr lang="en-US"/>
        </a:p>
      </dgm:t>
    </dgm:pt>
    <dgm:pt modelId="{408C7796-4E77-4F52-8E17-C0953901B85C}" type="sibTrans" cxnId="{C8B979D8-8C09-4DD9-B862-B8CD2B564CC7}">
      <dgm:prSet/>
      <dgm:spPr/>
      <dgm:t>
        <a:bodyPr/>
        <a:lstStyle/>
        <a:p>
          <a:endParaRPr lang="en-US"/>
        </a:p>
      </dgm:t>
    </dgm:pt>
    <dgm:pt modelId="{A8E457D3-E778-4A73-80C5-CD0C9D57FA49}">
      <dgm:prSet/>
      <dgm:spPr/>
      <dgm:t>
        <a:bodyPr/>
        <a:lstStyle/>
        <a:p>
          <a:r>
            <a:rPr lang="cs-CZ" dirty="0"/>
            <a:t>c) adresa místa trvalého pobytu, a nemá-li ji, adresa bydliště.</a:t>
          </a:r>
          <a:endParaRPr lang="en-US" dirty="0"/>
        </a:p>
      </dgm:t>
    </dgm:pt>
    <dgm:pt modelId="{57CC4692-CF83-431A-BE5F-B50C58DCA36F}" type="parTrans" cxnId="{7C4AFC33-09A0-4635-A06E-7D3E204EFA99}">
      <dgm:prSet/>
      <dgm:spPr/>
      <dgm:t>
        <a:bodyPr/>
        <a:lstStyle/>
        <a:p>
          <a:endParaRPr lang="en-US"/>
        </a:p>
      </dgm:t>
    </dgm:pt>
    <dgm:pt modelId="{3531B412-E733-438D-A8F2-C0C3984CDA3D}" type="sibTrans" cxnId="{7C4AFC33-09A0-4635-A06E-7D3E204EFA99}">
      <dgm:prSet/>
      <dgm:spPr/>
      <dgm:t>
        <a:bodyPr/>
        <a:lstStyle/>
        <a:p>
          <a:endParaRPr lang="en-US"/>
        </a:p>
      </dgm:t>
    </dgm:pt>
    <dgm:pt modelId="{DC12F63E-1011-4B07-9F8B-DC6D39584184}">
      <dgm:prSet/>
      <dgm:spPr/>
      <dgm:t>
        <a:bodyPr/>
        <a:lstStyle/>
        <a:p>
          <a:r>
            <a:rPr lang="cs-CZ"/>
            <a:t>Údaje </a:t>
          </a:r>
          <a:r>
            <a:rPr lang="cs-CZ" b="1"/>
            <a:t>o právnické osobě </a:t>
          </a:r>
          <a:endParaRPr lang="en-US"/>
        </a:p>
      </dgm:t>
    </dgm:pt>
    <dgm:pt modelId="{A009B625-8031-491F-98C1-29EA13666B5E}" type="parTrans" cxnId="{9F038ECD-4D48-4AD5-B4F0-BED0D185D8E3}">
      <dgm:prSet/>
      <dgm:spPr/>
      <dgm:t>
        <a:bodyPr/>
        <a:lstStyle/>
        <a:p>
          <a:endParaRPr lang="en-US"/>
        </a:p>
      </dgm:t>
    </dgm:pt>
    <dgm:pt modelId="{04C564B2-0A25-401E-A391-6588AC01E698}" type="sibTrans" cxnId="{9F038ECD-4D48-4AD5-B4F0-BED0D185D8E3}">
      <dgm:prSet/>
      <dgm:spPr/>
      <dgm:t>
        <a:bodyPr/>
        <a:lstStyle/>
        <a:p>
          <a:endParaRPr lang="en-US"/>
        </a:p>
      </dgm:t>
    </dgm:pt>
    <dgm:pt modelId="{B756029D-6BE2-4EC5-835A-C01B81BE1A44}">
      <dgm:prSet/>
      <dgm:spPr/>
      <dgm:t>
        <a:bodyPr/>
        <a:lstStyle/>
        <a:p>
          <a:r>
            <a:rPr lang="cs-CZ" dirty="0"/>
            <a:t>a) název nebo obchodní firma,</a:t>
          </a:r>
          <a:endParaRPr lang="en-US" dirty="0"/>
        </a:p>
      </dgm:t>
    </dgm:pt>
    <dgm:pt modelId="{2C881CDA-BF66-4886-B133-F9B4C98BA986}" type="parTrans" cxnId="{F5ED8D73-1444-4789-8C80-032AF642C0DE}">
      <dgm:prSet/>
      <dgm:spPr/>
      <dgm:t>
        <a:bodyPr/>
        <a:lstStyle/>
        <a:p>
          <a:endParaRPr lang="en-US"/>
        </a:p>
      </dgm:t>
    </dgm:pt>
    <dgm:pt modelId="{D45DCBF9-6D52-45E1-9510-FC455A2B7B03}" type="sibTrans" cxnId="{F5ED8D73-1444-4789-8C80-032AF642C0DE}">
      <dgm:prSet/>
      <dgm:spPr/>
      <dgm:t>
        <a:bodyPr/>
        <a:lstStyle/>
        <a:p>
          <a:endParaRPr lang="en-US"/>
        </a:p>
      </dgm:t>
    </dgm:pt>
    <dgm:pt modelId="{DB4B0D68-4F35-4309-A5BC-0956AF156B50}">
      <dgm:prSet/>
      <dgm:spPr/>
      <dgm:t>
        <a:bodyPr/>
        <a:lstStyle/>
        <a:p>
          <a:r>
            <a:rPr lang="cs-CZ" dirty="0"/>
            <a:t>b) identifikační číslo osoby nebo jiný obdobný identifikační údaj, je-li přidělen,</a:t>
          </a:r>
          <a:endParaRPr lang="en-US" dirty="0"/>
        </a:p>
      </dgm:t>
    </dgm:pt>
    <dgm:pt modelId="{04AF8182-804B-47BD-8197-33C7C9600A86}" type="parTrans" cxnId="{7059821D-0B81-4E88-AD1C-98C210B65F96}">
      <dgm:prSet/>
      <dgm:spPr/>
      <dgm:t>
        <a:bodyPr/>
        <a:lstStyle/>
        <a:p>
          <a:endParaRPr lang="en-US"/>
        </a:p>
      </dgm:t>
    </dgm:pt>
    <dgm:pt modelId="{D71B2D80-EF9A-47A0-91E2-C00E3A1F4D2B}" type="sibTrans" cxnId="{7059821D-0B81-4E88-AD1C-98C210B65F96}">
      <dgm:prSet/>
      <dgm:spPr/>
      <dgm:t>
        <a:bodyPr/>
        <a:lstStyle/>
        <a:p>
          <a:endParaRPr lang="en-US"/>
        </a:p>
      </dgm:t>
    </dgm:pt>
    <dgm:pt modelId="{72820DF9-9D70-46D5-99BD-144C5BF88BF9}">
      <dgm:prSet/>
      <dgm:spPr/>
      <dgm:t>
        <a:bodyPr/>
        <a:lstStyle/>
        <a:p>
          <a:r>
            <a:rPr lang="cs-CZ" dirty="0"/>
            <a:t>c) sídlo.</a:t>
          </a:r>
          <a:endParaRPr lang="en-US" dirty="0"/>
        </a:p>
      </dgm:t>
    </dgm:pt>
    <dgm:pt modelId="{A1F88442-99F9-4717-B890-6FE49AAC13CB}" type="parTrans" cxnId="{C7BFC916-9F07-41AB-A08A-AEAB0D089CA2}">
      <dgm:prSet/>
      <dgm:spPr/>
      <dgm:t>
        <a:bodyPr/>
        <a:lstStyle/>
        <a:p>
          <a:endParaRPr lang="en-US"/>
        </a:p>
      </dgm:t>
    </dgm:pt>
    <dgm:pt modelId="{65A7CFFB-F5DB-42FD-BC67-7E40AAF298C4}" type="sibTrans" cxnId="{C7BFC916-9F07-41AB-A08A-AEAB0D089CA2}">
      <dgm:prSet/>
      <dgm:spPr/>
      <dgm:t>
        <a:bodyPr/>
        <a:lstStyle/>
        <a:p>
          <a:endParaRPr lang="en-US"/>
        </a:p>
      </dgm:t>
    </dgm:pt>
    <dgm:pt modelId="{C1A6E425-755D-4D43-B7C7-FF4ADA256312}" type="pres">
      <dgm:prSet presAssocID="{3829B5C0-EF58-463A-97A8-1CDA0BBA6E8E}" presName="linear" presStyleCnt="0">
        <dgm:presLayoutVars>
          <dgm:animLvl val="lvl"/>
          <dgm:resizeHandles val="exact"/>
        </dgm:presLayoutVars>
      </dgm:prSet>
      <dgm:spPr/>
    </dgm:pt>
    <dgm:pt modelId="{5E11D113-5C68-4D3E-B9D0-33C8D28D4027}" type="pres">
      <dgm:prSet presAssocID="{C5556547-86A2-465D-B02A-71B671904E73}" presName="parentText" presStyleLbl="node1" presStyleIdx="0" presStyleCnt="2">
        <dgm:presLayoutVars>
          <dgm:chMax val="0"/>
          <dgm:bulletEnabled val="1"/>
        </dgm:presLayoutVars>
      </dgm:prSet>
      <dgm:spPr/>
    </dgm:pt>
    <dgm:pt modelId="{38AB81EF-C2A9-4943-9B1D-7EC8EC65FDAC}" type="pres">
      <dgm:prSet presAssocID="{C5556547-86A2-465D-B02A-71B671904E73}" presName="childText" presStyleLbl="revTx" presStyleIdx="0" presStyleCnt="2">
        <dgm:presLayoutVars>
          <dgm:bulletEnabled val="1"/>
        </dgm:presLayoutVars>
      </dgm:prSet>
      <dgm:spPr/>
    </dgm:pt>
    <dgm:pt modelId="{23D39892-EB2D-46E9-B5A5-98E7B1489296}" type="pres">
      <dgm:prSet presAssocID="{DC12F63E-1011-4B07-9F8B-DC6D39584184}" presName="parentText" presStyleLbl="node1" presStyleIdx="1" presStyleCnt="2">
        <dgm:presLayoutVars>
          <dgm:chMax val="0"/>
          <dgm:bulletEnabled val="1"/>
        </dgm:presLayoutVars>
      </dgm:prSet>
      <dgm:spPr/>
    </dgm:pt>
    <dgm:pt modelId="{DF843D2C-9AFC-4291-B1C7-52159A2852FC}" type="pres">
      <dgm:prSet presAssocID="{DC12F63E-1011-4B07-9F8B-DC6D39584184}" presName="childText" presStyleLbl="revTx" presStyleIdx="1" presStyleCnt="2">
        <dgm:presLayoutVars>
          <dgm:bulletEnabled val="1"/>
        </dgm:presLayoutVars>
      </dgm:prSet>
      <dgm:spPr/>
    </dgm:pt>
  </dgm:ptLst>
  <dgm:cxnLst>
    <dgm:cxn modelId="{C7BFC916-9F07-41AB-A08A-AEAB0D089CA2}" srcId="{DC12F63E-1011-4B07-9F8B-DC6D39584184}" destId="{72820DF9-9D70-46D5-99BD-144C5BF88BF9}" srcOrd="2" destOrd="0" parTransId="{A1F88442-99F9-4717-B890-6FE49AAC13CB}" sibTransId="{65A7CFFB-F5DB-42FD-BC67-7E40AAF298C4}"/>
    <dgm:cxn modelId="{E23E101D-FC0B-46D8-B21C-F2C9D8166380}" type="presOf" srcId="{DB4B0D68-4F35-4309-A5BC-0956AF156B50}" destId="{DF843D2C-9AFC-4291-B1C7-52159A2852FC}" srcOrd="0" destOrd="1" presId="urn:microsoft.com/office/officeart/2005/8/layout/vList2"/>
    <dgm:cxn modelId="{7059821D-0B81-4E88-AD1C-98C210B65F96}" srcId="{DC12F63E-1011-4B07-9F8B-DC6D39584184}" destId="{DB4B0D68-4F35-4309-A5BC-0956AF156B50}" srcOrd="1" destOrd="0" parTransId="{04AF8182-804B-47BD-8197-33C7C9600A86}" sibTransId="{D71B2D80-EF9A-47A0-91E2-C00E3A1F4D2B}"/>
    <dgm:cxn modelId="{D88D9B28-FACD-4D1B-8339-2BCD7EFB8F3E}" type="presOf" srcId="{60CF12A2-2BCA-4727-A4D5-BF44CE8BC215}" destId="{38AB81EF-C2A9-4943-9B1D-7EC8EC65FDAC}" srcOrd="0" destOrd="1" presId="urn:microsoft.com/office/officeart/2005/8/layout/vList2"/>
    <dgm:cxn modelId="{7C4AFC33-09A0-4635-A06E-7D3E204EFA99}" srcId="{C5556547-86A2-465D-B02A-71B671904E73}" destId="{A8E457D3-E778-4A73-80C5-CD0C9D57FA49}" srcOrd="2" destOrd="0" parTransId="{57CC4692-CF83-431A-BE5F-B50C58DCA36F}" sibTransId="{3531B412-E733-438D-A8F2-C0C3984CDA3D}"/>
    <dgm:cxn modelId="{04513441-D334-49F7-9E9A-FFCB81EE8AF7}" srcId="{3829B5C0-EF58-463A-97A8-1CDA0BBA6E8E}" destId="{C5556547-86A2-465D-B02A-71B671904E73}" srcOrd="0" destOrd="0" parTransId="{2A09928E-ABD8-4737-B1C5-0E97C956E886}" sibTransId="{94453FDF-E924-4CE3-802C-739177CD058B}"/>
    <dgm:cxn modelId="{2C5B4366-5779-4A24-92CA-97853B4D20AF}" type="presOf" srcId="{72820DF9-9D70-46D5-99BD-144C5BF88BF9}" destId="{DF843D2C-9AFC-4291-B1C7-52159A2852FC}" srcOrd="0" destOrd="2" presId="urn:microsoft.com/office/officeart/2005/8/layout/vList2"/>
    <dgm:cxn modelId="{F5ED8D73-1444-4789-8C80-032AF642C0DE}" srcId="{DC12F63E-1011-4B07-9F8B-DC6D39584184}" destId="{B756029D-6BE2-4EC5-835A-C01B81BE1A44}" srcOrd="0" destOrd="0" parTransId="{2C881CDA-BF66-4886-B133-F9B4C98BA986}" sibTransId="{D45DCBF9-6D52-45E1-9510-FC455A2B7B03}"/>
    <dgm:cxn modelId="{13D5AF74-836D-44FF-9A28-64024BAAB8CB}" srcId="{C5556547-86A2-465D-B02A-71B671904E73}" destId="{4BD6292D-4D86-45D1-9EF3-9346F3195782}" srcOrd="0" destOrd="0" parTransId="{51DB1BD6-B956-4FDF-B26D-A58FCDCCAF0E}" sibTransId="{AC02A9B8-D932-46A4-A0A5-0DC8CB4209DF}"/>
    <dgm:cxn modelId="{2587EDAA-C6A9-43A5-B895-B0F5F08C3F55}" type="presOf" srcId="{4BD6292D-4D86-45D1-9EF3-9346F3195782}" destId="{38AB81EF-C2A9-4943-9B1D-7EC8EC65FDAC}" srcOrd="0" destOrd="0" presId="urn:microsoft.com/office/officeart/2005/8/layout/vList2"/>
    <dgm:cxn modelId="{BD1961B4-9838-4C2A-9BC2-36AE2F2EC5EC}" type="presOf" srcId="{C5556547-86A2-465D-B02A-71B671904E73}" destId="{5E11D113-5C68-4D3E-B9D0-33C8D28D4027}" srcOrd="0" destOrd="0" presId="urn:microsoft.com/office/officeart/2005/8/layout/vList2"/>
    <dgm:cxn modelId="{A8870CC0-83A7-4584-8175-7AD40937FE94}" type="presOf" srcId="{B756029D-6BE2-4EC5-835A-C01B81BE1A44}" destId="{DF843D2C-9AFC-4291-B1C7-52159A2852FC}" srcOrd="0" destOrd="0" presId="urn:microsoft.com/office/officeart/2005/8/layout/vList2"/>
    <dgm:cxn modelId="{492E61C1-04D2-45D2-A373-368A897F9D74}" type="presOf" srcId="{A8E457D3-E778-4A73-80C5-CD0C9D57FA49}" destId="{38AB81EF-C2A9-4943-9B1D-7EC8EC65FDAC}" srcOrd="0" destOrd="2" presId="urn:microsoft.com/office/officeart/2005/8/layout/vList2"/>
    <dgm:cxn modelId="{9F038ECD-4D48-4AD5-B4F0-BED0D185D8E3}" srcId="{3829B5C0-EF58-463A-97A8-1CDA0BBA6E8E}" destId="{DC12F63E-1011-4B07-9F8B-DC6D39584184}" srcOrd="1" destOrd="0" parTransId="{A009B625-8031-491F-98C1-29EA13666B5E}" sibTransId="{04C564B2-0A25-401E-A391-6588AC01E698}"/>
    <dgm:cxn modelId="{C8B979D8-8C09-4DD9-B862-B8CD2B564CC7}" srcId="{C5556547-86A2-465D-B02A-71B671904E73}" destId="{60CF12A2-2BCA-4727-A4D5-BF44CE8BC215}" srcOrd="1" destOrd="0" parTransId="{2227DBD1-A35A-46DA-8D31-2B89950B4A4F}" sibTransId="{408C7796-4E77-4F52-8E17-C0953901B85C}"/>
    <dgm:cxn modelId="{C03347D9-F7C9-41B6-B4ED-AA3C7B6E91A3}" type="presOf" srcId="{3829B5C0-EF58-463A-97A8-1CDA0BBA6E8E}" destId="{C1A6E425-755D-4D43-B7C7-FF4ADA256312}" srcOrd="0" destOrd="0" presId="urn:microsoft.com/office/officeart/2005/8/layout/vList2"/>
    <dgm:cxn modelId="{62139DFE-846A-49C1-BA2F-97DF503C7736}" type="presOf" srcId="{DC12F63E-1011-4B07-9F8B-DC6D39584184}" destId="{23D39892-EB2D-46E9-B5A5-98E7B1489296}" srcOrd="0" destOrd="0" presId="urn:microsoft.com/office/officeart/2005/8/layout/vList2"/>
    <dgm:cxn modelId="{0B5B2958-052D-47D1-A0F8-380420E64E5E}" type="presParOf" srcId="{C1A6E425-755D-4D43-B7C7-FF4ADA256312}" destId="{5E11D113-5C68-4D3E-B9D0-33C8D28D4027}" srcOrd="0" destOrd="0" presId="urn:microsoft.com/office/officeart/2005/8/layout/vList2"/>
    <dgm:cxn modelId="{012B0B7A-5FEA-47D9-8094-A6AB63A5695E}" type="presParOf" srcId="{C1A6E425-755D-4D43-B7C7-FF4ADA256312}" destId="{38AB81EF-C2A9-4943-9B1D-7EC8EC65FDAC}" srcOrd="1" destOrd="0" presId="urn:microsoft.com/office/officeart/2005/8/layout/vList2"/>
    <dgm:cxn modelId="{6067C4CA-4B5E-4A08-BC6E-41D84D962AFF}" type="presParOf" srcId="{C1A6E425-755D-4D43-B7C7-FF4ADA256312}" destId="{23D39892-EB2D-46E9-B5A5-98E7B1489296}" srcOrd="2" destOrd="0" presId="urn:microsoft.com/office/officeart/2005/8/layout/vList2"/>
    <dgm:cxn modelId="{17F2D922-6BF8-4226-A293-0B71EDF9C82F}" type="presParOf" srcId="{C1A6E425-755D-4D43-B7C7-FF4ADA256312}" destId="{DF843D2C-9AFC-4291-B1C7-52159A2852F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129844-4246-4AC1-A858-1D1963C762DC}" type="doc">
      <dgm:prSet loTypeId="urn:microsoft.com/office/officeart/2005/8/layout/vProcess5" loCatId="process" qsTypeId="urn:microsoft.com/office/officeart/2005/8/quickstyle/simple3" qsCatId="simple" csTypeId="urn:microsoft.com/office/officeart/2005/8/colors/accent2_1" csCatId="accent2" phldr="1"/>
      <dgm:spPr/>
      <dgm:t>
        <a:bodyPr/>
        <a:lstStyle/>
        <a:p>
          <a:endParaRPr lang="en-US"/>
        </a:p>
      </dgm:t>
    </dgm:pt>
    <dgm:pt modelId="{157D73B6-26E0-4E40-A96C-B936F28A0F96}">
      <dgm:prSet/>
      <dgm:spPr/>
      <dgm:t>
        <a:bodyPr/>
        <a:lstStyle/>
        <a:p>
          <a:r>
            <a:rPr lang="cs-CZ" dirty="0"/>
            <a:t>Údaje závazné pro právní jednání týkající se nemovitostí vedených v katastru</a:t>
          </a:r>
          <a:endParaRPr lang="en-US" dirty="0"/>
        </a:p>
      </dgm:t>
    </dgm:pt>
    <dgm:pt modelId="{C047EE47-32DD-4406-8B01-E0B4CFEE3C24}" type="parTrans" cxnId="{224B3CA4-8406-4E6C-98D5-8823F33FE886}">
      <dgm:prSet/>
      <dgm:spPr/>
      <dgm:t>
        <a:bodyPr/>
        <a:lstStyle/>
        <a:p>
          <a:endParaRPr lang="en-US"/>
        </a:p>
      </dgm:t>
    </dgm:pt>
    <dgm:pt modelId="{47327337-9D24-4E88-B4AD-81A6CD11C8FA}" type="sibTrans" cxnId="{224B3CA4-8406-4E6C-98D5-8823F33FE886}">
      <dgm:prSet phldrT="1"/>
      <dgm:spPr/>
      <dgm:t>
        <a:bodyPr/>
        <a:lstStyle/>
        <a:p>
          <a:endParaRPr lang="en-US"/>
        </a:p>
      </dgm:t>
    </dgm:pt>
    <dgm:pt modelId="{A60AB709-ABD5-4BCB-BB29-FE272B31E880}">
      <dgm:prSet/>
      <dgm:spPr/>
      <dgm:t>
        <a:bodyPr/>
        <a:lstStyle/>
        <a:p>
          <a:r>
            <a:rPr lang="cs-CZ"/>
            <a:t>parcelní číslo</a:t>
          </a:r>
          <a:endParaRPr lang="en-US"/>
        </a:p>
      </dgm:t>
    </dgm:pt>
    <dgm:pt modelId="{D56F70F3-30C3-40E3-B37E-E8B456C7649A}" type="parTrans" cxnId="{6C9E6AB3-E182-4063-968D-3CBEE89FB61A}">
      <dgm:prSet/>
      <dgm:spPr/>
      <dgm:t>
        <a:bodyPr/>
        <a:lstStyle/>
        <a:p>
          <a:endParaRPr lang="en-US"/>
        </a:p>
      </dgm:t>
    </dgm:pt>
    <dgm:pt modelId="{DA8C9137-8E5E-4B4D-9829-65204FF70A82}" type="sibTrans" cxnId="{6C9E6AB3-E182-4063-968D-3CBEE89FB61A}">
      <dgm:prSet/>
      <dgm:spPr/>
      <dgm:t>
        <a:bodyPr/>
        <a:lstStyle/>
        <a:p>
          <a:endParaRPr lang="en-US"/>
        </a:p>
      </dgm:t>
    </dgm:pt>
    <dgm:pt modelId="{0A364D57-2A7A-4D14-8A5B-0C6E4A6540CE}">
      <dgm:prSet/>
      <dgm:spPr/>
      <dgm:t>
        <a:bodyPr/>
        <a:lstStyle/>
        <a:p>
          <a:r>
            <a:rPr lang="cs-CZ" dirty="0"/>
            <a:t>geometrické určení nemovitosti</a:t>
          </a:r>
          <a:endParaRPr lang="en-US" dirty="0"/>
        </a:p>
      </dgm:t>
    </dgm:pt>
    <dgm:pt modelId="{EC9DB485-CA58-45E7-B5DD-D5630D5B6EEA}" type="parTrans" cxnId="{6143624E-77B5-4A02-B75F-F152F038BBD6}">
      <dgm:prSet/>
      <dgm:spPr/>
      <dgm:t>
        <a:bodyPr/>
        <a:lstStyle/>
        <a:p>
          <a:endParaRPr lang="en-US"/>
        </a:p>
      </dgm:t>
    </dgm:pt>
    <dgm:pt modelId="{FC2DA9D9-976E-4A91-91E2-611F5423C48A}" type="sibTrans" cxnId="{6143624E-77B5-4A02-B75F-F152F038BBD6}">
      <dgm:prSet/>
      <dgm:spPr/>
      <dgm:t>
        <a:bodyPr/>
        <a:lstStyle/>
        <a:p>
          <a:endParaRPr lang="en-US"/>
        </a:p>
      </dgm:t>
    </dgm:pt>
    <dgm:pt modelId="{50C3D3AE-8607-4F56-9B42-E45764144B45}">
      <dgm:prSet/>
      <dgm:spPr/>
      <dgm:t>
        <a:bodyPr/>
        <a:lstStyle/>
        <a:p>
          <a:r>
            <a:rPr lang="cs-CZ" dirty="0"/>
            <a:t>název a geometrické určení katastrálního území</a:t>
          </a:r>
          <a:endParaRPr lang="en-US" dirty="0"/>
        </a:p>
      </dgm:t>
    </dgm:pt>
    <dgm:pt modelId="{B9F6F94B-3124-40F5-B255-C7F26FABE929}" type="parTrans" cxnId="{4D440776-2A13-4F69-B0DD-4B4D0F9C7030}">
      <dgm:prSet/>
      <dgm:spPr/>
      <dgm:t>
        <a:bodyPr/>
        <a:lstStyle/>
        <a:p>
          <a:endParaRPr lang="en-US"/>
        </a:p>
      </dgm:t>
    </dgm:pt>
    <dgm:pt modelId="{C9B6A105-E108-48F2-91D7-8EDDAF2A0C6E}" type="sibTrans" cxnId="{4D440776-2A13-4F69-B0DD-4B4D0F9C7030}">
      <dgm:prSet/>
      <dgm:spPr/>
      <dgm:t>
        <a:bodyPr/>
        <a:lstStyle/>
        <a:p>
          <a:endParaRPr lang="en-US"/>
        </a:p>
      </dgm:t>
    </dgm:pt>
    <dgm:pt modelId="{7BF0CE4B-4373-4E77-BBBD-CDD3E9D52F74}">
      <dgm:prSet/>
      <dgm:spPr/>
      <dgm:t>
        <a:bodyPr/>
        <a:lstStyle/>
        <a:p>
          <a:r>
            <a:rPr lang="cs-CZ" dirty="0"/>
            <a:t>Význam dalších údajů katastru pro právních vztahy k evidovaným nemovitostem</a:t>
          </a:r>
          <a:endParaRPr lang="en-US" dirty="0"/>
        </a:p>
      </dgm:t>
    </dgm:pt>
    <dgm:pt modelId="{EB9E29AC-750C-4C29-B28B-7B246C585681}" type="parTrans" cxnId="{2D9DF1A4-C8E6-41B5-9DB1-C3290C2F752A}">
      <dgm:prSet/>
      <dgm:spPr/>
      <dgm:t>
        <a:bodyPr/>
        <a:lstStyle/>
        <a:p>
          <a:endParaRPr lang="en-US"/>
        </a:p>
      </dgm:t>
    </dgm:pt>
    <dgm:pt modelId="{B349D715-AFBE-4D84-8523-EC9B79410594}" type="sibTrans" cxnId="{2D9DF1A4-C8E6-41B5-9DB1-C3290C2F752A}">
      <dgm:prSet phldrT="2"/>
      <dgm:spPr/>
      <dgm:t>
        <a:bodyPr/>
        <a:lstStyle/>
        <a:p>
          <a:endParaRPr lang="en-US"/>
        </a:p>
      </dgm:t>
    </dgm:pt>
    <dgm:pt modelId="{C570E8DE-A284-497A-B312-F6E5E16EE102}">
      <dgm:prSet/>
      <dgm:spPr/>
      <dgm:t>
        <a:bodyPr/>
        <a:lstStyle/>
        <a:p>
          <a:r>
            <a:rPr lang="cs-CZ"/>
            <a:t>Výměra, druh pozemku, způsob ochrany nemovitosti,…</a:t>
          </a:r>
          <a:endParaRPr lang="en-US"/>
        </a:p>
      </dgm:t>
    </dgm:pt>
    <dgm:pt modelId="{CB9E6108-B8ED-4CFB-8302-39B9C9CECC07}" type="parTrans" cxnId="{AF80E553-A31B-4C09-A8DB-35E3F683D5EE}">
      <dgm:prSet/>
      <dgm:spPr/>
      <dgm:t>
        <a:bodyPr/>
        <a:lstStyle/>
        <a:p>
          <a:endParaRPr lang="en-US"/>
        </a:p>
      </dgm:t>
    </dgm:pt>
    <dgm:pt modelId="{48A40D5F-07F2-4514-9EC0-9CFB50D75C46}" type="sibTrans" cxnId="{AF80E553-A31B-4C09-A8DB-35E3F683D5EE}">
      <dgm:prSet/>
      <dgm:spPr/>
      <dgm:t>
        <a:bodyPr/>
        <a:lstStyle/>
        <a:p>
          <a:endParaRPr lang="en-US"/>
        </a:p>
      </dgm:t>
    </dgm:pt>
    <dgm:pt modelId="{122E4F15-1877-4EF9-911B-F012ABA1A640}" type="pres">
      <dgm:prSet presAssocID="{B2129844-4246-4AC1-A858-1D1963C762DC}" presName="outerComposite" presStyleCnt="0">
        <dgm:presLayoutVars>
          <dgm:chMax val="5"/>
          <dgm:dir/>
          <dgm:resizeHandles val="exact"/>
        </dgm:presLayoutVars>
      </dgm:prSet>
      <dgm:spPr/>
    </dgm:pt>
    <dgm:pt modelId="{2FA99A82-3C10-4A3C-9825-387B353CC8DA}" type="pres">
      <dgm:prSet presAssocID="{B2129844-4246-4AC1-A858-1D1963C762DC}" presName="dummyMaxCanvas" presStyleCnt="0">
        <dgm:presLayoutVars/>
      </dgm:prSet>
      <dgm:spPr/>
    </dgm:pt>
    <dgm:pt modelId="{2FD49041-640A-476A-BBBD-7725810EA3DC}" type="pres">
      <dgm:prSet presAssocID="{B2129844-4246-4AC1-A858-1D1963C762DC}" presName="TwoNodes_1" presStyleLbl="node1" presStyleIdx="0" presStyleCnt="2">
        <dgm:presLayoutVars>
          <dgm:bulletEnabled val="1"/>
        </dgm:presLayoutVars>
      </dgm:prSet>
      <dgm:spPr/>
    </dgm:pt>
    <dgm:pt modelId="{64C09E70-DA3F-4955-8C1D-5CA988D2E83B}" type="pres">
      <dgm:prSet presAssocID="{B2129844-4246-4AC1-A858-1D1963C762DC}" presName="TwoNodes_2" presStyleLbl="node1" presStyleIdx="1" presStyleCnt="2">
        <dgm:presLayoutVars>
          <dgm:bulletEnabled val="1"/>
        </dgm:presLayoutVars>
      </dgm:prSet>
      <dgm:spPr/>
    </dgm:pt>
    <dgm:pt modelId="{921391EC-48ED-4B15-8E14-33DA5F99E461}" type="pres">
      <dgm:prSet presAssocID="{B2129844-4246-4AC1-A858-1D1963C762DC}" presName="TwoConn_1-2" presStyleLbl="fgAccFollowNode1" presStyleIdx="0" presStyleCnt="1">
        <dgm:presLayoutVars>
          <dgm:bulletEnabled val="1"/>
        </dgm:presLayoutVars>
      </dgm:prSet>
      <dgm:spPr/>
    </dgm:pt>
    <dgm:pt modelId="{D1181318-5B79-4A24-A03F-47C495EDCF57}" type="pres">
      <dgm:prSet presAssocID="{B2129844-4246-4AC1-A858-1D1963C762DC}" presName="TwoNodes_1_text" presStyleLbl="node1" presStyleIdx="1" presStyleCnt="2">
        <dgm:presLayoutVars>
          <dgm:bulletEnabled val="1"/>
        </dgm:presLayoutVars>
      </dgm:prSet>
      <dgm:spPr/>
    </dgm:pt>
    <dgm:pt modelId="{9FA97199-32E7-427A-B6C4-360036B8A48C}" type="pres">
      <dgm:prSet presAssocID="{B2129844-4246-4AC1-A858-1D1963C762DC}" presName="TwoNodes_2_text" presStyleLbl="node1" presStyleIdx="1" presStyleCnt="2">
        <dgm:presLayoutVars>
          <dgm:bulletEnabled val="1"/>
        </dgm:presLayoutVars>
      </dgm:prSet>
      <dgm:spPr/>
    </dgm:pt>
  </dgm:ptLst>
  <dgm:cxnLst>
    <dgm:cxn modelId="{6C4DCF00-F0DE-422C-AC47-871B451F7369}" type="presOf" srcId="{0A364D57-2A7A-4D14-8A5B-0C6E4A6540CE}" destId="{2FD49041-640A-476A-BBBD-7725810EA3DC}" srcOrd="0" destOrd="2" presId="urn:microsoft.com/office/officeart/2005/8/layout/vProcess5"/>
    <dgm:cxn modelId="{F6565C2D-9103-455E-B2C5-76E1F8CF8370}" type="presOf" srcId="{157D73B6-26E0-4E40-A96C-B936F28A0F96}" destId="{D1181318-5B79-4A24-A03F-47C495EDCF57}" srcOrd="1" destOrd="0" presId="urn:microsoft.com/office/officeart/2005/8/layout/vProcess5"/>
    <dgm:cxn modelId="{CFEE9930-1BCB-4C76-BE2D-BBEA4DC1ACED}" type="presOf" srcId="{7BF0CE4B-4373-4E77-BBBD-CDD3E9D52F74}" destId="{64C09E70-DA3F-4955-8C1D-5CA988D2E83B}" srcOrd="0" destOrd="0" presId="urn:microsoft.com/office/officeart/2005/8/layout/vProcess5"/>
    <dgm:cxn modelId="{5B5CA05B-3CAC-4AF7-8397-6AED45AA02F3}" type="presOf" srcId="{0A364D57-2A7A-4D14-8A5B-0C6E4A6540CE}" destId="{D1181318-5B79-4A24-A03F-47C495EDCF57}" srcOrd="1" destOrd="2" presId="urn:microsoft.com/office/officeart/2005/8/layout/vProcess5"/>
    <dgm:cxn modelId="{24545666-15FC-4351-8286-9A4888F93686}" type="presOf" srcId="{C570E8DE-A284-497A-B312-F6E5E16EE102}" destId="{9FA97199-32E7-427A-B6C4-360036B8A48C}" srcOrd="1" destOrd="1" presId="urn:microsoft.com/office/officeart/2005/8/layout/vProcess5"/>
    <dgm:cxn modelId="{6143624E-77B5-4A02-B75F-F152F038BBD6}" srcId="{157D73B6-26E0-4E40-A96C-B936F28A0F96}" destId="{0A364D57-2A7A-4D14-8A5B-0C6E4A6540CE}" srcOrd="1" destOrd="0" parTransId="{EC9DB485-CA58-45E7-B5DD-D5630D5B6EEA}" sibTransId="{FC2DA9D9-976E-4A91-91E2-611F5423C48A}"/>
    <dgm:cxn modelId="{D57F854F-47D1-4C89-9062-85F89F4D9E31}" type="presOf" srcId="{50C3D3AE-8607-4F56-9B42-E45764144B45}" destId="{2FD49041-640A-476A-BBBD-7725810EA3DC}" srcOrd="0" destOrd="3" presId="urn:microsoft.com/office/officeart/2005/8/layout/vProcess5"/>
    <dgm:cxn modelId="{AF80E553-A31B-4C09-A8DB-35E3F683D5EE}" srcId="{7BF0CE4B-4373-4E77-BBBD-CDD3E9D52F74}" destId="{C570E8DE-A284-497A-B312-F6E5E16EE102}" srcOrd="0" destOrd="0" parTransId="{CB9E6108-B8ED-4CFB-8302-39B9C9CECC07}" sibTransId="{48A40D5F-07F2-4514-9EC0-9CFB50D75C46}"/>
    <dgm:cxn modelId="{4D440776-2A13-4F69-B0DD-4B4D0F9C7030}" srcId="{157D73B6-26E0-4E40-A96C-B936F28A0F96}" destId="{50C3D3AE-8607-4F56-9B42-E45764144B45}" srcOrd="2" destOrd="0" parTransId="{B9F6F94B-3124-40F5-B255-C7F26FABE929}" sibTransId="{C9B6A105-E108-48F2-91D7-8EDDAF2A0C6E}"/>
    <dgm:cxn modelId="{25FC9E7B-4F6B-4F03-B08F-59B103E24F68}" type="presOf" srcId="{C570E8DE-A284-497A-B312-F6E5E16EE102}" destId="{64C09E70-DA3F-4955-8C1D-5CA988D2E83B}" srcOrd="0" destOrd="1" presId="urn:microsoft.com/office/officeart/2005/8/layout/vProcess5"/>
    <dgm:cxn modelId="{13DA467C-1CB5-4724-8AC6-9985F576B211}" type="presOf" srcId="{A60AB709-ABD5-4BCB-BB29-FE272B31E880}" destId="{2FD49041-640A-476A-BBBD-7725810EA3DC}" srcOrd="0" destOrd="1" presId="urn:microsoft.com/office/officeart/2005/8/layout/vProcess5"/>
    <dgm:cxn modelId="{224B3CA4-8406-4E6C-98D5-8823F33FE886}" srcId="{B2129844-4246-4AC1-A858-1D1963C762DC}" destId="{157D73B6-26E0-4E40-A96C-B936F28A0F96}" srcOrd="0" destOrd="0" parTransId="{C047EE47-32DD-4406-8B01-E0B4CFEE3C24}" sibTransId="{47327337-9D24-4E88-B4AD-81A6CD11C8FA}"/>
    <dgm:cxn modelId="{2D9DF1A4-C8E6-41B5-9DB1-C3290C2F752A}" srcId="{B2129844-4246-4AC1-A858-1D1963C762DC}" destId="{7BF0CE4B-4373-4E77-BBBD-CDD3E9D52F74}" srcOrd="1" destOrd="0" parTransId="{EB9E29AC-750C-4C29-B28B-7B246C585681}" sibTransId="{B349D715-AFBE-4D84-8523-EC9B79410594}"/>
    <dgm:cxn modelId="{7D2F73A8-35C3-4672-B178-3CBF17F234D2}" type="presOf" srcId="{B2129844-4246-4AC1-A858-1D1963C762DC}" destId="{122E4F15-1877-4EF9-911B-F012ABA1A640}" srcOrd="0" destOrd="0" presId="urn:microsoft.com/office/officeart/2005/8/layout/vProcess5"/>
    <dgm:cxn modelId="{669757A8-A081-4BE4-820D-7474CCEEFA37}" type="presOf" srcId="{47327337-9D24-4E88-B4AD-81A6CD11C8FA}" destId="{921391EC-48ED-4B15-8E14-33DA5F99E461}" srcOrd="0" destOrd="0" presId="urn:microsoft.com/office/officeart/2005/8/layout/vProcess5"/>
    <dgm:cxn modelId="{6C9E6AB3-E182-4063-968D-3CBEE89FB61A}" srcId="{157D73B6-26E0-4E40-A96C-B936F28A0F96}" destId="{A60AB709-ABD5-4BCB-BB29-FE272B31E880}" srcOrd="0" destOrd="0" parTransId="{D56F70F3-30C3-40E3-B37E-E8B456C7649A}" sibTransId="{DA8C9137-8E5E-4B4D-9829-65204FF70A82}"/>
    <dgm:cxn modelId="{69DBE3C6-B391-4362-883E-5CC8D40A7C08}" type="presOf" srcId="{7BF0CE4B-4373-4E77-BBBD-CDD3E9D52F74}" destId="{9FA97199-32E7-427A-B6C4-360036B8A48C}" srcOrd="1" destOrd="0" presId="urn:microsoft.com/office/officeart/2005/8/layout/vProcess5"/>
    <dgm:cxn modelId="{D9C9D8CC-DFC0-40A2-A692-886B086CD397}" type="presOf" srcId="{50C3D3AE-8607-4F56-9B42-E45764144B45}" destId="{D1181318-5B79-4A24-A03F-47C495EDCF57}" srcOrd="1" destOrd="3" presId="urn:microsoft.com/office/officeart/2005/8/layout/vProcess5"/>
    <dgm:cxn modelId="{0F9BBCD0-1394-4776-A1C9-CA7288E709E0}" type="presOf" srcId="{157D73B6-26E0-4E40-A96C-B936F28A0F96}" destId="{2FD49041-640A-476A-BBBD-7725810EA3DC}" srcOrd="0" destOrd="0" presId="urn:microsoft.com/office/officeart/2005/8/layout/vProcess5"/>
    <dgm:cxn modelId="{5DC5D6FA-D586-4871-9497-5267E2E30D65}" type="presOf" srcId="{A60AB709-ABD5-4BCB-BB29-FE272B31E880}" destId="{D1181318-5B79-4A24-A03F-47C495EDCF57}" srcOrd="1" destOrd="1" presId="urn:microsoft.com/office/officeart/2005/8/layout/vProcess5"/>
    <dgm:cxn modelId="{EE2135E5-65F0-4F3C-B468-F56BB664A6DE}" type="presParOf" srcId="{122E4F15-1877-4EF9-911B-F012ABA1A640}" destId="{2FA99A82-3C10-4A3C-9825-387B353CC8DA}" srcOrd="0" destOrd="0" presId="urn:microsoft.com/office/officeart/2005/8/layout/vProcess5"/>
    <dgm:cxn modelId="{BDB1C483-C45B-4929-86DA-5137097B3B02}" type="presParOf" srcId="{122E4F15-1877-4EF9-911B-F012ABA1A640}" destId="{2FD49041-640A-476A-BBBD-7725810EA3DC}" srcOrd="1" destOrd="0" presId="urn:microsoft.com/office/officeart/2005/8/layout/vProcess5"/>
    <dgm:cxn modelId="{92BB9396-1478-4618-BF12-5B875F42FFA5}" type="presParOf" srcId="{122E4F15-1877-4EF9-911B-F012ABA1A640}" destId="{64C09E70-DA3F-4955-8C1D-5CA988D2E83B}" srcOrd="2" destOrd="0" presId="urn:microsoft.com/office/officeart/2005/8/layout/vProcess5"/>
    <dgm:cxn modelId="{D4F084EA-2E47-485C-B3D5-9B2BB72E9099}" type="presParOf" srcId="{122E4F15-1877-4EF9-911B-F012ABA1A640}" destId="{921391EC-48ED-4B15-8E14-33DA5F99E461}" srcOrd="3" destOrd="0" presId="urn:microsoft.com/office/officeart/2005/8/layout/vProcess5"/>
    <dgm:cxn modelId="{37FCF935-5F22-4B36-BDB6-7355BD37556B}" type="presParOf" srcId="{122E4F15-1877-4EF9-911B-F012ABA1A640}" destId="{D1181318-5B79-4A24-A03F-47C495EDCF57}" srcOrd="4" destOrd="0" presId="urn:microsoft.com/office/officeart/2005/8/layout/vProcess5"/>
    <dgm:cxn modelId="{211FF1F5-33CB-4595-BEB5-E054657E8A11}" type="presParOf" srcId="{122E4F15-1877-4EF9-911B-F012ABA1A640}" destId="{9FA97199-32E7-427A-B6C4-360036B8A48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BE53E-B829-4B4D-8DC3-79D62364172F}" type="doc">
      <dgm:prSet loTypeId="urn:microsoft.com/office/officeart/2005/8/layout/process1" loCatId="process" qsTypeId="urn:microsoft.com/office/officeart/2005/8/quickstyle/simple3" qsCatId="simple" csTypeId="urn:microsoft.com/office/officeart/2005/8/colors/accent2_1" csCatId="accent2" phldr="1"/>
      <dgm:spPr/>
      <dgm:t>
        <a:bodyPr/>
        <a:lstStyle/>
        <a:p>
          <a:endParaRPr lang="en-US"/>
        </a:p>
      </dgm:t>
    </dgm:pt>
    <dgm:pt modelId="{A02475DB-F393-4D77-AB8B-D9C951174B6F}">
      <dgm:prSet/>
      <dgm:spPr/>
      <dgm:t>
        <a:bodyPr/>
        <a:lstStyle/>
        <a:p>
          <a:r>
            <a:rPr lang="cs-CZ" dirty="0"/>
            <a:t>Obsah katastru je uspořádán     </a:t>
          </a:r>
          <a:r>
            <a:rPr lang="cs-CZ" b="1" dirty="0"/>
            <a:t>v katastrálních operátech podle katastrálních území</a:t>
          </a:r>
          <a:r>
            <a:rPr lang="cs-CZ" dirty="0"/>
            <a:t>.</a:t>
          </a:r>
          <a:endParaRPr lang="en-US" dirty="0"/>
        </a:p>
      </dgm:t>
    </dgm:pt>
    <dgm:pt modelId="{1B6BF8BF-199B-4D3A-ACD3-04B4D10D0542}" type="parTrans" cxnId="{C5EF4E15-71B8-432C-B6F3-6F08E0BEF780}">
      <dgm:prSet/>
      <dgm:spPr/>
      <dgm:t>
        <a:bodyPr/>
        <a:lstStyle/>
        <a:p>
          <a:endParaRPr lang="en-US"/>
        </a:p>
      </dgm:t>
    </dgm:pt>
    <dgm:pt modelId="{5BADFB58-5100-4FD3-9D1F-B6361AE96F89}" type="sibTrans" cxnId="{C5EF4E15-71B8-432C-B6F3-6F08E0BEF780}">
      <dgm:prSet/>
      <dgm:spPr/>
      <dgm:t>
        <a:bodyPr/>
        <a:lstStyle/>
        <a:p>
          <a:endParaRPr lang="en-US"/>
        </a:p>
      </dgm:t>
    </dgm:pt>
    <dgm:pt modelId="{D1297143-6D47-4707-9EB7-422937E5C5EE}">
      <dgm:prSet custT="1"/>
      <dgm:spPr/>
      <dgm:t>
        <a:bodyPr/>
        <a:lstStyle/>
        <a:p>
          <a:r>
            <a:rPr lang="cs-CZ" sz="1800"/>
            <a:t>Katastrální operát tvoří</a:t>
          </a:r>
          <a:endParaRPr lang="en-US" sz="1800" dirty="0"/>
        </a:p>
      </dgm:t>
    </dgm:pt>
    <dgm:pt modelId="{089DB205-ABC4-420B-9E7C-C399D488AD5A}" type="parTrans" cxnId="{6D9DC6FE-F020-4E92-A3BA-690D9B536A2B}">
      <dgm:prSet/>
      <dgm:spPr/>
      <dgm:t>
        <a:bodyPr/>
        <a:lstStyle/>
        <a:p>
          <a:endParaRPr lang="en-US"/>
        </a:p>
      </dgm:t>
    </dgm:pt>
    <dgm:pt modelId="{F22994FC-BA63-4CB0-8A06-026DF94EC5A8}" type="sibTrans" cxnId="{6D9DC6FE-F020-4E92-A3BA-690D9B536A2B}">
      <dgm:prSet/>
      <dgm:spPr/>
      <dgm:t>
        <a:bodyPr/>
        <a:lstStyle/>
        <a:p>
          <a:endParaRPr lang="en-US"/>
        </a:p>
      </dgm:t>
    </dgm:pt>
    <dgm:pt modelId="{97C73734-602E-4597-87C0-4A65473FBA42}">
      <dgm:prSet custT="1"/>
      <dgm:spPr/>
      <dgm:t>
        <a:bodyPr/>
        <a:lstStyle/>
        <a:p>
          <a:r>
            <a:rPr lang="cs-CZ" sz="1400"/>
            <a:t>a) </a:t>
          </a:r>
          <a:r>
            <a:rPr lang="cs-CZ" sz="1400" b="1">
              <a:hlinkClick xmlns:r="http://schemas.openxmlformats.org/officeDocument/2006/relationships" r:id="rId1"/>
            </a:rPr>
            <a:t>soubor geodetických informací</a:t>
          </a:r>
          <a:r>
            <a:rPr lang="cs-CZ" sz="1400" b="1"/>
            <a:t>, </a:t>
          </a:r>
          <a:endParaRPr lang="en-US" sz="1400" dirty="0"/>
        </a:p>
      </dgm:t>
    </dgm:pt>
    <dgm:pt modelId="{132A997E-A0C0-4193-8B02-8AD67B334381}" type="parTrans" cxnId="{2FD07C0C-C856-40BA-AA26-DC48B05B23F6}">
      <dgm:prSet/>
      <dgm:spPr/>
      <dgm:t>
        <a:bodyPr/>
        <a:lstStyle/>
        <a:p>
          <a:endParaRPr lang="en-US"/>
        </a:p>
      </dgm:t>
    </dgm:pt>
    <dgm:pt modelId="{C479DDE9-87D8-410E-B333-7CC80F7E422D}" type="sibTrans" cxnId="{2FD07C0C-C856-40BA-AA26-DC48B05B23F6}">
      <dgm:prSet/>
      <dgm:spPr/>
      <dgm:t>
        <a:bodyPr/>
        <a:lstStyle/>
        <a:p>
          <a:endParaRPr lang="en-US"/>
        </a:p>
      </dgm:t>
    </dgm:pt>
    <dgm:pt modelId="{C6C48649-B40D-4C6A-967C-58306243D19A}">
      <dgm:prSet custT="1"/>
      <dgm:spPr/>
      <dgm:t>
        <a:bodyPr/>
        <a:lstStyle/>
        <a:p>
          <a:r>
            <a:rPr lang="cs-CZ" sz="1400" i="1"/>
            <a:t>který zahrnuje katastrální mapu a její číselné vyjádření,</a:t>
          </a:r>
          <a:endParaRPr lang="en-US" sz="1400" dirty="0"/>
        </a:p>
      </dgm:t>
    </dgm:pt>
    <dgm:pt modelId="{D9FDCBB5-0419-4220-BC70-6A824B38F8D4}" type="parTrans" cxnId="{CA2DA521-5DCE-41A5-98B7-089A5811D406}">
      <dgm:prSet/>
      <dgm:spPr/>
      <dgm:t>
        <a:bodyPr/>
        <a:lstStyle/>
        <a:p>
          <a:endParaRPr lang="en-US"/>
        </a:p>
      </dgm:t>
    </dgm:pt>
    <dgm:pt modelId="{F8EBE066-F4A7-4220-9755-791EEBF749A8}" type="sibTrans" cxnId="{CA2DA521-5DCE-41A5-98B7-089A5811D406}">
      <dgm:prSet/>
      <dgm:spPr/>
      <dgm:t>
        <a:bodyPr/>
        <a:lstStyle/>
        <a:p>
          <a:endParaRPr lang="en-US"/>
        </a:p>
      </dgm:t>
    </dgm:pt>
    <dgm:pt modelId="{4EDBC0D0-EDD2-465D-9DA7-CD9975B5FA1C}">
      <dgm:prSet custT="1"/>
      <dgm:spPr/>
      <dgm:t>
        <a:bodyPr/>
        <a:lstStyle/>
        <a:p>
          <a:r>
            <a:rPr lang="cs-CZ" sz="1400"/>
            <a:t>b) </a:t>
          </a:r>
          <a:r>
            <a:rPr lang="cs-CZ" sz="1400" b="1"/>
            <a:t>soubor popisných informací, </a:t>
          </a:r>
          <a:endParaRPr lang="en-US" sz="1400" dirty="0"/>
        </a:p>
      </dgm:t>
    </dgm:pt>
    <dgm:pt modelId="{2B42973E-24EE-4C2E-BF81-F2647AC1F583}" type="parTrans" cxnId="{FF4590BA-DC19-4BCF-BBC2-24DDE2E9AD08}">
      <dgm:prSet/>
      <dgm:spPr/>
      <dgm:t>
        <a:bodyPr/>
        <a:lstStyle/>
        <a:p>
          <a:endParaRPr lang="en-US"/>
        </a:p>
      </dgm:t>
    </dgm:pt>
    <dgm:pt modelId="{EF3729CC-078B-45EF-B6E3-C3C36D29B5D2}" type="sibTrans" cxnId="{FF4590BA-DC19-4BCF-BBC2-24DDE2E9AD08}">
      <dgm:prSet/>
      <dgm:spPr/>
      <dgm:t>
        <a:bodyPr/>
        <a:lstStyle/>
        <a:p>
          <a:endParaRPr lang="en-US"/>
        </a:p>
      </dgm:t>
    </dgm:pt>
    <dgm:pt modelId="{8B5ACEAC-A61E-4C9E-A38A-0B99F99743F6}">
      <dgm:prSet custT="1"/>
      <dgm:spPr/>
      <dgm:t>
        <a:bodyPr/>
        <a:lstStyle/>
        <a:p>
          <a:r>
            <a:rPr lang="cs-CZ" sz="1400" b="0" i="1"/>
            <a:t>údaje o katastrálních územích, parcelách, stavbách, o jednotkách, vlastnících a jiných oprávněných, právních vztazích a dalších právech a skutečnostech, stanovených zákonem</a:t>
          </a:r>
          <a:endParaRPr lang="en-US" sz="1400" i="1" dirty="0"/>
        </a:p>
      </dgm:t>
    </dgm:pt>
    <dgm:pt modelId="{D786645A-3273-4585-9351-AAB7E468DC74}" type="parTrans" cxnId="{A1616778-38FB-4801-8F8E-E3F99DEC9D1A}">
      <dgm:prSet/>
      <dgm:spPr/>
      <dgm:t>
        <a:bodyPr/>
        <a:lstStyle/>
        <a:p>
          <a:endParaRPr lang="en-US"/>
        </a:p>
      </dgm:t>
    </dgm:pt>
    <dgm:pt modelId="{086CDEC1-41AF-4272-A40D-6CBB13B17911}" type="sibTrans" cxnId="{A1616778-38FB-4801-8F8E-E3F99DEC9D1A}">
      <dgm:prSet/>
      <dgm:spPr/>
      <dgm:t>
        <a:bodyPr/>
        <a:lstStyle/>
        <a:p>
          <a:endParaRPr lang="en-US"/>
        </a:p>
      </dgm:t>
    </dgm:pt>
    <dgm:pt modelId="{4B7CFE00-6A21-4377-961B-E6A8419E8306}">
      <dgm:prSet custT="1"/>
      <dgm:spPr/>
      <dgm:t>
        <a:bodyPr/>
        <a:lstStyle/>
        <a:p>
          <a:r>
            <a:rPr lang="cs-CZ" sz="1400"/>
            <a:t>c) </a:t>
          </a:r>
          <a:r>
            <a:rPr lang="cs-CZ" sz="1400" b="1"/>
            <a:t>dokumentace</a:t>
          </a:r>
          <a:r>
            <a:rPr lang="cs-CZ" sz="1400"/>
            <a:t> výsledků šetření a měření pro vedení a obnovu souboru geodetických informací, včetně místního a pomístního názvosloví,</a:t>
          </a:r>
          <a:endParaRPr lang="en-US" sz="1400" dirty="0"/>
        </a:p>
      </dgm:t>
    </dgm:pt>
    <dgm:pt modelId="{C03E35BC-DA29-4FE1-AD9D-59E3ADD6A886}" type="parTrans" cxnId="{5DF67284-FB34-48D7-B994-14C19EA2795A}">
      <dgm:prSet/>
      <dgm:spPr/>
      <dgm:t>
        <a:bodyPr/>
        <a:lstStyle/>
        <a:p>
          <a:endParaRPr lang="en-US"/>
        </a:p>
      </dgm:t>
    </dgm:pt>
    <dgm:pt modelId="{5253E389-CFF5-4ABC-98F2-0DA3916256B5}" type="sibTrans" cxnId="{5DF67284-FB34-48D7-B994-14C19EA2795A}">
      <dgm:prSet/>
      <dgm:spPr/>
      <dgm:t>
        <a:bodyPr/>
        <a:lstStyle/>
        <a:p>
          <a:endParaRPr lang="en-US"/>
        </a:p>
      </dgm:t>
    </dgm:pt>
    <dgm:pt modelId="{A37FDB55-4C44-471D-A5FF-09E386F8E96C}">
      <dgm:prSet custT="1"/>
      <dgm:spPr/>
      <dgm:t>
        <a:bodyPr/>
        <a:lstStyle/>
        <a:p>
          <a:r>
            <a:rPr lang="cs-CZ" sz="1400"/>
            <a:t>d) </a:t>
          </a:r>
          <a:r>
            <a:rPr lang="cs-CZ" sz="1400" b="1"/>
            <a:t>sbírka listin</a:t>
          </a:r>
          <a:r>
            <a:rPr lang="cs-CZ" sz="1400"/>
            <a:t>, </a:t>
          </a:r>
          <a:endParaRPr lang="en-US" sz="1400" dirty="0"/>
        </a:p>
      </dgm:t>
    </dgm:pt>
    <dgm:pt modelId="{BC6F122E-200C-43FD-9780-D170566D66B4}" type="parTrans" cxnId="{E7E7B18D-4BB1-444B-AB2E-6E268AB77044}">
      <dgm:prSet/>
      <dgm:spPr/>
      <dgm:t>
        <a:bodyPr/>
        <a:lstStyle/>
        <a:p>
          <a:endParaRPr lang="en-US"/>
        </a:p>
      </dgm:t>
    </dgm:pt>
    <dgm:pt modelId="{0BD2277D-B0C1-4C76-BDFE-7E21C1C90457}" type="sibTrans" cxnId="{E7E7B18D-4BB1-444B-AB2E-6E268AB77044}">
      <dgm:prSet/>
      <dgm:spPr/>
      <dgm:t>
        <a:bodyPr/>
        <a:lstStyle/>
        <a:p>
          <a:endParaRPr lang="en-US"/>
        </a:p>
      </dgm:t>
    </dgm:pt>
    <dgm:pt modelId="{DD273765-B7B6-49F2-A294-0EE298AFC3F1}">
      <dgm:prSet custT="1"/>
      <dgm:spPr/>
      <dgm:t>
        <a:bodyPr/>
        <a:lstStyle/>
        <a:p>
          <a:r>
            <a:rPr lang="cs-CZ" sz="1400" i="1"/>
            <a:t>která obsahuje rozhodnutí orgánů veřejné moci, smlouvy a jiné listiny, na jejichž podkladě byl proveden zápis do katastru, úplná znění prohlášení vlastníka domu a dohody spoluvlastníků o správě nemovitosti,</a:t>
          </a:r>
          <a:endParaRPr lang="en-US" sz="1400" dirty="0"/>
        </a:p>
      </dgm:t>
    </dgm:pt>
    <dgm:pt modelId="{665E55F3-1C90-43CB-B508-5A1FDA70A956}" type="parTrans" cxnId="{738DBCD8-E91D-4A02-B186-DC9FCC20B4AE}">
      <dgm:prSet/>
      <dgm:spPr/>
      <dgm:t>
        <a:bodyPr/>
        <a:lstStyle/>
        <a:p>
          <a:endParaRPr lang="en-US"/>
        </a:p>
      </dgm:t>
    </dgm:pt>
    <dgm:pt modelId="{800C92FC-9425-4569-9CF0-B703170C3C10}" type="sibTrans" cxnId="{738DBCD8-E91D-4A02-B186-DC9FCC20B4AE}">
      <dgm:prSet/>
      <dgm:spPr/>
      <dgm:t>
        <a:bodyPr/>
        <a:lstStyle/>
        <a:p>
          <a:endParaRPr lang="en-US"/>
        </a:p>
      </dgm:t>
    </dgm:pt>
    <dgm:pt modelId="{CBD88F23-738C-412F-B532-956DED91F5B1}">
      <dgm:prSet custT="1"/>
      <dgm:spPr/>
      <dgm:t>
        <a:bodyPr/>
        <a:lstStyle/>
        <a:p>
          <a:r>
            <a:rPr lang="cs-CZ" sz="1400"/>
            <a:t>e) </a:t>
          </a:r>
          <a:r>
            <a:rPr lang="cs-CZ" sz="1400" b="1"/>
            <a:t>protokoly</a:t>
          </a:r>
          <a:r>
            <a:rPr lang="cs-CZ" sz="1400"/>
            <a:t> o vkladech, záznamech, poznámkách, dalších zápisech, opravách chyb, námitkách proti obnovenému katastrálnímu operátu, výsledcích revize katastru a o záznamech pro další řízení</a:t>
          </a:r>
          <a:r>
            <a:rPr lang="cs-CZ" sz="1300"/>
            <a:t>.</a:t>
          </a:r>
          <a:endParaRPr lang="en-US" sz="1300" dirty="0"/>
        </a:p>
      </dgm:t>
    </dgm:pt>
    <dgm:pt modelId="{5F06831F-5E08-49F4-9612-D052A811AC4F}" type="parTrans" cxnId="{C1AA2CD5-8AA1-4D4F-97EA-67C1C8188020}">
      <dgm:prSet/>
      <dgm:spPr/>
      <dgm:t>
        <a:bodyPr/>
        <a:lstStyle/>
        <a:p>
          <a:endParaRPr lang="en-US"/>
        </a:p>
      </dgm:t>
    </dgm:pt>
    <dgm:pt modelId="{556414D5-FF83-48D4-B073-FDD218F1D1DB}" type="sibTrans" cxnId="{C1AA2CD5-8AA1-4D4F-97EA-67C1C8188020}">
      <dgm:prSet/>
      <dgm:spPr/>
      <dgm:t>
        <a:bodyPr/>
        <a:lstStyle/>
        <a:p>
          <a:endParaRPr lang="en-US"/>
        </a:p>
      </dgm:t>
    </dgm:pt>
    <dgm:pt modelId="{E114A31B-1C47-45AC-BECA-3DAD5EB31721}" type="pres">
      <dgm:prSet presAssocID="{775BE53E-B829-4B4D-8DC3-79D62364172F}" presName="Name0" presStyleCnt="0">
        <dgm:presLayoutVars>
          <dgm:dir/>
          <dgm:resizeHandles val="exact"/>
        </dgm:presLayoutVars>
      </dgm:prSet>
      <dgm:spPr/>
    </dgm:pt>
    <dgm:pt modelId="{BF733155-DF01-4E58-8415-49F53491B6D6}" type="pres">
      <dgm:prSet presAssocID="{A02475DB-F393-4D77-AB8B-D9C951174B6F}" presName="node" presStyleLbl="node1" presStyleIdx="0" presStyleCnt="2" custScaleX="69918" custScaleY="146883" custLinFactNeighborX="4976" custLinFactNeighborY="1146">
        <dgm:presLayoutVars>
          <dgm:bulletEnabled val="1"/>
        </dgm:presLayoutVars>
      </dgm:prSet>
      <dgm:spPr/>
    </dgm:pt>
    <dgm:pt modelId="{2D9AAD71-0FD3-49A3-8197-A146458E9A61}" type="pres">
      <dgm:prSet presAssocID="{5BADFB58-5100-4FD3-9D1F-B6361AE96F89}" presName="sibTrans" presStyleLbl="sibTrans2D1" presStyleIdx="0" presStyleCnt="1" custScaleX="142345"/>
      <dgm:spPr/>
    </dgm:pt>
    <dgm:pt modelId="{64EFD5EC-72D0-4A55-98BF-A257478A356A}" type="pres">
      <dgm:prSet presAssocID="{5BADFB58-5100-4FD3-9D1F-B6361AE96F89}" presName="connectorText" presStyleLbl="sibTrans2D1" presStyleIdx="0" presStyleCnt="1"/>
      <dgm:spPr/>
    </dgm:pt>
    <dgm:pt modelId="{7F78B5F6-7A90-4BCD-9403-26F169A89CC5}" type="pres">
      <dgm:prSet presAssocID="{D1297143-6D47-4707-9EB7-422937E5C5EE}" presName="node" presStyleLbl="node1" presStyleIdx="1" presStyleCnt="2" custScaleY="146778">
        <dgm:presLayoutVars>
          <dgm:bulletEnabled val="1"/>
        </dgm:presLayoutVars>
      </dgm:prSet>
      <dgm:spPr/>
    </dgm:pt>
  </dgm:ptLst>
  <dgm:cxnLst>
    <dgm:cxn modelId="{524C0C03-2A19-40E7-86B7-4C4C453E8FD3}" type="presOf" srcId="{C6C48649-B40D-4C6A-967C-58306243D19A}" destId="{7F78B5F6-7A90-4BCD-9403-26F169A89CC5}" srcOrd="0" destOrd="2" presId="urn:microsoft.com/office/officeart/2005/8/layout/process1"/>
    <dgm:cxn modelId="{2FD07C0C-C856-40BA-AA26-DC48B05B23F6}" srcId="{D1297143-6D47-4707-9EB7-422937E5C5EE}" destId="{97C73734-602E-4597-87C0-4A65473FBA42}" srcOrd="0" destOrd="0" parTransId="{132A997E-A0C0-4193-8B02-8AD67B334381}" sibTransId="{C479DDE9-87D8-410E-B333-7CC80F7E422D}"/>
    <dgm:cxn modelId="{C5EF4E15-71B8-432C-B6F3-6F08E0BEF780}" srcId="{775BE53E-B829-4B4D-8DC3-79D62364172F}" destId="{A02475DB-F393-4D77-AB8B-D9C951174B6F}" srcOrd="0" destOrd="0" parTransId="{1B6BF8BF-199B-4D3A-ACD3-04B4D10D0542}" sibTransId="{5BADFB58-5100-4FD3-9D1F-B6361AE96F89}"/>
    <dgm:cxn modelId="{CA2DA521-5DCE-41A5-98B7-089A5811D406}" srcId="{97C73734-602E-4597-87C0-4A65473FBA42}" destId="{C6C48649-B40D-4C6A-967C-58306243D19A}" srcOrd="0" destOrd="0" parTransId="{D9FDCBB5-0419-4220-BC70-6A824B38F8D4}" sibTransId="{F8EBE066-F4A7-4220-9755-791EEBF749A8}"/>
    <dgm:cxn modelId="{4D8FD72C-0954-48B7-A066-EC40FCA0EC6D}" type="presOf" srcId="{97C73734-602E-4597-87C0-4A65473FBA42}" destId="{7F78B5F6-7A90-4BCD-9403-26F169A89CC5}" srcOrd="0" destOrd="1" presId="urn:microsoft.com/office/officeart/2005/8/layout/process1"/>
    <dgm:cxn modelId="{CA084E3A-0612-4571-AFDE-D398E46D8590}" type="presOf" srcId="{5BADFB58-5100-4FD3-9D1F-B6361AE96F89}" destId="{2D9AAD71-0FD3-49A3-8197-A146458E9A61}" srcOrd="0" destOrd="0" presId="urn:microsoft.com/office/officeart/2005/8/layout/process1"/>
    <dgm:cxn modelId="{1FCD9068-1234-4277-8B24-C31FF4F7B829}" type="presOf" srcId="{775BE53E-B829-4B4D-8DC3-79D62364172F}" destId="{E114A31B-1C47-45AC-BECA-3DAD5EB31721}" srcOrd="0" destOrd="0" presId="urn:microsoft.com/office/officeart/2005/8/layout/process1"/>
    <dgm:cxn modelId="{2F8BC572-89BD-465B-AA23-A364BE9C52AB}" type="presOf" srcId="{D1297143-6D47-4707-9EB7-422937E5C5EE}" destId="{7F78B5F6-7A90-4BCD-9403-26F169A89CC5}" srcOrd="0" destOrd="0" presId="urn:microsoft.com/office/officeart/2005/8/layout/process1"/>
    <dgm:cxn modelId="{A1616778-38FB-4801-8F8E-E3F99DEC9D1A}" srcId="{4EDBC0D0-EDD2-465D-9DA7-CD9975B5FA1C}" destId="{8B5ACEAC-A61E-4C9E-A38A-0B99F99743F6}" srcOrd="0" destOrd="0" parTransId="{D786645A-3273-4585-9351-AAB7E468DC74}" sibTransId="{086CDEC1-41AF-4272-A40D-6CBB13B17911}"/>
    <dgm:cxn modelId="{5DF67284-FB34-48D7-B994-14C19EA2795A}" srcId="{D1297143-6D47-4707-9EB7-422937E5C5EE}" destId="{4B7CFE00-6A21-4377-961B-E6A8419E8306}" srcOrd="2" destOrd="0" parTransId="{C03E35BC-DA29-4FE1-AD9D-59E3ADD6A886}" sibTransId="{5253E389-CFF5-4ABC-98F2-0DA3916256B5}"/>
    <dgm:cxn modelId="{A134968D-574A-48EF-AAE8-363759EC55B2}" type="presOf" srcId="{5BADFB58-5100-4FD3-9D1F-B6361AE96F89}" destId="{64EFD5EC-72D0-4A55-98BF-A257478A356A}" srcOrd="1" destOrd="0" presId="urn:microsoft.com/office/officeart/2005/8/layout/process1"/>
    <dgm:cxn modelId="{E7E7B18D-4BB1-444B-AB2E-6E268AB77044}" srcId="{D1297143-6D47-4707-9EB7-422937E5C5EE}" destId="{A37FDB55-4C44-471D-A5FF-09E386F8E96C}" srcOrd="3" destOrd="0" parTransId="{BC6F122E-200C-43FD-9780-D170566D66B4}" sibTransId="{0BD2277D-B0C1-4C76-BDFE-7E21C1C90457}"/>
    <dgm:cxn modelId="{4B6EC898-E91E-45E8-AF97-1961628DD1A9}" type="presOf" srcId="{A02475DB-F393-4D77-AB8B-D9C951174B6F}" destId="{BF733155-DF01-4E58-8415-49F53491B6D6}" srcOrd="0" destOrd="0" presId="urn:microsoft.com/office/officeart/2005/8/layout/process1"/>
    <dgm:cxn modelId="{E7104EB4-08BA-4A04-91C4-3C435EFD2893}" type="presOf" srcId="{CBD88F23-738C-412F-B532-956DED91F5B1}" destId="{7F78B5F6-7A90-4BCD-9403-26F169A89CC5}" srcOrd="0" destOrd="8" presId="urn:microsoft.com/office/officeart/2005/8/layout/process1"/>
    <dgm:cxn modelId="{E30C96B9-60AC-4846-96D8-379D88FFFA4F}" type="presOf" srcId="{4EDBC0D0-EDD2-465D-9DA7-CD9975B5FA1C}" destId="{7F78B5F6-7A90-4BCD-9403-26F169A89CC5}" srcOrd="0" destOrd="3" presId="urn:microsoft.com/office/officeart/2005/8/layout/process1"/>
    <dgm:cxn modelId="{FF4590BA-DC19-4BCF-BBC2-24DDE2E9AD08}" srcId="{D1297143-6D47-4707-9EB7-422937E5C5EE}" destId="{4EDBC0D0-EDD2-465D-9DA7-CD9975B5FA1C}" srcOrd="1" destOrd="0" parTransId="{2B42973E-24EE-4C2E-BF81-F2647AC1F583}" sibTransId="{EF3729CC-078B-45EF-B6E3-C3C36D29B5D2}"/>
    <dgm:cxn modelId="{C1AA2CD5-8AA1-4D4F-97EA-67C1C8188020}" srcId="{D1297143-6D47-4707-9EB7-422937E5C5EE}" destId="{CBD88F23-738C-412F-B532-956DED91F5B1}" srcOrd="4" destOrd="0" parTransId="{5F06831F-5E08-49F4-9612-D052A811AC4F}" sibTransId="{556414D5-FF83-48D4-B073-FDD218F1D1DB}"/>
    <dgm:cxn modelId="{F7B79FD7-0F67-40F2-8834-F9DC07FB217D}" type="presOf" srcId="{8B5ACEAC-A61E-4C9E-A38A-0B99F99743F6}" destId="{7F78B5F6-7A90-4BCD-9403-26F169A89CC5}" srcOrd="0" destOrd="4" presId="urn:microsoft.com/office/officeart/2005/8/layout/process1"/>
    <dgm:cxn modelId="{738DBCD8-E91D-4A02-B186-DC9FCC20B4AE}" srcId="{A37FDB55-4C44-471D-A5FF-09E386F8E96C}" destId="{DD273765-B7B6-49F2-A294-0EE298AFC3F1}" srcOrd="0" destOrd="0" parTransId="{665E55F3-1C90-43CB-B508-5A1FDA70A956}" sibTransId="{800C92FC-9425-4569-9CF0-B703170C3C10}"/>
    <dgm:cxn modelId="{28CDB1DF-C936-41A3-8C50-78BE2C84CD09}" type="presOf" srcId="{A37FDB55-4C44-471D-A5FF-09E386F8E96C}" destId="{7F78B5F6-7A90-4BCD-9403-26F169A89CC5}" srcOrd="0" destOrd="6" presId="urn:microsoft.com/office/officeart/2005/8/layout/process1"/>
    <dgm:cxn modelId="{FE1E06E2-0252-4C3C-BFE1-D770014D638F}" type="presOf" srcId="{4B7CFE00-6A21-4377-961B-E6A8419E8306}" destId="{7F78B5F6-7A90-4BCD-9403-26F169A89CC5}" srcOrd="0" destOrd="5" presId="urn:microsoft.com/office/officeart/2005/8/layout/process1"/>
    <dgm:cxn modelId="{A79A50F0-0E47-41E9-ABED-283741487324}" type="presOf" srcId="{DD273765-B7B6-49F2-A294-0EE298AFC3F1}" destId="{7F78B5F6-7A90-4BCD-9403-26F169A89CC5}" srcOrd="0" destOrd="7" presId="urn:microsoft.com/office/officeart/2005/8/layout/process1"/>
    <dgm:cxn modelId="{6D9DC6FE-F020-4E92-A3BA-690D9B536A2B}" srcId="{775BE53E-B829-4B4D-8DC3-79D62364172F}" destId="{D1297143-6D47-4707-9EB7-422937E5C5EE}" srcOrd="1" destOrd="0" parTransId="{089DB205-ABC4-420B-9E7C-C399D488AD5A}" sibTransId="{F22994FC-BA63-4CB0-8A06-026DF94EC5A8}"/>
    <dgm:cxn modelId="{49FBAE4B-54B3-47F5-BBEF-0D154857F701}" type="presParOf" srcId="{E114A31B-1C47-45AC-BECA-3DAD5EB31721}" destId="{BF733155-DF01-4E58-8415-49F53491B6D6}" srcOrd="0" destOrd="0" presId="urn:microsoft.com/office/officeart/2005/8/layout/process1"/>
    <dgm:cxn modelId="{4EC7C705-B991-4D2C-A5B5-E3851B8FCC83}" type="presParOf" srcId="{E114A31B-1C47-45AC-BECA-3DAD5EB31721}" destId="{2D9AAD71-0FD3-49A3-8197-A146458E9A61}" srcOrd="1" destOrd="0" presId="urn:microsoft.com/office/officeart/2005/8/layout/process1"/>
    <dgm:cxn modelId="{838ACCB9-DE58-45D8-85D0-B5E984DC8C19}" type="presParOf" srcId="{2D9AAD71-0FD3-49A3-8197-A146458E9A61}" destId="{64EFD5EC-72D0-4A55-98BF-A257478A356A}" srcOrd="0" destOrd="0" presId="urn:microsoft.com/office/officeart/2005/8/layout/process1"/>
    <dgm:cxn modelId="{81BFC665-E655-4397-8D4B-C8B53AEC5D2B}" type="presParOf" srcId="{E114A31B-1C47-45AC-BECA-3DAD5EB31721}" destId="{7F78B5F6-7A90-4BCD-9403-26F169A89CC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D973-74B0-40A1-89AE-E03958D3349A}">
      <dsp:nvSpPr>
        <dsp:cNvPr id="0" name=""/>
        <dsp:cNvSpPr/>
      </dsp:nvSpPr>
      <dsp:spPr>
        <a:xfrm>
          <a:off x="0" y="2952151"/>
          <a:ext cx="2688431" cy="645858"/>
        </a:xfrm>
        <a:prstGeom prst="rect">
          <a:avLst/>
        </a:prstGeom>
        <a:gradFill rotWithShape="0">
          <a:gsLst>
            <a:gs pos="0">
              <a:schemeClr val="accent1">
                <a:shade val="80000"/>
                <a:hueOff val="0"/>
                <a:satOff val="0"/>
                <a:lumOff val="0"/>
                <a:alphaOff val="0"/>
                <a:tint val="97000"/>
                <a:satMod val="100000"/>
                <a:lumMod val="102000"/>
              </a:schemeClr>
            </a:gs>
            <a:gs pos="50000">
              <a:schemeClr val="accent1">
                <a:shade val="80000"/>
                <a:hueOff val="0"/>
                <a:satOff val="0"/>
                <a:lumOff val="0"/>
                <a:alphaOff val="0"/>
                <a:shade val="100000"/>
                <a:satMod val="100000"/>
                <a:lumMod val="100000"/>
              </a:schemeClr>
            </a:gs>
            <a:gs pos="100000">
              <a:schemeClr val="accent1">
                <a:shade val="80000"/>
                <a:hueOff val="0"/>
                <a:satOff val="0"/>
                <a:lumOff val="0"/>
                <a:alphaOff val="0"/>
                <a:shade val="80000"/>
                <a:satMod val="100000"/>
                <a:lumMod val="99000"/>
              </a:schemeClr>
            </a:gs>
          </a:gsLst>
          <a:lin ang="2700000" scaled="0"/>
        </a:gradFill>
        <a:ln w="9525" cap="flat" cmpd="sng" algn="ctr">
          <a:solidFill>
            <a:schemeClr val="accent1">
              <a:shade val="80000"/>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1201" tIns="156464" rIns="191201" bIns="156464" numCol="1" spcCol="1270" anchor="ctr" anchorCtr="0">
          <a:noAutofit/>
        </a:bodyPr>
        <a:lstStyle/>
        <a:p>
          <a:pPr marL="0" lvl="0" indent="0" algn="ctr" defTabSz="977900">
            <a:lnSpc>
              <a:spcPct val="90000"/>
            </a:lnSpc>
            <a:spcBef>
              <a:spcPct val="0"/>
            </a:spcBef>
            <a:spcAft>
              <a:spcPct val="35000"/>
            </a:spcAft>
            <a:buNone/>
          </a:pPr>
          <a:r>
            <a:rPr lang="cs-CZ" sz="2200" kern="1200" dirty="0">
              <a:solidFill>
                <a:schemeClr val="tx1"/>
              </a:solidFill>
            </a:rPr>
            <a:t>Podpůrná</a:t>
          </a:r>
          <a:endParaRPr lang="en-US" sz="2200" kern="1200" dirty="0">
            <a:solidFill>
              <a:schemeClr val="tx1"/>
            </a:solidFill>
          </a:endParaRPr>
        </a:p>
      </dsp:txBody>
      <dsp:txXfrm>
        <a:off x="0" y="2952151"/>
        <a:ext cx="2688431" cy="645858"/>
      </dsp:txXfrm>
    </dsp:sp>
    <dsp:sp modelId="{B4109183-536B-40F0-9BD5-1EC3E9B6C02D}">
      <dsp:nvSpPr>
        <dsp:cNvPr id="0" name=""/>
        <dsp:cNvSpPr/>
      </dsp:nvSpPr>
      <dsp:spPr>
        <a:xfrm>
          <a:off x="2688431" y="2952151"/>
          <a:ext cx="8065293" cy="645858"/>
        </a:xfrm>
        <a:prstGeom prst="rect">
          <a:avLst/>
        </a:prstGeom>
        <a:solidFill>
          <a:schemeClr val="accent1">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602" tIns="203200" rIns="163602" bIns="203200" numCol="1" spcCol="1270" anchor="ctr" anchorCtr="0">
          <a:noAutofit/>
        </a:bodyPr>
        <a:lstStyle/>
        <a:p>
          <a:pPr marL="0" lvl="0" indent="0" algn="l" defTabSz="711200">
            <a:lnSpc>
              <a:spcPct val="90000"/>
            </a:lnSpc>
            <a:spcBef>
              <a:spcPct val="0"/>
            </a:spcBef>
            <a:spcAft>
              <a:spcPct val="35000"/>
            </a:spcAft>
            <a:buNone/>
          </a:pPr>
          <a:r>
            <a:rPr lang="cs-CZ" sz="1600" kern="1200" dirty="0"/>
            <a:t>Pro tvorbu dalších informačních systémů (např. </a:t>
          </a:r>
          <a:r>
            <a:rPr lang="cs-CZ" sz="1600" kern="1200" dirty="0">
              <a:hlinkClick xmlns:r="http://schemas.openxmlformats.org/officeDocument/2006/relationships" r:id="rId1"/>
            </a:rPr>
            <a:t>RÚIAN</a:t>
          </a:r>
          <a:r>
            <a:rPr lang="cs-CZ" sz="1600" kern="1200" dirty="0"/>
            <a:t>)</a:t>
          </a:r>
          <a:endParaRPr lang="en-US" sz="1600" kern="1200" dirty="0"/>
        </a:p>
      </dsp:txBody>
      <dsp:txXfrm>
        <a:off x="2688431" y="2952151"/>
        <a:ext cx="8065293" cy="645858"/>
      </dsp:txXfrm>
    </dsp:sp>
    <dsp:sp modelId="{74A09FCD-BAEB-49AE-84DF-9766F7D3275E}">
      <dsp:nvSpPr>
        <dsp:cNvPr id="0" name=""/>
        <dsp:cNvSpPr/>
      </dsp:nvSpPr>
      <dsp:spPr>
        <a:xfrm rot="10800000">
          <a:off x="0" y="1968509"/>
          <a:ext cx="2688431" cy="993330"/>
        </a:xfrm>
        <a:prstGeom prst="upArrowCallout">
          <a:avLst>
            <a:gd name="adj1" fmla="val 5000"/>
            <a:gd name="adj2" fmla="val 10000"/>
            <a:gd name="adj3" fmla="val 15000"/>
            <a:gd name="adj4" fmla="val 64977"/>
          </a:avLst>
        </a:prstGeom>
        <a:gradFill rotWithShape="0">
          <a:gsLst>
            <a:gs pos="0">
              <a:schemeClr val="accent1">
                <a:shade val="80000"/>
                <a:hueOff val="67222"/>
                <a:satOff val="-9421"/>
                <a:lumOff val="10481"/>
                <a:alphaOff val="0"/>
                <a:tint val="97000"/>
                <a:satMod val="100000"/>
                <a:lumMod val="102000"/>
              </a:schemeClr>
            </a:gs>
            <a:gs pos="50000">
              <a:schemeClr val="accent1">
                <a:shade val="80000"/>
                <a:hueOff val="67222"/>
                <a:satOff val="-9421"/>
                <a:lumOff val="10481"/>
                <a:alphaOff val="0"/>
                <a:shade val="100000"/>
                <a:satMod val="100000"/>
                <a:lumMod val="100000"/>
              </a:schemeClr>
            </a:gs>
            <a:gs pos="100000">
              <a:schemeClr val="accent1">
                <a:shade val="80000"/>
                <a:hueOff val="67222"/>
                <a:satOff val="-9421"/>
                <a:lumOff val="10481"/>
                <a:alphaOff val="0"/>
                <a:shade val="80000"/>
                <a:satMod val="100000"/>
                <a:lumMod val="99000"/>
              </a:schemeClr>
            </a:gs>
          </a:gsLst>
          <a:lin ang="2700000" scaled="0"/>
        </a:gradFill>
        <a:ln w="9525" cap="flat" cmpd="sng" algn="ctr">
          <a:solidFill>
            <a:schemeClr val="accent1">
              <a:shade val="80000"/>
              <a:hueOff val="67222"/>
              <a:satOff val="-9421"/>
              <a:lumOff val="10481"/>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1201" tIns="156464" rIns="191201" bIns="156464" numCol="1" spcCol="1270" anchor="ctr" anchorCtr="0">
          <a:noAutofit/>
        </a:bodyPr>
        <a:lstStyle/>
        <a:p>
          <a:pPr marL="0" lvl="0" indent="0" algn="ctr" defTabSz="977900">
            <a:lnSpc>
              <a:spcPct val="90000"/>
            </a:lnSpc>
            <a:spcBef>
              <a:spcPct val="0"/>
            </a:spcBef>
            <a:spcAft>
              <a:spcPct val="35000"/>
            </a:spcAft>
            <a:buNone/>
          </a:pPr>
          <a:r>
            <a:rPr lang="cs-CZ" sz="2200" b="1" kern="1200" dirty="0">
              <a:solidFill>
                <a:schemeClr val="tx1"/>
              </a:solidFill>
            </a:rPr>
            <a:t>Ochranná</a:t>
          </a:r>
          <a:r>
            <a:rPr lang="cs-CZ" sz="2200" kern="1200" dirty="0">
              <a:solidFill>
                <a:schemeClr val="tx1"/>
              </a:solidFill>
            </a:rPr>
            <a:t> </a:t>
          </a:r>
          <a:endParaRPr lang="en-US" sz="2200" kern="1200" dirty="0">
            <a:solidFill>
              <a:schemeClr val="tx1"/>
            </a:solidFill>
          </a:endParaRPr>
        </a:p>
      </dsp:txBody>
      <dsp:txXfrm rot="-10800000">
        <a:off x="0" y="1968509"/>
        <a:ext cx="2688431" cy="645664"/>
      </dsp:txXfrm>
    </dsp:sp>
    <dsp:sp modelId="{4918FD33-1AD0-4870-898D-0749AC01B129}">
      <dsp:nvSpPr>
        <dsp:cNvPr id="0" name=""/>
        <dsp:cNvSpPr/>
      </dsp:nvSpPr>
      <dsp:spPr>
        <a:xfrm>
          <a:off x="2688431" y="1968509"/>
          <a:ext cx="8065293" cy="645664"/>
        </a:xfrm>
        <a:prstGeom prst="rect">
          <a:avLst/>
        </a:prstGeom>
        <a:solidFill>
          <a:schemeClr val="accent1">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602" tIns="177800" rIns="163602" bIns="177800" numCol="1" spcCol="1270" anchor="ctr" anchorCtr="0">
          <a:noAutofit/>
        </a:bodyPr>
        <a:lstStyle/>
        <a:p>
          <a:pPr marL="0" lvl="0" indent="0" algn="l" defTabSz="622300">
            <a:lnSpc>
              <a:spcPct val="90000"/>
            </a:lnSpc>
            <a:spcBef>
              <a:spcPct val="0"/>
            </a:spcBef>
            <a:spcAft>
              <a:spcPct val="35000"/>
            </a:spcAft>
            <a:buNone/>
          </a:pPr>
          <a:r>
            <a:rPr lang="cs-CZ" sz="1400" kern="1200" dirty="0"/>
            <a:t>K ochraně práv k nemovitostem, pro účely daní, poplatků a jiných obdobných peněžitých plnění, k ochraně životního prostředí, k ochraně nerostného bohatství, k ochraně zájmů státní památkové péče, pro rozvoj území, k oceňování nemovitostí, pro účely vědecké, hospodářské a statistické</a:t>
          </a:r>
          <a:endParaRPr lang="en-US" sz="1400" kern="1200" dirty="0"/>
        </a:p>
      </dsp:txBody>
      <dsp:txXfrm>
        <a:off x="2688431" y="1968509"/>
        <a:ext cx="8065293" cy="645664"/>
      </dsp:txXfrm>
    </dsp:sp>
    <dsp:sp modelId="{94B33239-3556-4E80-9161-3CE092876E37}">
      <dsp:nvSpPr>
        <dsp:cNvPr id="0" name=""/>
        <dsp:cNvSpPr/>
      </dsp:nvSpPr>
      <dsp:spPr>
        <a:xfrm rot="10800000">
          <a:off x="0" y="984866"/>
          <a:ext cx="2688431" cy="993330"/>
        </a:xfrm>
        <a:prstGeom prst="upArrowCallout">
          <a:avLst>
            <a:gd name="adj1" fmla="val 5000"/>
            <a:gd name="adj2" fmla="val 10000"/>
            <a:gd name="adj3" fmla="val 15000"/>
            <a:gd name="adj4" fmla="val 64977"/>
          </a:avLst>
        </a:prstGeom>
        <a:gradFill rotWithShape="0">
          <a:gsLst>
            <a:gs pos="0">
              <a:schemeClr val="accent1">
                <a:shade val="80000"/>
                <a:hueOff val="134443"/>
                <a:satOff val="-18843"/>
                <a:lumOff val="20961"/>
                <a:alphaOff val="0"/>
                <a:tint val="97000"/>
                <a:satMod val="100000"/>
                <a:lumMod val="102000"/>
              </a:schemeClr>
            </a:gs>
            <a:gs pos="50000">
              <a:schemeClr val="accent1">
                <a:shade val="80000"/>
                <a:hueOff val="134443"/>
                <a:satOff val="-18843"/>
                <a:lumOff val="20961"/>
                <a:alphaOff val="0"/>
                <a:shade val="100000"/>
                <a:satMod val="100000"/>
                <a:lumMod val="100000"/>
              </a:schemeClr>
            </a:gs>
            <a:gs pos="100000">
              <a:schemeClr val="accent1">
                <a:shade val="80000"/>
                <a:hueOff val="134443"/>
                <a:satOff val="-18843"/>
                <a:lumOff val="20961"/>
                <a:alphaOff val="0"/>
                <a:shade val="80000"/>
                <a:satMod val="100000"/>
                <a:lumMod val="99000"/>
              </a:schemeClr>
            </a:gs>
          </a:gsLst>
          <a:lin ang="2700000" scaled="0"/>
        </a:gradFill>
        <a:ln w="9525" cap="flat" cmpd="sng" algn="ctr">
          <a:solidFill>
            <a:schemeClr val="accent1">
              <a:shade val="80000"/>
              <a:hueOff val="134443"/>
              <a:satOff val="-18843"/>
              <a:lumOff val="20961"/>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1201" tIns="156464" rIns="191201" bIns="156464" numCol="1" spcCol="1270" anchor="ctr" anchorCtr="0">
          <a:noAutofit/>
        </a:bodyPr>
        <a:lstStyle/>
        <a:p>
          <a:pPr marL="0" lvl="0" indent="0" algn="ctr" defTabSz="977900">
            <a:lnSpc>
              <a:spcPct val="90000"/>
            </a:lnSpc>
            <a:spcBef>
              <a:spcPct val="0"/>
            </a:spcBef>
            <a:spcAft>
              <a:spcPct val="35000"/>
            </a:spcAft>
            <a:buNone/>
          </a:pPr>
          <a:r>
            <a:rPr lang="cs-CZ" sz="2200" b="1" kern="1200" dirty="0">
              <a:solidFill>
                <a:schemeClr val="tx1"/>
              </a:solidFill>
            </a:rPr>
            <a:t>Informační</a:t>
          </a:r>
          <a:endParaRPr lang="en-US" sz="2200" kern="1200" dirty="0">
            <a:solidFill>
              <a:schemeClr val="tx1"/>
            </a:solidFill>
          </a:endParaRPr>
        </a:p>
      </dsp:txBody>
      <dsp:txXfrm rot="-10800000">
        <a:off x="0" y="984866"/>
        <a:ext cx="2688431" cy="645664"/>
      </dsp:txXfrm>
    </dsp:sp>
    <dsp:sp modelId="{C4FBAACD-40BE-41A5-8CE7-424265BA0D7A}">
      <dsp:nvSpPr>
        <dsp:cNvPr id="0" name=""/>
        <dsp:cNvSpPr/>
      </dsp:nvSpPr>
      <dsp:spPr>
        <a:xfrm>
          <a:off x="2688431" y="984866"/>
          <a:ext cx="8065293" cy="645664"/>
        </a:xfrm>
        <a:prstGeom prst="rect">
          <a:avLst/>
        </a:prstGeom>
        <a:solidFill>
          <a:schemeClr val="accent1">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602" tIns="203200" rIns="163602" bIns="203200" numCol="1" spcCol="1270" anchor="ctr" anchorCtr="0">
          <a:noAutofit/>
        </a:bodyPr>
        <a:lstStyle/>
        <a:p>
          <a:pPr marL="0" lvl="0" indent="0" algn="l" defTabSz="711200">
            <a:lnSpc>
              <a:spcPct val="90000"/>
            </a:lnSpc>
            <a:spcBef>
              <a:spcPct val="0"/>
            </a:spcBef>
            <a:spcAft>
              <a:spcPct val="35000"/>
            </a:spcAft>
            <a:buNone/>
          </a:pPr>
          <a:r>
            <a:rPr lang="cs-CZ" sz="1600" kern="1200" dirty="0"/>
            <a:t>Zdroj informací</a:t>
          </a:r>
          <a:endParaRPr lang="en-US" sz="1600" kern="1200" dirty="0"/>
        </a:p>
      </dsp:txBody>
      <dsp:txXfrm>
        <a:off x="2688431" y="984866"/>
        <a:ext cx="8065293" cy="645664"/>
      </dsp:txXfrm>
    </dsp:sp>
    <dsp:sp modelId="{B31540F0-6FED-4DFE-8EB6-1AE19073A9EA}">
      <dsp:nvSpPr>
        <dsp:cNvPr id="0" name=""/>
        <dsp:cNvSpPr/>
      </dsp:nvSpPr>
      <dsp:spPr>
        <a:xfrm rot="10800000">
          <a:off x="0" y="1223"/>
          <a:ext cx="2688431" cy="993330"/>
        </a:xfrm>
        <a:prstGeom prst="upArrowCallout">
          <a:avLst>
            <a:gd name="adj1" fmla="val 5000"/>
            <a:gd name="adj2" fmla="val 10000"/>
            <a:gd name="adj3" fmla="val 15000"/>
            <a:gd name="adj4" fmla="val 64977"/>
          </a:avLst>
        </a:prstGeom>
        <a:gradFill rotWithShape="0">
          <a:gsLst>
            <a:gs pos="0">
              <a:schemeClr val="accent1">
                <a:shade val="80000"/>
                <a:hueOff val="201665"/>
                <a:satOff val="-28264"/>
                <a:lumOff val="31442"/>
                <a:alphaOff val="0"/>
                <a:tint val="97000"/>
                <a:satMod val="100000"/>
                <a:lumMod val="102000"/>
              </a:schemeClr>
            </a:gs>
            <a:gs pos="50000">
              <a:schemeClr val="accent1">
                <a:shade val="80000"/>
                <a:hueOff val="201665"/>
                <a:satOff val="-28264"/>
                <a:lumOff val="31442"/>
                <a:alphaOff val="0"/>
                <a:shade val="100000"/>
                <a:satMod val="100000"/>
                <a:lumMod val="100000"/>
              </a:schemeClr>
            </a:gs>
            <a:gs pos="100000">
              <a:schemeClr val="accent1">
                <a:shade val="80000"/>
                <a:hueOff val="201665"/>
                <a:satOff val="-28264"/>
                <a:lumOff val="31442"/>
                <a:alphaOff val="0"/>
                <a:shade val="80000"/>
                <a:satMod val="100000"/>
                <a:lumMod val="99000"/>
              </a:schemeClr>
            </a:gs>
          </a:gsLst>
          <a:lin ang="2700000" scaled="0"/>
        </a:gradFill>
        <a:ln w="9525" cap="flat" cmpd="sng" algn="ctr">
          <a:solidFill>
            <a:schemeClr val="accent1">
              <a:shade val="80000"/>
              <a:hueOff val="201665"/>
              <a:satOff val="-28264"/>
              <a:lumOff val="31442"/>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1201" tIns="156464" rIns="191201" bIns="156464" numCol="1" spcCol="1270" anchor="ctr" anchorCtr="0">
          <a:noAutofit/>
        </a:bodyPr>
        <a:lstStyle/>
        <a:p>
          <a:pPr marL="0" lvl="0" indent="0" algn="ctr" defTabSz="977900">
            <a:lnSpc>
              <a:spcPct val="90000"/>
            </a:lnSpc>
            <a:spcBef>
              <a:spcPct val="0"/>
            </a:spcBef>
            <a:spcAft>
              <a:spcPct val="35000"/>
            </a:spcAft>
            <a:buNone/>
          </a:pPr>
          <a:r>
            <a:rPr lang="cs-CZ" sz="2200" b="1" kern="1200" dirty="0">
              <a:solidFill>
                <a:schemeClr val="tx1"/>
              </a:solidFill>
            </a:rPr>
            <a:t>Evidenční</a:t>
          </a:r>
          <a:endParaRPr lang="en-US" sz="2200" kern="1200" dirty="0">
            <a:solidFill>
              <a:schemeClr val="tx1"/>
            </a:solidFill>
          </a:endParaRPr>
        </a:p>
      </dsp:txBody>
      <dsp:txXfrm rot="-10800000">
        <a:off x="0" y="1223"/>
        <a:ext cx="2688431" cy="645664"/>
      </dsp:txXfrm>
    </dsp:sp>
    <dsp:sp modelId="{7BB6AD08-37FD-4C7A-BF9F-E9F6FEC7870C}">
      <dsp:nvSpPr>
        <dsp:cNvPr id="0" name=""/>
        <dsp:cNvSpPr/>
      </dsp:nvSpPr>
      <dsp:spPr>
        <a:xfrm>
          <a:off x="2688431" y="1223"/>
          <a:ext cx="8065293" cy="645664"/>
        </a:xfrm>
        <a:prstGeom prst="rect">
          <a:avLst/>
        </a:prstGeom>
        <a:solidFill>
          <a:schemeClr val="accent1">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602" tIns="203200" rIns="163602" bIns="203200" numCol="1" spcCol="1270" anchor="ctr" anchorCtr="0">
          <a:noAutofit/>
        </a:bodyPr>
        <a:lstStyle/>
        <a:p>
          <a:pPr marL="0" lvl="0" indent="0" algn="l" defTabSz="711200">
            <a:lnSpc>
              <a:spcPct val="90000"/>
            </a:lnSpc>
            <a:spcBef>
              <a:spcPct val="0"/>
            </a:spcBef>
            <a:spcAft>
              <a:spcPct val="35000"/>
            </a:spcAft>
            <a:buNone/>
          </a:pPr>
          <a:r>
            <a:rPr lang="cs-CZ" sz="1600" kern="1200" dirty="0"/>
            <a:t>Soubor údajů o nemovitých věcech</a:t>
          </a:r>
          <a:endParaRPr lang="en-US" sz="1600" kern="1200" dirty="0"/>
        </a:p>
      </dsp:txBody>
      <dsp:txXfrm>
        <a:off x="2688431" y="1223"/>
        <a:ext cx="8065293" cy="645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2F07-C166-47B2-AA54-76A4A1B3FA9D}">
      <dsp:nvSpPr>
        <dsp:cNvPr id="0" name=""/>
        <dsp:cNvSpPr/>
      </dsp:nvSpPr>
      <dsp:spPr>
        <a:xfrm>
          <a:off x="0" y="28011"/>
          <a:ext cx="6913562" cy="71604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Pozemky, jejichž hranice v terénu neexistují a jsou sloučeny do větších půdních celků</a:t>
          </a:r>
          <a:endParaRPr lang="en-US" sz="1800" kern="1200" dirty="0"/>
        </a:p>
      </dsp:txBody>
      <dsp:txXfrm>
        <a:off x="34954" y="62965"/>
        <a:ext cx="6843654" cy="646132"/>
      </dsp:txXfrm>
    </dsp:sp>
    <dsp:sp modelId="{064E4389-D183-4720-82AA-70FF1F5A26E1}">
      <dsp:nvSpPr>
        <dsp:cNvPr id="0" name=""/>
        <dsp:cNvSpPr/>
      </dsp:nvSpPr>
      <dsp:spPr>
        <a:xfrm>
          <a:off x="0" y="793011"/>
          <a:ext cx="6913562" cy="72155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Provizorní stav</a:t>
          </a:r>
          <a:endParaRPr lang="en-US" sz="1700" kern="1200" dirty="0"/>
        </a:p>
      </dsp:txBody>
      <dsp:txXfrm>
        <a:off x="35223" y="828234"/>
        <a:ext cx="6843116" cy="651107"/>
      </dsp:txXfrm>
    </dsp:sp>
    <dsp:sp modelId="{2C4B870B-3DE4-4C1E-AD4D-8F146D47BCFF}">
      <dsp:nvSpPr>
        <dsp:cNvPr id="0" name=""/>
        <dsp:cNvSpPr/>
      </dsp:nvSpPr>
      <dsp:spPr>
        <a:xfrm>
          <a:off x="0" y="1514565"/>
          <a:ext cx="6913562"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dirty="0"/>
            <a:t>do doby jejich zobrazení v katastrální mapě v souvislosti s obnovou katastrálního operátu</a:t>
          </a:r>
          <a:endParaRPr lang="en-US" sz="1300" kern="1200" dirty="0"/>
        </a:p>
        <a:p>
          <a:pPr marL="114300" lvl="1" indent="-114300" algn="l" defTabSz="577850">
            <a:lnSpc>
              <a:spcPct val="90000"/>
            </a:lnSpc>
            <a:spcBef>
              <a:spcPct val="0"/>
            </a:spcBef>
            <a:spcAft>
              <a:spcPct val="20000"/>
            </a:spcAft>
            <a:buChar char="•"/>
          </a:pPr>
          <a:r>
            <a:rPr lang="cs-CZ" sz="1300" kern="1200" dirty="0"/>
            <a:t>nejpozději však do doby ukončení pozemkových úprav</a:t>
          </a:r>
          <a:endParaRPr lang="en-US" sz="1300" kern="1200" dirty="0"/>
        </a:p>
      </dsp:txBody>
      <dsp:txXfrm>
        <a:off x="0" y="1514565"/>
        <a:ext cx="6913562" cy="448672"/>
      </dsp:txXfrm>
    </dsp:sp>
    <dsp:sp modelId="{E033E1E3-4AC1-441E-BF38-A5EF5BE3719C}">
      <dsp:nvSpPr>
        <dsp:cNvPr id="0" name=""/>
        <dsp:cNvSpPr/>
      </dsp:nvSpPr>
      <dsp:spPr>
        <a:xfrm>
          <a:off x="0" y="1963238"/>
          <a:ext cx="6913562" cy="71604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Evidence s využitím bývalého pozemkového katastru, pozemkových knih a navazujících operátů přídělového a scelovacího řízení a evidence nemovitostí.</a:t>
          </a:r>
          <a:endParaRPr lang="en-US" sz="1700" kern="1200" dirty="0"/>
        </a:p>
      </dsp:txBody>
      <dsp:txXfrm>
        <a:off x="34954" y="1998192"/>
        <a:ext cx="6843654" cy="646132"/>
      </dsp:txXfrm>
    </dsp:sp>
    <dsp:sp modelId="{FA24271E-3226-4C65-9F7E-B2CAAC8A0BBC}">
      <dsp:nvSpPr>
        <dsp:cNvPr id="0" name=""/>
        <dsp:cNvSpPr/>
      </dsp:nvSpPr>
      <dsp:spPr>
        <a:xfrm>
          <a:off x="0" y="2728238"/>
          <a:ext cx="6913562" cy="71604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Identifikace pro zápis práv</a:t>
          </a:r>
          <a:endParaRPr lang="en-US" sz="1700" kern="1200" dirty="0"/>
        </a:p>
      </dsp:txBody>
      <dsp:txXfrm>
        <a:off x="34954" y="2763192"/>
        <a:ext cx="6843654" cy="646132"/>
      </dsp:txXfrm>
    </dsp:sp>
    <dsp:sp modelId="{AC807743-3CC9-4ACA-88D3-7A1B459E4E49}">
      <dsp:nvSpPr>
        <dsp:cNvPr id="0" name=""/>
        <dsp:cNvSpPr/>
      </dsp:nvSpPr>
      <dsp:spPr>
        <a:xfrm>
          <a:off x="0" y="3444278"/>
          <a:ext cx="6913562"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dirty="0"/>
            <a:t>Parcelní číslo podle dřívější pozemkové evidence s uvedením, zda se jedná o parcelní číslo podle pozemkového katastru, přídělového operátu, scelovacího operátu nebo evidence nemovitostí</a:t>
          </a:r>
          <a:endParaRPr lang="en-US" sz="1300" kern="1200" dirty="0"/>
        </a:p>
        <a:p>
          <a:pPr marL="114300" lvl="1" indent="-114300" algn="l" defTabSz="577850">
            <a:lnSpc>
              <a:spcPct val="90000"/>
            </a:lnSpc>
            <a:spcBef>
              <a:spcPct val="0"/>
            </a:spcBef>
            <a:spcAft>
              <a:spcPct val="20000"/>
            </a:spcAft>
            <a:buChar char="•"/>
          </a:pPr>
          <a:r>
            <a:rPr lang="cs-CZ" sz="1300" kern="1200" dirty="0"/>
            <a:t>Název katastrálního území, ve kterém leží</a:t>
          </a:r>
          <a:endParaRPr lang="en-US" sz="1300" kern="1200" dirty="0"/>
        </a:p>
        <a:p>
          <a:pPr marL="114300" lvl="1" indent="-114300" algn="l" defTabSz="577850">
            <a:lnSpc>
              <a:spcPct val="90000"/>
            </a:lnSpc>
            <a:spcBef>
              <a:spcPct val="0"/>
            </a:spcBef>
            <a:spcAft>
              <a:spcPct val="20000"/>
            </a:spcAft>
            <a:buChar char="•"/>
          </a:pPr>
          <a:r>
            <a:rPr lang="cs-CZ" sz="1300" kern="1200" dirty="0"/>
            <a:t>Název původního katastrálního území, pokud byl pozemek dotčen změnou hranice katastrálního území</a:t>
          </a:r>
          <a:endParaRPr lang="en-US" sz="1300" kern="1200" dirty="0"/>
        </a:p>
      </dsp:txBody>
      <dsp:txXfrm>
        <a:off x="0" y="3444278"/>
        <a:ext cx="6913562" cy="1038105"/>
      </dsp:txXfrm>
    </dsp:sp>
    <dsp:sp modelId="{324D8C7B-6631-409C-A9D1-B20E4AF0F5BA}">
      <dsp:nvSpPr>
        <dsp:cNvPr id="0" name=""/>
        <dsp:cNvSpPr/>
      </dsp:nvSpPr>
      <dsp:spPr>
        <a:xfrm>
          <a:off x="0" y="4482383"/>
          <a:ext cx="6913562" cy="71604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Srovnávací sestavení parcel dřívějších pozemkových evidencí s parcelami katastru</a:t>
          </a:r>
          <a:endParaRPr lang="en-US" sz="1700" kern="1200" dirty="0"/>
        </a:p>
      </dsp:txBody>
      <dsp:txXfrm>
        <a:off x="34954" y="4517337"/>
        <a:ext cx="6843654" cy="646132"/>
      </dsp:txXfrm>
    </dsp:sp>
    <dsp:sp modelId="{AAEF44AB-4B57-47F0-BFAD-753C7872164D}">
      <dsp:nvSpPr>
        <dsp:cNvPr id="0" name=""/>
        <dsp:cNvSpPr/>
      </dsp:nvSpPr>
      <dsp:spPr>
        <a:xfrm>
          <a:off x="0" y="5198423"/>
          <a:ext cx="6913562"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0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dirty="0"/>
            <a:t>orientační srovnání popisných informací o parcelách dřívějších pozemkových evidencí se stavem parcel katastru nebo srovnání popisných informací o parcelách katastru s posledním dochovaným stavem dřívějších pozemkových evidencí, pokud tento stav je považován za součást katastrálního operátu</a:t>
          </a:r>
          <a:endParaRPr lang="en-US" sz="1300" kern="1200" dirty="0"/>
        </a:p>
        <a:p>
          <a:pPr marL="114300" lvl="1" indent="-114300" algn="l" defTabSz="577850">
            <a:lnSpc>
              <a:spcPct val="90000"/>
            </a:lnSpc>
            <a:spcBef>
              <a:spcPct val="0"/>
            </a:spcBef>
            <a:spcAft>
              <a:spcPct val="20000"/>
            </a:spcAft>
            <a:buChar char="•"/>
          </a:pPr>
          <a:r>
            <a:rPr lang="cs-CZ" sz="1300" kern="1200" dirty="0"/>
            <a:t>výměra částí parcel je pouze přibližná</a:t>
          </a:r>
          <a:endParaRPr lang="en-US" sz="1300" kern="1200" dirty="0"/>
        </a:p>
      </dsp:txBody>
      <dsp:txXfrm>
        <a:off x="0" y="5198423"/>
        <a:ext cx="6913562" cy="1002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8A45B-1F88-4B88-91AA-EFFCF40345E1}">
      <dsp:nvSpPr>
        <dsp:cNvPr id="0" name=""/>
        <dsp:cNvSpPr/>
      </dsp:nvSpPr>
      <dsp:spPr>
        <a:xfrm>
          <a:off x="1736" y="439094"/>
          <a:ext cx="2754385" cy="4614561"/>
        </a:xfrm>
        <a:prstGeom prst="ellipse">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cs-CZ" sz="2000" b="1" kern="1200" dirty="0"/>
            <a:t>Věcné právo         </a:t>
          </a:r>
          <a:r>
            <a:rPr lang="cs-CZ" sz="1800" kern="1200" dirty="0"/>
            <a:t>(§ 1240 OZ)</a:t>
          </a:r>
          <a:endParaRPr lang="en-US" sz="1800" kern="1200" dirty="0"/>
        </a:p>
        <a:p>
          <a:pPr marL="114300" lvl="1" indent="-114300" algn="l" defTabSz="666750">
            <a:lnSpc>
              <a:spcPct val="90000"/>
            </a:lnSpc>
            <a:spcBef>
              <a:spcPct val="0"/>
            </a:spcBef>
            <a:spcAft>
              <a:spcPct val="15000"/>
            </a:spcAft>
            <a:buChar char="•"/>
          </a:pPr>
          <a:r>
            <a:rPr lang="cs-CZ" sz="1500" i="1" kern="1200" dirty="0"/>
            <a:t>Pozemek může být zatížen věcným právem jiné osoby (stavebníka) mít na povrchu nebo pod povrchem pozemku stavbu. Nezáleží na tom, zda se jedná o stavbu již zřízenou či dosud nezřízenou.</a:t>
          </a:r>
          <a:endParaRPr lang="en-US" sz="1500" kern="1200" dirty="0"/>
        </a:p>
      </dsp:txBody>
      <dsp:txXfrm>
        <a:off x="405106" y="1114881"/>
        <a:ext cx="1947645" cy="3262987"/>
      </dsp:txXfrm>
    </dsp:sp>
    <dsp:sp modelId="{DE063AE9-E9E3-41E8-8316-C3C8F4FEB7A2}">
      <dsp:nvSpPr>
        <dsp:cNvPr id="0" name=""/>
        <dsp:cNvSpPr/>
      </dsp:nvSpPr>
      <dsp:spPr>
        <a:xfrm>
          <a:off x="2927492" y="2134336"/>
          <a:ext cx="1224077" cy="1224077"/>
        </a:xfrm>
        <a:prstGeom prst="mathEqual">
          <a:avLst/>
        </a:prstGeom>
        <a:gradFill rotWithShape="0">
          <a:gsLst>
            <a:gs pos="0">
              <a:schemeClr val="accent3">
                <a:tint val="60000"/>
                <a:hueOff val="0"/>
                <a:satOff val="0"/>
                <a:lumOff val="0"/>
                <a:alphaOff val="0"/>
                <a:tint val="97000"/>
                <a:satMod val="100000"/>
                <a:lumMod val="102000"/>
              </a:schemeClr>
            </a:gs>
            <a:gs pos="50000">
              <a:schemeClr val="accent3">
                <a:tint val="60000"/>
                <a:hueOff val="0"/>
                <a:satOff val="0"/>
                <a:lumOff val="0"/>
                <a:alphaOff val="0"/>
                <a:shade val="100000"/>
                <a:satMod val="100000"/>
                <a:lumMod val="100000"/>
              </a:schemeClr>
            </a:gs>
            <a:gs pos="100000">
              <a:schemeClr val="accent3">
                <a:tint val="6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a:off x="3089743" y="2386496"/>
        <a:ext cx="899575" cy="719757"/>
      </dsp:txXfrm>
    </dsp:sp>
    <dsp:sp modelId="{90F98D6D-25A5-4FA7-B0D3-0D32BA454E2E}">
      <dsp:nvSpPr>
        <dsp:cNvPr id="0" name=""/>
        <dsp:cNvSpPr/>
      </dsp:nvSpPr>
      <dsp:spPr>
        <a:xfrm>
          <a:off x="4322941" y="456737"/>
          <a:ext cx="2579891" cy="4579274"/>
        </a:xfrm>
        <a:prstGeom prst="ellipse">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cs-CZ" sz="2000" b="1" kern="1200" dirty="0"/>
            <a:t>Nemovitá věc      </a:t>
          </a:r>
          <a:r>
            <a:rPr lang="cs-CZ" sz="1800" kern="1200" dirty="0"/>
            <a:t>(§ 1242 OZ)</a:t>
          </a:r>
          <a:endParaRPr lang="en-US" sz="2000" kern="1200" dirty="0"/>
        </a:p>
        <a:p>
          <a:pPr marL="171450" lvl="1" indent="-171450" algn="l" defTabSz="711200">
            <a:lnSpc>
              <a:spcPct val="90000"/>
            </a:lnSpc>
            <a:spcBef>
              <a:spcPct val="0"/>
            </a:spcBef>
            <a:spcAft>
              <a:spcPct val="15000"/>
            </a:spcAft>
            <a:buChar char="•"/>
          </a:pPr>
          <a:r>
            <a:rPr lang="cs-CZ" sz="1600" i="1" kern="1200" dirty="0"/>
            <a:t>Právo stavby je nemovitá věc. Stavba vyhovující právu stavby je jeho součástí, ale také podléhá ustanovením o nemovitých věcech. </a:t>
          </a:r>
          <a:endParaRPr lang="en-US" sz="1600" kern="1200" dirty="0"/>
        </a:p>
      </dsp:txBody>
      <dsp:txXfrm>
        <a:off x="4700757" y="1127356"/>
        <a:ext cx="1824259" cy="3238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1D113-5C68-4D3E-B9D0-33C8D28D4027}">
      <dsp:nvSpPr>
        <dsp:cNvPr id="0" name=""/>
        <dsp:cNvSpPr/>
      </dsp:nvSpPr>
      <dsp:spPr>
        <a:xfrm>
          <a:off x="0" y="62167"/>
          <a:ext cx="10753725" cy="647595"/>
        </a:xfrm>
        <a:prstGeom prst="roundRect">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Údaje </a:t>
          </a:r>
          <a:r>
            <a:rPr lang="cs-CZ" sz="2700" b="1" kern="1200"/>
            <a:t>o fyzické osobě </a:t>
          </a:r>
          <a:endParaRPr lang="en-US" sz="2700" kern="1200"/>
        </a:p>
      </dsp:txBody>
      <dsp:txXfrm>
        <a:off x="31613" y="93780"/>
        <a:ext cx="10690499" cy="584369"/>
      </dsp:txXfrm>
    </dsp:sp>
    <dsp:sp modelId="{38AB81EF-C2A9-4943-9B1D-7EC8EC65FDAC}">
      <dsp:nvSpPr>
        <dsp:cNvPr id="0" name=""/>
        <dsp:cNvSpPr/>
      </dsp:nvSpPr>
      <dsp:spPr>
        <a:xfrm>
          <a:off x="0" y="709762"/>
          <a:ext cx="10753725"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kern="1200"/>
            <a:t>a) jméno, popřípadě jména, a příjmení,</a:t>
          </a:r>
          <a:endParaRPr lang="en-US" sz="2100" kern="1200"/>
        </a:p>
        <a:p>
          <a:pPr marL="228600" lvl="1" indent="-228600" algn="l" defTabSz="933450">
            <a:lnSpc>
              <a:spcPct val="90000"/>
            </a:lnSpc>
            <a:spcBef>
              <a:spcPct val="0"/>
            </a:spcBef>
            <a:spcAft>
              <a:spcPct val="20000"/>
            </a:spcAft>
            <a:buChar char="•"/>
          </a:pPr>
          <a:r>
            <a:rPr lang="cs-CZ" sz="2100" kern="1200" dirty="0"/>
            <a:t>b) rodné číslo, a nemá-li je, datum narození,</a:t>
          </a:r>
          <a:endParaRPr lang="en-US" sz="2100" kern="1200" dirty="0"/>
        </a:p>
        <a:p>
          <a:pPr marL="228600" lvl="1" indent="-228600" algn="l" defTabSz="933450">
            <a:lnSpc>
              <a:spcPct val="90000"/>
            </a:lnSpc>
            <a:spcBef>
              <a:spcPct val="0"/>
            </a:spcBef>
            <a:spcAft>
              <a:spcPct val="20000"/>
            </a:spcAft>
            <a:buChar char="•"/>
          </a:pPr>
          <a:r>
            <a:rPr lang="cs-CZ" sz="2100" kern="1200" dirty="0"/>
            <a:t>c) adresa místa trvalého pobytu, a nemá-li ji, adresa bydliště.</a:t>
          </a:r>
          <a:endParaRPr lang="en-US" sz="2100" kern="1200" dirty="0"/>
        </a:p>
      </dsp:txBody>
      <dsp:txXfrm>
        <a:off x="0" y="709762"/>
        <a:ext cx="10753725" cy="1089854"/>
      </dsp:txXfrm>
    </dsp:sp>
    <dsp:sp modelId="{23D39892-EB2D-46E9-B5A5-98E7B1489296}">
      <dsp:nvSpPr>
        <dsp:cNvPr id="0" name=""/>
        <dsp:cNvSpPr/>
      </dsp:nvSpPr>
      <dsp:spPr>
        <a:xfrm>
          <a:off x="0" y="1799617"/>
          <a:ext cx="10753725" cy="647595"/>
        </a:xfrm>
        <a:prstGeom prst="roundRect">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Údaje </a:t>
          </a:r>
          <a:r>
            <a:rPr lang="cs-CZ" sz="2700" b="1" kern="1200"/>
            <a:t>o právnické osobě </a:t>
          </a:r>
          <a:endParaRPr lang="en-US" sz="2700" kern="1200"/>
        </a:p>
      </dsp:txBody>
      <dsp:txXfrm>
        <a:off x="31613" y="1831230"/>
        <a:ext cx="10690499" cy="584369"/>
      </dsp:txXfrm>
    </dsp:sp>
    <dsp:sp modelId="{DF843D2C-9AFC-4291-B1C7-52159A2852FC}">
      <dsp:nvSpPr>
        <dsp:cNvPr id="0" name=""/>
        <dsp:cNvSpPr/>
      </dsp:nvSpPr>
      <dsp:spPr>
        <a:xfrm>
          <a:off x="0" y="2447211"/>
          <a:ext cx="10753725"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kern="1200" dirty="0"/>
            <a:t>a) název nebo obchodní firma,</a:t>
          </a:r>
          <a:endParaRPr lang="en-US" sz="2100" kern="1200" dirty="0"/>
        </a:p>
        <a:p>
          <a:pPr marL="228600" lvl="1" indent="-228600" algn="l" defTabSz="933450">
            <a:lnSpc>
              <a:spcPct val="90000"/>
            </a:lnSpc>
            <a:spcBef>
              <a:spcPct val="0"/>
            </a:spcBef>
            <a:spcAft>
              <a:spcPct val="20000"/>
            </a:spcAft>
            <a:buChar char="•"/>
          </a:pPr>
          <a:r>
            <a:rPr lang="cs-CZ" sz="2100" kern="1200" dirty="0"/>
            <a:t>b) identifikační číslo osoby nebo jiný obdobný identifikační údaj, je-li přidělen,</a:t>
          </a:r>
          <a:endParaRPr lang="en-US" sz="2100" kern="1200" dirty="0"/>
        </a:p>
        <a:p>
          <a:pPr marL="228600" lvl="1" indent="-228600" algn="l" defTabSz="933450">
            <a:lnSpc>
              <a:spcPct val="90000"/>
            </a:lnSpc>
            <a:spcBef>
              <a:spcPct val="0"/>
            </a:spcBef>
            <a:spcAft>
              <a:spcPct val="20000"/>
            </a:spcAft>
            <a:buChar char="•"/>
          </a:pPr>
          <a:r>
            <a:rPr lang="cs-CZ" sz="2100" kern="1200" dirty="0"/>
            <a:t>c) sídlo.</a:t>
          </a:r>
          <a:endParaRPr lang="en-US" sz="2100" kern="1200" dirty="0"/>
        </a:p>
      </dsp:txBody>
      <dsp:txXfrm>
        <a:off x="0" y="2447211"/>
        <a:ext cx="10753725" cy="1089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9041-640A-476A-BBBD-7725810EA3DC}">
      <dsp:nvSpPr>
        <dsp:cNvPr id="0" name=""/>
        <dsp:cNvSpPr/>
      </dsp:nvSpPr>
      <dsp:spPr>
        <a:xfrm>
          <a:off x="0" y="0"/>
          <a:ext cx="5764454" cy="2471737"/>
        </a:xfrm>
        <a:prstGeom prst="roundRect">
          <a:avLst>
            <a:gd name="adj" fmla="val 10000"/>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Údaje závazné pro právní jednání týkající se nemovitostí vedených v katastru</a:t>
          </a:r>
          <a:endParaRPr lang="en-US" sz="1900" kern="1200" dirty="0"/>
        </a:p>
        <a:p>
          <a:pPr marL="114300" lvl="1" indent="-114300" algn="l" defTabSz="666750">
            <a:lnSpc>
              <a:spcPct val="90000"/>
            </a:lnSpc>
            <a:spcBef>
              <a:spcPct val="0"/>
            </a:spcBef>
            <a:spcAft>
              <a:spcPct val="15000"/>
            </a:spcAft>
            <a:buChar char="•"/>
          </a:pPr>
          <a:r>
            <a:rPr lang="cs-CZ" sz="1500" kern="1200"/>
            <a:t>parcelní číslo</a:t>
          </a:r>
          <a:endParaRPr lang="en-US" sz="1500" kern="1200"/>
        </a:p>
        <a:p>
          <a:pPr marL="114300" lvl="1" indent="-114300" algn="l" defTabSz="666750">
            <a:lnSpc>
              <a:spcPct val="90000"/>
            </a:lnSpc>
            <a:spcBef>
              <a:spcPct val="0"/>
            </a:spcBef>
            <a:spcAft>
              <a:spcPct val="15000"/>
            </a:spcAft>
            <a:buChar char="•"/>
          </a:pPr>
          <a:r>
            <a:rPr lang="cs-CZ" sz="1500" kern="1200" dirty="0"/>
            <a:t>geometrické určení nemovitosti</a:t>
          </a:r>
          <a:endParaRPr lang="en-US" sz="1500" kern="1200" dirty="0"/>
        </a:p>
        <a:p>
          <a:pPr marL="114300" lvl="1" indent="-114300" algn="l" defTabSz="666750">
            <a:lnSpc>
              <a:spcPct val="90000"/>
            </a:lnSpc>
            <a:spcBef>
              <a:spcPct val="0"/>
            </a:spcBef>
            <a:spcAft>
              <a:spcPct val="15000"/>
            </a:spcAft>
            <a:buChar char="•"/>
          </a:pPr>
          <a:r>
            <a:rPr lang="cs-CZ" sz="1500" kern="1200" dirty="0"/>
            <a:t>název a geometrické určení katastrálního území</a:t>
          </a:r>
          <a:endParaRPr lang="en-US" sz="1500" kern="1200" dirty="0"/>
        </a:p>
      </dsp:txBody>
      <dsp:txXfrm>
        <a:off x="72395" y="72395"/>
        <a:ext cx="3209720" cy="2326947"/>
      </dsp:txXfrm>
    </dsp:sp>
    <dsp:sp modelId="{64C09E70-DA3F-4955-8C1D-5CA988D2E83B}">
      <dsp:nvSpPr>
        <dsp:cNvPr id="0" name=""/>
        <dsp:cNvSpPr/>
      </dsp:nvSpPr>
      <dsp:spPr>
        <a:xfrm>
          <a:off x="1017256" y="3021012"/>
          <a:ext cx="5764454" cy="2471737"/>
        </a:xfrm>
        <a:prstGeom prst="roundRect">
          <a:avLst>
            <a:gd name="adj" fmla="val 10000"/>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Význam dalších údajů katastru pro právních vztahy k evidovaným nemovitostem</a:t>
          </a:r>
          <a:endParaRPr lang="en-US" sz="1900" kern="1200" dirty="0"/>
        </a:p>
        <a:p>
          <a:pPr marL="114300" lvl="1" indent="-114300" algn="l" defTabSz="666750">
            <a:lnSpc>
              <a:spcPct val="90000"/>
            </a:lnSpc>
            <a:spcBef>
              <a:spcPct val="0"/>
            </a:spcBef>
            <a:spcAft>
              <a:spcPct val="15000"/>
            </a:spcAft>
            <a:buChar char="•"/>
          </a:pPr>
          <a:r>
            <a:rPr lang="cs-CZ" sz="1500" kern="1200"/>
            <a:t>Výměra, druh pozemku, způsob ochrany nemovitosti,…</a:t>
          </a:r>
          <a:endParaRPr lang="en-US" sz="1500" kern="1200"/>
        </a:p>
      </dsp:txBody>
      <dsp:txXfrm>
        <a:off x="1089651" y="3093407"/>
        <a:ext cx="2995778" cy="2326947"/>
      </dsp:txXfrm>
    </dsp:sp>
    <dsp:sp modelId="{921391EC-48ED-4B15-8E14-33DA5F99E461}">
      <dsp:nvSpPr>
        <dsp:cNvPr id="0" name=""/>
        <dsp:cNvSpPr/>
      </dsp:nvSpPr>
      <dsp:spPr>
        <a:xfrm>
          <a:off x="4157824" y="1943060"/>
          <a:ext cx="1606629" cy="160662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19316" y="1943060"/>
        <a:ext cx="883645" cy="1208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33155-DF01-4E58-8415-49F53491B6D6}">
      <dsp:nvSpPr>
        <dsp:cNvPr id="0" name=""/>
        <dsp:cNvSpPr/>
      </dsp:nvSpPr>
      <dsp:spPr>
        <a:xfrm>
          <a:off x="55249" y="-2030"/>
          <a:ext cx="2464245" cy="5680961"/>
        </a:xfrm>
        <a:prstGeom prst="roundRect">
          <a:avLst>
            <a:gd name="adj" fmla="val 10000"/>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Obsah katastru je uspořádán     </a:t>
          </a:r>
          <a:r>
            <a:rPr lang="cs-CZ" sz="2600" b="1" kern="1200" dirty="0"/>
            <a:t>v katastrálních operátech podle katastrálních území</a:t>
          </a:r>
          <a:r>
            <a:rPr lang="cs-CZ" sz="2600" kern="1200" dirty="0"/>
            <a:t>.</a:t>
          </a:r>
          <a:endParaRPr lang="en-US" sz="2600" kern="1200" dirty="0"/>
        </a:p>
      </dsp:txBody>
      <dsp:txXfrm>
        <a:off x="127424" y="70145"/>
        <a:ext cx="2319895" cy="5536611"/>
      </dsp:txXfrm>
    </dsp:sp>
    <dsp:sp modelId="{2D9AAD71-0FD3-49A3-8197-A146458E9A61}">
      <dsp:nvSpPr>
        <dsp:cNvPr id="0" name=""/>
        <dsp:cNvSpPr/>
      </dsp:nvSpPr>
      <dsp:spPr>
        <a:xfrm>
          <a:off x="2706953" y="2401414"/>
          <a:ext cx="1026406" cy="874070"/>
        </a:xfrm>
        <a:prstGeom prst="rightArrow">
          <a:avLst>
            <a:gd name="adj1" fmla="val 60000"/>
            <a:gd name="adj2" fmla="val 50000"/>
          </a:avLst>
        </a:prstGeom>
        <a:gradFill rotWithShape="0">
          <a:gsLst>
            <a:gs pos="0">
              <a:schemeClr val="accent2">
                <a:tint val="60000"/>
                <a:hueOff val="0"/>
                <a:satOff val="0"/>
                <a:lumOff val="0"/>
                <a:alphaOff val="0"/>
                <a:tint val="70000"/>
                <a:satMod val="100000"/>
                <a:lumMod val="110000"/>
              </a:schemeClr>
            </a:gs>
            <a:gs pos="50000">
              <a:schemeClr val="accent2">
                <a:tint val="60000"/>
                <a:hueOff val="0"/>
                <a:satOff val="0"/>
                <a:lumOff val="0"/>
                <a:alphaOff val="0"/>
                <a:tint val="75000"/>
                <a:satMod val="101000"/>
                <a:lumMod val="105000"/>
              </a:schemeClr>
            </a:gs>
            <a:gs pos="100000">
              <a:schemeClr val="accent2">
                <a:tint val="60000"/>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06953" y="2576228"/>
        <a:ext cx="764185" cy="524442"/>
      </dsp:txXfrm>
    </dsp:sp>
    <dsp:sp modelId="{7F78B5F6-7A90-4BCD-9403-26F169A89CC5}">
      <dsp:nvSpPr>
        <dsp:cNvPr id="0" name=""/>
        <dsp:cNvSpPr/>
      </dsp:nvSpPr>
      <dsp:spPr>
        <a:xfrm>
          <a:off x="3880003" y="0"/>
          <a:ext cx="3524478" cy="5676900"/>
        </a:xfrm>
        <a:prstGeom prst="roundRect">
          <a:avLst>
            <a:gd name="adj" fmla="val 10000"/>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cs-CZ" sz="1800" kern="1200"/>
            <a:t>Katastrální operát tvoří</a:t>
          </a:r>
          <a:endParaRPr lang="en-US" sz="1800" kern="1200" dirty="0"/>
        </a:p>
        <a:p>
          <a:pPr marL="114300" lvl="1" indent="-114300" algn="l" defTabSz="622300">
            <a:lnSpc>
              <a:spcPct val="90000"/>
            </a:lnSpc>
            <a:spcBef>
              <a:spcPct val="0"/>
            </a:spcBef>
            <a:spcAft>
              <a:spcPct val="15000"/>
            </a:spcAft>
            <a:buChar char="•"/>
          </a:pPr>
          <a:r>
            <a:rPr lang="cs-CZ" sz="1400" kern="1200"/>
            <a:t>a) </a:t>
          </a:r>
          <a:r>
            <a:rPr lang="cs-CZ" sz="1400" b="1" kern="1200">
              <a:hlinkClick xmlns:r="http://schemas.openxmlformats.org/officeDocument/2006/relationships" r:id="rId1"/>
            </a:rPr>
            <a:t>soubor geodetických informací</a:t>
          </a:r>
          <a:r>
            <a:rPr lang="cs-CZ" sz="1400" b="1" kern="1200"/>
            <a:t>, </a:t>
          </a:r>
          <a:endParaRPr lang="en-US" sz="1400" kern="1200" dirty="0"/>
        </a:p>
        <a:p>
          <a:pPr marL="228600" lvl="2" indent="-114300" algn="l" defTabSz="622300">
            <a:lnSpc>
              <a:spcPct val="90000"/>
            </a:lnSpc>
            <a:spcBef>
              <a:spcPct val="0"/>
            </a:spcBef>
            <a:spcAft>
              <a:spcPct val="15000"/>
            </a:spcAft>
            <a:buChar char="•"/>
          </a:pPr>
          <a:r>
            <a:rPr lang="cs-CZ" sz="1400" i="1" kern="1200"/>
            <a:t>který zahrnuje katastrální mapu a její číselné vyjádření,</a:t>
          </a:r>
          <a:endParaRPr lang="en-US" sz="1400" kern="1200" dirty="0"/>
        </a:p>
        <a:p>
          <a:pPr marL="114300" lvl="1" indent="-114300" algn="l" defTabSz="622300">
            <a:lnSpc>
              <a:spcPct val="90000"/>
            </a:lnSpc>
            <a:spcBef>
              <a:spcPct val="0"/>
            </a:spcBef>
            <a:spcAft>
              <a:spcPct val="15000"/>
            </a:spcAft>
            <a:buChar char="•"/>
          </a:pPr>
          <a:r>
            <a:rPr lang="cs-CZ" sz="1400" kern="1200"/>
            <a:t>b) </a:t>
          </a:r>
          <a:r>
            <a:rPr lang="cs-CZ" sz="1400" b="1" kern="1200"/>
            <a:t>soubor popisných informací, </a:t>
          </a:r>
          <a:endParaRPr lang="en-US" sz="1400" kern="1200" dirty="0"/>
        </a:p>
        <a:p>
          <a:pPr marL="228600" lvl="2" indent="-114300" algn="l" defTabSz="622300">
            <a:lnSpc>
              <a:spcPct val="90000"/>
            </a:lnSpc>
            <a:spcBef>
              <a:spcPct val="0"/>
            </a:spcBef>
            <a:spcAft>
              <a:spcPct val="15000"/>
            </a:spcAft>
            <a:buChar char="•"/>
          </a:pPr>
          <a:r>
            <a:rPr lang="cs-CZ" sz="1400" b="0" i="1" kern="1200"/>
            <a:t>údaje o katastrálních územích, parcelách, stavbách, o jednotkách, vlastnících a jiných oprávněných, právních vztazích a dalších právech a skutečnostech, stanovených zákonem</a:t>
          </a:r>
          <a:endParaRPr lang="en-US" sz="1400" i="1" kern="1200" dirty="0"/>
        </a:p>
        <a:p>
          <a:pPr marL="114300" lvl="1" indent="-114300" algn="l" defTabSz="622300">
            <a:lnSpc>
              <a:spcPct val="90000"/>
            </a:lnSpc>
            <a:spcBef>
              <a:spcPct val="0"/>
            </a:spcBef>
            <a:spcAft>
              <a:spcPct val="15000"/>
            </a:spcAft>
            <a:buChar char="•"/>
          </a:pPr>
          <a:r>
            <a:rPr lang="cs-CZ" sz="1400" kern="1200"/>
            <a:t>c) </a:t>
          </a:r>
          <a:r>
            <a:rPr lang="cs-CZ" sz="1400" b="1" kern="1200"/>
            <a:t>dokumentace</a:t>
          </a:r>
          <a:r>
            <a:rPr lang="cs-CZ" sz="1400" kern="1200"/>
            <a:t> výsledků šetření a měření pro vedení a obnovu souboru geodetických informací, včetně místního a pomístního názvosloví,</a:t>
          </a:r>
          <a:endParaRPr lang="en-US" sz="1400" kern="1200" dirty="0"/>
        </a:p>
        <a:p>
          <a:pPr marL="114300" lvl="1" indent="-114300" algn="l" defTabSz="622300">
            <a:lnSpc>
              <a:spcPct val="90000"/>
            </a:lnSpc>
            <a:spcBef>
              <a:spcPct val="0"/>
            </a:spcBef>
            <a:spcAft>
              <a:spcPct val="15000"/>
            </a:spcAft>
            <a:buChar char="•"/>
          </a:pPr>
          <a:r>
            <a:rPr lang="cs-CZ" sz="1400" kern="1200"/>
            <a:t>d) </a:t>
          </a:r>
          <a:r>
            <a:rPr lang="cs-CZ" sz="1400" b="1" kern="1200"/>
            <a:t>sbírka listin</a:t>
          </a:r>
          <a:r>
            <a:rPr lang="cs-CZ" sz="1400" kern="1200"/>
            <a:t>, </a:t>
          </a:r>
          <a:endParaRPr lang="en-US" sz="1400" kern="1200" dirty="0"/>
        </a:p>
        <a:p>
          <a:pPr marL="228600" lvl="2" indent="-114300" algn="l" defTabSz="622300">
            <a:lnSpc>
              <a:spcPct val="90000"/>
            </a:lnSpc>
            <a:spcBef>
              <a:spcPct val="0"/>
            </a:spcBef>
            <a:spcAft>
              <a:spcPct val="15000"/>
            </a:spcAft>
            <a:buChar char="•"/>
          </a:pPr>
          <a:r>
            <a:rPr lang="cs-CZ" sz="1400" i="1" kern="1200"/>
            <a:t>která obsahuje rozhodnutí orgánů veřejné moci, smlouvy a jiné listiny, na jejichž podkladě byl proveden zápis do katastru, úplná znění prohlášení vlastníka domu a dohody spoluvlastníků o správě nemovitosti,</a:t>
          </a:r>
          <a:endParaRPr lang="en-US" sz="1400" kern="1200" dirty="0"/>
        </a:p>
        <a:p>
          <a:pPr marL="114300" lvl="1" indent="-114300" algn="l" defTabSz="622300">
            <a:lnSpc>
              <a:spcPct val="90000"/>
            </a:lnSpc>
            <a:spcBef>
              <a:spcPct val="0"/>
            </a:spcBef>
            <a:spcAft>
              <a:spcPct val="15000"/>
            </a:spcAft>
            <a:buChar char="•"/>
          </a:pPr>
          <a:r>
            <a:rPr lang="cs-CZ" sz="1400" kern="1200"/>
            <a:t>e) </a:t>
          </a:r>
          <a:r>
            <a:rPr lang="cs-CZ" sz="1400" b="1" kern="1200"/>
            <a:t>protokoly</a:t>
          </a:r>
          <a:r>
            <a:rPr lang="cs-CZ" sz="1400" kern="1200"/>
            <a:t> o vkladech, záznamech, poznámkách, dalších zápisech, opravách chyb, námitkách proti obnovenému katastrálnímu operátu, výsledcích revize katastru a o záznamech pro další řízení</a:t>
          </a:r>
          <a:r>
            <a:rPr lang="cs-CZ" sz="1300" kern="1200"/>
            <a:t>.</a:t>
          </a:r>
          <a:endParaRPr lang="en-US" sz="1300" kern="1200" dirty="0"/>
        </a:p>
      </dsp:txBody>
      <dsp:txXfrm>
        <a:off x="3983231" y="103228"/>
        <a:ext cx="3318022" cy="547044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987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06887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4069854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F36D52C-EF74-40CD-B1C0-36334D8C6EE0}" type="datetimeFigureOut">
              <a:rPr lang="cs-CZ" smtClean="0"/>
              <a:t>25.02.2018</a:t>
            </a:fld>
            <a:endParaRPr lang="cs-C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8413FDD-FCE2-4AA7-90BB-29F03D202B76}" type="slidenum">
              <a:rPr lang="cs-CZ" smtClean="0"/>
              <a:t>‹#›</a:t>
            </a:fld>
            <a:endParaRPr lang="cs-CZ"/>
          </a:p>
        </p:txBody>
      </p:sp>
    </p:spTree>
    <p:extLst>
      <p:ext uri="{BB962C8B-B14F-4D97-AF65-F5344CB8AC3E}">
        <p14:creationId xmlns:p14="http://schemas.microsoft.com/office/powerpoint/2010/main" val="329565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47711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437492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F36D52C-EF74-40CD-B1C0-36334D8C6EE0}" type="datetimeFigureOut">
              <a:rPr lang="cs-CZ" smtClean="0"/>
              <a:t>25.02.2018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2061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F36D52C-EF74-40CD-B1C0-36334D8C6EE0}" type="datetimeFigureOut">
              <a:rPr lang="cs-CZ" smtClean="0"/>
              <a:t>25.02.2018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332704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F36D52C-EF74-40CD-B1C0-36334D8C6EE0}" type="datetimeFigureOut">
              <a:rPr lang="cs-CZ" smtClean="0"/>
              <a:t>25.02.2018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631591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6D52C-EF74-40CD-B1C0-36334D8C6EE0}" type="datetimeFigureOut">
              <a:rPr lang="cs-CZ" smtClean="0"/>
              <a:t>25.02.2018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29966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cs-CZ"/>
              <a:t>Upravte styly předlohy textu.</a:t>
            </a:r>
          </a:p>
        </p:txBody>
      </p:sp>
      <p:sp>
        <p:nvSpPr>
          <p:cNvPr id="5" name="Date Placeholder 4"/>
          <p:cNvSpPr>
            <a:spLocks noGrp="1"/>
          </p:cNvSpPr>
          <p:nvPr>
            <p:ph type="dt" sz="half" idx="10"/>
          </p:nvPr>
        </p:nvSpPr>
        <p:spPr/>
        <p:txBody>
          <a:bodyPr/>
          <a:lstStyle/>
          <a:p>
            <a:fld id="{7F36D52C-EF74-40CD-B1C0-36334D8C6EE0}" type="datetimeFigureOut">
              <a:rPr lang="cs-CZ" smtClean="0"/>
              <a:t>25.02.2018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8413FDD-FCE2-4AA7-90BB-29F03D202B76}" type="slidenum">
              <a:rPr lang="cs-CZ" smtClean="0"/>
              <a:t>‹#›</a:t>
            </a:fld>
            <a:endParaRPr lang="cs-CZ"/>
          </a:p>
        </p:txBody>
      </p:sp>
    </p:spTree>
    <p:extLst>
      <p:ext uri="{BB962C8B-B14F-4D97-AF65-F5344CB8AC3E}">
        <p14:creationId xmlns:p14="http://schemas.microsoft.com/office/powerpoint/2010/main" val="246046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356223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F36D52C-EF74-40CD-B1C0-36334D8C6EE0}" type="datetimeFigureOut">
              <a:rPr lang="cs-CZ" smtClean="0"/>
              <a:t>25.02.2018</a:t>
            </a:fld>
            <a:endParaRPr lang="cs-C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8413FDD-FCE2-4AA7-90BB-29F03D202B76}" type="slidenum">
              <a:rPr lang="cs-CZ" smtClean="0"/>
              <a:t>‹#›</a:t>
            </a:fld>
            <a:endParaRPr lang="cs-CZ"/>
          </a:p>
        </p:txBody>
      </p:sp>
    </p:spTree>
    <p:extLst>
      <p:ext uri="{BB962C8B-B14F-4D97-AF65-F5344CB8AC3E}">
        <p14:creationId xmlns:p14="http://schemas.microsoft.com/office/powerpoint/2010/main" val="151677667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590643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62585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7F36D52C-EF74-40CD-B1C0-36334D8C6EE0}" type="datetimeFigureOut">
              <a:rPr lang="cs-CZ" smtClean="0"/>
              <a:t>25.02.2018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4709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F36D52C-EF74-40CD-B1C0-36334D8C6EE0}" type="datetimeFigureOut">
              <a:rPr lang="cs-CZ" smtClean="0"/>
              <a:t>25.02.2018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268747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7F36D52C-EF74-40CD-B1C0-36334D8C6EE0}" type="datetimeFigureOut">
              <a:rPr lang="cs-CZ" smtClean="0"/>
              <a:t>25.02.2018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413FDD-FCE2-4AA7-90BB-29F03D202B76}"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94754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36D52C-EF74-40CD-B1C0-36334D8C6EE0}" type="datetimeFigureOut">
              <a:rPr lang="cs-CZ" smtClean="0"/>
              <a:t>25.02.2018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413FDD-FCE2-4AA7-90BB-29F03D202B76}"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423101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6D52C-EF74-40CD-B1C0-36334D8C6EE0}" type="datetimeFigureOut">
              <a:rPr lang="cs-CZ" smtClean="0"/>
              <a:t>25.02.2018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200023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7F36D52C-EF74-40CD-B1C0-36334D8C6EE0}" type="datetimeFigureOut">
              <a:rPr lang="cs-CZ" smtClean="0"/>
              <a:t>25.02.2018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11083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7F36D52C-EF74-40CD-B1C0-36334D8C6EE0}" type="datetimeFigureOut">
              <a:rPr lang="cs-CZ" smtClean="0"/>
              <a:t>25.02.2018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413FDD-FCE2-4AA7-90BB-29F03D202B76}" type="slidenum">
              <a:rPr lang="cs-CZ" smtClean="0"/>
              <a:t>‹#›</a:t>
            </a:fld>
            <a:endParaRPr lang="cs-CZ"/>
          </a:p>
        </p:txBody>
      </p:sp>
    </p:spTree>
    <p:extLst>
      <p:ext uri="{BB962C8B-B14F-4D97-AF65-F5344CB8AC3E}">
        <p14:creationId xmlns:p14="http://schemas.microsoft.com/office/powerpoint/2010/main" val="31866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F36D52C-EF74-40CD-B1C0-36334D8C6EE0}" type="datetimeFigureOut">
              <a:rPr lang="cs-CZ" smtClean="0"/>
              <a:t>25.02.2018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8413FDD-FCE2-4AA7-90BB-29F03D202B76}" type="slidenum">
              <a:rPr lang="cs-CZ" smtClean="0"/>
              <a:t>‹#›</a:t>
            </a:fld>
            <a:endParaRPr lang="cs-CZ"/>
          </a:p>
        </p:txBody>
      </p:sp>
    </p:spTree>
    <p:extLst>
      <p:ext uri="{BB962C8B-B14F-4D97-AF65-F5344CB8AC3E}">
        <p14:creationId xmlns:p14="http://schemas.microsoft.com/office/powerpoint/2010/main" val="1083750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F36D52C-EF74-40CD-B1C0-36334D8C6EE0}" type="datetimeFigureOut">
              <a:rPr lang="cs-CZ" smtClean="0"/>
              <a:t>25.02.2018</a:t>
            </a:fld>
            <a:endParaRPr lang="cs-C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cs-C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8413FDD-FCE2-4AA7-90BB-29F03D202B76}" type="slidenum">
              <a:rPr lang="cs-CZ" smtClean="0"/>
              <a:t>‹#›</a:t>
            </a:fld>
            <a:endParaRPr lang="cs-CZ"/>
          </a:p>
        </p:txBody>
      </p:sp>
    </p:spTree>
    <p:extLst>
      <p:ext uri="{BB962C8B-B14F-4D97-AF65-F5344CB8AC3E}">
        <p14:creationId xmlns:p14="http://schemas.microsoft.com/office/powerpoint/2010/main" val="36607691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nahlizenidokn.cuzk.cz/"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cuzk.cz/Katastr-nemovitosti/Digitalizace-a-vedeni-katastralnich-map/Digitalizace-katastralnich-map/Seznam-katastralnich-uzemi-bez-parcel-v-ZE.aspx" TargetMode="Externa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cs-CZ" dirty="0"/>
            </a:br>
            <a:br>
              <a:rPr lang="cs-CZ" dirty="0"/>
            </a:br>
            <a:r>
              <a:rPr lang="cs-CZ" dirty="0"/>
              <a:t>Katastr nemovitostí.</a:t>
            </a:r>
            <a:br>
              <a:rPr lang="cs-CZ" dirty="0"/>
            </a:br>
            <a:r>
              <a:rPr lang="cs-CZ" sz="6700" dirty="0"/>
              <a:t>Pojem, funkce, předmět a obsah. </a:t>
            </a:r>
            <a:br>
              <a:rPr lang="cs-CZ" sz="6700" dirty="0"/>
            </a:br>
            <a:r>
              <a:rPr lang="cs-CZ" sz="6700" dirty="0"/>
              <a:t>Základní zásady.</a:t>
            </a:r>
            <a:endParaRPr lang="cs-CZ" dirty="0"/>
          </a:p>
        </p:txBody>
      </p:sp>
      <p:sp>
        <p:nvSpPr>
          <p:cNvPr id="3" name="Podnadpis 2"/>
          <p:cNvSpPr>
            <a:spLocks noGrp="1"/>
          </p:cNvSpPr>
          <p:nvPr>
            <p:ph type="subTitle" idx="1"/>
          </p:nvPr>
        </p:nvSpPr>
        <p:spPr/>
        <p:txBody>
          <a:bodyPr/>
          <a:lstStyle/>
          <a:p>
            <a:pPr algn="r"/>
            <a:r>
              <a:rPr lang="cs-CZ" dirty="0"/>
              <a:t>JUDr. Jana Tkáčiková, Ph.D.</a:t>
            </a:r>
          </a:p>
        </p:txBody>
      </p:sp>
    </p:spTree>
    <p:extLst>
      <p:ext uri="{BB962C8B-B14F-4D97-AF65-F5344CB8AC3E}">
        <p14:creationId xmlns:p14="http://schemas.microsoft.com/office/powerpoint/2010/main" val="81567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Výsledek obrázku pro liniová stavba">
            <a:extLst>
              <a:ext uri="{FF2B5EF4-FFF2-40B4-BE49-F238E27FC236}">
                <a16:creationId xmlns:a16="http://schemas.microsoft.com/office/drawing/2014/main" id="{BB633DA7-B971-491D-B3EC-96493DE10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46" y="158770"/>
            <a:ext cx="4882456" cy="32702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dočasná stavba">
            <a:extLst>
              <a:ext uri="{FF2B5EF4-FFF2-40B4-BE49-F238E27FC236}">
                <a16:creationId xmlns:a16="http://schemas.microsoft.com/office/drawing/2014/main" id="{57762748-44AB-49C3-B89C-32FA2F229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43" y="3256066"/>
            <a:ext cx="5161935" cy="34378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Výsledek obrázku pro budova právnické fakulty brno">
            <a:extLst>
              <a:ext uri="{FF2B5EF4-FFF2-40B4-BE49-F238E27FC236}">
                <a16:creationId xmlns:a16="http://schemas.microsoft.com/office/drawing/2014/main" id="{3CE70FAB-4FFC-4740-A14F-C60C013BFFB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0" name="Picture 2" descr="Výsledek obrázku pro podzemní stavba">
            <a:extLst>
              <a:ext uri="{FF2B5EF4-FFF2-40B4-BE49-F238E27FC236}">
                <a16:creationId xmlns:a16="http://schemas.microsoft.com/office/drawing/2014/main" id="{458A166D-70C9-4577-BA0C-2A721A178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99" y="101895"/>
            <a:ext cx="5008544" cy="332710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Výsledek obrázku pro budova právnické fakulty brno">
            <a:extLst>
              <a:ext uri="{FF2B5EF4-FFF2-40B4-BE49-F238E27FC236}">
                <a16:creationId xmlns:a16="http://schemas.microsoft.com/office/drawing/2014/main" id="{2AA683A3-55C3-4ABC-9D85-2650F453E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386" y="3076575"/>
            <a:ext cx="5456323" cy="361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369484-E1DD-452F-8BAB-4E5219FE3C70}"/>
              </a:ext>
            </a:extLst>
          </p:cNvPr>
          <p:cNvSpPr>
            <a:spLocks noGrp="1"/>
          </p:cNvSpPr>
          <p:nvPr>
            <p:ph type="title"/>
          </p:nvPr>
        </p:nvSpPr>
        <p:spPr/>
        <p:txBody>
          <a:bodyPr/>
          <a:lstStyle/>
          <a:p>
            <a:r>
              <a:rPr lang="cs-CZ" dirty="0"/>
              <a:t>Není stavba jako stavba</a:t>
            </a:r>
          </a:p>
        </p:txBody>
      </p:sp>
      <p:sp>
        <p:nvSpPr>
          <p:cNvPr id="3" name="Zástupný symbol pro obsah 2">
            <a:extLst>
              <a:ext uri="{FF2B5EF4-FFF2-40B4-BE49-F238E27FC236}">
                <a16:creationId xmlns:a16="http://schemas.microsoft.com/office/drawing/2014/main" id="{06A574FE-80ED-497D-998B-387790AD4FB6}"/>
              </a:ext>
            </a:extLst>
          </p:cNvPr>
          <p:cNvSpPr>
            <a:spLocks noGrp="1"/>
          </p:cNvSpPr>
          <p:nvPr>
            <p:ph sz="half" idx="1"/>
          </p:nvPr>
        </p:nvSpPr>
        <p:spPr/>
        <p:txBody>
          <a:bodyPr>
            <a:normAutofit fontScale="77500" lnSpcReduction="20000"/>
          </a:bodyPr>
          <a:lstStyle/>
          <a:p>
            <a:r>
              <a:rPr lang="cs-CZ" dirty="0">
                <a:sym typeface="Symbol" panose="05050102010706020507" pitchFamily="18" charset="2"/>
              </a:rPr>
              <a:t>Právní režimy dle OZ</a:t>
            </a:r>
          </a:p>
          <a:p>
            <a:pPr lvl="1">
              <a:buFont typeface="Courier New" panose="02070309020205020404" pitchFamily="49" charset="0"/>
              <a:buChar char="o"/>
            </a:pPr>
            <a:r>
              <a:rPr lang="cs-CZ" dirty="0">
                <a:sym typeface="Symbol" panose="05050102010706020507" pitchFamily="18" charset="2"/>
              </a:rPr>
              <a:t>Součást pozemku vs. Samostatná věc</a:t>
            </a:r>
          </a:p>
          <a:p>
            <a:pPr lvl="2"/>
            <a:r>
              <a:rPr lang="cs-CZ" dirty="0">
                <a:sym typeface="Symbol" panose="05050102010706020507" pitchFamily="18" charset="2"/>
              </a:rPr>
              <a:t>§ 506  a přechodná ustanovení OZ</a:t>
            </a:r>
          </a:p>
          <a:p>
            <a:pPr lvl="1">
              <a:buFont typeface="Courier New" panose="02070309020205020404" pitchFamily="49" charset="0"/>
              <a:buChar char="o"/>
            </a:pPr>
            <a:r>
              <a:rPr lang="cs-CZ" dirty="0">
                <a:sym typeface="Symbol" panose="05050102010706020507" pitchFamily="18" charset="2"/>
              </a:rPr>
              <a:t>Nemovitá věc vs. Movitá věc (§ 498 OZ)</a:t>
            </a:r>
          </a:p>
          <a:p>
            <a:pPr lvl="1">
              <a:buFont typeface="Courier New" panose="02070309020205020404" pitchFamily="49" charset="0"/>
              <a:buChar char="o"/>
            </a:pPr>
            <a:r>
              <a:rPr lang="cs-CZ" dirty="0">
                <a:sym typeface="Symbol" panose="05050102010706020507" pitchFamily="18" charset="2"/>
              </a:rPr>
              <a:t>Dočasná stavba</a:t>
            </a:r>
          </a:p>
          <a:p>
            <a:pPr lvl="2"/>
            <a:r>
              <a:rPr lang="cs-CZ" dirty="0">
                <a:sym typeface="Symbol" panose="05050102010706020507" pitchFamily="18" charset="2"/>
              </a:rPr>
              <a:t>Není součástí pozemku</a:t>
            </a:r>
          </a:p>
          <a:p>
            <a:pPr lvl="1">
              <a:buFont typeface="Courier New" panose="02070309020205020404" pitchFamily="49" charset="0"/>
              <a:buChar char="o"/>
            </a:pPr>
            <a:r>
              <a:rPr lang="cs-CZ" dirty="0">
                <a:sym typeface="Symbol" panose="05050102010706020507" pitchFamily="18" charset="2"/>
              </a:rPr>
              <a:t>Podzemní stavba se samostatným účelovým určením </a:t>
            </a:r>
          </a:p>
          <a:p>
            <a:pPr lvl="2"/>
            <a:r>
              <a:rPr lang="cs-CZ" dirty="0">
                <a:sym typeface="Symbol" panose="05050102010706020507" pitchFamily="18" charset="2"/>
              </a:rPr>
              <a:t>Nemovitá věc</a:t>
            </a:r>
          </a:p>
          <a:p>
            <a:pPr lvl="2"/>
            <a:r>
              <a:rPr lang="cs-CZ" dirty="0">
                <a:sym typeface="Symbol" panose="05050102010706020507" pitchFamily="18" charset="2"/>
              </a:rPr>
              <a:t>Není předmětem evidence v KN</a:t>
            </a:r>
          </a:p>
          <a:p>
            <a:pPr lvl="1">
              <a:buFont typeface="Courier New" panose="02070309020205020404" pitchFamily="49" charset="0"/>
              <a:buChar char="o"/>
            </a:pPr>
            <a:r>
              <a:rPr lang="cs-CZ" dirty="0">
                <a:sym typeface="Symbol" panose="05050102010706020507" pitchFamily="18" charset="2"/>
              </a:rPr>
              <a:t>Liniová stavba</a:t>
            </a:r>
          </a:p>
          <a:p>
            <a:pPr lvl="2"/>
            <a:r>
              <a:rPr lang="cs-CZ" dirty="0">
                <a:sym typeface="Symbol" panose="05050102010706020507" pitchFamily="18" charset="2"/>
              </a:rPr>
              <a:t>Není součástí pozemku</a:t>
            </a:r>
          </a:p>
          <a:p>
            <a:r>
              <a:rPr lang="cs-CZ" i="0" dirty="0">
                <a:sym typeface="Symbol" panose="05050102010706020507" pitchFamily="18" charset="2"/>
              </a:rPr>
              <a:t>Stavba dle stavebního zákona</a:t>
            </a:r>
          </a:p>
        </p:txBody>
      </p:sp>
      <p:sp>
        <p:nvSpPr>
          <p:cNvPr id="4" name="Zástupný symbol pro obsah 3">
            <a:extLst>
              <a:ext uri="{FF2B5EF4-FFF2-40B4-BE49-F238E27FC236}">
                <a16:creationId xmlns:a16="http://schemas.microsoft.com/office/drawing/2014/main" id="{544BF6AA-4254-40F8-9DCF-CA08258DA3B9}"/>
              </a:ext>
            </a:extLst>
          </p:cNvPr>
          <p:cNvSpPr>
            <a:spLocks noGrp="1"/>
          </p:cNvSpPr>
          <p:nvPr>
            <p:ph sz="half" idx="2"/>
          </p:nvPr>
        </p:nvSpPr>
        <p:spPr/>
        <p:txBody>
          <a:bodyPr>
            <a:normAutofit fontScale="77500" lnSpcReduction="20000"/>
          </a:bodyPr>
          <a:lstStyle/>
          <a:p>
            <a:pPr marL="0" indent="0">
              <a:buNone/>
            </a:pPr>
            <a:r>
              <a:rPr lang="cs-CZ" dirty="0"/>
              <a:t>Samostatná nemovitost </a:t>
            </a:r>
          </a:p>
          <a:p>
            <a:pPr marL="598932" lvl="1">
              <a:buFont typeface="Courier New" panose="02070309020205020404" pitchFamily="49" charset="0"/>
              <a:buChar char="o"/>
            </a:pPr>
            <a:r>
              <a:rPr lang="cs-CZ" dirty="0"/>
              <a:t>Odlišný vlastník pozemku a vlastník stavby k 1. 1. 2014</a:t>
            </a:r>
          </a:p>
          <a:p>
            <a:pPr marL="598932" lvl="1">
              <a:buFont typeface="Courier New" panose="02070309020205020404" pitchFamily="49" charset="0"/>
              <a:buChar char="o"/>
            </a:pPr>
            <a:r>
              <a:rPr lang="cs-CZ" dirty="0"/>
              <a:t>Věcné právo zřídit stavbu na cizím pozemku vzniklé před 1. 1. 2014</a:t>
            </a:r>
          </a:p>
          <a:p>
            <a:pPr marL="598932" lvl="1">
              <a:buFont typeface="Courier New" panose="02070309020205020404" pitchFamily="49" charset="0"/>
              <a:buChar char="o"/>
            </a:pPr>
            <a:r>
              <a:rPr lang="cs-CZ" dirty="0"/>
              <a:t>Zatížení pozemku nebo stavby věcným právem, které z povahy věci vylučuje sloučení</a:t>
            </a:r>
          </a:p>
          <a:p>
            <a:pPr marL="598932" lvl="1">
              <a:buFont typeface="Courier New" panose="02070309020205020404" pitchFamily="49" charset="0"/>
              <a:buChar char="o"/>
            </a:pPr>
            <a:r>
              <a:rPr lang="cs-CZ" dirty="0"/>
              <a:t>Dočasná stavba dle § 506</a:t>
            </a:r>
          </a:p>
          <a:p>
            <a:pPr marL="598932" lvl="1">
              <a:buFont typeface="Courier New" panose="02070309020205020404" pitchFamily="49" charset="0"/>
              <a:buChar char="o"/>
            </a:pPr>
            <a:r>
              <a:rPr lang="cs-CZ" dirty="0"/>
              <a:t>Stanoví-li tak právní předpis a nelze ji bez porušení podstaty přenést z místa na místa</a:t>
            </a:r>
          </a:p>
          <a:p>
            <a:pPr marL="0" indent="0">
              <a:buNone/>
            </a:pPr>
            <a:r>
              <a:rPr lang="cs-CZ" dirty="0"/>
              <a:t>Součást pozemku</a:t>
            </a:r>
          </a:p>
          <a:p>
            <a:pPr marL="598932" lvl="1">
              <a:buFont typeface="Courier New" panose="02070309020205020404" pitchFamily="49" charset="0"/>
              <a:buChar char="o"/>
            </a:pPr>
            <a:r>
              <a:rPr lang="cs-CZ" dirty="0"/>
              <a:t>Stejný vlastní pozemku a stavby k 1. 1. 2014</a:t>
            </a:r>
          </a:p>
          <a:p>
            <a:pPr marL="598932" lvl="1">
              <a:buFont typeface="Courier New" panose="02070309020205020404" pitchFamily="49" charset="0"/>
              <a:buChar char="o"/>
            </a:pPr>
            <a:r>
              <a:rPr lang="cs-CZ" dirty="0"/>
              <a:t>Stejný vlastník pozemku a stavby v budoucnu</a:t>
            </a:r>
          </a:p>
          <a:p>
            <a:pPr marL="598932" lvl="1">
              <a:buFont typeface="Courier New" panose="02070309020205020404" pitchFamily="49" charset="0"/>
              <a:buChar char="o"/>
            </a:pPr>
            <a:r>
              <a:rPr lang="cs-CZ" dirty="0"/>
              <a:t>Zcizení vlastnického práva k pozemku třetí osobě, která je v dobré víře, že stavba je součástí pozemku</a:t>
            </a:r>
          </a:p>
          <a:p>
            <a:endParaRPr lang="cs-CZ" dirty="0"/>
          </a:p>
        </p:txBody>
      </p:sp>
    </p:spTree>
    <p:extLst>
      <p:ext uri="{BB962C8B-B14F-4D97-AF65-F5344CB8AC3E}">
        <p14:creationId xmlns:p14="http://schemas.microsoft.com/office/powerpoint/2010/main" val="183848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B59FFC7-3E89-4F80-9F9C-821A3F294ADC}"/>
              </a:ext>
            </a:extLst>
          </p:cNvPr>
          <p:cNvSpPr>
            <a:spLocks noGrp="1"/>
          </p:cNvSpPr>
          <p:nvPr>
            <p:ph type="title"/>
          </p:nvPr>
        </p:nvSpPr>
        <p:spPr/>
        <p:txBody>
          <a:bodyPr/>
          <a:lstStyle/>
          <a:p>
            <a:r>
              <a:rPr lang="cs-CZ" dirty="0"/>
              <a:t>Budova dle KZ</a:t>
            </a:r>
          </a:p>
        </p:txBody>
      </p:sp>
      <p:sp>
        <p:nvSpPr>
          <p:cNvPr id="4" name="Zástupný symbol pro obsah 3">
            <a:extLst>
              <a:ext uri="{FF2B5EF4-FFF2-40B4-BE49-F238E27FC236}">
                <a16:creationId xmlns:a16="http://schemas.microsoft.com/office/drawing/2014/main" id="{19C73DA1-4B96-45B4-9BA4-2D7CC33FB40A}"/>
              </a:ext>
            </a:extLst>
          </p:cNvPr>
          <p:cNvSpPr>
            <a:spLocks noGrp="1"/>
          </p:cNvSpPr>
          <p:nvPr>
            <p:ph sz="half" idx="1"/>
          </p:nvPr>
        </p:nvSpPr>
        <p:spPr>
          <a:xfrm>
            <a:off x="676656" y="1998133"/>
            <a:ext cx="4663440" cy="4360333"/>
          </a:xfrm>
        </p:spPr>
        <p:txBody>
          <a:bodyPr>
            <a:normAutofit fontScale="70000" lnSpcReduction="20000"/>
          </a:bodyPr>
          <a:lstStyle/>
          <a:p>
            <a:pPr marL="4572" lvl="1" indent="0">
              <a:buNone/>
            </a:pPr>
            <a:r>
              <a:rPr lang="cs-CZ" sz="2400" dirty="0"/>
              <a:t>Nadzemní stavba spojená se zemí pevným základem, která je prostorově soustředěna a navenek převážně uzavřena obvodovými stěnami a střešní konstrukcí</a:t>
            </a:r>
          </a:p>
          <a:p>
            <a:pPr lvl="1">
              <a:buFont typeface="Courier New" panose="02070309020205020404" pitchFamily="49" charset="0"/>
              <a:buChar char="o"/>
            </a:pPr>
            <a:r>
              <a:rPr lang="cs-CZ" dirty="0"/>
              <a:t>Budova s přiděleným č. p./č. e.</a:t>
            </a:r>
          </a:p>
          <a:p>
            <a:pPr marL="480060" lvl="3" indent="0">
              <a:buNone/>
            </a:pPr>
            <a:r>
              <a:rPr lang="cs-CZ" dirty="0"/>
              <a:t>Blíže viz zákon o obcích</a:t>
            </a:r>
          </a:p>
          <a:p>
            <a:pPr lvl="1">
              <a:buFont typeface="Courier New" panose="02070309020205020404" pitchFamily="49" charset="0"/>
              <a:buChar char="o"/>
            </a:pPr>
            <a:r>
              <a:rPr lang="cs-CZ" dirty="0"/>
              <a:t>Budova bez č. p./č. e.</a:t>
            </a:r>
          </a:p>
          <a:p>
            <a:pPr marL="205740" lvl="2" indent="0">
              <a:buNone/>
            </a:pPr>
            <a:r>
              <a:rPr lang="cs-CZ" dirty="0"/>
              <a:t>Hlavní stavba na pozemku</a:t>
            </a:r>
          </a:p>
          <a:p>
            <a:pPr marL="480060" lvl="3" indent="0">
              <a:buNone/>
            </a:pPr>
            <a:r>
              <a:rPr lang="cs-CZ" dirty="0"/>
              <a:t>NE příslušenství k jiné budově </a:t>
            </a:r>
          </a:p>
          <a:p>
            <a:pPr marL="205740" lvl="2" indent="0">
              <a:buNone/>
            </a:pPr>
            <a:r>
              <a:rPr lang="cs-CZ" dirty="0"/>
              <a:t>NE drobná stavba</a:t>
            </a:r>
          </a:p>
          <a:p>
            <a:pPr marL="0" indent="0">
              <a:buNone/>
            </a:pPr>
            <a:r>
              <a:rPr lang="cs-CZ" dirty="0"/>
              <a:t>Samostatná nemovitá věc </a:t>
            </a:r>
          </a:p>
          <a:p>
            <a:pPr marL="256032" lvl="1" indent="0">
              <a:buNone/>
            </a:pPr>
            <a:r>
              <a:rPr lang="cs-CZ" dirty="0"/>
              <a:t>→ zápis vkladem </a:t>
            </a:r>
          </a:p>
          <a:p>
            <a:pPr marL="0" indent="0">
              <a:buNone/>
            </a:pPr>
            <a:r>
              <a:rPr lang="cs-CZ" dirty="0"/>
              <a:t>Součást pozemku </a:t>
            </a:r>
          </a:p>
          <a:p>
            <a:pPr marL="256032" lvl="1" indent="0">
              <a:buNone/>
            </a:pPr>
            <a:r>
              <a:rPr lang="cs-CZ" dirty="0"/>
              <a:t>→ zápis jiného údaje o pozemku</a:t>
            </a:r>
          </a:p>
          <a:p>
            <a:pPr marL="0" indent="0">
              <a:buNone/>
            </a:pPr>
            <a:r>
              <a:rPr lang="cs-CZ" dirty="0"/>
              <a:t>Evidence pouze na parcele</a:t>
            </a:r>
          </a:p>
          <a:p>
            <a:pPr marL="598932" lvl="1">
              <a:buFont typeface="Courier New" panose="02070309020205020404" pitchFamily="49" charset="0"/>
              <a:buChar char="o"/>
            </a:pPr>
            <a:r>
              <a:rPr lang="cs-CZ" dirty="0"/>
              <a:t>s druhem pozemku zastavěná plocha a nádvoří bez vyznačení způsobu využití pozemku,</a:t>
            </a:r>
          </a:p>
          <a:p>
            <a:pPr marL="598932" lvl="1">
              <a:buFont typeface="Courier New" panose="02070309020205020404" pitchFamily="49" charset="0"/>
              <a:buChar char="o"/>
            </a:pPr>
            <a:r>
              <a:rPr lang="cs-CZ" dirty="0"/>
              <a:t>zemědělského pozemku nebo s druhem pozemku lesní pozemek nebo vodní plocha se způsobem využití</a:t>
            </a:r>
          </a:p>
        </p:txBody>
      </p:sp>
      <p:sp>
        <p:nvSpPr>
          <p:cNvPr id="8" name="Zástupný symbol pro obsah 7">
            <a:extLst>
              <a:ext uri="{FF2B5EF4-FFF2-40B4-BE49-F238E27FC236}">
                <a16:creationId xmlns:a16="http://schemas.microsoft.com/office/drawing/2014/main" id="{2E0FA5BD-6B1C-401C-B055-94C6D283930A}"/>
              </a:ext>
            </a:extLst>
          </p:cNvPr>
          <p:cNvSpPr>
            <a:spLocks noGrp="1"/>
          </p:cNvSpPr>
          <p:nvPr>
            <p:ph sz="half" idx="2"/>
          </p:nvPr>
        </p:nvSpPr>
        <p:spPr>
          <a:xfrm>
            <a:off x="6374891" y="487891"/>
            <a:ext cx="4663440" cy="4360332"/>
          </a:xfrm>
        </p:spPr>
        <p:txBody>
          <a:bodyPr>
            <a:normAutofit fontScale="70000" lnSpcReduction="20000"/>
          </a:bodyPr>
          <a:lstStyle/>
          <a:p>
            <a:pPr marL="0" indent="0">
              <a:buNone/>
            </a:pPr>
            <a:r>
              <a:rPr lang="cs-CZ" sz="2600" dirty="0"/>
              <a:t>Rozestavěná budova</a:t>
            </a:r>
          </a:p>
          <a:p>
            <a:pPr lvl="1"/>
            <a:r>
              <a:rPr lang="cs-CZ" sz="2300" dirty="0"/>
              <a:t>Přechodná evidence rozestavěných budov zapsaných před 1. 1. 2014 do doby jejich dokončení</a:t>
            </a:r>
            <a:endParaRPr lang="cs-CZ" sz="1800" dirty="0"/>
          </a:p>
          <a:p>
            <a:pPr marL="4572" lvl="1" indent="0">
              <a:buNone/>
            </a:pPr>
            <a:r>
              <a:rPr lang="cs-CZ" sz="2600" dirty="0"/>
              <a:t>Drobná stavba</a:t>
            </a:r>
          </a:p>
          <a:p>
            <a:pPr marL="560070" lvl="4" indent="-285750">
              <a:buFont typeface="Courier New" panose="02070309020205020404" pitchFamily="49" charset="0"/>
              <a:buChar char="o"/>
            </a:pPr>
            <a:r>
              <a:rPr lang="cs-CZ" sz="2300" i="1" dirty="0"/>
              <a:t>stavba s jedním nadzemním podlažím, pokud její zastavěná plocha nepřesahuje 16 m2 a výška 4,5 m, která plní doplňkovou funkci ke stavbě hlavní, a stavba na pozemcích určených k plnění funkcí lesa, sloužící k zajišťování provozu lesních školek nebo k provozování myslivosti, pokud její zastavěná plocha nepřesahuje 30 m2 a výška 5 m; </a:t>
            </a:r>
          </a:p>
          <a:p>
            <a:pPr marL="560070" lvl="4" indent="-285750">
              <a:buFont typeface="Courier New" panose="02070309020205020404" pitchFamily="49" charset="0"/>
              <a:buChar char="o"/>
            </a:pPr>
            <a:r>
              <a:rPr lang="cs-CZ" sz="2300" i="1" dirty="0"/>
              <a:t>za drobnou stavbu se nepovažuje stavba garáže, skladu hořlavin a výbušnin, stavba pro civilní ochranu, požární ochranu, stavba uranového průmyslu a jaderného zařízení, sklad a skládka nebezpečných odpadů a stavba vodního díla</a:t>
            </a:r>
          </a:p>
        </p:txBody>
      </p:sp>
      <p:pic>
        <p:nvPicPr>
          <p:cNvPr id="3074" name="Picture 2" descr="Výsledek obrázku pro drobná stavba">
            <a:extLst>
              <a:ext uri="{FF2B5EF4-FFF2-40B4-BE49-F238E27FC236}">
                <a16:creationId xmlns:a16="http://schemas.microsoft.com/office/drawing/2014/main" id="{64A5215F-DB6A-4476-8E39-1A5079311A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262"/>
          <a:stretch/>
        </p:blipFill>
        <p:spPr bwMode="auto">
          <a:xfrm>
            <a:off x="9220200" y="3866261"/>
            <a:ext cx="2971800" cy="29917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ek obrázku pro garáž">
            <a:extLst>
              <a:ext uri="{FF2B5EF4-FFF2-40B4-BE49-F238E27FC236}">
                <a16:creationId xmlns:a16="http://schemas.microsoft.com/office/drawing/2014/main" id="{60EB427B-A8F0-45A9-A90E-8B43AE71A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86" y="2616074"/>
            <a:ext cx="2765272" cy="20841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ek obrázku pro drobná stavba">
            <a:extLst>
              <a:ext uri="{FF2B5EF4-FFF2-40B4-BE49-F238E27FC236}">
                <a16:creationId xmlns:a16="http://schemas.microsoft.com/office/drawing/2014/main" id="{90237566-D4DD-43E5-8799-FF98C5ACF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799" y="4609689"/>
            <a:ext cx="4071745" cy="224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1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94D2D3-ACF8-4702-B652-388FE0FB8C51}"/>
              </a:ext>
            </a:extLst>
          </p:cNvPr>
          <p:cNvSpPr>
            <a:spLocks noGrp="1"/>
          </p:cNvSpPr>
          <p:nvPr>
            <p:ph type="title"/>
          </p:nvPr>
        </p:nvSpPr>
        <p:spPr>
          <a:xfrm>
            <a:off x="640809" y="639763"/>
            <a:ext cx="3997693" cy="5492750"/>
          </a:xfrm>
        </p:spPr>
        <p:txBody>
          <a:bodyPr>
            <a:normAutofit/>
          </a:bodyPr>
          <a:lstStyle/>
          <a:p>
            <a:r>
              <a:rPr lang="cs-CZ" sz="6000" dirty="0"/>
              <a:t>Právo stavby</a:t>
            </a:r>
          </a:p>
        </p:txBody>
      </p:sp>
      <p:graphicFrame>
        <p:nvGraphicFramePr>
          <p:cNvPr id="5" name="Zástupný symbol pro obsah 2"/>
          <p:cNvGraphicFramePr>
            <a:graphicFrameLocks noGrp="1"/>
          </p:cNvGraphicFramePr>
          <p:nvPr>
            <p:ph idx="1"/>
            <p:extLst>
              <p:ext uri="{D42A27DB-BD31-4B8C-83A1-F6EECF244321}">
                <p14:modId xmlns:p14="http://schemas.microsoft.com/office/powerpoint/2010/main" val="3094314291"/>
              </p:ext>
            </p:extLst>
          </p:nvPr>
        </p:nvGraphicFramePr>
        <p:xfrm>
          <a:off x="4638502" y="639763"/>
          <a:ext cx="6904569"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41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ýsledek obrázku pro přehrada">
            <a:extLst>
              <a:ext uri="{FF2B5EF4-FFF2-40B4-BE49-F238E27FC236}">
                <a16:creationId xmlns:a16="http://schemas.microsoft.com/office/drawing/2014/main" id="{B18B83F6-CFD1-4B65-801A-9C80BA1BA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587" y="3202940"/>
            <a:ext cx="4873413" cy="36550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8D240F0A-E0D3-4F49-A9A4-B66151DFFC09}"/>
              </a:ext>
            </a:extLst>
          </p:cNvPr>
          <p:cNvSpPr>
            <a:spLocks noGrp="1"/>
          </p:cNvSpPr>
          <p:nvPr>
            <p:ph type="title"/>
          </p:nvPr>
        </p:nvSpPr>
        <p:spPr>
          <a:xfrm>
            <a:off x="657224" y="499533"/>
            <a:ext cx="10772775" cy="1512147"/>
          </a:xfrm>
        </p:spPr>
        <p:txBody>
          <a:bodyPr>
            <a:normAutofit fontScale="90000"/>
          </a:bodyPr>
          <a:lstStyle/>
          <a:p>
            <a:r>
              <a:rPr lang="cs-CZ" sz="4800" dirty="0"/>
              <a:t>VODNÍ DÍLA</a:t>
            </a:r>
            <a:br>
              <a:rPr lang="cs-CZ" sz="4800" dirty="0"/>
            </a:br>
            <a:r>
              <a:rPr lang="cs-CZ" sz="4800" dirty="0"/>
              <a:t> = nemovitosti, o nichž to stanoví jiný právní předpis</a:t>
            </a:r>
          </a:p>
        </p:txBody>
      </p:sp>
      <p:sp>
        <p:nvSpPr>
          <p:cNvPr id="3" name="Zástupný symbol pro obsah 2">
            <a:extLst>
              <a:ext uri="{FF2B5EF4-FFF2-40B4-BE49-F238E27FC236}">
                <a16:creationId xmlns:a16="http://schemas.microsoft.com/office/drawing/2014/main" id="{8E1DEE89-2FC6-4A6E-8ECA-A0AE136EA9F1}"/>
              </a:ext>
            </a:extLst>
          </p:cNvPr>
          <p:cNvSpPr>
            <a:spLocks noGrp="1"/>
          </p:cNvSpPr>
          <p:nvPr>
            <p:ph idx="1"/>
          </p:nvPr>
        </p:nvSpPr>
        <p:spPr>
          <a:xfrm>
            <a:off x="676657" y="2011680"/>
            <a:ext cx="6912864" cy="4346787"/>
          </a:xfrm>
        </p:spPr>
        <p:txBody>
          <a:bodyPr/>
          <a:lstStyle/>
          <a:p>
            <a:pPr marL="0" indent="0">
              <a:buNone/>
            </a:pPr>
            <a:r>
              <a:rPr lang="cs-CZ" dirty="0"/>
              <a:t>Zákon č. 254/2001 Sb., o vodách (§ 20)</a:t>
            </a:r>
          </a:p>
          <a:p>
            <a:pPr lvl="1">
              <a:buFont typeface="Courier New" panose="02070309020205020404" pitchFamily="49" charset="0"/>
              <a:buChar char="o"/>
            </a:pPr>
            <a:r>
              <a:rPr lang="cs-CZ" dirty="0"/>
              <a:t>Přehrady, hráze, jezy, stavby, které se k plavebním účelům zřizují v korytech vodních toků nebo na jejích březích, stavby k využití vodní energie a stavby odkališť, </a:t>
            </a:r>
          </a:p>
          <a:p>
            <a:pPr lvl="2"/>
            <a:r>
              <a:rPr lang="cs-CZ" dirty="0"/>
              <a:t>pokud jsou spojené se zemí pevným základem</a:t>
            </a:r>
          </a:p>
          <a:p>
            <a:pPr lvl="1">
              <a:buFont typeface="Courier New" panose="02070309020205020404" pitchFamily="49" charset="0"/>
              <a:buChar char="o"/>
            </a:pPr>
            <a:r>
              <a:rPr lang="cs-CZ" dirty="0"/>
              <a:t>Evidence dle vyhlášky č. 23/2007 Sb., </a:t>
            </a:r>
          </a:p>
          <a:p>
            <a:pPr lvl="2"/>
            <a:r>
              <a:rPr lang="cs-CZ" dirty="0"/>
              <a:t>o podrobnostech vymezení vodních děl evidovaných v katastru nemovitostí České republiky</a:t>
            </a:r>
          </a:p>
          <a:p>
            <a:pPr lvl="1">
              <a:buFont typeface="Courier New" panose="02070309020205020404" pitchFamily="49" charset="0"/>
              <a:buChar char="o"/>
            </a:pPr>
            <a:r>
              <a:rPr lang="cs-CZ" dirty="0"/>
              <a:t>Evidence pouze na parcele s druhem pozemku zastavěná plocha a nádvoří bez vyznačení způsobu využití pozemku</a:t>
            </a:r>
          </a:p>
        </p:txBody>
      </p:sp>
    </p:spTree>
    <p:extLst>
      <p:ext uri="{BB962C8B-B14F-4D97-AF65-F5344CB8AC3E}">
        <p14:creationId xmlns:p14="http://schemas.microsoft.com/office/powerpoint/2010/main" val="400863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854E8C-B2F2-4149-A8F6-80ED83182A83}"/>
              </a:ext>
            </a:extLst>
          </p:cNvPr>
          <p:cNvSpPr>
            <a:spLocks noGrp="1"/>
          </p:cNvSpPr>
          <p:nvPr>
            <p:ph type="title"/>
          </p:nvPr>
        </p:nvSpPr>
        <p:spPr/>
        <p:txBody>
          <a:bodyPr/>
          <a:lstStyle/>
          <a:p>
            <a:r>
              <a:rPr lang="cs-CZ" dirty="0"/>
              <a:t>Katastr nemovitostí – obsah (§ 4) </a:t>
            </a:r>
          </a:p>
        </p:txBody>
      </p:sp>
      <p:sp>
        <p:nvSpPr>
          <p:cNvPr id="3" name="Zástupný symbol pro obsah 2">
            <a:extLst>
              <a:ext uri="{FF2B5EF4-FFF2-40B4-BE49-F238E27FC236}">
                <a16:creationId xmlns:a16="http://schemas.microsoft.com/office/drawing/2014/main" id="{9D21F291-74BA-402A-8D96-F5BA9E4846A6}"/>
              </a:ext>
            </a:extLst>
          </p:cNvPr>
          <p:cNvSpPr>
            <a:spLocks noGrp="1"/>
          </p:cNvSpPr>
          <p:nvPr>
            <p:ph idx="1"/>
          </p:nvPr>
        </p:nvSpPr>
        <p:spPr>
          <a:xfrm>
            <a:off x="676656" y="2011680"/>
            <a:ext cx="10753725" cy="4346787"/>
          </a:xfrm>
        </p:spPr>
        <p:txBody>
          <a:bodyPr>
            <a:normAutofit fontScale="62500" lnSpcReduction="20000"/>
          </a:bodyPr>
          <a:lstStyle/>
          <a:p>
            <a:r>
              <a:rPr lang="cs-CZ" dirty="0"/>
              <a:t>a) </a:t>
            </a:r>
            <a:r>
              <a:rPr lang="cs-CZ" b="1" dirty="0"/>
              <a:t>geometrické určení a polohové určení </a:t>
            </a:r>
            <a:r>
              <a:rPr lang="cs-CZ" dirty="0"/>
              <a:t>nemovitostí a katastrálních území</a:t>
            </a:r>
          </a:p>
          <a:p>
            <a:r>
              <a:rPr lang="cs-CZ" dirty="0"/>
              <a:t>b) </a:t>
            </a:r>
            <a:r>
              <a:rPr lang="cs-CZ" b="1" dirty="0"/>
              <a:t>druhy pozemků, čísla a výměry parcel, údaje o budovách </a:t>
            </a:r>
            <a:r>
              <a:rPr lang="cs-CZ" dirty="0"/>
              <a:t>včetně</a:t>
            </a:r>
            <a:r>
              <a:rPr lang="cs-CZ" b="1" dirty="0"/>
              <a:t> čísel popisných nebo evidenčních, vybrané údaje o způsobu ochrany a využití nemovitostí a čísla jednotek</a:t>
            </a:r>
            <a:endParaRPr lang="cs-CZ" dirty="0"/>
          </a:p>
          <a:p>
            <a:r>
              <a:rPr lang="cs-CZ" dirty="0"/>
              <a:t>c) </a:t>
            </a:r>
            <a:r>
              <a:rPr lang="cs-CZ" b="1" dirty="0"/>
              <a:t>cenové údaje</a:t>
            </a:r>
            <a:r>
              <a:rPr lang="cs-CZ" dirty="0"/>
              <a:t>, údaje pro daňové účely a údaje umožňující propojení s jinými informačními systémy, které mají vztah k obsahu katastru</a:t>
            </a:r>
          </a:p>
          <a:p>
            <a:r>
              <a:rPr lang="cs-CZ" dirty="0"/>
              <a:t>d) u evidovaných budov údaj o tom, zda se jedná </a:t>
            </a:r>
            <a:r>
              <a:rPr lang="cs-CZ" b="1" dirty="0"/>
              <a:t>o dočasnou stavbu</a:t>
            </a:r>
            <a:endParaRPr lang="cs-CZ" dirty="0"/>
          </a:p>
          <a:p>
            <a:r>
              <a:rPr lang="cs-CZ" dirty="0"/>
              <a:t>e</a:t>
            </a:r>
            <a:r>
              <a:rPr lang="cs-CZ" b="1" dirty="0"/>
              <a:t>) údaje o právech </a:t>
            </a:r>
            <a:r>
              <a:rPr lang="cs-CZ" dirty="0"/>
              <a:t>včetně </a:t>
            </a:r>
            <a:r>
              <a:rPr lang="cs-CZ" b="1" dirty="0"/>
              <a:t>údajů o vlastnících a údaje o oprávněných z jiného práva</a:t>
            </a:r>
            <a:r>
              <a:rPr lang="cs-CZ" dirty="0"/>
              <a:t>, které se zapisuje do katastru</a:t>
            </a:r>
          </a:p>
          <a:p>
            <a:r>
              <a:rPr lang="cs-CZ" dirty="0"/>
              <a:t>f) </a:t>
            </a:r>
            <a:r>
              <a:rPr lang="cs-CZ" b="1" dirty="0"/>
              <a:t>upozornění (≠ poznámka) </a:t>
            </a:r>
            <a:r>
              <a:rPr lang="cs-CZ" dirty="0"/>
              <a:t>týkající se nemovitosti, </a:t>
            </a:r>
          </a:p>
          <a:p>
            <a:pPr lvl="1"/>
            <a:r>
              <a:rPr lang="cs-CZ" dirty="0"/>
              <a:t>pokud jiný právní předpis stanoví povinnost vyznačit je v katastru nebo jsou potřebná pro správu katastru </a:t>
            </a:r>
          </a:p>
          <a:p>
            <a:pPr lvl="2"/>
            <a:r>
              <a:rPr lang="cs-CZ" dirty="0"/>
              <a:t>(obnova KO, řízení o opravě chyby, řízení o námitce, žaloba proti zamítnutí vkladu, sporná hranice mezi pozemky, žaloba na určení hranice mezi pozemky,…)</a:t>
            </a:r>
          </a:p>
          <a:p>
            <a:r>
              <a:rPr lang="cs-CZ" dirty="0"/>
              <a:t>g) úplná znění prohlášení o rozdělení práva k domu a pozemku na vlastnické právo k jednotkám (dále jen „</a:t>
            </a:r>
            <a:r>
              <a:rPr lang="cs-CZ" b="1" dirty="0"/>
              <a:t>prohlášení vlastníka domu</a:t>
            </a:r>
            <a:r>
              <a:rPr lang="cs-CZ" dirty="0"/>
              <a:t>“)</a:t>
            </a:r>
          </a:p>
          <a:p>
            <a:r>
              <a:rPr lang="cs-CZ" dirty="0"/>
              <a:t>h) </a:t>
            </a:r>
            <a:r>
              <a:rPr lang="cs-CZ" b="1" dirty="0"/>
              <a:t>dohody spoluvlastníků o správě nemovitosti</a:t>
            </a:r>
            <a:endParaRPr lang="cs-CZ" dirty="0"/>
          </a:p>
          <a:p>
            <a:r>
              <a:rPr lang="cs-CZ" dirty="0"/>
              <a:t>i) údaje o bodech podrobných polohových bodových polí</a:t>
            </a:r>
          </a:p>
          <a:p>
            <a:r>
              <a:rPr lang="cs-CZ" dirty="0"/>
              <a:t>j) </a:t>
            </a:r>
            <a:r>
              <a:rPr lang="cs-CZ" b="1" dirty="0"/>
              <a:t>místní a pomístní názvosloví</a:t>
            </a:r>
          </a:p>
          <a:p>
            <a:pPr lvl="2"/>
            <a:r>
              <a:rPr lang="cs-CZ" dirty="0"/>
              <a:t>(názvy ÚSC, částí obcí a katastrálních území, veřejných prostranství, vodních toků,…)</a:t>
            </a:r>
          </a:p>
        </p:txBody>
      </p:sp>
    </p:spTree>
    <p:extLst>
      <p:ext uri="{BB962C8B-B14F-4D97-AF65-F5344CB8AC3E}">
        <p14:creationId xmlns:p14="http://schemas.microsoft.com/office/powerpoint/2010/main" val="320074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5F2E94-1D0A-43CC-836F-39532058F744}"/>
              </a:ext>
            </a:extLst>
          </p:cNvPr>
          <p:cNvSpPr>
            <a:spLocks noGrp="1"/>
          </p:cNvSpPr>
          <p:nvPr>
            <p:ph type="title"/>
          </p:nvPr>
        </p:nvSpPr>
        <p:spPr>
          <a:xfrm>
            <a:off x="657224" y="499533"/>
            <a:ext cx="10772775" cy="1658198"/>
          </a:xfrm>
        </p:spPr>
        <p:txBody>
          <a:bodyPr>
            <a:normAutofit/>
          </a:bodyPr>
          <a:lstStyle/>
          <a:p>
            <a:r>
              <a:rPr lang="cs-CZ" dirty="0"/>
              <a:t>Katastr nemovitostí – obsah (§ 4) </a:t>
            </a:r>
          </a:p>
        </p:txBody>
      </p:sp>
      <p:graphicFrame>
        <p:nvGraphicFramePr>
          <p:cNvPr id="7" name="Zástupný symbol pro obsah 2"/>
          <p:cNvGraphicFramePr>
            <a:graphicFrameLocks noGrp="1"/>
          </p:cNvGraphicFramePr>
          <p:nvPr>
            <p:ph idx="1"/>
            <p:extLst>
              <p:ext uri="{D42A27DB-BD31-4B8C-83A1-F6EECF244321}">
                <p14:modId xmlns:p14="http://schemas.microsoft.com/office/powerpoint/2010/main" val="4103651262"/>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41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D363E-4D19-459F-B2B9-D998BE407453}"/>
              </a:ext>
            </a:extLst>
          </p:cNvPr>
          <p:cNvSpPr>
            <a:spLocks noGrp="1"/>
          </p:cNvSpPr>
          <p:nvPr>
            <p:ph type="title"/>
          </p:nvPr>
        </p:nvSpPr>
        <p:spPr/>
        <p:txBody>
          <a:bodyPr/>
          <a:lstStyle/>
          <a:p>
            <a:r>
              <a:rPr lang="cs-CZ" dirty="0"/>
              <a:t>Katastr nemovitostí – obsah (§ 4) </a:t>
            </a:r>
          </a:p>
        </p:txBody>
      </p:sp>
      <p:sp>
        <p:nvSpPr>
          <p:cNvPr id="3" name="Zástupný symbol pro obsah 2">
            <a:extLst>
              <a:ext uri="{FF2B5EF4-FFF2-40B4-BE49-F238E27FC236}">
                <a16:creationId xmlns:a16="http://schemas.microsoft.com/office/drawing/2014/main" id="{1948D86A-1F62-4C14-8EC3-8E5C845BA88D}"/>
              </a:ext>
            </a:extLst>
          </p:cNvPr>
          <p:cNvSpPr>
            <a:spLocks noGrp="1"/>
          </p:cNvSpPr>
          <p:nvPr>
            <p:ph sz="half" idx="1"/>
          </p:nvPr>
        </p:nvSpPr>
        <p:spPr>
          <a:xfrm>
            <a:off x="676656" y="1998133"/>
            <a:ext cx="4663440" cy="4360333"/>
          </a:xfrm>
        </p:spPr>
        <p:txBody>
          <a:bodyPr>
            <a:normAutofit fontScale="92500" lnSpcReduction="20000"/>
          </a:bodyPr>
          <a:lstStyle/>
          <a:p>
            <a:r>
              <a:rPr lang="cs-CZ" dirty="0"/>
              <a:t>Katastrální území </a:t>
            </a:r>
          </a:p>
          <a:p>
            <a:pPr lvl="2"/>
            <a:r>
              <a:rPr lang="cs-CZ" dirty="0"/>
              <a:t>Jedinečný název v rámci ČR</a:t>
            </a:r>
          </a:p>
          <a:p>
            <a:r>
              <a:rPr lang="cs-CZ" dirty="0"/>
              <a:t>Výměra parcely</a:t>
            </a:r>
          </a:p>
          <a:p>
            <a:pPr lvl="3"/>
            <a:r>
              <a:rPr lang="cs-CZ" dirty="0"/>
              <a:t>vyjádření plošného obsahu průmětu pozemku do zobrazovací roviny v plošných metrických jednotkách</a:t>
            </a:r>
          </a:p>
          <a:p>
            <a:pPr lvl="1"/>
            <a:r>
              <a:rPr lang="cs-CZ" dirty="0"/>
              <a:t>Důvody změny</a:t>
            </a:r>
          </a:p>
          <a:p>
            <a:pPr lvl="2">
              <a:buFont typeface="Courier New" panose="02070309020205020404" pitchFamily="49" charset="0"/>
              <a:buChar char="o"/>
            </a:pPr>
            <a:r>
              <a:rPr lang="cs-CZ" dirty="0"/>
              <a:t>při změně hranice pozemku (dělení, slučování) a při určení hranice pozemku soudem,</a:t>
            </a:r>
          </a:p>
          <a:p>
            <a:pPr lvl="2">
              <a:buFont typeface="Courier New" panose="02070309020205020404" pitchFamily="49" charset="0"/>
              <a:buChar char="o"/>
            </a:pPr>
            <a:r>
              <a:rPr lang="cs-CZ" dirty="0"/>
              <a:t>při změně geometrického určení pozemku i při nezměněných hranicích pozemku,</a:t>
            </a:r>
          </a:p>
          <a:p>
            <a:pPr lvl="2">
              <a:buFont typeface="Courier New" panose="02070309020205020404" pitchFamily="49" charset="0"/>
              <a:buChar char="o"/>
            </a:pPr>
            <a:r>
              <a:rPr lang="cs-CZ" dirty="0"/>
              <a:t>výpočtem s vyšším kódem způsobu určení výměry i při nezměněném geometrickém určení pozemku (zpřesnění v rámci mezních odchylek)</a:t>
            </a:r>
          </a:p>
          <a:p>
            <a:pPr lvl="2">
              <a:buFont typeface="Courier New" panose="02070309020205020404" pitchFamily="49" charset="0"/>
              <a:buChar char="o"/>
            </a:pPr>
            <a:r>
              <a:rPr lang="cs-CZ" dirty="0"/>
              <a:t>při opravě chyb zobrazení hranice parcely v katastrální mapě a chyb výpočtů výměr parcel (při překročení mezních odchylek)</a:t>
            </a:r>
          </a:p>
          <a:p>
            <a:endParaRPr lang="cs-CZ" dirty="0"/>
          </a:p>
        </p:txBody>
      </p:sp>
      <p:sp>
        <p:nvSpPr>
          <p:cNvPr id="4" name="Zástupný symbol pro obsah 3">
            <a:extLst>
              <a:ext uri="{FF2B5EF4-FFF2-40B4-BE49-F238E27FC236}">
                <a16:creationId xmlns:a16="http://schemas.microsoft.com/office/drawing/2014/main" id="{60656266-7C17-48A6-ACD3-0FB2EB2EB9E2}"/>
              </a:ext>
            </a:extLst>
          </p:cNvPr>
          <p:cNvSpPr>
            <a:spLocks noGrp="1"/>
          </p:cNvSpPr>
          <p:nvPr>
            <p:ph sz="half" idx="2"/>
          </p:nvPr>
        </p:nvSpPr>
        <p:spPr/>
        <p:txBody>
          <a:bodyPr>
            <a:normAutofit fontScale="92500" lnSpcReduction="20000"/>
          </a:bodyPr>
          <a:lstStyle/>
          <a:p>
            <a:r>
              <a:rPr lang="cs-CZ"/>
              <a:t>Druh a způsob využití pozemku</a:t>
            </a:r>
          </a:p>
          <a:p>
            <a:pPr lvl="2"/>
            <a:r>
              <a:rPr lang="cs-CZ"/>
              <a:t>Parcela s druhem pozemku vodní plocha, ostatní plocha a zastavěná plocha a nádvoří bez připojené budovy nebo vodního díla musí mít vyznačen způsob využití pozemku.</a:t>
            </a:r>
          </a:p>
          <a:p>
            <a:pPr lvl="1"/>
            <a:r>
              <a:rPr lang="cs-CZ"/>
              <a:t>Vazba na stavební zákon a územní rozhodování</a:t>
            </a:r>
          </a:p>
          <a:p>
            <a:pPr lvl="1"/>
            <a:r>
              <a:rPr lang="cs-CZ"/>
              <a:t>Vazba na zápisy do KN</a:t>
            </a:r>
          </a:p>
          <a:p>
            <a:r>
              <a:rPr lang="cs-CZ"/>
              <a:t>Typ a způsob využití stavby</a:t>
            </a:r>
          </a:p>
          <a:p>
            <a:pPr lvl="2"/>
            <a:r>
              <a:rPr lang="cs-CZ"/>
              <a:t>Viz bod 3 a 4 přílohy KV</a:t>
            </a:r>
          </a:p>
          <a:p>
            <a:r>
              <a:rPr lang="cs-CZ"/>
              <a:t>Typ a způsob ochrany nemovitosti</a:t>
            </a:r>
          </a:p>
          <a:p>
            <a:pPr lvl="2"/>
            <a:r>
              <a:rPr lang="cs-CZ"/>
              <a:t>Viz bod 7 přílohy KV</a:t>
            </a:r>
          </a:p>
          <a:p>
            <a:r>
              <a:rPr lang="cs-CZ"/>
              <a:t>Další údaje</a:t>
            </a:r>
          </a:p>
          <a:p>
            <a:pPr lvl="2"/>
            <a:r>
              <a:rPr lang="cs-CZ"/>
              <a:t>Viz část třetí KV</a:t>
            </a:r>
            <a:endParaRPr lang="cs-CZ" dirty="0"/>
          </a:p>
        </p:txBody>
      </p:sp>
    </p:spTree>
    <p:extLst>
      <p:ext uri="{BB962C8B-B14F-4D97-AF65-F5344CB8AC3E}">
        <p14:creationId xmlns:p14="http://schemas.microsoft.com/office/powerpoint/2010/main" val="355564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F66085-25F3-4AD0-8CB7-2F62489B98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4EE46A-5E6F-4DBC-A001-B3FD85E9B63E}"/>
              </a:ext>
            </a:extLst>
          </p:cNvPr>
          <p:cNvSpPr>
            <a:spLocks noGrp="1"/>
          </p:cNvSpPr>
          <p:nvPr>
            <p:ph type="title"/>
          </p:nvPr>
        </p:nvSpPr>
        <p:spPr>
          <a:xfrm>
            <a:off x="706298" y="639763"/>
            <a:ext cx="3997693" cy="5492750"/>
          </a:xfrm>
        </p:spPr>
        <p:txBody>
          <a:bodyPr>
            <a:normAutofit/>
          </a:bodyPr>
          <a:lstStyle/>
          <a:p>
            <a:r>
              <a:rPr lang="cs-CZ" sz="6000" dirty="0">
                <a:solidFill>
                  <a:srgbClr val="FFFFFF"/>
                </a:solidFill>
              </a:rPr>
              <a:t>Závaznost údajů katastru      (§ 51)</a:t>
            </a:r>
          </a:p>
        </p:txBody>
      </p:sp>
      <p:graphicFrame>
        <p:nvGraphicFramePr>
          <p:cNvPr id="5" name="Zástupný symbol pro obsah 2"/>
          <p:cNvGraphicFramePr>
            <a:graphicFrameLocks noGrp="1"/>
          </p:cNvGraphicFramePr>
          <p:nvPr>
            <p:ph idx="1"/>
            <p:extLst>
              <p:ext uri="{D42A27DB-BD31-4B8C-83A1-F6EECF244321}">
                <p14:modId xmlns:p14="http://schemas.microsoft.com/office/powerpoint/2010/main" val="2478214264"/>
              </p:ext>
            </p:extLst>
          </p:nvPr>
        </p:nvGraphicFramePr>
        <p:xfrm>
          <a:off x="4703990" y="639763"/>
          <a:ext cx="6781711"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27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E475CC7-EEE0-499C-B95A-4956E49466F0}"/>
              </a:ext>
            </a:extLst>
          </p:cNvPr>
          <p:cNvSpPr>
            <a:spLocks noGrp="1"/>
          </p:cNvSpPr>
          <p:nvPr>
            <p:ph type="title"/>
          </p:nvPr>
        </p:nvSpPr>
        <p:spPr/>
        <p:txBody>
          <a:bodyPr/>
          <a:lstStyle/>
          <a:p>
            <a:r>
              <a:rPr lang="cs-CZ" dirty="0"/>
              <a:t>Judikatura</a:t>
            </a:r>
          </a:p>
        </p:txBody>
      </p:sp>
      <p:sp>
        <p:nvSpPr>
          <p:cNvPr id="6" name="Zástupný symbol pro obsah 5">
            <a:extLst>
              <a:ext uri="{FF2B5EF4-FFF2-40B4-BE49-F238E27FC236}">
                <a16:creationId xmlns:a16="http://schemas.microsoft.com/office/drawing/2014/main" id="{6D88F1C9-A160-4C3F-B8EB-0F566F355E87}"/>
              </a:ext>
            </a:extLst>
          </p:cNvPr>
          <p:cNvSpPr>
            <a:spLocks noGrp="1"/>
          </p:cNvSpPr>
          <p:nvPr>
            <p:ph idx="1"/>
          </p:nvPr>
        </p:nvSpPr>
        <p:spPr/>
        <p:txBody>
          <a:bodyPr>
            <a:normAutofit fontScale="92500"/>
          </a:bodyPr>
          <a:lstStyle/>
          <a:p>
            <a:r>
              <a:rPr lang="cs-CZ" dirty="0"/>
              <a:t>NS 30 </a:t>
            </a:r>
            <a:r>
              <a:rPr lang="cs-CZ" dirty="0" err="1"/>
              <a:t>Cdo</a:t>
            </a:r>
            <a:r>
              <a:rPr lang="cs-CZ" dirty="0"/>
              <a:t> 4504/2007</a:t>
            </a:r>
          </a:p>
          <a:p>
            <a:pPr lvl="1"/>
            <a:r>
              <a:rPr lang="cs-CZ" dirty="0"/>
              <a:t>1. Vzhledem k tomu, že výměra pozemku nebyla a není závazným údajem evidence nemovitostí, resp. katastru nemovitostí, nelze se s odstupem času dovolávat rozdílu mezi výměrou uvedenou v evidenci v době převodu a později zjištěnou skutečnou výměrou.</a:t>
            </a:r>
          </a:p>
          <a:p>
            <a:pPr lvl="1"/>
            <a:r>
              <a:rPr lang="cs-CZ" dirty="0"/>
              <a:t>2. Z toho, že hranice pozemků evidovaných zjednodušeným způsobem v terénu neexistují a vedení parcel ve zjednodušené evidenci v katastru nemovitostí je pouze dočasného charakteru, vyplývá, že výměry parcel mohou být dotčeny změnou, avšak sama tato skutečnost nemá vliv na existenci pozemku coby samostatného předmětu občanskoprávního vztahu či na platnost právního úkonu, jehož předmětem byl převod pozemku evidovaného dosud zjednodušeným způsobem, u nějž posléze došlo ke změně jeho výměry v důsledku jeho následného zobrazení do katastrální mapy.</a:t>
            </a:r>
          </a:p>
        </p:txBody>
      </p:sp>
    </p:spTree>
    <p:extLst>
      <p:ext uri="{BB962C8B-B14F-4D97-AF65-F5344CB8AC3E}">
        <p14:creationId xmlns:p14="http://schemas.microsoft.com/office/powerpoint/2010/main" val="33075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41950-0A95-436C-B2BC-F7192B52CEB7}"/>
              </a:ext>
            </a:extLst>
          </p:cNvPr>
          <p:cNvSpPr>
            <a:spLocks noGrp="1"/>
          </p:cNvSpPr>
          <p:nvPr>
            <p:ph type="title"/>
          </p:nvPr>
        </p:nvSpPr>
        <p:spPr/>
        <p:txBody>
          <a:bodyPr/>
          <a:lstStyle/>
          <a:p>
            <a:r>
              <a:rPr lang="cs-CZ" dirty="0"/>
              <a:t>Katastr nemovitostí – prameny</a:t>
            </a:r>
          </a:p>
        </p:txBody>
      </p:sp>
      <p:sp>
        <p:nvSpPr>
          <p:cNvPr id="3" name="Zástupný symbol pro obsah 2">
            <a:extLst>
              <a:ext uri="{FF2B5EF4-FFF2-40B4-BE49-F238E27FC236}">
                <a16:creationId xmlns:a16="http://schemas.microsoft.com/office/drawing/2014/main" id="{790E0838-0774-4623-8E64-98C3CED72080}"/>
              </a:ext>
            </a:extLst>
          </p:cNvPr>
          <p:cNvSpPr>
            <a:spLocks noGrp="1"/>
          </p:cNvSpPr>
          <p:nvPr>
            <p:ph sz="half" idx="1"/>
          </p:nvPr>
        </p:nvSpPr>
        <p:spPr>
          <a:xfrm>
            <a:off x="676656" y="1998133"/>
            <a:ext cx="4663440" cy="4360333"/>
          </a:xfrm>
        </p:spPr>
        <p:txBody>
          <a:bodyPr>
            <a:normAutofit fontScale="70000" lnSpcReduction="20000"/>
          </a:bodyPr>
          <a:lstStyle/>
          <a:p>
            <a:r>
              <a:rPr lang="cs-CZ" b="1" dirty="0"/>
              <a:t>Občanský zákoník</a:t>
            </a:r>
          </a:p>
          <a:p>
            <a:r>
              <a:rPr lang="cs-CZ" dirty="0"/>
              <a:t>Zákon č. 256/2013 Sb., </a:t>
            </a:r>
            <a:r>
              <a:rPr lang="cs-CZ" b="1" dirty="0"/>
              <a:t>o katastru nemovitostí </a:t>
            </a:r>
          </a:p>
          <a:p>
            <a:r>
              <a:rPr lang="cs-CZ" b="1" dirty="0"/>
              <a:t>Prováděcí právní předpisy</a:t>
            </a:r>
          </a:p>
          <a:p>
            <a:pPr lvl="1">
              <a:buFont typeface="Courier New" panose="02070309020205020404" pitchFamily="49" charset="0"/>
              <a:buChar char="o"/>
            </a:pPr>
            <a:r>
              <a:rPr lang="cs-CZ" dirty="0"/>
              <a:t>Vyhláška č. 357/2013 Sb., o katastru nemovitostí (katastrální vyhláška)</a:t>
            </a:r>
          </a:p>
          <a:p>
            <a:pPr lvl="1">
              <a:buFont typeface="Courier New" panose="02070309020205020404" pitchFamily="49" charset="0"/>
              <a:buChar char="o"/>
            </a:pPr>
            <a:r>
              <a:rPr lang="cs-CZ" dirty="0"/>
              <a:t>Vyhláška č. 358/2013 Sb., o poskytování údajů z katastru nemovitostí</a:t>
            </a:r>
          </a:p>
          <a:p>
            <a:pPr lvl="1">
              <a:buFont typeface="Courier New" panose="02070309020205020404" pitchFamily="49" charset="0"/>
              <a:buChar char="o"/>
            </a:pPr>
            <a:r>
              <a:rPr lang="cs-CZ" dirty="0"/>
              <a:t>Vyhláška č. 359/2013 Sb., o stanovení vzoru formuláře pro podání návrhu na zahájení řízení o povolení vkladu</a:t>
            </a:r>
          </a:p>
          <a:p>
            <a:pPr lvl="1">
              <a:buFont typeface="Courier New" panose="02070309020205020404" pitchFamily="49" charset="0"/>
              <a:buChar char="o"/>
            </a:pPr>
            <a:r>
              <a:rPr lang="cs-CZ" dirty="0"/>
              <a:t>Vyhláška č. 23/2007 Sb., o podrobnostech vymezení vodních děl evidovaných v katastru nemovitostí ČR</a:t>
            </a:r>
          </a:p>
          <a:p>
            <a:pPr lvl="1">
              <a:buFont typeface="Courier New" panose="02070309020205020404" pitchFamily="49" charset="0"/>
              <a:buChar char="o"/>
            </a:pPr>
            <a:r>
              <a:rPr lang="cs-CZ" dirty="0"/>
              <a:t>Vyhláška č. 359/2011 Sb., o základním registru územní identifikace, adres a nemovitostí</a:t>
            </a:r>
          </a:p>
          <a:p>
            <a:r>
              <a:rPr lang="cs-CZ" dirty="0"/>
              <a:t>Zákon č. 359/1992 Sb., </a:t>
            </a:r>
            <a:r>
              <a:rPr lang="cs-CZ" b="1" dirty="0"/>
              <a:t>o zeměměřických a katastrálních orgánech</a:t>
            </a:r>
          </a:p>
          <a:p>
            <a:r>
              <a:rPr lang="cs-CZ" dirty="0"/>
              <a:t>Zákon č. 200/1994 Sb., </a:t>
            </a:r>
            <a:r>
              <a:rPr lang="cs-CZ" b="1" dirty="0"/>
              <a:t>o zeměměřictví </a:t>
            </a:r>
            <a:r>
              <a:rPr lang="cs-CZ" dirty="0"/>
              <a:t>a o změně a doplnění některých zákonů souvisejících s jeho zavedením</a:t>
            </a:r>
          </a:p>
          <a:p>
            <a:r>
              <a:rPr lang="cs-CZ" dirty="0"/>
              <a:t>Vnitřní předpisy ČÚZK</a:t>
            </a:r>
          </a:p>
        </p:txBody>
      </p:sp>
      <p:sp>
        <p:nvSpPr>
          <p:cNvPr id="6" name="Zástupný symbol pro obsah 5">
            <a:extLst>
              <a:ext uri="{FF2B5EF4-FFF2-40B4-BE49-F238E27FC236}">
                <a16:creationId xmlns:a16="http://schemas.microsoft.com/office/drawing/2014/main" id="{9949112F-C490-4712-A152-C622B5228885}"/>
              </a:ext>
            </a:extLst>
          </p:cNvPr>
          <p:cNvSpPr>
            <a:spLocks noGrp="1"/>
          </p:cNvSpPr>
          <p:nvPr>
            <p:ph sz="half" idx="2"/>
          </p:nvPr>
        </p:nvSpPr>
        <p:spPr/>
        <p:txBody>
          <a:bodyPr>
            <a:normAutofit fontScale="70000" lnSpcReduction="20000"/>
          </a:bodyPr>
          <a:lstStyle/>
          <a:p>
            <a:r>
              <a:rPr lang="cs-CZ" dirty="0"/>
              <a:t>Správní řád</a:t>
            </a:r>
          </a:p>
          <a:p>
            <a:r>
              <a:rPr lang="cs-CZ" dirty="0"/>
              <a:t>Soudní řád správní</a:t>
            </a:r>
          </a:p>
          <a:p>
            <a:r>
              <a:rPr lang="cs-CZ" dirty="0"/>
              <a:t>Občanský soudní řád</a:t>
            </a:r>
          </a:p>
          <a:p>
            <a:r>
              <a:rPr lang="cs-CZ" dirty="0"/>
              <a:t>Zákon o pozemkových úpravách</a:t>
            </a:r>
          </a:p>
          <a:p>
            <a:r>
              <a:rPr lang="cs-CZ" dirty="0"/>
              <a:t>Zákon o svobodném přístupu k informacím</a:t>
            </a:r>
          </a:p>
        </p:txBody>
      </p:sp>
    </p:spTree>
    <p:extLst>
      <p:ext uri="{BB962C8B-B14F-4D97-AF65-F5344CB8AC3E}">
        <p14:creationId xmlns:p14="http://schemas.microsoft.com/office/powerpoint/2010/main" val="830647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0CBF7D-7535-478B-8F19-4C858C800299}"/>
              </a:ext>
            </a:extLst>
          </p:cNvPr>
          <p:cNvSpPr>
            <a:spLocks noGrp="1"/>
          </p:cNvSpPr>
          <p:nvPr>
            <p:ph type="title"/>
          </p:nvPr>
        </p:nvSpPr>
        <p:spPr>
          <a:xfrm>
            <a:off x="706298" y="639763"/>
            <a:ext cx="3426323" cy="5492750"/>
          </a:xfrm>
        </p:spPr>
        <p:txBody>
          <a:bodyPr>
            <a:normAutofit/>
          </a:bodyPr>
          <a:lstStyle/>
          <a:p>
            <a:r>
              <a:rPr lang="cs-CZ" dirty="0"/>
              <a:t>Katastr nemovitostí – obsah</a:t>
            </a:r>
            <a:br>
              <a:rPr lang="cs-CZ" dirty="0"/>
            </a:br>
            <a:r>
              <a:rPr lang="cs-CZ" dirty="0"/>
              <a:t>(§ 4)</a:t>
            </a:r>
            <a:endParaRPr lang="cs-CZ" sz="3200" dirty="0"/>
          </a:p>
        </p:txBody>
      </p:sp>
      <p:graphicFrame>
        <p:nvGraphicFramePr>
          <p:cNvPr id="5" name="Zástupný symbol pro obsah 2"/>
          <p:cNvGraphicFramePr>
            <a:graphicFrameLocks noGrp="1"/>
          </p:cNvGraphicFramePr>
          <p:nvPr>
            <p:ph idx="1"/>
            <p:extLst>
              <p:ext uri="{D42A27DB-BD31-4B8C-83A1-F6EECF244321}">
                <p14:modId xmlns:p14="http://schemas.microsoft.com/office/powerpoint/2010/main" val="2913500185"/>
              </p:ext>
            </p:extLst>
          </p:nvPr>
        </p:nvGraphicFramePr>
        <p:xfrm>
          <a:off x="4132622" y="571500"/>
          <a:ext cx="741045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11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1342C-8036-460A-AF4B-0C02D1A9C209}"/>
              </a:ext>
            </a:extLst>
          </p:cNvPr>
          <p:cNvSpPr>
            <a:spLocks noGrp="1"/>
          </p:cNvSpPr>
          <p:nvPr>
            <p:ph type="title"/>
          </p:nvPr>
        </p:nvSpPr>
        <p:spPr/>
        <p:txBody>
          <a:bodyPr/>
          <a:lstStyle/>
          <a:p>
            <a:r>
              <a:rPr lang="cs-CZ" dirty="0"/>
              <a:t>Vybraná přechodná ustanovení </a:t>
            </a:r>
          </a:p>
        </p:txBody>
      </p:sp>
      <p:sp>
        <p:nvSpPr>
          <p:cNvPr id="3" name="Zástupný symbol pro obsah 2">
            <a:extLst>
              <a:ext uri="{FF2B5EF4-FFF2-40B4-BE49-F238E27FC236}">
                <a16:creationId xmlns:a16="http://schemas.microsoft.com/office/drawing/2014/main" id="{17E20948-410C-4E2F-A50E-A842C2A49508}"/>
              </a:ext>
            </a:extLst>
          </p:cNvPr>
          <p:cNvSpPr>
            <a:spLocks noGrp="1"/>
          </p:cNvSpPr>
          <p:nvPr>
            <p:ph idx="1"/>
          </p:nvPr>
        </p:nvSpPr>
        <p:spPr/>
        <p:txBody>
          <a:bodyPr/>
          <a:lstStyle/>
          <a:p>
            <a:r>
              <a:rPr lang="cs-CZ" dirty="0"/>
              <a:t>Údaje v katastru se vedou podle dosavadních právních předpisů do doby, než jednotlivé evidované údaje budou dotčeny změnou. </a:t>
            </a:r>
          </a:p>
          <a:p>
            <a:pPr lvl="1"/>
            <a:r>
              <a:rPr lang="cs-CZ" dirty="0"/>
              <a:t>Katastrální úřady jsou oprávněny uvést zápisy v katastru do souladu s tímto zákonem i dříve z moci úřední.</a:t>
            </a:r>
          </a:p>
          <a:p>
            <a:r>
              <a:rPr lang="cs-CZ" dirty="0"/>
              <a:t>O údajích o budově evidované podle dřívějších právních předpisů se má za to, že se jedná o trvalou stavbu, pokud z údajů katastru nevyplývá, že se jedná o stavbu dočasnou. </a:t>
            </a:r>
          </a:p>
          <a:p>
            <a:pPr lvl="1"/>
            <a:r>
              <a:rPr lang="cs-CZ" dirty="0"/>
              <a:t>Doloží-li vlastník této stavby nebo jiný oprávněný, že se jedná o stavbu dočasnou, katastrální úřad tuto skutečnost do katastru doplní.</a:t>
            </a:r>
          </a:p>
        </p:txBody>
      </p:sp>
    </p:spTree>
    <p:extLst>
      <p:ext uri="{BB962C8B-B14F-4D97-AF65-F5344CB8AC3E}">
        <p14:creationId xmlns:p14="http://schemas.microsoft.com/office/powerpoint/2010/main" val="287614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Katastr nemovitostí – zásady </a:t>
            </a:r>
          </a:p>
        </p:txBody>
      </p:sp>
      <p:sp>
        <p:nvSpPr>
          <p:cNvPr id="3" name="Zástupný symbol pro obsah 2"/>
          <p:cNvSpPr>
            <a:spLocks noGrp="1"/>
          </p:cNvSpPr>
          <p:nvPr>
            <p:ph sz="half" idx="1"/>
          </p:nvPr>
        </p:nvSpPr>
        <p:spPr>
          <a:xfrm>
            <a:off x="676656" y="1998133"/>
            <a:ext cx="4663440" cy="4360333"/>
          </a:xfrm>
        </p:spPr>
        <p:txBody>
          <a:bodyPr>
            <a:normAutofit fontScale="92500" lnSpcReduction="10000"/>
          </a:bodyPr>
          <a:lstStyle/>
          <a:p>
            <a:r>
              <a:rPr lang="cs-CZ" dirty="0"/>
              <a:t>Zásada </a:t>
            </a:r>
            <a:r>
              <a:rPr lang="cs-CZ" b="1" dirty="0">
                <a:solidFill>
                  <a:schemeClr val="tx1"/>
                </a:solidFill>
              </a:rPr>
              <a:t>Legality</a:t>
            </a:r>
          </a:p>
          <a:p>
            <a:r>
              <a:rPr lang="cs-CZ" dirty="0"/>
              <a:t>Zásada </a:t>
            </a:r>
            <a:r>
              <a:rPr lang="cs-CZ" b="1" dirty="0"/>
              <a:t>Oficiality</a:t>
            </a:r>
          </a:p>
          <a:p>
            <a:r>
              <a:rPr lang="cs-CZ" dirty="0"/>
              <a:t>Zásada </a:t>
            </a:r>
            <a:r>
              <a:rPr lang="cs-CZ" b="1" dirty="0"/>
              <a:t>Formální publicity</a:t>
            </a:r>
            <a:r>
              <a:rPr lang="cs-CZ" dirty="0"/>
              <a:t> </a:t>
            </a:r>
            <a:r>
              <a:rPr lang="cs-CZ" sz="2100" dirty="0"/>
              <a:t>(veřejnosti)</a:t>
            </a:r>
          </a:p>
          <a:p>
            <a:r>
              <a:rPr lang="cs-CZ" dirty="0"/>
              <a:t>Zásada </a:t>
            </a:r>
            <a:r>
              <a:rPr lang="cs-CZ" b="1" dirty="0"/>
              <a:t>Materiální publicity </a:t>
            </a:r>
            <a:r>
              <a:rPr lang="cs-CZ" sz="2100" dirty="0"/>
              <a:t>(dobré víry)</a:t>
            </a:r>
          </a:p>
          <a:p>
            <a:r>
              <a:rPr lang="cs-CZ" dirty="0"/>
              <a:t>Zásada </a:t>
            </a:r>
            <a:r>
              <a:rPr lang="cs-CZ" b="1" dirty="0"/>
              <a:t>Speciality </a:t>
            </a:r>
            <a:r>
              <a:rPr lang="cs-CZ" sz="2100" dirty="0"/>
              <a:t>(přehlednosti, přesnosti)</a:t>
            </a:r>
          </a:p>
          <a:p>
            <a:r>
              <a:rPr lang="cs-CZ" dirty="0"/>
              <a:t>Zásada </a:t>
            </a:r>
            <a:r>
              <a:rPr lang="cs-CZ" b="1" dirty="0"/>
              <a:t>Komplexnosti</a:t>
            </a:r>
            <a:r>
              <a:rPr lang="cs-CZ" dirty="0"/>
              <a:t> </a:t>
            </a:r>
          </a:p>
          <a:p>
            <a:r>
              <a:rPr lang="cs-CZ" dirty="0"/>
              <a:t>Zásada </a:t>
            </a:r>
            <a:r>
              <a:rPr lang="cs-CZ" b="1" dirty="0"/>
              <a:t>Dispoziční</a:t>
            </a:r>
            <a:r>
              <a:rPr lang="cs-CZ" dirty="0"/>
              <a:t> </a:t>
            </a:r>
            <a:r>
              <a:rPr lang="cs-CZ" sz="2100" dirty="0"/>
              <a:t>(volnosti)</a:t>
            </a:r>
          </a:p>
          <a:p>
            <a:r>
              <a:rPr lang="cs-CZ" dirty="0"/>
              <a:t>Zásada </a:t>
            </a:r>
            <a:r>
              <a:rPr lang="cs-CZ" b="1" dirty="0"/>
              <a:t>Intabulační</a:t>
            </a:r>
            <a:r>
              <a:rPr lang="cs-CZ" dirty="0"/>
              <a:t> </a:t>
            </a:r>
            <a:r>
              <a:rPr lang="cs-CZ" sz="2100" dirty="0"/>
              <a:t>(konstitutivní)</a:t>
            </a:r>
          </a:p>
          <a:p>
            <a:r>
              <a:rPr lang="cs-CZ" dirty="0"/>
              <a:t>Zásada </a:t>
            </a:r>
            <a:r>
              <a:rPr lang="cs-CZ" b="1" dirty="0"/>
              <a:t>Priority</a:t>
            </a:r>
            <a:r>
              <a:rPr lang="cs-CZ" dirty="0"/>
              <a:t> </a:t>
            </a:r>
            <a:r>
              <a:rPr lang="cs-CZ" sz="2100" dirty="0"/>
              <a:t>(přednosti)</a:t>
            </a:r>
          </a:p>
          <a:p>
            <a:r>
              <a:rPr lang="cs-CZ" dirty="0"/>
              <a:t>Zásada </a:t>
            </a:r>
            <a:r>
              <a:rPr lang="cs-CZ" b="1" dirty="0"/>
              <a:t>Kontinuity</a:t>
            </a:r>
            <a:r>
              <a:rPr lang="cs-CZ" dirty="0"/>
              <a:t> </a:t>
            </a:r>
          </a:p>
          <a:p>
            <a:endParaRPr lang="cs-CZ" dirty="0"/>
          </a:p>
        </p:txBody>
      </p:sp>
      <p:sp>
        <p:nvSpPr>
          <p:cNvPr id="4" name="Zástupný symbol pro obsah 3">
            <a:extLst>
              <a:ext uri="{FF2B5EF4-FFF2-40B4-BE49-F238E27FC236}">
                <a16:creationId xmlns:a16="http://schemas.microsoft.com/office/drawing/2014/main" id="{3D00B198-5A54-460B-9B5B-5AFC0DE99622}"/>
              </a:ext>
            </a:extLst>
          </p:cNvPr>
          <p:cNvSpPr>
            <a:spLocks noGrp="1"/>
          </p:cNvSpPr>
          <p:nvPr>
            <p:ph sz="half" idx="2"/>
          </p:nvPr>
        </p:nvSpPr>
        <p:spPr>
          <a:xfrm>
            <a:off x="6011330" y="1998134"/>
            <a:ext cx="4663440" cy="4360332"/>
          </a:xfrm>
        </p:spPr>
        <p:txBody>
          <a:bodyPr>
            <a:normAutofit fontScale="92500" lnSpcReduction="10000"/>
          </a:bodyPr>
          <a:lstStyle/>
          <a:p>
            <a:r>
              <a:rPr lang="cs-CZ" dirty="0"/>
              <a:t>Občanský zákoník </a:t>
            </a:r>
          </a:p>
          <a:p>
            <a:pPr lvl="1"/>
            <a:r>
              <a:rPr lang="cs-CZ" dirty="0"/>
              <a:t>§§ 980 – 986 pravidla pro vedení veřejných seznamů</a:t>
            </a:r>
          </a:p>
          <a:p>
            <a:r>
              <a:rPr lang="cs-CZ" dirty="0"/>
              <a:t>Katastrální zákon</a:t>
            </a:r>
          </a:p>
          <a:p>
            <a:endParaRPr lang="cs-CZ" dirty="0"/>
          </a:p>
        </p:txBody>
      </p:sp>
    </p:spTree>
    <p:extLst>
      <p:ext uri="{BB962C8B-B14F-4D97-AF65-F5344CB8AC3E}">
        <p14:creationId xmlns:p14="http://schemas.microsoft.com/office/powerpoint/2010/main" val="411177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844A0-89EE-4E63-B0A7-0BEC83113C2A}"/>
              </a:ext>
            </a:extLst>
          </p:cNvPr>
          <p:cNvSpPr>
            <a:spLocks noGrp="1"/>
          </p:cNvSpPr>
          <p:nvPr>
            <p:ph type="title"/>
          </p:nvPr>
        </p:nvSpPr>
        <p:spPr/>
        <p:txBody>
          <a:bodyPr/>
          <a:lstStyle/>
          <a:p>
            <a:r>
              <a:rPr lang="cs-CZ" dirty="0"/>
              <a:t>Katastr nemovitostí – zásady </a:t>
            </a:r>
          </a:p>
        </p:txBody>
      </p:sp>
      <p:sp>
        <p:nvSpPr>
          <p:cNvPr id="5" name="Zástupný symbol pro text 4">
            <a:extLst>
              <a:ext uri="{FF2B5EF4-FFF2-40B4-BE49-F238E27FC236}">
                <a16:creationId xmlns:a16="http://schemas.microsoft.com/office/drawing/2014/main" id="{0FA0802F-2102-43A6-8876-C8A902682DD9}"/>
              </a:ext>
            </a:extLst>
          </p:cNvPr>
          <p:cNvSpPr>
            <a:spLocks noGrp="1"/>
          </p:cNvSpPr>
          <p:nvPr>
            <p:ph type="body" idx="1"/>
          </p:nvPr>
        </p:nvSpPr>
        <p:spPr/>
        <p:txBody>
          <a:bodyPr/>
          <a:lstStyle/>
          <a:p>
            <a:r>
              <a:rPr lang="cs-CZ" dirty="0"/>
              <a:t>Zásada legality</a:t>
            </a:r>
          </a:p>
        </p:txBody>
      </p:sp>
      <p:sp>
        <p:nvSpPr>
          <p:cNvPr id="6" name="Zástupný symbol pro obsah 5">
            <a:extLst>
              <a:ext uri="{FF2B5EF4-FFF2-40B4-BE49-F238E27FC236}">
                <a16:creationId xmlns:a16="http://schemas.microsoft.com/office/drawing/2014/main" id="{55FE6D37-DD8C-4487-890C-5895B428AB6A}"/>
              </a:ext>
            </a:extLst>
          </p:cNvPr>
          <p:cNvSpPr>
            <a:spLocks noGrp="1"/>
          </p:cNvSpPr>
          <p:nvPr>
            <p:ph sz="half" idx="2"/>
          </p:nvPr>
        </p:nvSpPr>
        <p:spPr/>
        <p:txBody>
          <a:bodyPr>
            <a:normAutofit/>
          </a:bodyPr>
          <a:lstStyle/>
          <a:p>
            <a:r>
              <a:rPr lang="cs-CZ" dirty="0"/>
              <a:t>Evidence na základě zákona</a:t>
            </a:r>
          </a:p>
          <a:p>
            <a:r>
              <a:rPr lang="cs-CZ" dirty="0"/>
              <a:t>Rozsah přezkumné činnosti katastrálních úřadů</a:t>
            </a:r>
          </a:p>
          <a:p>
            <a:pPr lvl="1"/>
            <a:r>
              <a:rPr lang="cs-CZ" dirty="0"/>
              <a:t>Způsobilost listiny k zápisu práv</a:t>
            </a:r>
          </a:p>
        </p:txBody>
      </p:sp>
      <p:sp>
        <p:nvSpPr>
          <p:cNvPr id="7" name="Zástupný symbol pro text 6">
            <a:extLst>
              <a:ext uri="{FF2B5EF4-FFF2-40B4-BE49-F238E27FC236}">
                <a16:creationId xmlns:a16="http://schemas.microsoft.com/office/drawing/2014/main" id="{7088210F-9329-40CF-912A-6D0D023D9E4B}"/>
              </a:ext>
            </a:extLst>
          </p:cNvPr>
          <p:cNvSpPr>
            <a:spLocks noGrp="1"/>
          </p:cNvSpPr>
          <p:nvPr>
            <p:ph type="body" sz="quarter" idx="3"/>
          </p:nvPr>
        </p:nvSpPr>
        <p:spPr/>
        <p:txBody>
          <a:bodyPr/>
          <a:lstStyle/>
          <a:p>
            <a:r>
              <a:rPr lang="cs-CZ" dirty="0"/>
              <a:t>Zásada oficiality</a:t>
            </a:r>
          </a:p>
        </p:txBody>
      </p:sp>
      <p:sp>
        <p:nvSpPr>
          <p:cNvPr id="8" name="Zástupný symbol pro obsah 7">
            <a:extLst>
              <a:ext uri="{FF2B5EF4-FFF2-40B4-BE49-F238E27FC236}">
                <a16:creationId xmlns:a16="http://schemas.microsoft.com/office/drawing/2014/main" id="{F7535027-D618-4A6A-A877-C8CBBA1DA87E}"/>
              </a:ext>
            </a:extLst>
          </p:cNvPr>
          <p:cNvSpPr>
            <a:spLocks noGrp="1"/>
          </p:cNvSpPr>
          <p:nvPr>
            <p:ph sz="quarter" idx="4"/>
          </p:nvPr>
        </p:nvSpPr>
        <p:spPr/>
        <p:txBody>
          <a:bodyPr>
            <a:normAutofit lnSpcReduction="10000"/>
          </a:bodyPr>
          <a:lstStyle/>
          <a:p>
            <a:r>
              <a:rPr lang="cs-CZ" dirty="0"/>
              <a:t>Veřejnoprávní charakter </a:t>
            </a:r>
          </a:p>
          <a:p>
            <a:r>
              <a:rPr lang="cs-CZ" dirty="0"/>
              <a:t>Postup katastrálního úřadu z moci úřední</a:t>
            </a:r>
          </a:p>
          <a:p>
            <a:pPr lvl="1"/>
            <a:r>
              <a:rPr lang="cs-CZ" dirty="0"/>
              <a:t>Vklad dle § 14 odst. 2 KZ</a:t>
            </a:r>
          </a:p>
          <a:p>
            <a:pPr lvl="1"/>
            <a:r>
              <a:rPr lang="cs-CZ" dirty="0"/>
              <a:t>Poznámka </a:t>
            </a:r>
          </a:p>
          <a:p>
            <a:pPr lvl="1"/>
            <a:r>
              <a:rPr lang="cs-CZ" dirty="0"/>
              <a:t>Zápis jiných údajů</a:t>
            </a:r>
          </a:p>
          <a:p>
            <a:pPr lvl="1"/>
            <a:r>
              <a:rPr lang="cs-CZ" dirty="0"/>
              <a:t>Revize údajů katastru</a:t>
            </a:r>
          </a:p>
          <a:p>
            <a:pPr lvl="1"/>
            <a:r>
              <a:rPr lang="cs-CZ" dirty="0"/>
              <a:t>Obnova katastrálního operátu</a:t>
            </a:r>
          </a:p>
          <a:p>
            <a:pPr lvl="1"/>
            <a:r>
              <a:rPr lang="cs-CZ" dirty="0"/>
              <a:t>Oprava chyby</a:t>
            </a:r>
          </a:p>
        </p:txBody>
      </p:sp>
    </p:spTree>
    <p:extLst>
      <p:ext uri="{BB962C8B-B14F-4D97-AF65-F5344CB8AC3E}">
        <p14:creationId xmlns:p14="http://schemas.microsoft.com/office/powerpoint/2010/main" val="373395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BE4F7-624A-4719-B647-A827F88B1507}"/>
              </a:ext>
            </a:extLst>
          </p:cNvPr>
          <p:cNvSpPr>
            <a:spLocks noGrp="1"/>
          </p:cNvSpPr>
          <p:nvPr>
            <p:ph type="title"/>
          </p:nvPr>
        </p:nvSpPr>
        <p:spPr/>
        <p:txBody>
          <a:bodyPr/>
          <a:lstStyle/>
          <a:p>
            <a:r>
              <a:rPr lang="cs-CZ" dirty="0"/>
              <a:t>Katastr nemovitostí – zásady </a:t>
            </a:r>
          </a:p>
        </p:txBody>
      </p:sp>
      <p:sp>
        <p:nvSpPr>
          <p:cNvPr id="7" name="Zástupný symbol pro obsah 6">
            <a:extLst>
              <a:ext uri="{FF2B5EF4-FFF2-40B4-BE49-F238E27FC236}">
                <a16:creationId xmlns:a16="http://schemas.microsoft.com/office/drawing/2014/main" id="{FACDECB0-DCAD-409C-8651-C745BF2756B2}"/>
              </a:ext>
            </a:extLst>
          </p:cNvPr>
          <p:cNvSpPr>
            <a:spLocks noGrp="1"/>
          </p:cNvSpPr>
          <p:nvPr>
            <p:ph idx="1"/>
          </p:nvPr>
        </p:nvSpPr>
        <p:spPr>
          <a:xfrm>
            <a:off x="676656" y="2011680"/>
            <a:ext cx="10753725" cy="4346787"/>
          </a:xfrm>
        </p:spPr>
        <p:txBody>
          <a:bodyPr>
            <a:normAutofit lnSpcReduction="10000"/>
          </a:bodyPr>
          <a:lstStyle/>
          <a:p>
            <a:r>
              <a:rPr lang="cs-CZ" sz="2600" b="1" dirty="0"/>
              <a:t>Zásada materiální publicity </a:t>
            </a:r>
            <a:r>
              <a:rPr lang="cs-CZ" dirty="0"/>
              <a:t>aneb „co je psáno, to je dáno“ a „neznalost neomlouvá“</a:t>
            </a:r>
          </a:p>
          <a:p>
            <a:pPr lvl="2">
              <a:buFont typeface="Courier New" panose="02070309020205020404" pitchFamily="49" charset="0"/>
              <a:buChar char="o"/>
            </a:pPr>
            <a:r>
              <a:rPr lang="cs-CZ" dirty="0"/>
              <a:t>Je-li do veřejného seznamu zapsáno právo k věci, neomlouvá nikoho neznalost zapsaného údaje.</a:t>
            </a:r>
          </a:p>
          <a:p>
            <a:pPr lvl="2">
              <a:buFont typeface="Courier New" panose="02070309020205020404" pitchFamily="49" charset="0"/>
              <a:buChar char="o"/>
            </a:pPr>
            <a:r>
              <a:rPr lang="cs-CZ" dirty="0"/>
              <a:t>Je-li právo k věci zapsáno do veřejného seznamu, má se za to, že bylo zapsáno v souladu se skutečným právním stavem. </a:t>
            </a:r>
          </a:p>
          <a:p>
            <a:pPr lvl="2">
              <a:buFont typeface="Courier New" panose="02070309020205020404" pitchFamily="49" charset="0"/>
              <a:buChar char="o"/>
            </a:pPr>
            <a:r>
              <a:rPr lang="cs-CZ" dirty="0"/>
              <a:t>Bylo-li právo k věci z veřejného seznamu vymazáno, má se za to, že neexistuje.</a:t>
            </a:r>
          </a:p>
          <a:p>
            <a:r>
              <a:rPr lang="cs-CZ" dirty="0"/>
              <a:t>Důsledky</a:t>
            </a:r>
          </a:p>
          <a:p>
            <a:pPr lvl="2">
              <a:buFont typeface="Courier New" panose="02070309020205020404" pitchFamily="49" charset="0"/>
              <a:buChar char="o"/>
            </a:pPr>
            <a:r>
              <a:rPr lang="cs-CZ" i="0" dirty="0"/>
              <a:t>Nabytí vlastnického práva od nevlastníka </a:t>
            </a:r>
          </a:p>
          <a:p>
            <a:pPr marL="977040" lvl="8" indent="0">
              <a:buNone/>
            </a:pPr>
            <a:r>
              <a:rPr lang="cs-CZ" i="1" dirty="0"/>
              <a:t>Není-li stav zapsaný ve veřejném seznamu v souladu se skutečným právním stavem, svědčí zapsaný stav ve prospěch osoby, která </a:t>
            </a:r>
            <a:r>
              <a:rPr lang="cs-CZ" b="1" i="1" dirty="0"/>
              <a:t>nabyla věcné právo za úplatu v dobré víře od osoby k tomu oprávněné podle zapsaného stavu.</a:t>
            </a:r>
          </a:p>
          <a:p>
            <a:pPr lvl="2">
              <a:buFont typeface="Courier New" panose="02070309020205020404" pitchFamily="49" charset="0"/>
              <a:buChar char="o"/>
            </a:pPr>
            <a:r>
              <a:rPr lang="cs-CZ" i="0" dirty="0"/>
              <a:t>Poznámka spornosti</a:t>
            </a:r>
          </a:p>
          <a:p>
            <a:pPr lvl="4"/>
            <a:r>
              <a:rPr lang="cs-CZ" i="1" dirty="0"/>
              <a:t>Není-li stav zapsaný ve veřejném seznamu v souladu se skutečným právním stavem, může se osoba, jejíž věcné právo je dotčeno, domáhat odstranění nesouladu; prokáže-li, že své právo uplatnila, zapíše se to na její žádost do veřejného seznamu</a:t>
            </a:r>
            <a:r>
              <a:rPr lang="cs-CZ" i="0" dirty="0"/>
              <a:t>.</a:t>
            </a:r>
          </a:p>
          <a:p>
            <a:pPr lvl="4"/>
            <a:endParaRPr lang="cs-CZ" i="0" dirty="0"/>
          </a:p>
          <a:p>
            <a:pPr lvl="4">
              <a:buFont typeface="Courier New" panose="02070309020205020404" pitchFamily="49" charset="0"/>
              <a:buChar char="o"/>
            </a:pPr>
            <a:endParaRPr lang="cs-CZ" i="0" dirty="0"/>
          </a:p>
          <a:p>
            <a:pPr marL="0" lvl="2" indent="0">
              <a:buNone/>
            </a:pPr>
            <a:endParaRPr lang="cs-CZ" dirty="0"/>
          </a:p>
          <a:p>
            <a:pPr marL="0" lvl="2" indent="0">
              <a:buNone/>
            </a:pPr>
            <a:endParaRPr lang="cs-CZ" dirty="0"/>
          </a:p>
        </p:txBody>
      </p:sp>
    </p:spTree>
    <p:extLst>
      <p:ext uri="{BB962C8B-B14F-4D97-AF65-F5344CB8AC3E}">
        <p14:creationId xmlns:p14="http://schemas.microsoft.com/office/powerpoint/2010/main" val="313199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3B055-2DCA-4253-A01A-7E141456E115}"/>
              </a:ext>
            </a:extLst>
          </p:cNvPr>
          <p:cNvSpPr>
            <a:spLocks noGrp="1"/>
          </p:cNvSpPr>
          <p:nvPr>
            <p:ph type="title"/>
          </p:nvPr>
        </p:nvSpPr>
        <p:spPr/>
        <p:txBody>
          <a:bodyPr/>
          <a:lstStyle/>
          <a:p>
            <a:r>
              <a:rPr lang="cs-CZ" dirty="0"/>
              <a:t>Katastr nemovitostí – zásady </a:t>
            </a:r>
          </a:p>
        </p:txBody>
      </p:sp>
      <p:sp>
        <p:nvSpPr>
          <p:cNvPr id="3" name="Zástupný symbol pro obsah 2">
            <a:extLst>
              <a:ext uri="{FF2B5EF4-FFF2-40B4-BE49-F238E27FC236}">
                <a16:creationId xmlns:a16="http://schemas.microsoft.com/office/drawing/2014/main" id="{687B5475-BC79-42B8-B7EF-A7D56F2C3E08}"/>
              </a:ext>
            </a:extLst>
          </p:cNvPr>
          <p:cNvSpPr>
            <a:spLocks noGrp="1"/>
          </p:cNvSpPr>
          <p:nvPr>
            <p:ph idx="1"/>
          </p:nvPr>
        </p:nvSpPr>
        <p:spPr>
          <a:xfrm>
            <a:off x="676656" y="2011680"/>
            <a:ext cx="10753725" cy="4346787"/>
          </a:xfrm>
        </p:spPr>
        <p:txBody>
          <a:bodyPr>
            <a:normAutofit/>
          </a:bodyPr>
          <a:lstStyle/>
          <a:p>
            <a:r>
              <a:rPr lang="cs-CZ" sz="2800" b="1" dirty="0"/>
              <a:t>Zásada priority </a:t>
            </a:r>
            <a:r>
              <a:rPr lang="cs-CZ" dirty="0"/>
              <a:t>aneb „kdo dřív přijde, ten dřív mele“</a:t>
            </a:r>
          </a:p>
          <a:p>
            <a:pPr lvl="2">
              <a:buFont typeface="Courier New" panose="02070309020205020404" pitchFamily="49" charset="0"/>
              <a:buChar char="o"/>
            </a:pPr>
            <a:r>
              <a:rPr lang="cs-CZ" dirty="0"/>
              <a:t>Pořadí zápisů práv do katastru se řídí, pokud zákon nestanoví jinak, okamžikem, ve kterém byl návrh na zápis do katastru doručen katastrálnímu úřadu.</a:t>
            </a:r>
          </a:p>
          <a:p>
            <a:pPr lvl="2">
              <a:buFont typeface="Courier New" panose="02070309020205020404" pitchFamily="49" charset="0"/>
              <a:buChar char="o"/>
            </a:pPr>
            <a:r>
              <a:rPr lang="cs-CZ" dirty="0"/>
              <a:t>Právní účinky zápisu nastávají k okamžiku, kdy návrh na zápis došel příslušnému katastrálnímu úřadu.</a:t>
            </a:r>
          </a:p>
          <a:p>
            <a:pPr lvl="2">
              <a:buFont typeface="Courier New" panose="02070309020205020404" pitchFamily="49" charset="0"/>
              <a:buChar char="o"/>
            </a:pPr>
            <a:r>
              <a:rPr lang="cs-CZ" dirty="0"/>
              <a:t>Je-li do veřejného seznamu zapsáno věcné právo k cizí věci, má přednost před věcným právem, které není z veřejného seznamu zjevné.</a:t>
            </a:r>
          </a:p>
          <a:p>
            <a:pPr lvl="2">
              <a:buFont typeface="Courier New" panose="02070309020205020404" pitchFamily="49" charset="0"/>
              <a:buChar char="o"/>
            </a:pPr>
            <a:r>
              <a:rPr lang="cs-CZ" dirty="0"/>
              <a:t>Pro pořadí věcných práv k cizí věci rozhoduje doba podání návrhu na zápis práva. Práva zapsaná na základě návrhů podaných v téže době mají stejné pořadí.</a:t>
            </a:r>
          </a:p>
          <a:p>
            <a:pPr marL="0" lvl="2" indent="0">
              <a:buNone/>
            </a:pPr>
            <a:r>
              <a:rPr lang="cs-CZ" sz="2400" i="0" dirty="0"/>
              <a:t>Výjimky</a:t>
            </a:r>
          </a:p>
          <a:p>
            <a:pPr lvl="2">
              <a:buFont typeface="Courier New" panose="02070309020205020404" pitchFamily="49" charset="0"/>
              <a:buChar char="o"/>
            </a:pPr>
            <a:r>
              <a:rPr lang="cs-CZ" i="0" dirty="0"/>
              <a:t>Vyhrazení práva s přednostním pořadím</a:t>
            </a:r>
          </a:p>
          <a:p>
            <a:pPr marL="977040" lvl="8" indent="0">
              <a:buNone/>
            </a:pPr>
            <a:r>
              <a:rPr lang="cs-CZ" i="1" dirty="0"/>
              <a:t>Zřizuje-li vlastník věcné právo k vlastní věci, může před tímto právem vyhradit a do veřejného seznamu zapsat přednostní pořadí pro jiné právo</a:t>
            </a:r>
          </a:p>
        </p:txBody>
      </p:sp>
    </p:spTree>
    <p:extLst>
      <p:ext uri="{BB962C8B-B14F-4D97-AF65-F5344CB8AC3E}">
        <p14:creationId xmlns:p14="http://schemas.microsoft.com/office/powerpoint/2010/main" val="2270571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5EC21-0B8C-45BE-836C-ECE06E3F3C3B}"/>
              </a:ext>
            </a:extLst>
          </p:cNvPr>
          <p:cNvSpPr>
            <a:spLocks noGrp="1"/>
          </p:cNvSpPr>
          <p:nvPr>
            <p:ph type="title"/>
          </p:nvPr>
        </p:nvSpPr>
        <p:spPr/>
        <p:txBody>
          <a:bodyPr/>
          <a:lstStyle/>
          <a:p>
            <a:r>
              <a:rPr lang="cs-CZ" dirty="0"/>
              <a:t>Děkuji za pozornost …</a:t>
            </a:r>
          </a:p>
        </p:txBody>
      </p:sp>
      <p:sp>
        <p:nvSpPr>
          <p:cNvPr id="3" name="Zástupný symbol pro obsah 2">
            <a:extLst>
              <a:ext uri="{FF2B5EF4-FFF2-40B4-BE49-F238E27FC236}">
                <a16:creationId xmlns:a16="http://schemas.microsoft.com/office/drawing/2014/main" id="{387F428B-4DEC-4A29-93A1-4B05091B7CD0}"/>
              </a:ext>
            </a:extLst>
          </p:cNvPr>
          <p:cNvSpPr>
            <a:spLocks noGrp="1"/>
          </p:cNvSpPr>
          <p:nvPr>
            <p:ph idx="1"/>
          </p:nvPr>
        </p:nvSpPr>
        <p:spPr/>
        <p:txBody>
          <a:bodyPr/>
          <a:lstStyle/>
          <a:p>
            <a:r>
              <a:rPr lang="cs-CZ" dirty="0"/>
              <a:t>Pokračování 23. 2. 2018 Zápisy práv a jiných údajů do </a:t>
            </a:r>
            <a:r>
              <a:rPr lang="cs-CZ"/>
              <a:t>katastru nemovitostí</a:t>
            </a:r>
            <a:endParaRPr lang="cs-CZ" dirty="0"/>
          </a:p>
        </p:txBody>
      </p:sp>
    </p:spTree>
    <p:extLst>
      <p:ext uri="{BB962C8B-B14F-4D97-AF65-F5344CB8AC3E}">
        <p14:creationId xmlns:p14="http://schemas.microsoft.com/office/powerpoint/2010/main" val="253356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37786B-C468-4F35-A4F1-CA4A2A53D3C7}"/>
              </a:ext>
            </a:extLst>
          </p:cNvPr>
          <p:cNvSpPr>
            <a:spLocks noGrp="1"/>
          </p:cNvSpPr>
          <p:nvPr>
            <p:ph type="title"/>
          </p:nvPr>
        </p:nvSpPr>
        <p:spPr/>
        <p:txBody>
          <a:bodyPr>
            <a:normAutofit/>
          </a:bodyPr>
          <a:lstStyle/>
          <a:p>
            <a:r>
              <a:rPr lang="cs-CZ" dirty="0"/>
              <a:t>Katastr nemovitostí – pojem (§ 1 odst. 1) </a:t>
            </a:r>
          </a:p>
        </p:txBody>
      </p:sp>
      <p:sp>
        <p:nvSpPr>
          <p:cNvPr id="3" name="Zástupný symbol pro obsah 2">
            <a:extLst>
              <a:ext uri="{FF2B5EF4-FFF2-40B4-BE49-F238E27FC236}">
                <a16:creationId xmlns:a16="http://schemas.microsoft.com/office/drawing/2014/main" id="{B6FF4036-3CE6-41BD-8405-C27C18B49599}"/>
              </a:ext>
            </a:extLst>
          </p:cNvPr>
          <p:cNvSpPr>
            <a:spLocks noGrp="1"/>
          </p:cNvSpPr>
          <p:nvPr>
            <p:ph idx="1"/>
          </p:nvPr>
        </p:nvSpPr>
        <p:spPr/>
        <p:txBody>
          <a:bodyPr>
            <a:normAutofit/>
          </a:bodyPr>
          <a:lstStyle/>
          <a:p>
            <a:r>
              <a:rPr lang="cs-CZ" dirty="0"/>
              <a:t>Kontinuita – zřízen zákonem č. 334/1992 Sb., o katastru nemovitostí</a:t>
            </a:r>
          </a:p>
          <a:p>
            <a:r>
              <a:rPr lang="cs-CZ" dirty="0">
                <a:hlinkClick r:id="rId2"/>
              </a:rPr>
              <a:t>Veřejný seznam </a:t>
            </a:r>
            <a:endParaRPr lang="cs-CZ" dirty="0"/>
          </a:p>
          <a:p>
            <a:pPr lvl="1">
              <a:buFont typeface="Courier New" panose="02070309020205020404" pitchFamily="49" charset="0"/>
              <a:buChar char="o"/>
            </a:pPr>
            <a:r>
              <a:rPr lang="cs-CZ" dirty="0"/>
              <a:t>Vazba na OZ </a:t>
            </a:r>
          </a:p>
          <a:p>
            <a:pPr lvl="2"/>
            <a:r>
              <a:rPr lang="cs-CZ" dirty="0"/>
              <a:t>Veřejná evidence věcí</a:t>
            </a:r>
          </a:p>
          <a:p>
            <a:pPr lvl="3"/>
            <a:r>
              <a:rPr lang="cs-CZ" dirty="0"/>
              <a:t>Zásada formální a materiální publicity</a:t>
            </a:r>
          </a:p>
          <a:p>
            <a:pPr lvl="3"/>
            <a:r>
              <a:rPr lang="cs-CZ" dirty="0"/>
              <a:t>Zásada legality</a:t>
            </a:r>
          </a:p>
          <a:p>
            <a:pPr lvl="1">
              <a:buFont typeface="Courier New" panose="02070309020205020404" pitchFamily="49" charset="0"/>
              <a:buChar char="o"/>
            </a:pPr>
            <a:r>
              <a:rPr lang="cs-CZ" dirty="0"/>
              <a:t>Soubor údajů o (vybraných) nemovitých věcech</a:t>
            </a:r>
          </a:p>
          <a:p>
            <a:pPr lvl="2"/>
            <a:endParaRPr lang="cs-CZ" dirty="0"/>
          </a:p>
        </p:txBody>
      </p:sp>
    </p:spTree>
    <p:extLst>
      <p:ext uri="{BB962C8B-B14F-4D97-AF65-F5344CB8AC3E}">
        <p14:creationId xmlns:p14="http://schemas.microsoft.com/office/powerpoint/2010/main" val="87587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E2FCA2-F0F8-46D3-A889-50143EC23BEB}"/>
              </a:ext>
            </a:extLst>
          </p:cNvPr>
          <p:cNvSpPr>
            <a:spLocks noGrp="1"/>
          </p:cNvSpPr>
          <p:nvPr>
            <p:ph type="title"/>
          </p:nvPr>
        </p:nvSpPr>
        <p:spPr/>
        <p:txBody>
          <a:bodyPr>
            <a:normAutofit/>
          </a:bodyPr>
          <a:lstStyle/>
          <a:p>
            <a:r>
              <a:rPr lang="cs-CZ"/>
              <a:t>Katastr nemovitostí – funkce (§ 1 odst. 2)</a:t>
            </a:r>
            <a:endParaRPr lang="cs-CZ" dirty="0"/>
          </a:p>
        </p:txBody>
      </p:sp>
      <p:graphicFrame>
        <p:nvGraphicFramePr>
          <p:cNvPr id="5" name="Zástupný symbol pro obsah 2"/>
          <p:cNvGraphicFramePr>
            <a:graphicFrameLocks noGrp="1"/>
          </p:cNvGraphicFramePr>
          <p:nvPr>
            <p:ph idx="1"/>
            <p:extLst>
              <p:ext uri="{D42A27DB-BD31-4B8C-83A1-F6EECF244321}">
                <p14:modId xmlns:p14="http://schemas.microsoft.com/office/powerpoint/2010/main" val="248204366"/>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12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Katastr nemovitostí – předmět (§ 3)</a:t>
            </a:r>
          </a:p>
        </p:txBody>
      </p:sp>
      <p:sp>
        <p:nvSpPr>
          <p:cNvPr id="3" name="Zástupný symbol pro obsah 2"/>
          <p:cNvSpPr>
            <a:spLocks noGrp="1"/>
          </p:cNvSpPr>
          <p:nvPr>
            <p:ph idx="1"/>
          </p:nvPr>
        </p:nvSpPr>
        <p:spPr/>
        <p:txBody>
          <a:bodyPr>
            <a:normAutofit fontScale="92500" lnSpcReduction="20000"/>
          </a:bodyPr>
          <a:lstStyle/>
          <a:p>
            <a:r>
              <a:rPr lang="cs-CZ" sz="2600" dirty="0"/>
              <a:t>Vybrané nemovité věci – v terminologii KZ „nemovitosti“(srov. OZ)</a:t>
            </a:r>
          </a:p>
          <a:p>
            <a:pPr lvl="1">
              <a:buFont typeface="Courier New" panose="02070309020205020404" pitchFamily="49" charset="0"/>
              <a:buChar char="o"/>
            </a:pPr>
            <a:r>
              <a:rPr lang="cs-CZ" b="1" dirty="0"/>
              <a:t>pozemky</a:t>
            </a:r>
            <a:r>
              <a:rPr lang="cs-CZ" dirty="0"/>
              <a:t> v podobě parcel</a:t>
            </a:r>
          </a:p>
          <a:p>
            <a:pPr lvl="1">
              <a:buFont typeface="Courier New" panose="02070309020205020404" pitchFamily="49" charset="0"/>
              <a:buChar char="o"/>
            </a:pPr>
            <a:r>
              <a:rPr lang="cs-CZ" b="1" dirty="0"/>
              <a:t>budovy</a:t>
            </a:r>
            <a:r>
              <a:rPr lang="cs-CZ" dirty="0"/>
              <a:t>, kterým </a:t>
            </a:r>
            <a:r>
              <a:rPr lang="cs-CZ" b="1" dirty="0"/>
              <a:t>se přiděluje</a:t>
            </a:r>
            <a:r>
              <a:rPr lang="cs-CZ" dirty="0"/>
              <a:t> číslo popisné nebo evidenční, </a:t>
            </a:r>
          </a:p>
          <a:p>
            <a:pPr lvl="2"/>
            <a:r>
              <a:rPr lang="cs-CZ" dirty="0"/>
              <a:t>pokud nejsou součástí pozemku nebo práva stavby</a:t>
            </a:r>
          </a:p>
          <a:p>
            <a:pPr lvl="1">
              <a:buFont typeface="Courier New" panose="02070309020205020404" pitchFamily="49" charset="0"/>
              <a:buChar char="o"/>
            </a:pPr>
            <a:r>
              <a:rPr lang="cs-CZ" b="1" dirty="0"/>
              <a:t>budovy</a:t>
            </a:r>
            <a:r>
              <a:rPr lang="cs-CZ" dirty="0"/>
              <a:t>, kterým </a:t>
            </a:r>
            <a:r>
              <a:rPr lang="cs-CZ" b="1" dirty="0"/>
              <a:t>se</a:t>
            </a:r>
            <a:r>
              <a:rPr lang="cs-CZ" dirty="0"/>
              <a:t> číslo popisné ani evidenční </a:t>
            </a:r>
            <a:r>
              <a:rPr lang="cs-CZ" b="1" dirty="0"/>
              <a:t>nepřiděluje</a:t>
            </a:r>
            <a:r>
              <a:rPr lang="cs-CZ" dirty="0"/>
              <a:t>, </a:t>
            </a:r>
          </a:p>
          <a:p>
            <a:pPr lvl="2"/>
            <a:r>
              <a:rPr lang="cs-CZ" dirty="0"/>
              <a:t>pokud nejsou součástí pozemku ani práva stavby, jsou hlavní stavbou na pozemku a nejde o drobné stavby</a:t>
            </a:r>
          </a:p>
          <a:p>
            <a:pPr lvl="1">
              <a:buFont typeface="Courier New" panose="02070309020205020404" pitchFamily="49" charset="0"/>
              <a:buChar char="o"/>
            </a:pPr>
            <a:r>
              <a:rPr lang="cs-CZ" b="1" dirty="0"/>
              <a:t>jednotky</a:t>
            </a:r>
            <a:r>
              <a:rPr lang="cs-CZ" dirty="0"/>
              <a:t> vymezené </a:t>
            </a:r>
            <a:r>
              <a:rPr lang="cs-CZ" b="1" dirty="0"/>
              <a:t>podle občanského zákoníku</a:t>
            </a:r>
          </a:p>
          <a:p>
            <a:pPr lvl="1">
              <a:buFont typeface="Courier New" panose="02070309020205020404" pitchFamily="49" charset="0"/>
              <a:buChar char="o"/>
            </a:pPr>
            <a:r>
              <a:rPr lang="cs-CZ" b="1" dirty="0"/>
              <a:t>jednotky</a:t>
            </a:r>
            <a:r>
              <a:rPr lang="cs-CZ" dirty="0"/>
              <a:t> vymezené </a:t>
            </a:r>
            <a:r>
              <a:rPr lang="cs-CZ" b="1" dirty="0"/>
              <a:t>podle zákona č. 72/1994 Sb</a:t>
            </a:r>
            <a:r>
              <a:rPr lang="cs-CZ" dirty="0"/>
              <a:t>., </a:t>
            </a:r>
          </a:p>
          <a:p>
            <a:pPr lvl="2"/>
            <a:r>
              <a:rPr lang="cs-CZ" dirty="0"/>
              <a:t>kterým se upravují některé spoluvlastnické vztahy k budovám a některé vlastnické vztahy k bytům a nebytovým prostorům a doplňují některé zákony (zákon o vlastnictví bytů), ve znění pozdějších předpisů</a:t>
            </a:r>
          </a:p>
          <a:p>
            <a:pPr lvl="1">
              <a:buFont typeface="Courier New" panose="02070309020205020404" pitchFamily="49" charset="0"/>
              <a:buChar char="o"/>
            </a:pPr>
            <a:r>
              <a:rPr lang="cs-CZ" b="1" dirty="0"/>
              <a:t>právo stavby</a:t>
            </a:r>
          </a:p>
          <a:p>
            <a:pPr lvl="1">
              <a:buFont typeface="Courier New" panose="02070309020205020404" pitchFamily="49" charset="0"/>
              <a:buChar char="o"/>
            </a:pPr>
            <a:r>
              <a:rPr lang="cs-CZ" b="1" dirty="0"/>
              <a:t>nemovitosti, o nichž to stanoví jiný právní předpis</a:t>
            </a:r>
          </a:p>
        </p:txBody>
      </p:sp>
    </p:spTree>
    <p:extLst>
      <p:ext uri="{BB962C8B-B14F-4D97-AF65-F5344CB8AC3E}">
        <p14:creationId xmlns:p14="http://schemas.microsoft.com/office/powerpoint/2010/main" val="31076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parcela">
            <a:extLst>
              <a:ext uri="{FF2B5EF4-FFF2-40B4-BE49-F238E27FC236}">
                <a16:creationId xmlns:a16="http://schemas.microsoft.com/office/drawing/2014/main" id="{EF54D1D4-D829-401B-8B87-7942FDE3D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952625"/>
            <a:ext cx="6619875" cy="4905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ýsledek obrázku pro pozemek">
            <a:extLst>
              <a:ext uri="{FF2B5EF4-FFF2-40B4-BE49-F238E27FC236}">
                <a16:creationId xmlns:a16="http://schemas.microsoft.com/office/drawing/2014/main" id="{440C237C-5388-482D-BAF5-2ED805A46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a:extLst>
              <a:ext uri="{FF2B5EF4-FFF2-40B4-BE49-F238E27FC236}">
                <a16:creationId xmlns:a16="http://schemas.microsoft.com/office/drawing/2014/main" id="{38F33041-3D09-483D-80D5-C6794889358E}"/>
              </a:ext>
            </a:extLst>
          </p:cNvPr>
          <p:cNvSpPr>
            <a:spLocks noGrp="1"/>
          </p:cNvSpPr>
          <p:nvPr>
            <p:ph type="body" idx="1"/>
          </p:nvPr>
        </p:nvSpPr>
        <p:spPr>
          <a:xfrm>
            <a:off x="676656" y="402167"/>
            <a:ext cx="4663440" cy="723400"/>
          </a:xfrm>
        </p:spPr>
        <p:txBody>
          <a:bodyPr/>
          <a:lstStyle/>
          <a:p>
            <a:r>
              <a:rPr lang="cs-CZ" sz="2400" b="1" dirty="0">
                <a:solidFill>
                  <a:schemeClr val="accent1"/>
                </a:solidFill>
              </a:rPr>
              <a:t>POZEMEK</a:t>
            </a:r>
          </a:p>
        </p:txBody>
      </p:sp>
      <p:sp>
        <p:nvSpPr>
          <p:cNvPr id="3" name="Zástupný symbol pro obsah 2">
            <a:extLst>
              <a:ext uri="{FF2B5EF4-FFF2-40B4-BE49-F238E27FC236}">
                <a16:creationId xmlns:a16="http://schemas.microsoft.com/office/drawing/2014/main" id="{BDFAF82E-00F4-44C7-B2AD-7ED50F996CDD}"/>
              </a:ext>
            </a:extLst>
          </p:cNvPr>
          <p:cNvSpPr>
            <a:spLocks noGrp="1"/>
          </p:cNvSpPr>
          <p:nvPr>
            <p:ph sz="half" idx="2"/>
          </p:nvPr>
        </p:nvSpPr>
        <p:spPr>
          <a:xfrm>
            <a:off x="676656" y="1124543"/>
            <a:ext cx="4663440" cy="5331290"/>
          </a:xfrm>
        </p:spPr>
        <p:txBody>
          <a:bodyPr>
            <a:normAutofit fontScale="85000" lnSpcReduction="20000"/>
          </a:bodyPr>
          <a:lstStyle/>
          <a:p>
            <a:r>
              <a:rPr lang="cs-CZ" dirty="0"/>
              <a:t>Nemovitá věc dle OZ (viz § 498)</a:t>
            </a:r>
          </a:p>
          <a:p>
            <a:r>
              <a:rPr lang="cs-CZ" dirty="0"/>
              <a:t>Definice v KZ</a:t>
            </a:r>
          </a:p>
          <a:p>
            <a:pPr lvl="1">
              <a:buFont typeface="Calibri Light" panose="020F0302020204030204" pitchFamily="34" charset="0"/>
              <a:buChar char=" "/>
            </a:pPr>
            <a:r>
              <a:rPr lang="cs-CZ" b="1" dirty="0"/>
              <a:t>část zemského povrchu oddělená </a:t>
            </a:r>
            <a:r>
              <a:rPr lang="cs-CZ" dirty="0"/>
              <a:t>od sousedních částí </a:t>
            </a:r>
            <a:r>
              <a:rPr lang="cs-CZ" b="1" dirty="0"/>
              <a:t>hranicí</a:t>
            </a:r>
          </a:p>
          <a:p>
            <a:pPr lvl="2">
              <a:buFont typeface="Courier New" panose="02070309020205020404" pitchFamily="49" charset="0"/>
              <a:buChar char="o"/>
            </a:pPr>
            <a:r>
              <a:rPr lang="cs-CZ" dirty="0"/>
              <a:t>územní jednotky nebo katastrálního území </a:t>
            </a:r>
          </a:p>
          <a:p>
            <a:pPr lvl="2">
              <a:buFont typeface="Courier New" panose="02070309020205020404" pitchFamily="49" charset="0"/>
              <a:buChar char="o"/>
            </a:pPr>
            <a:r>
              <a:rPr lang="cs-CZ" dirty="0"/>
              <a:t>vlastnickou</a:t>
            </a:r>
          </a:p>
          <a:p>
            <a:pPr lvl="2">
              <a:buFont typeface="Courier New" panose="02070309020205020404" pitchFamily="49" charset="0"/>
              <a:buChar char="o"/>
            </a:pPr>
            <a:r>
              <a:rPr lang="cs-CZ" dirty="0"/>
              <a:t>stanovenou regulačním plánem, územním rozhodnutím, společným povolením, kterým se stavba umisťuje a povoluje, veřejnoprávní smlouvou nahrazující územní rozhodnutí, územním souhlasem nebo danou schválením navrhovaného záměru stavebním úřadem </a:t>
            </a:r>
          </a:p>
          <a:p>
            <a:pPr lvl="2">
              <a:buFont typeface="Courier New" panose="02070309020205020404" pitchFamily="49" charset="0"/>
              <a:buChar char="o"/>
            </a:pPr>
            <a:r>
              <a:rPr lang="cs-CZ" dirty="0"/>
              <a:t>jiného práva podle § 19 </a:t>
            </a:r>
          </a:p>
          <a:p>
            <a:pPr lvl="2">
              <a:buFont typeface="Courier New" panose="02070309020205020404" pitchFamily="49" charset="0"/>
              <a:buChar char="o"/>
            </a:pPr>
            <a:r>
              <a:rPr lang="cs-CZ" dirty="0"/>
              <a:t>rozsahu zástavního práva</a:t>
            </a:r>
          </a:p>
          <a:p>
            <a:pPr lvl="2">
              <a:buFont typeface="Courier New" panose="02070309020205020404" pitchFamily="49" charset="0"/>
              <a:buChar char="o"/>
            </a:pPr>
            <a:r>
              <a:rPr lang="cs-CZ" dirty="0"/>
              <a:t>rozsahu práva stavby</a:t>
            </a:r>
          </a:p>
          <a:p>
            <a:pPr lvl="2">
              <a:buFont typeface="Courier New" panose="02070309020205020404" pitchFamily="49" charset="0"/>
              <a:buChar char="o"/>
            </a:pPr>
            <a:r>
              <a:rPr lang="cs-CZ" dirty="0"/>
              <a:t>druhů pozemků, popřípadě rozhraním způsobu využití pozemků</a:t>
            </a:r>
          </a:p>
          <a:p>
            <a:r>
              <a:rPr lang="cs-CZ" dirty="0"/>
              <a:t>Druhy</a:t>
            </a:r>
          </a:p>
          <a:p>
            <a:pPr lvl="1">
              <a:buFont typeface="Courier New" panose="02070309020205020404" pitchFamily="49" charset="0"/>
              <a:buChar char="o"/>
            </a:pPr>
            <a:r>
              <a:rPr lang="cs-CZ" dirty="0"/>
              <a:t>Zemědělské</a:t>
            </a:r>
          </a:p>
          <a:p>
            <a:pPr lvl="2">
              <a:buFont typeface="Courier New" panose="02070309020205020404" pitchFamily="49" charset="0"/>
              <a:buChar char="o"/>
            </a:pPr>
            <a:r>
              <a:rPr lang="cs-CZ" dirty="0"/>
              <a:t>Orná půda, chmelnice, vinice, zahrada, ovocný sad, trvalý travní porost</a:t>
            </a:r>
          </a:p>
          <a:p>
            <a:pPr lvl="1">
              <a:buFont typeface="Courier New" panose="02070309020205020404" pitchFamily="49" charset="0"/>
              <a:buChar char="o"/>
            </a:pPr>
            <a:r>
              <a:rPr lang="cs-CZ" dirty="0"/>
              <a:t>Nezemědělské </a:t>
            </a:r>
          </a:p>
          <a:p>
            <a:pPr lvl="2">
              <a:buFont typeface="Courier New" panose="02070309020205020404" pitchFamily="49" charset="0"/>
              <a:buChar char="o"/>
            </a:pPr>
            <a:r>
              <a:rPr lang="cs-CZ" dirty="0"/>
              <a:t>Lesní pozemek, vodní plocha, zastavěná plocha a nádvoří, ostatní plocha</a:t>
            </a:r>
          </a:p>
        </p:txBody>
      </p:sp>
      <p:sp>
        <p:nvSpPr>
          <p:cNvPr id="5" name="Zástupný symbol pro text 4">
            <a:extLst>
              <a:ext uri="{FF2B5EF4-FFF2-40B4-BE49-F238E27FC236}">
                <a16:creationId xmlns:a16="http://schemas.microsoft.com/office/drawing/2014/main" id="{94AB154F-8E4B-4B7C-9231-08B09A2C2AB4}"/>
              </a:ext>
            </a:extLst>
          </p:cNvPr>
          <p:cNvSpPr>
            <a:spLocks noGrp="1"/>
          </p:cNvSpPr>
          <p:nvPr>
            <p:ph type="body" sz="quarter" idx="3"/>
          </p:nvPr>
        </p:nvSpPr>
        <p:spPr>
          <a:xfrm>
            <a:off x="6007608" y="402167"/>
            <a:ext cx="4663440" cy="722376"/>
          </a:xfrm>
        </p:spPr>
        <p:txBody>
          <a:bodyPr/>
          <a:lstStyle/>
          <a:p>
            <a:r>
              <a:rPr lang="cs-CZ" sz="2400" b="1" dirty="0">
                <a:solidFill>
                  <a:schemeClr val="accent1"/>
                </a:solidFill>
              </a:rPr>
              <a:t>PARCELA</a:t>
            </a:r>
          </a:p>
        </p:txBody>
      </p:sp>
      <p:sp>
        <p:nvSpPr>
          <p:cNvPr id="7" name="Zástupný symbol pro obsah 6">
            <a:extLst>
              <a:ext uri="{FF2B5EF4-FFF2-40B4-BE49-F238E27FC236}">
                <a16:creationId xmlns:a16="http://schemas.microsoft.com/office/drawing/2014/main" id="{55B5CB26-8D48-4B2E-9590-53AF24ED59BB}"/>
              </a:ext>
            </a:extLst>
          </p:cNvPr>
          <p:cNvSpPr>
            <a:spLocks noGrp="1"/>
          </p:cNvSpPr>
          <p:nvPr>
            <p:ph sz="quarter" idx="4"/>
          </p:nvPr>
        </p:nvSpPr>
        <p:spPr>
          <a:xfrm>
            <a:off x="6007608" y="1122449"/>
            <a:ext cx="4663440" cy="5331290"/>
          </a:xfrm>
        </p:spPr>
        <p:txBody>
          <a:bodyPr>
            <a:normAutofit fontScale="85000" lnSpcReduction="20000"/>
          </a:bodyPr>
          <a:lstStyle/>
          <a:p>
            <a:r>
              <a:rPr lang="cs-CZ" dirty="0"/>
              <a:t>Evidenční jednotka </a:t>
            </a:r>
          </a:p>
          <a:p>
            <a:r>
              <a:rPr lang="cs-CZ" dirty="0"/>
              <a:t>Pozemek, který je </a:t>
            </a:r>
          </a:p>
          <a:p>
            <a:pPr lvl="1">
              <a:buFont typeface="Courier New" panose="02070309020205020404" pitchFamily="49" charset="0"/>
              <a:buChar char="o"/>
            </a:pPr>
            <a:r>
              <a:rPr lang="cs-CZ" dirty="0"/>
              <a:t>geometricky a polohově určen, </a:t>
            </a:r>
          </a:p>
          <a:p>
            <a:pPr lvl="1">
              <a:buFont typeface="Courier New" panose="02070309020205020404" pitchFamily="49" charset="0"/>
              <a:buChar char="o"/>
            </a:pPr>
            <a:r>
              <a:rPr lang="cs-CZ" dirty="0"/>
              <a:t>zobrazen v katastrální mapě a </a:t>
            </a:r>
          </a:p>
          <a:p>
            <a:pPr lvl="1">
              <a:buFont typeface="Courier New" panose="02070309020205020404" pitchFamily="49" charset="0"/>
              <a:buChar char="o"/>
            </a:pPr>
            <a:r>
              <a:rPr lang="cs-CZ" dirty="0"/>
              <a:t>označen parcelním číslem</a:t>
            </a:r>
          </a:p>
          <a:p>
            <a:r>
              <a:rPr lang="cs-CZ" dirty="0"/>
              <a:t>Druhy</a:t>
            </a:r>
          </a:p>
          <a:p>
            <a:pPr lvl="1">
              <a:buFont typeface="Courier New" panose="02070309020205020404" pitchFamily="49" charset="0"/>
              <a:buChar char="o"/>
            </a:pPr>
            <a:r>
              <a:rPr lang="cs-CZ" dirty="0"/>
              <a:t>Stavební</a:t>
            </a:r>
          </a:p>
          <a:p>
            <a:pPr lvl="3">
              <a:buFont typeface="Calibri Light" panose="020F0302020204030204" pitchFamily="34" charset="0"/>
              <a:buChar char=" "/>
            </a:pPr>
            <a:r>
              <a:rPr lang="cs-CZ" sz="1200" dirty="0"/>
              <a:t>Pozemek evidovaný druhu zastavěná plocha a nádvoří </a:t>
            </a:r>
          </a:p>
          <a:p>
            <a:pPr lvl="1">
              <a:buFont typeface="Courier New" panose="02070309020205020404" pitchFamily="49" charset="0"/>
              <a:buChar char="o"/>
            </a:pPr>
            <a:r>
              <a:rPr lang="cs-CZ" dirty="0"/>
              <a:t>Pozemkové </a:t>
            </a:r>
          </a:p>
          <a:p>
            <a:pPr lvl="3">
              <a:buFont typeface="Calibri Light" panose="020F0302020204030204" pitchFamily="34" charset="0"/>
              <a:buChar char=" "/>
            </a:pPr>
            <a:r>
              <a:rPr lang="cs-CZ" sz="1200" dirty="0"/>
              <a:t>Pozemek evidovaný v jiném druhu než zastavěná plocha a nádvoří</a:t>
            </a:r>
          </a:p>
          <a:p>
            <a:r>
              <a:rPr lang="cs-CZ" dirty="0"/>
              <a:t>Číslování</a:t>
            </a:r>
            <a:endParaRPr lang="cs-CZ" sz="1600" dirty="0"/>
          </a:p>
          <a:p>
            <a:pPr lvl="1"/>
            <a:r>
              <a:rPr lang="cs-CZ" dirty="0"/>
              <a:t>Čísla vyjádřená arabskými číslicemi</a:t>
            </a:r>
          </a:p>
          <a:p>
            <a:pPr lvl="2">
              <a:buFont typeface="Courier New" panose="02070309020205020404" pitchFamily="49" charset="0"/>
              <a:buChar char="o"/>
            </a:pPr>
            <a:r>
              <a:rPr lang="cs-CZ" dirty="0"/>
              <a:t>ve dvou číselných řadách, odděleně pro pozemkové a stavební parcely, nebo</a:t>
            </a:r>
          </a:p>
          <a:p>
            <a:pPr lvl="2">
              <a:buFont typeface="Courier New" panose="02070309020205020404" pitchFamily="49" charset="0"/>
              <a:buChar char="o"/>
            </a:pPr>
            <a:r>
              <a:rPr lang="cs-CZ" dirty="0"/>
              <a:t>v jedné číselné řadě</a:t>
            </a:r>
          </a:p>
          <a:p>
            <a:pPr lvl="1">
              <a:buFont typeface="Calibri Light" panose="020F0302020204030204" pitchFamily="34" charset="0"/>
              <a:buChar char=" "/>
            </a:pPr>
            <a:r>
              <a:rPr lang="cs-CZ" dirty="0"/>
              <a:t>Samostatné kmenové číslo nebo zlomek</a:t>
            </a:r>
          </a:p>
          <a:p>
            <a:pPr lvl="2">
              <a:buFont typeface="Calibri Light" panose="020F0302020204030204" pitchFamily="34" charset="0"/>
              <a:buChar char=" "/>
            </a:pPr>
            <a:r>
              <a:rPr lang="cs-CZ" dirty="0"/>
              <a:t>P. č. </a:t>
            </a:r>
            <a:r>
              <a:rPr lang="cs-CZ" dirty="0" err="1"/>
              <a:t>xxxxx</a:t>
            </a:r>
            <a:r>
              <a:rPr lang="cs-CZ" dirty="0"/>
              <a:t>/</a:t>
            </a:r>
            <a:r>
              <a:rPr lang="cs-CZ" dirty="0" err="1"/>
              <a:t>xxx</a:t>
            </a:r>
            <a:endParaRPr lang="cs-CZ" dirty="0"/>
          </a:p>
        </p:txBody>
      </p:sp>
    </p:spTree>
    <p:extLst>
      <p:ext uri="{BB962C8B-B14F-4D97-AF65-F5344CB8AC3E}">
        <p14:creationId xmlns:p14="http://schemas.microsoft.com/office/powerpoint/2010/main" val="199425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7D0A4-49B8-466C-B8AB-041CE90363CA}"/>
              </a:ext>
            </a:extLst>
          </p:cNvPr>
          <p:cNvSpPr>
            <a:spLocks noGrp="1"/>
          </p:cNvSpPr>
          <p:nvPr>
            <p:ph type="title"/>
          </p:nvPr>
        </p:nvSpPr>
        <p:spPr/>
        <p:txBody>
          <a:bodyPr/>
          <a:lstStyle/>
          <a:p>
            <a:r>
              <a:rPr lang="cs-CZ" dirty="0"/>
              <a:t>Judikatura</a:t>
            </a:r>
          </a:p>
        </p:txBody>
      </p:sp>
      <p:sp>
        <p:nvSpPr>
          <p:cNvPr id="5" name="Zástupný symbol pro obsah 4">
            <a:extLst>
              <a:ext uri="{FF2B5EF4-FFF2-40B4-BE49-F238E27FC236}">
                <a16:creationId xmlns:a16="http://schemas.microsoft.com/office/drawing/2014/main" id="{4BAEF0C0-CF8B-488C-8F7B-D2C4C684CAF4}"/>
              </a:ext>
            </a:extLst>
          </p:cNvPr>
          <p:cNvSpPr>
            <a:spLocks noGrp="1"/>
          </p:cNvSpPr>
          <p:nvPr>
            <p:ph idx="1"/>
          </p:nvPr>
        </p:nvSpPr>
        <p:spPr/>
        <p:txBody>
          <a:bodyPr/>
          <a:lstStyle/>
          <a:p>
            <a:r>
              <a:rPr lang="cs-CZ" dirty="0"/>
              <a:t>Pozemek nemusí být vždy totožný s parcelou, nýbrž může zahrnovat více parcel, popřípadě části různých parcel nebo naopak být částí parcely jediné.</a:t>
            </a:r>
          </a:p>
          <a:p>
            <a:r>
              <a:rPr lang="cs-CZ" dirty="0"/>
              <a:t>Je proto nesprávný názor, že věcí v právním slova smyslu je pozemek pouze tehdy, je-li označen parcelním číslem a odpovídá-li mu mapové zobrazení s uvedením druhu a výměry v operátech katastru nemovitostí.</a:t>
            </a:r>
          </a:p>
          <a:p>
            <a:pPr lvl="1"/>
            <a:r>
              <a:rPr lang="cs-CZ" dirty="0"/>
              <a:t>Rozhodnutí Nejvyššího soudu 20 </a:t>
            </a:r>
            <a:r>
              <a:rPr lang="cs-CZ" dirty="0" err="1"/>
              <a:t>Cdo</a:t>
            </a:r>
            <a:r>
              <a:rPr lang="cs-CZ" dirty="0"/>
              <a:t> 20/99</a:t>
            </a:r>
          </a:p>
          <a:p>
            <a:endParaRPr lang="cs-CZ" dirty="0"/>
          </a:p>
        </p:txBody>
      </p:sp>
    </p:spTree>
    <p:extLst>
      <p:ext uri="{BB962C8B-B14F-4D97-AF65-F5344CB8AC3E}">
        <p14:creationId xmlns:p14="http://schemas.microsoft.com/office/powerpoint/2010/main" val="233118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94BDD-EC95-4FAD-80CB-F9F16ABB5F47}"/>
              </a:ext>
            </a:extLst>
          </p:cNvPr>
          <p:cNvSpPr>
            <a:spLocks noGrp="1"/>
          </p:cNvSpPr>
          <p:nvPr>
            <p:ph type="title"/>
          </p:nvPr>
        </p:nvSpPr>
        <p:spPr>
          <a:xfrm>
            <a:off x="7836310" y="499533"/>
            <a:ext cx="3706761" cy="5632980"/>
          </a:xfrm>
        </p:spPr>
        <p:txBody>
          <a:bodyPr>
            <a:normAutofit/>
          </a:bodyPr>
          <a:lstStyle/>
          <a:p>
            <a:br>
              <a:rPr lang="cs-CZ" sz="4400">
                <a:hlinkClick r:id="rId2"/>
              </a:rPr>
            </a:br>
            <a:br>
              <a:rPr lang="cs-CZ" sz="4400">
                <a:hlinkClick r:id="rId2"/>
              </a:rPr>
            </a:br>
            <a:br>
              <a:rPr lang="cs-CZ" sz="4400">
                <a:hlinkClick r:id="rId2"/>
              </a:rPr>
            </a:br>
            <a:br>
              <a:rPr lang="cs-CZ" sz="4400">
                <a:hlinkClick r:id="rId2"/>
              </a:rPr>
            </a:br>
            <a:br>
              <a:rPr lang="cs-CZ" sz="4400">
                <a:hlinkClick r:id="rId2"/>
              </a:rPr>
            </a:br>
            <a:br>
              <a:rPr lang="cs-CZ" sz="4400">
                <a:hlinkClick r:id="rId2"/>
              </a:rPr>
            </a:br>
            <a:r>
              <a:rPr lang="cs-CZ" sz="4400">
                <a:hlinkClick r:id="rId2"/>
              </a:rPr>
              <a:t>Zjednodušená evidence pozemků</a:t>
            </a:r>
            <a:endParaRPr lang="cs-CZ" sz="4400" dirty="0"/>
          </a:p>
        </p:txBody>
      </p:sp>
      <p:graphicFrame>
        <p:nvGraphicFramePr>
          <p:cNvPr id="12" name="Zástupný symbol pro obsah 2"/>
          <p:cNvGraphicFramePr>
            <a:graphicFrameLocks noGrp="1"/>
          </p:cNvGraphicFramePr>
          <p:nvPr>
            <p:ph idx="1"/>
            <p:extLst>
              <p:ext uri="{D42A27DB-BD31-4B8C-83A1-F6EECF244321}">
                <p14:modId xmlns:p14="http://schemas.microsoft.com/office/powerpoint/2010/main" val="1842055403"/>
              </p:ext>
            </p:extLst>
          </p:nvPr>
        </p:nvGraphicFramePr>
        <p:xfrm>
          <a:off x="633413" y="314325"/>
          <a:ext cx="6913562" cy="622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Výsledek obrázku pro pozemek ve zjednodušené evidenci">
            <a:extLst>
              <a:ext uri="{FF2B5EF4-FFF2-40B4-BE49-F238E27FC236}">
                <a16:creationId xmlns:a16="http://schemas.microsoft.com/office/drawing/2014/main" id="{06029FE4-38F2-495C-9A2E-97CAE50E8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4860" y="499533"/>
            <a:ext cx="4355690" cy="33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4288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tropolitní">
  <a:themeElements>
    <a:clrScheme name="Metropolitní">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ní">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ní">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docProps/app.xml><?xml version="1.0" encoding="utf-8"?>
<Properties xmlns="http://schemas.openxmlformats.org/officeDocument/2006/extended-properties" xmlns:vt="http://schemas.openxmlformats.org/officeDocument/2006/docPropsVTypes">
  <Template>TM02900722[[fn=Zasedací místnost Ion]]</Template>
  <TotalTime>883</TotalTime>
  <Words>2671</Words>
  <Application>Microsoft Office PowerPoint</Application>
  <PresentationFormat>Širokoúhlá obrazovka</PresentationFormat>
  <Paragraphs>274</Paragraphs>
  <Slides>26</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26</vt:i4>
      </vt:variant>
    </vt:vector>
  </HeadingPairs>
  <TitlesOfParts>
    <vt:vector size="34" baseType="lpstr">
      <vt:lpstr>Arial</vt:lpstr>
      <vt:lpstr>Calibri</vt:lpstr>
      <vt:lpstr>Calibri Light</vt:lpstr>
      <vt:lpstr>Courier New</vt:lpstr>
      <vt:lpstr>Symbol</vt:lpstr>
      <vt:lpstr>Wingdings 2</vt:lpstr>
      <vt:lpstr>HDOfficeLightV0</vt:lpstr>
      <vt:lpstr>Metropolitní</vt:lpstr>
      <vt:lpstr>  Katastr nemovitostí. Pojem, funkce, předmět a obsah.  Základní zásady.</vt:lpstr>
      <vt:lpstr>Katastr nemovitostí – prameny</vt:lpstr>
      <vt:lpstr>Katastr nemovitostí – pojem (§ 1 odst. 1) </vt:lpstr>
      <vt:lpstr>Katastr nemovitostí – funkce (§ 1 odst. 2)</vt:lpstr>
      <vt:lpstr>Katastr nemovitostí – předmět (§ 3)</vt:lpstr>
      <vt:lpstr>Prezentace aplikace PowerPoint</vt:lpstr>
      <vt:lpstr>Prezentace aplikace PowerPoint</vt:lpstr>
      <vt:lpstr>Judikatura</vt:lpstr>
      <vt:lpstr>      Zjednodušená evidence pozemků</vt:lpstr>
      <vt:lpstr>Prezentace aplikace PowerPoint</vt:lpstr>
      <vt:lpstr>Není stavba jako stavba</vt:lpstr>
      <vt:lpstr>Budova dle KZ</vt:lpstr>
      <vt:lpstr>Právo stavby</vt:lpstr>
      <vt:lpstr>VODNÍ DÍLA  = nemovitosti, o nichž to stanoví jiný právní předpis</vt:lpstr>
      <vt:lpstr>Katastr nemovitostí – obsah (§ 4) </vt:lpstr>
      <vt:lpstr>Katastr nemovitostí – obsah (§ 4) </vt:lpstr>
      <vt:lpstr>Katastr nemovitostí – obsah (§ 4) </vt:lpstr>
      <vt:lpstr>Závaznost údajů katastru      (§ 51)</vt:lpstr>
      <vt:lpstr>Judikatura</vt:lpstr>
      <vt:lpstr>Katastr nemovitostí – obsah (§ 4)</vt:lpstr>
      <vt:lpstr>Vybraná přechodná ustanovení </vt:lpstr>
      <vt:lpstr>Katastr nemovitostí – zásady </vt:lpstr>
      <vt:lpstr>Katastr nemovitostí – zásady </vt:lpstr>
      <vt:lpstr>Katastr nemovitostí – zásady </vt:lpstr>
      <vt:lpstr>Katastr nemovitostí – zásady </vt:lpstr>
      <vt:lpstr>Děkuji za pozornost …</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Pojem, funkce, cíl, předmět a obsah katastru. Základní zásady katastru nemovitostí.</dc:title>
  <dc:creator>Jana Tkáčiková</dc:creator>
  <cp:lastModifiedBy>Jana</cp:lastModifiedBy>
  <cp:revision>76</cp:revision>
  <dcterms:created xsi:type="dcterms:W3CDTF">2018-01-31T15:40:16Z</dcterms:created>
  <dcterms:modified xsi:type="dcterms:W3CDTF">2018-02-25T08:31:32Z</dcterms:modified>
</cp:coreProperties>
</file>