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"/>
  </p:notesMasterIdLst>
  <p:sldIdLst>
    <p:sldId id="256" r:id="rId2"/>
    <p:sldId id="260" r:id="rId3"/>
    <p:sldId id="266" r:id="rId4"/>
    <p:sldId id="268" r:id="rId5"/>
    <p:sldId id="264" r:id="rId6"/>
    <p:sldId id="265" r:id="rId7"/>
    <p:sldId id="269" r:id="rId8"/>
    <p:sldId id="27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7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4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5D9D0A-FE72-4678-B630-7975FB182335}" type="datetimeFigureOut">
              <a:rPr lang="cs-CZ" smtClean="0"/>
              <a:t>10.3.2018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22C789-BA45-46EC-A94C-4A91A85644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5099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uzk.cz/Katastr-nemovitosti/Poskytovani-udaju-z-KN/Poskytovani-udaju-z-katastru.asp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uzk.cz/Periodika-a-publikace/Statisticke-udaje/Souhrne-prehledy-pudniho-fondu.asp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uzk.cz/Katastr-nemovitosti/Poplatky/Sazebnik-uplat-a-spravnich-poplatku-(1).asp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3200" dirty="0" smtClean="0"/>
              <a:t>Poskytování údajů z </a:t>
            </a:r>
            <a:r>
              <a:rPr lang="cs-CZ" sz="3200" dirty="0" smtClean="0"/>
              <a:t>katastru</a:t>
            </a:r>
            <a:br>
              <a:rPr lang="cs-CZ" sz="3200" dirty="0" smtClean="0"/>
            </a:br>
            <a:r>
              <a:rPr lang="cs-CZ" sz="3200" dirty="0" smtClean="0"/>
              <a:t>(základní teze)</a:t>
            </a:r>
            <a:r>
              <a:rPr lang="cs-CZ" sz="3200" dirty="0" smtClean="0"/>
              <a:t> </a:t>
            </a:r>
            <a:endParaRPr lang="cs-CZ" sz="3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812085"/>
          </a:xfrm>
        </p:spPr>
        <p:txBody>
          <a:bodyPr/>
          <a:lstStyle/>
          <a:p>
            <a:r>
              <a:rPr lang="cs-CZ" dirty="0" smtClean="0"/>
              <a:t>BDS VS KN</a:t>
            </a:r>
          </a:p>
          <a:p>
            <a:r>
              <a:rPr lang="cs-CZ" dirty="0" smtClean="0"/>
              <a:t>Jaro 2018</a:t>
            </a:r>
          </a:p>
          <a:p>
            <a:r>
              <a:rPr lang="cs-CZ" dirty="0" smtClean="0"/>
              <a:t>Ivana Průchová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0864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Prameny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Zákon č. 89/2012 Sb., občanský zákoník  </a:t>
            </a:r>
            <a:endParaRPr lang="cs-CZ" dirty="0" smtClean="0"/>
          </a:p>
          <a:p>
            <a:r>
              <a:rPr lang="cs-CZ" dirty="0" smtClean="0"/>
              <a:t>Zákon č. 256/2013 Sb. katastrální zákon</a:t>
            </a:r>
          </a:p>
          <a:p>
            <a:pPr lvl="1"/>
            <a:r>
              <a:rPr lang="cs-CZ" dirty="0" err="1" smtClean="0"/>
              <a:t>Vyhl</a:t>
            </a:r>
            <a:r>
              <a:rPr lang="cs-CZ" dirty="0" smtClean="0"/>
              <a:t>. č.257/2013 Sb. katastrální vyhláška  </a:t>
            </a:r>
            <a:endParaRPr lang="cs-CZ" dirty="0" smtClean="0"/>
          </a:p>
          <a:p>
            <a:pPr lvl="1"/>
            <a:r>
              <a:rPr lang="cs-CZ" dirty="0" smtClean="0"/>
              <a:t>Vyhl.č.358/2013 </a:t>
            </a:r>
            <a:r>
              <a:rPr lang="cs-CZ" dirty="0" smtClean="0"/>
              <a:t>Sb., o poskytování údajů z katastru </a:t>
            </a:r>
            <a:r>
              <a:rPr lang="cs-CZ" dirty="0" smtClean="0"/>
              <a:t>nemovitostí</a:t>
            </a:r>
          </a:p>
          <a:p>
            <a:r>
              <a:rPr lang="cs-CZ" dirty="0" smtClean="0"/>
              <a:t>zákon č. 634/2004 Sb. o správních poplatcích (položka 119)</a:t>
            </a:r>
            <a:endParaRPr lang="cs-CZ" dirty="0"/>
          </a:p>
          <a:p>
            <a:r>
              <a:rPr lang="cs-CZ" dirty="0" smtClean="0"/>
              <a:t>Zákon </a:t>
            </a:r>
            <a:r>
              <a:rPr lang="cs-CZ" dirty="0" smtClean="0"/>
              <a:t>č. 106/1999 Sb</a:t>
            </a:r>
            <a:r>
              <a:rPr lang="cs-CZ" dirty="0" smtClean="0"/>
              <a:t>.</a:t>
            </a:r>
          </a:p>
          <a:p>
            <a:r>
              <a:rPr lang="cs-CZ" dirty="0" smtClean="0"/>
              <a:t>Správní řád</a:t>
            </a:r>
          </a:p>
          <a:p>
            <a:r>
              <a:rPr lang="cs-CZ" dirty="0" smtClean="0"/>
              <a:t>Jednací řád KÚ</a:t>
            </a:r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5322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5788"/>
          </a:xfrm>
        </p:spPr>
        <p:txBody>
          <a:bodyPr/>
          <a:lstStyle/>
          <a:p>
            <a:r>
              <a:rPr lang="cs-CZ" dirty="0" smtClean="0"/>
              <a:t>Zásada </a:t>
            </a:r>
            <a:r>
              <a:rPr lang="cs-CZ" dirty="0" smtClean="0"/>
              <a:t>formální publicity (veřejnosti)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84910" y="1223682"/>
            <a:ext cx="8596668" cy="5136777"/>
          </a:xfrm>
        </p:spPr>
        <p:txBody>
          <a:bodyPr>
            <a:normAutofit lnSpcReduction="10000"/>
          </a:bodyPr>
          <a:lstStyle/>
          <a:p>
            <a:r>
              <a:rPr lang="cs-CZ" sz="2900" dirty="0" smtClean="0"/>
              <a:t>Východiska: </a:t>
            </a:r>
            <a:endParaRPr lang="cs-CZ" sz="2900" dirty="0" smtClean="0"/>
          </a:p>
          <a:p>
            <a:pPr lvl="1"/>
            <a:r>
              <a:rPr lang="cs-CZ" sz="2700" dirty="0" smtClean="0"/>
              <a:t> OZ –KN jako veřejný seznam</a:t>
            </a:r>
          </a:p>
          <a:p>
            <a:pPr lvl="1"/>
            <a:endParaRPr lang="cs-CZ" sz="2700" dirty="0" smtClean="0"/>
          </a:p>
          <a:p>
            <a:pPr lvl="1"/>
            <a:r>
              <a:rPr lang="cs-CZ" sz="2700" dirty="0" smtClean="0"/>
              <a:t>§ </a:t>
            </a:r>
            <a:r>
              <a:rPr lang="cs-CZ" sz="2700" dirty="0" smtClean="0"/>
              <a:t>52  KZ</a:t>
            </a:r>
          </a:p>
          <a:p>
            <a:endParaRPr lang="cs-CZ" dirty="0" smtClean="0"/>
          </a:p>
          <a:p>
            <a:pPr lvl="2"/>
            <a:r>
              <a:rPr lang="cs-CZ" sz="2500" b="1" dirty="0" smtClean="0"/>
              <a:t>každý má právo do katastru nahlížet, pořizovat si z něj pro svou potřebu opisy, výpisy nebo náčrty a získávat z něj údaje ze sbírky listin, pokud není stanoveno jinak.</a:t>
            </a:r>
          </a:p>
          <a:p>
            <a:endParaRPr lang="cs-CZ" sz="2900" b="1" dirty="0" smtClean="0"/>
          </a:p>
          <a:p>
            <a:r>
              <a:rPr lang="cs-CZ" dirty="0" smtClean="0"/>
              <a:t>Úplatnost </a:t>
            </a:r>
            <a:r>
              <a:rPr lang="cs-CZ" dirty="0" smtClean="0"/>
              <a:t>x </a:t>
            </a:r>
            <a:r>
              <a:rPr lang="cs-CZ" dirty="0" err="1" smtClean="0"/>
              <a:t>bezúplatnost</a:t>
            </a:r>
            <a:r>
              <a:rPr lang="cs-CZ" dirty="0" smtClean="0"/>
              <a:t> poskytovaných údajů </a:t>
            </a:r>
            <a:r>
              <a:rPr lang="cs-CZ" dirty="0" smtClean="0"/>
              <a:t>(VIZ DÁLE)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953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Výluka z nahlížení do KN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900" b="1" dirty="0"/>
              <a:t>Výluky z oprávnění </a:t>
            </a:r>
            <a:r>
              <a:rPr lang="cs-CZ" sz="2900" b="1" u="sng" dirty="0"/>
              <a:t>nahlížet</a:t>
            </a:r>
            <a:r>
              <a:rPr lang="cs-CZ" sz="2900" b="1" dirty="0"/>
              <a:t> do KN:</a:t>
            </a:r>
          </a:p>
          <a:p>
            <a:pPr lvl="1"/>
            <a:r>
              <a:rPr lang="cs-CZ" sz="2600" dirty="0"/>
              <a:t>Získávat údaje z katastru </a:t>
            </a:r>
            <a:r>
              <a:rPr lang="cs-CZ" sz="2600" b="1" dirty="0"/>
              <a:t>formou nahlížení nelze</a:t>
            </a:r>
          </a:p>
          <a:p>
            <a:pPr lvl="2"/>
            <a:r>
              <a:rPr lang="cs-CZ" sz="2600" dirty="0"/>
              <a:t> </a:t>
            </a:r>
            <a:r>
              <a:rPr lang="cs-CZ" sz="2600" u="sng" dirty="0"/>
              <a:t>z přehledu vlastnictví z území České republiky, </a:t>
            </a:r>
          </a:p>
          <a:p>
            <a:pPr lvl="2"/>
            <a:r>
              <a:rPr lang="cs-CZ" sz="2600" u="sng" dirty="0"/>
              <a:t>ze sbírky listin a </a:t>
            </a:r>
          </a:p>
          <a:p>
            <a:pPr lvl="2"/>
            <a:r>
              <a:rPr lang="cs-CZ" sz="2600" u="sng" dirty="0"/>
              <a:t>o dosažených cenách nemovitostí</a:t>
            </a:r>
            <a:r>
              <a:rPr lang="cs-CZ" sz="2600" u="sng" dirty="0" smtClean="0"/>
              <a:t>.</a:t>
            </a:r>
          </a:p>
          <a:p>
            <a:pPr lvl="2"/>
            <a:endParaRPr lang="cs-CZ" sz="2600" u="sng" dirty="0"/>
          </a:p>
          <a:p>
            <a:pPr lvl="2"/>
            <a:r>
              <a:rPr lang="cs-CZ" sz="1600" dirty="0" smtClean="0"/>
              <a:t>SPECIFIKA: subjekty s oprávněním dálkového přístupu</a:t>
            </a:r>
            <a:endParaRPr lang="cs-CZ" sz="16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2887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8718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Přístup k údajům </a:t>
            </a:r>
            <a:r>
              <a:rPr lang="cs-CZ" dirty="0" smtClean="0"/>
              <a:t>KN- přehled forem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311964"/>
            <a:ext cx="8596668" cy="5221357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Bezplatná INTERNETOVÁ aplikace NAHLÍŽENÍ DO KATASTRU  NEMOVITOSTÍ</a:t>
            </a:r>
          </a:p>
          <a:p>
            <a:r>
              <a:rPr lang="cs-CZ" dirty="0" smtClean="0"/>
              <a:t>DALŠÍ FORMY ( KZ § 52 ve spoj. s vyhl.č.358/2013 Sb.)</a:t>
            </a:r>
          </a:p>
          <a:p>
            <a:pPr lvl="1"/>
            <a:r>
              <a:rPr lang="cs-CZ" dirty="0" smtClean="0"/>
              <a:t>Nahlížení do katastru a poskytování ústních informací</a:t>
            </a:r>
          </a:p>
          <a:p>
            <a:pPr lvl="1"/>
            <a:r>
              <a:rPr lang="cs-CZ" dirty="0" smtClean="0"/>
              <a:t>Výpisy, opisy nebo kopie ze SGI a ze SPI, identifikace parcel ve formě VEŘEJNÝCH LISTIN</a:t>
            </a:r>
          </a:p>
          <a:p>
            <a:pPr lvl="2"/>
            <a:r>
              <a:rPr lang="cs-CZ" dirty="0" smtClean="0"/>
              <a:t>Ověřené kopie písemností v listinné podobě</a:t>
            </a:r>
          </a:p>
          <a:p>
            <a:pPr lvl="2"/>
            <a:r>
              <a:rPr lang="cs-CZ" dirty="0" smtClean="0"/>
              <a:t>Ověřené výstupy vzniklé převedením písemností v listinné nebo elektronické podobě</a:t>
            </a:r>
          </a:p>
          <a:p>
            <a:pPr lvl="2"/>
            <a:r>
              <a:rPr lang="cs-CZ" dirty="0" smtClean="0"/>
              <a:t>Ověřené duplikáty písemnosti v elektronické podobě ze sbírky listin  katastru</a:t>
            </a:r>
          </a:p>
          <a:p>
            <a:pPr lvl="1"/>
            <a:r>
              <a:rPr lang="cs-CZ" dirty="0" smtClean="0"/>
              <a:t>Prosté kopie písemností v listinné podobě nebo prosté výstupy vzniklé převedením písemností v elektronické podobě do listinné podoby ze sbírky listin katastru </a:t>
            </a:r>
          </a:p>
          <a:p>
            <a:pPr lvl="1"/>
            <a:r>
              <a:rPr lang="cs-CZ" dirty="0" smtClean="0"/>
              <a:t>Reprografické kopie z katastrálního operátu </a:t>
            </a:r>
          </a:p>
          <a:p>
            <a:pPr lvl="2"/>
            <a:r>
              <a:rPr lang="cs-CZ" dirty="0" smtClean="0"/>
              <a:t>nejsou vedeny v elektronické podobě s výjimkou sbírky listin</a:t>
            </a:r>
          </a:p>
          <a:p>
            <a:pPr lvl="1"/>
            <a:r>
              <a:rPr lang="cs-CZ" dirty="0" smtClean="0"/>
              <a:t>Dálkový přístup k údajům katastru </a:t>
            </a:r>
            <a:endParaRPr lang="cs-CZ" dirty="0" smtClean="0"/>
          </a:p>
          <a:p>
            <a:pPr lvl="1"/>
            <a:r>
              <a:rPr lang="cs-CZ" dirty="0" smtClean="0"/>
              <a:t>Služba sledování změn </a:t>
            </a:r>
            <a:endParaRPr lang="cs-CZ" dirty="0" smtClean="0"/>
          </a:p>
          <a:p>
            <a:r>
              <a:rPr lang="cs-CZ" dirty="0" smtClean="0"/>
              <a:t>Blíže viz ČÚZK </a:t>
            </a:r>
            <a:r>
              <a:rPr lang="cs-CZ" dirty="0" smtClean="0">
                <a:hlinkClick r:id="rId2"/>
              </a:rPr>
              <a:t>zde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8027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Souhrnné přehledy o půdním fondu z údajů katastru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 vyhotovují se každoročně dle stavu k </a:t>
            </a:r>
            <a:r>
              <a:rPr lang="cs-CZ" dirty="0" smtClean="0"/>
              <a:t>31.12. příslušného roku</a:t>
            </a:r>
          </a:p>
          <a:p>
            <a:endParaRPr lang="cs-CZ" dirty="0"/>
          </a:p>
          <a:p>
            <a:pPr lvl="1"/>
            <a:r>
              <a:rPr lang="cs-CZ" dirty="0" smtClean="0"/>
              <a:t>blíže </a:t>
            </a:r>
            <a:r>
              <a:rPr lang="cs-CZ" dirty="0" smtClean="0"/>
              <a:t>viz </a:t>
            </a:r>
            <a:r>
              <a:rPr lang="cs-CZ" dirty="0" smtClean="0"/>
              <a:t>www</a:t>
            </a:r>
            <a:r>
              <a:rPr lang="cs-CZ" dirty="0"/>
              <a:t>. </a:t>
            </a:r>
            <a:r>
              <a:rPr lang="cs-CZ" dirty="0" smtClean="0"/>
              <a:t>ČÚZK  </a:t>
            </a:r>
            <a:r>
              <a:rPr lang="cs-CZ" dirty="0" smtClean="0">
                <a:hlinkClick r:id="rId2"/>
              </a:rPr>
              <a:t>zde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6750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Úplata za poskytování údajů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 zákon č. 634/2004 Sb., o správních poplatcích </a:t>
            </a:r>
          </a:p>
          <a:p>
            <a:pPr lvl="1"/>
            <a:r>
              <a:rPr lang="cs-CZ" dirty="0" smtClean="0"/>
              <a:t>položka 119</a:t>
            </a:r>
          </a:p>
          <a:p>
            <a:endParaRPr lang="cs-CZ" dirty="0"/>
          </a:p>
          <a:p>
            <a:r>
              <a:rPr lang="cs-CZ" dirty="0" smtClean="0"/>
              <a:t>Vyhl.č.358/2013 </a:t>
            </a:r>
            <a:r>
              <a:rPr lang="cs-CZ" dirty="0"/>
              <a:t>Sb., o poskytování údajů z katastru </a:t>
            </a:r>
            <a:r>
              <a:rPr lang="cs-CZ" dirty="0" smtClean="0"/>
              <a:t>nemovitostí</a:t>
            </a:r>
          </a:p>
          <a:p>
            <a:pPr lvl="1"/>
            <a:r>
              <a:rPr lang="cs-CZ" dirty="0" smtClean="0"/>
              <a:t>přílohy. č. 1 – 9</a:t>
            </a:r>
          </a:p>
          <a:p>
            <a:endParaRPr lang="cs-CZ" dirty="0" smtClean="0"/>
          </a:p>
          <a:p>
            <a:pPr lvl="1"/>
            <a:r>
              <a:rPr lang="cs-CZ" dirty="0" smtClean="0"/>
              <a:t>Blíže viz www</a:t>
            </a:r>
            <a:r>
              <a:rPr lang="cs-CZ" dirty="0"/>
              <a:t>. </a:t>
            </a:r>
            <a:r>
              <a:rPr lang="cs-CZ" dirty="0" smtClean="0"/>
              <a:t>ČÚZK</a:t>
            </a:r>
            <a:r>
              <a:rPr lang="cs-CZ" dirty="0" smtClean="0">
                <a:hlinkClick r:id="rId2"/>
              </a:rPr>
              <a:t> zde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7460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5369858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104</TotalTime>
  <Words>362</Words>
  <Application>Microsoft Office PowerPoint</Application>
  <PresentationFormat>Širokoúhlá obrazovka</PresentationFormat>
  <Paragraphs>58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Trebuchet MS</vt:lpstr>
      <vt:lpstr>Wingdings 3</vt:lpstr>
      <vt:lpstr>Fazeta</vt:lpstr>
      <vt:lpstr>Poskytování údajů z katastru (základní teze) </vt:lpstr>
      <vt:lpstr>Prameny</vt:lpstr>
      <vt:lpstr>Zásada formální publicity (veřejnosti)</vt:lpstr>
      <vt:lpstr>Výluka z nahlížení do KN</vt:lpstr>
      <vt:lpstr>Přístup k údajům KN- přehled forem </vt:lpstr>
      <vt:lpstr>Souhrnné přehledy o půdním fondu z údajů katastru</vt:lpstr>
      <vt:lpstr>Úplata za poskytování údajů</vt:lpstr>
      <vt:lpstr>Děkuji za pozornost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1855</dc:creator>
  <cp:lastModifiedBy>1855</cp:lastModifiedBy>
  <cp:revision>15</cp:revision>
  <dcterms:created xsi:type="dcterms:W3CDTF">2018-03-08T16:22:24Z</dcterms:created>
  <dcterms:modified xsi:type="dcterms:W3CDTF">2018-03-10T14:58:27Z</dcterms:modified>
</cp:coreProperties>
</file>