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79" r:id="rId2"/>
    <p:sldId id="318" r:id="rId3"/>
    <p:sldId id="300" r:id="rId4"/>
    <p:sldId id="319" r:id="rId5"/>
    <p:sldId id="282" r:id="rId6"/>
    <p:sldId id="320" r:id="rId7"/>
    <p:sldId id="321" r:id="rId8"/>
    <p:sldId id="322" r:id="rId9"/>
    <p:sldId id="317" r:id="rId10"/>
    <p:sldId id="315" r:id="rId11"/>
    <p:sldId id="316" r:id="rId12"/>
    <p:sldId id="311" r:id="rId13"/>
    <p:sldId id="312" r:id="rId14"/>
    <p:sldId id="313" r:id="rId15"/>
    <p:sldId id="323" r:id="rId16"/>
    <p:sldId id="314" r:id="rId17"/>
    <p:sldId id="306" r:id="rId18"/>
    <p:sldId id="31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D2"/>
    <a:srgbClr val="FFCC99"/>
    <a:srgbClr val="FF7C8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41" autoAdjust="0"/>
  </p:normalViewPr>
  <p:slideViewPr>
    <p:cSldViewPr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6194-B9BD-4790-87BC-8C68BD009FD3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F5467-D1FA-4E9F-9912-E895F499BFC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027DD1-1B8A-4C4C-AAF3-FC4F3D4EEC64}" type="slidenum">
              <a:rPr lang="cs-CZ"/>
              <a:pPr/>
              <a:t>6</a:t>
            </a:fld>
            <a:endParaRPr lang="cs-CZ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§ 155 odst. 4 o.s.</a:t>
            </a:r>
            <a:r>
              <a:rPr lang="cs-CZ" b="1" dirty="0" err="1"/>
              <a:t>ř</a:t>
            </a:r>
            <a:r>
              <a:rPr lang="cs-CZ" b="1" dirty="0"/>
              <a:t>.:</a:t>
            </a:r>
          </a:p>
          <a:p>
            <a:r>
              <a:rPr lang="cs-CZ" dirty="0"/>
              <a:t>„... soud může účastníkovi, jehož žalobě vyhověl, </a:t>
            </a:r>
          </a:p>
          <a:p>
            <a:r>
              <a:rPr lang="cs-CZ" dirty="0"/>
              <a:t>přiznat na jeho návrh ve výroku rozsudku právo rozsudek uveřejnit </a:t>
            </a:r>
          </a:p>
          <a:p>
            <a:r>
              <a:rPr lang="cs-CZ" dirty="0"/>
              <a:t>na náklady neúspěšného účastníka; podle okolností případu soud stanoví též rozsah, formu a způsob uveřejnění“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CDF06-5567-4B99-8304-230BBFE70C83}" type="slidenum">
              <a:rPr lang="cs-CZ"/>
              <a:pPr/>
              <a:t>7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04951-9999-4E80-A4C2-EBDAB9A559CC}" type="datetimeFigureOut">
              <a:rPr lang="cs-CZ" smtClean="0"/>
              <a:pPr/>
              <a:t>11.5.2018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6929486" cy="542928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2400" b="1" smtClean="0">
                <a:latin typeface="Arial" pitchFamily="34" charset="0"/>
                <a:cs typeface="Arial" pitchFamily="34" charset="0"/>
              </a:rPr>
              <a:t>					</a:t>
            </a:r>
            <a:endParaRPr lang="cs-CZ" sz="2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Právo </a:t>
            </a:r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nekalé soutěže :</a:t>
            </a:r>
          </a:p>
          <a:p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Právní </a:t>
            </a:r>
            <a:r>
              <a:rPr lang="cs-CZ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prostředky ochrany proti nekalé soutěži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 		</a:t>
            </a:r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cs-CZ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00034" y="526442"/>
            <a:ext cx="8358246" cy="47397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 omezení podnikání právem na ochranu proti nekalé soutěži: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Pokud má být podle žaloby soudem uložen žalovanému – bez jakékoli výjimky –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zákaz podnikat v určité oblasti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byť podmínky k takové činnosti upravuje předpis veřejného práva, pak je pouze na žalovaném, zda splní či nesplní tyto podmínky pro to, aby uvedenou činnost mohl vykonávat, a je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vyloučeno (ostatně takový příkaz by byl v rozporu s Listinou základních práv a svobod, čl. 26), aby žalovanému již předem – nehledě na to, zda podmínky předpisů veřejného práva pro určitou činnost splní – bylo znemožněno na trh vstoupit s nabídkou své činnosti.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rgbClr val="CE32D2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Žalobcem uplatněný nárok </a:t>
            </a:r>
            <a:r>
              <a:rPr lang="cs-CZ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(zdržet se provádění oprav a plnění hasicích přístrojů vyrobených Kodreta, mestský podnik Myjava, a jeho právními předchůdci)   je proto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neodpovídající úpravě nároků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 jednání nekalé soutěže</a:t>
            </a:r>
            <a:r>
              <a:rPr lang="cs-CZ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     	</a:t>
            </a:r>
            <a:r>
              <a:rPr kumimoji="0" lang="cs-CZ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aseline="0"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cs-CZ" sz="1400" baseline="0" smtClean="0">
                <a:latin typeface="Arial" pitchFamily="34" charset="0"/>
                <a:ea typeface="Calibri" pitchFamily="34" charset="0"/>
                <a:cs typeface="Arial" pitchFamily="34" charset="0"/>
              </a:rPr>
              <a:t>			</a:t>
            </a: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VS Praha sp. zn. 3 Cmo 420/2000 ze dne 28. 1. 2002</a:t>
            </a:r>
            <a:endParaRPr kumimoji="0" 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428596" y="182383"/>
            <a:ext cx="8286808" cy="5847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Vedlejší účastenství v nekalé soutěži 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 sporu uplatněné nároky jsou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nároky na poskytnutí zadostiučinění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(v obou formách:  </a:t>
            </a:r>
            <a:r>
              <a:rPr kumimoji="0" lang="cs-CZ" b="0" i="1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nepeněžitou formou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uveřejnění omluvy v časopise Můj dům ve znění…. a </a:t>
            </a:r>
            <a:r>
              <a:rPr kumimoji="0" lang="cs-CZ" b="0" i="1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zaplacení částky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100 000 Kč), jež mají nahradit nehmotnou újmu žalobce a pouze ve vztahu k žalobci – pokud bude jednání nekalé soutěže prokázáno – může i soud posuzovat vhodnost, přiměřenost zvolených nároků.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Zkoumána může být tedy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pouze újma žalobce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(nikoli všech výrobců plastových oken) – a to újma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nehmotná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pokud jako důsledek nekalosoutěžního jednání žalovaného bude zjištěna, je třeba pro daný konkrétní případ posoudit, jak ji lze nahradit (zda navrženou kombinací obou forem zadostiučinění nebo jen některou z nich).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 takovém případě nelze dovodit právní zájem na výsledku ze strany dalších žalobcem označených společností podle § 93 odst. 1 o. s. ř. (jejich účast v řízení jako vedlejších účastníků nebyla připuštěna).</a:t>
            </a:r>
            <a:endParaRPr lang="cs-CZ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	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</a:t>
            </a:r>
            <a:r>
              <a:rPr kumimoji="0" lang="cs-CZ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		 </a:t>
            </a: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VS Praha sp. zn. 3 Cmo 381/2000 ze dne 31. 7. 2000</a:t>
            </a:r>
            <a:endParaRPr kumimoji="0" 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 flipH="1">
            <a:off x="285720" y="285728"/>
            <a:ext cx="8572560" cy="59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Žaloba na náhradu škody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1) Základní ustanovení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:</a:t>
            </a:r>
            <a:r>
              <a:rPr lang="cs-CZ" sz="2000">
                <a:ea typeface="Calibri" pitchFamily="34" charset="0"/>
                <a:cs typeface="Calibri" pitchFamily="34" charset="0"/>
              </a:rPr>
              <a:t>	 				  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2894 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Povinnost nahradit jinému újmu zahrnuje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vždy povinnost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k náhradě újmy na jmění (škody).</a:t>
            </a: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Nebyla-li povinnost odčinit jinému nemajetkovou újmu výslovně ujednána, postihuje škůdce, jen stanoví-li to zvlášť zákon. </a:t>
            </a:r>
          </a:p>
          <a:p>
            <a:endParaRPr lang="cs-CZ" sz="2000" b="1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2) Povinnost nahradit škodu </a:t>
            </a:r>
            <a:r>
              <a:rPr lang="cs-CZ" sz="2000">
                <a:ea typeface="Calibri" pitchFamily="34" charset="0"/>
                <a:cs typeface="Calibri" pitchFamily="34" charset="0"/>
              </a:rPr>
              <a:t>–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porušení zákona</a:t>
            </a:r>
            <a:r>
              <a:rPr lang="cs-CZ" sz="2000">
                <a:ea typeface="Calibri" pitchFamily="34" charset="0"/>
                <a:cs typeface="Calibri" pitchFamily="34" charset="0"/>
              </a:rPr>
              <a:t>:       		 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2910 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 </a:t>
            </a:r>
            <a:r>
              <a:rPr lang="cs-CZ" b="0">
                <a:ea typeface="Calibri" pitchFamily="34" charset="0"/>
                <a:cs typeface="Calibri" pitchFamily="34" charset="0"/>
              </a:rPr>
              <a:t>Škůdce, který vlastním</a:t>
            </a:r>
            <a:r>
              <a:rPr lang="cs-CZ" b="1" i="1">
                <a:ea typeface="Calibri" pitchFamily="34" charset="0"/>
                <a:cs typeface="Calibri" pitchFamily="34" charset="0"/>
              </a:rPr>
              <a:t> </a:t>
            </a:r>
            <a:r>
              <a:rPr lang="cs-CZ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zaviněním</a:t>
            </a:r>
            <a:r>
              <a:rPr lang="cs-CZ" b="1" i="1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poruší povinnost stanovenou zákonem a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zasáhne tak do absolutního </a:t>
            </a:r>
            <a:r>
              <a:rPr lang="cs-CZ" b="0" u="sng" smtClean="0">
                <a:ea typeface="Calibri" pitchFamily="34" charset="0"/>
                <a:cs typeface="Calibri" pitchFamily="34" charset="0"/>
              </a:rPr>
              <a:t>/jiného práva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poškozeného</a:t>
            </a:r>
            <a:r>
              <a:rPr lang="cs-CZ" b="0">
                <a:ea typeface="Calibri" pitchFamily="34" charset="0"/>
                <a:cs typeface="Calibri" pitchFamily="34" charset="0"/>
              </a:rPr>
              <a:t>, nahradí poškozenému, co tím způsobil. 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		</a:t>
            </a:r>
          </a:p>
          <a:p>
            <a:r>
              <a:rPr lang="cs-CZ" sz="2000" smtClean="0">
                <a:ea typeface="Calibri" pitchFamily="34" charset="0"/>
                <a:cs typeface="Calibri" pitchFamily="34" charset="0"/>
              </a:rPr>
              <a:t>			    – domněnka nedbalosti:	 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	 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2911 OZ</a:t>
            </a:r>
            <a:endParaRPr lang="cs-CZ" sz="2000" b="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ea typeface="Calibri" pitchFamily="34" charset="0"/>
                <a:cs typeface="Calibri" pitchFamily="34" charset="0"/>
              </a:rPr>
              <a:t>Způsobí-li škůdce poškozenému škodu porušením zákonné povinnosti, má se za to, že škodu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zavinil z nedbalosti.</a:t>
            </a:r>
          </a:p>
          <a:p>
            <a:endParaRPr lang="cs-CZ" smtClean="0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  <a:p>
            <a:r>
              <a:rPr lang="cs-CZ" u="sng" smtClean="0">
                <a:ea typeface="Calibri" pitchFamily="34" charset="0"/>
                <a:cs typeface="Calibri" pitchFamily="34" charset="0"/>
              </a:rPr>
              <a:t>Předpoklady  vzniku odpovědnosti za škodu v nekalé soutěži: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protiprávnost, vznik škody, příčinná souvislost mezi nekalou soutěží a vzniklou škodou, zavinění rušitele    </a:t>
            </a:r>
          </a:p>
          <a:p>
            <a:r>
              <a:rPr lang="cs-CZ" smtClean="0">
                <a:ea typeface="Calibri" pitchFamily="34" charset="0"/>
                <a:cs typeface="Calibri" pitchFamily="34" charset="0"/>
              </a:rPr>
              <a:t>(x dříve  dle obch. zák. bez zavinění, objekt. princip)</a:t>
            </a:r>
            <a:endParaRPr lang="cs-CZ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4282" y="357166"/>
            <a:ext cx="8715436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000" b="1">
                <a:ea typeface="Calibri" pitchFamily="34" charset="0"/>
                <a:cs typeface="Calibri" pitchFamily="34" charset="0"/>
              </a:rPr>
              <a:t>3)   Hrazení škody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- </a:t>
            </a:r>
            <a:r>
              <a:rPr lang="cs-CZ" sz="20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zásada</a:t>
            </a:r>
            <a:r>
              <a:rPr lang="cs-CZ" sz="2000">
                <a:ea typeface="Calibri" pitchFamily="34" charset="0"/>
                <a:cs typeface="Calibri" pitchFamily="34" charset="0"/>
              </a:rPr>
              <a:t>:				</a:t>
            </a:r>
            <a:r>
              <a:rPr lang="cs-CZ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2951 odst. 1 OZ</a:t>
            </a:r>
            <a:endParaRPr lang="cs-CZ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 </a:t>
            </a:r>
            <a:r>
              <a:rPr lang="cs-CZ" b="0">
                <a:ea typeface="Calibri" pitchFamily="34" charset="0"/>
                <a:cs typeface="Calibri" pitchFamily="34" charset="0"/>
              </a:rPr>
              <a:t>Škoda se nahrazuje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uvedením do  předešlého  stavu</a:t>
            </a:r>
            <a:r>
              <a:rPr lang="cs-CZ" b="0">
                <a:ea typeface="Calibri" pitchFamily="34" charset="0"/>
                <a:cs typeface="Calibri" pitchFamily="34" charset="0"/>
              </a:rPr>
              <a:t>. (naturální restituce</a:t>
            </a:r>
            <a:r>
              <a:rPr lang="cs-CZ" b="0" smtClean="0">
                <a:ea typeface="Calibri" pitchFamily="34" charset="0"/>
                <a:cs typeface="Calibri" pitchFamily="34" charset="0"/>
              </a:rPr>
              <a:t>)</a:t>
            </a:r>
            <a:endParaRPr lang="cs-CZ" b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0">
                <a:ea typeface="Calibri" pitchFamily="34" charset="0"/>
                <a:cs typeface="Calibri" pitchFamily="34" charset="0"/>
              </a:rPr>
              <a:t>  Není-li to dobře možné, anebo žádá-li to poškozený, hradí se škoda </a:t>
            </a:r>
            <a:r>
              <a:rPr lang="cs-CZ" b="0" u="sng" smtClean="0">
                <a:ea typeface="Calibri" pitchFamily="34" charset="0"/>
                <a:cs typeface="Calibri" pitchFamily="34" charset="0"/>
              </a:rPr>
              <a:t>v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penězích</a:t>
            </a:r>
            <a:r>
              <a:rPr lang="cs-CZ" b="0">
                <a:ea typeface="Calibri" pitchFamily="34" charset="0"/>
                <a:cs typeface="Calibri" pitchFamily="34" charset="0"/>
              </a:rPr>
              <a:t>. (relutární restituce</a:t>
            </a:r>
            <a:r>
              <a:rPr lang="cs-CZ" b="0" smtClean="0">
                <a:ea typeface="Calibri" pitchFamily="34" charset="0"/>
                <a:cs typeface="Calibri" pitchFamily="34" charset="0"/>
              </a:rPr>
              <a:t>) 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				</a:t>
            </a:r>
          </a:p>
          <a:p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						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2952 OZ</a:t>
            </a:r>
            <a:endParaRPr lang="cs-CZ" b="0" smtClean="0">
              <a:ea typeface="Calibri" pitchFamily="34" charset="0"/>
              <a:cs typeface="Calibri" pitchFamily="34" charset="0"/>
            </a:endParaRPr>
          </a:p>
          <a:p>
            <a:r>
              <a:rPr lang="cs-CZ" sz="2000" smtClean="0">
                <a:ea typeface="Calibri" pitchFamily="34" charset="0"/>
                <a:cs typeface="Calibri" pitchFamily="34" charset="0"/>
              </a:rPr>
              <a:t>- </a:t>
            </a:r>
            <a:r>
              <a:rPr lang="cs-CZ" smtClean="0">
                <a:ea typeface="Calibri" pitchFamily="34" charset="0"/>
                <a:cs typeface="Calibri" pitchFamily="34" charset="0"/>
              </a:rPr>
              <a:t>Hradí se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skutečná škoda </a:t>
            </a:r>
            <a:r>
              <a:rPr lang="cs-CZ" smtClean="0">
                <a:ea typeface="Calibri" pitchFamily="34" charset="0"/>
                <a:cs typeface="Calibri" pitchFamily="34" charset="0"/>
              </a:rPr>
              <a:t>a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ušlý zisk</a:t>
            </a:r>
            <a:endParaRPr lang="cs-CZ" sz="2000" smtClean="0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  <a:p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						§ 2956 OZ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Náhrada při újmě na přirozených právech člověka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… škůdce nahradí </a:t>
            </a:r>
            <a:r>
              <a:rPr lang="cs-CZ" sz="16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škodu</a:t>
            </a:r>
            <a:r>
              <a:rPr lang="cs-CZ" sz="1600" smtClean="0">
                <a:ea typeface="Calibri" pitchFamily="34" charset="0"/>
                <a:cs typeface="Calibri" pitchFamily="34" charset="0"/>
              </a:rPr>
              <a:t> i nemajetkovou újmu, kterou tím způsobil; 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4) Náhrada při poškození věci:</a:t>
            </a:r>
            <a:r>
              <a:rPr lang="cs-CZ" sz="2000">
                <a:ea typeface="Calibri" pitchFamily="34" charset="0"/>
                <a:cs typeface="Calibri" pitchFamily="34" charset="0"/>
              </a:rPr>
              <a:t>				</a:t>
            </a:r>
            <a:r>
              <a:rPr lang="cs-CZ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2969 OZ</a:t>
            </a:r>
            <a:endParaRPr lang="cs-CZ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Při určení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výše škody na věci </a:t>
            </a:r>
            <a:r>
              <a:rPr lang="cs-CZ" b="0">
                <a:ea typeface="Calibri" pitchFamily="34" charset="0"/>
                <a:cs typeface="Calibri" pitchFamily="34" charset="0"/>
              </a:rPr>
              <a:t>se vychází z její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obvyklé ceny v době poškození </a:t>
            </a:r>
            <a:r>
              <a:rPr lang="cs-CZ" b="0">
                <a:ea typeface="Calibri" pitchFamily="34" charset="0"/>
                <a:cs typeface="Calibri" pitchFamily="34" charset="0"/>
              </a:rPr>
              <a:t>a zohlední se, co poškozený musí k obnovení nebo nahrazení funkce věci účelně vynaložit.</a:t>
            </a:r>
          </a:p>
          <a:p>
            <a:pPr>
              <a:buFontTx/>
              <a:buChar char="-"/>
            </a:pPr>
            <a:r>
              <a:rPr lang="cs-CZ" b="0">
                <a:ea typeface="Calibri" pitchFamily="34" charset="0"/>
                <a:cs typeface="Calibri" pitchFamily="34" charset="0"/>
              </a:rPr>
              <a:t> Poškodil-li škůdce věc ze svévole nebo škodolibosti, nahradí poškozenému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cenu zvláštní obliby.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pPr marL="457200" indent="-457200">
              <a:buAutoNum type="arabicParenR" startAt="5"/>
            </a:pPr>
            <a:r>
              <a:rPr lang="cs-CZ" sz="2000" b="1" smtClean="0">
                <a:ea typeface="Calibri" pitchFamily="34" charset="0"/>
                <a:cs typeface="Calibri" pitchFamily="34" charset="0"/>
              </a:rPr>
              <a:t>Promlčení</a:t>
            </a:r>
            <a:r>
              <a:rPr lang="cs-CZ" sz="2000" b="1">
                <a:ea typeface="Calibri" pitchFamily="34" charset="0"/>
                <a:cs typeface="Calibri" pitchFamily="34" charset="0"/>
              </a:rPr>
              <a:t>:	</a:t>
            </a:r>
            <a:r>
              <a:rPr lang="cs-CZ" sz="2000">
                <a:ea typeface="Calibri" pitchFamily="34" charset="0"/>
                <a:cs typeface="Calibri" pitchFamily="34" charset="0"/>
              </a:rPr>
              <a:t>		 		</a:t>
            </a:r>
            <a:r>
              <a:rPr lang="cs-CZ" smtClean="0">
                <a:ea typeface="Calibri" pitchFamily="34" charset="0"/>
                <a:cs typeface="Calibri" pitchFamily="34" charset="0"/>
              </a:rPr>
              <a:t>	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629, 636 OZ</a:t>
            </a:r>
          </a:p>
          <a:p>
            <a:pPr marL="457200" indent="-457200"/>
            <a:r>
              <a:rPr lang="cs-CZ" smtClean="0">
                <a:ea typeface="Calibri" pitchFamily="34" charset="0"/>
                <a:cs typeface="Calibri" pitchFamily="34" charset="0"/>
              </a:rPr>
              <a:t>- Promlčecí lhůta trvá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tři roky.</a:t>
            </a:r>
            <a:endParaRPr lang="cs-CZ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Právo na náhradu škody se promlčí nejpozději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 </a:t>
            </a:r>
            <a:r>
              <a:rPr lang="cs-CZ" b="0">
                <a:ea typeface="Calibri" pitchFamily="34" charset="0"/>
                <a:cs typeface="Calibri" pitchFamily="34" charset="0"/>
              </a:rPr>
              <a:t>ode dne, kdy škoda vznikla.</a:t>
            </a:r>
          </a:p>
          <a:p>
            <a:pPr>
              <a:buFontTx/>
              <a:buChar char="-"/>
            </a:pPr>
            <a:r>
              <a:rPr lang="cs-CZ" b="0">
                <a:ea typeface="Calibri" pitchFamily="34" charset="0"/>
                <a:cs typeface="Calibri" pitchFamily="34" charset="0"/>
              </a:rPr>
              <a:t> Byla-li škoda způsobena úmyslně, promlčí se právo na její náhradu nejpozději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b="0">
                <a:ea typeface="Calibri" pitchFamily="34" charset="0"/>
                <a:cs typeface="Calibri" pitchFamily="34" charset="0"/>
              </a:rPr>
              <a:t>ode dne, kdy škoda vznikla</a:t>
            </a:r>
            <a:r>
              <a:rPr lang="cs-CZ" b="0" smtClean="0">
                <a:ea typeface="Calibri" pitchFamily="34" charset="0"/>
                <a:cs typeface="Calibri" pitchFamily="34" charset="0"/>
              </a:rPr>
              <a:t>.</a:t>
            </a:r>
            <a:endParaRPr lang="cs-CZ" b="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 flipH="1">
            <a:off x="214312" y="142875"/>
            <a:ext cx="8715405" cy="65864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Žaloba na přiměřené </a:t>
            </a:r>
            <a:r>
              <a:rPr lang="cs-CZ" sz="2000" b="1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zadostiučinění</a:t>
            </a:r>
            <a:endParaRPr lang="cs-CZ" sz="2000" smtClean="0">
              <a:solidFill>
                <a:srgbClr val="FF0000"/>
              </a:solidFill>
              <a:ea typeface="Calibri" pitchFamily="34" charset="0"/>
              <a:cs typeface="Calibri" pitchFamily="34" charset="0"/>
            </a:endParaRPr>
          </a:p>
          <a:p>
            <a:r>
              <a:rPr lang="cs-CZ" sz="2000" b="1" smtClean="0">
                <a:ea typeface="Calibri" pitchFamily="34" charset="0"/>
                <a:cs typeface="Calibri" pitchFamily="34" charset="0"/>
              </a:rPr>
              <a:t>1) Základní ustanovení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:</a:t>
            </a:r>
            <a:r>
              <a:rPr lang="cs-CZ" sz="2400" smtClean="0">
                <a:ea typeface="Calibri" pitchFamily="34" charset="0"/>
                <a:cs typeface="Calibri" pitchFamily="34" charset="0"/>
              </a:rPr>
              <a:t>	 				  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2894 OZ</a:t>
            </a:r>
          </a:p>
          <a:p>
            <a:pPr>
              <a:buFontTx/>
              <a:buChar char="-"/>
            </a:pPr>
            <a:r>
              <a:rPr lang="cs-CZ" sz="2000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Povinnost nahradit jinému újmu zahrnuje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vždy povinnost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k náhradě újmy na jmění (škody).</a:t>
            </a: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Nebyla-li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povinnost odčinit</a:t>
            </a:r>
            <a:r>
              <a:rPr lang="cs-CZ" smtClean="0">
                <a:ea typeface="Calibri" pitchFamily="34" charset="0"/>
                <a:cs typeface="Calibri" pitchFamily="34" charset="0"/>
              </a:rPr>
              <a:t> jinému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nemajetkovou újmu </a:t>
            </a:r>
            <a:r>
              <a:rPr lang="cs-CZ" smtClean="0">
                <a:ea typeface="Calibri" pitchFamily="34" charset="0"/>
                <a:cs typeface="Calibri" pitchFamily="34" charset="0"/>
              </a:rPr>
              <a:t>výslovně ujednána, postihuje škůdce, jen stanoví-li to zvlášť zákon. V takových případech se povinnost nahradit nemajetkovou újmu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poskytnutím zadostiučinění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posoudí </a:t>
            </a:r>
            <a:r>
              <a:rPr lang="cs-CZ" i="1" smtClean="0">
                <a:ea typeface="Calibri" pitchFamily="34" charset="0"/>
                <a:cs typeface="Calibri" pitchFamily="34" charset="0"/>
              </a:rPr>
              <a:t>obdobně podle ustanovení o povinnosti nahradit škodu.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 startAt="2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Povinnost nahradit nemajetkovou újmu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–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porušení zákona</a:t>
            </a:r>
            <a:r>
              <a:rPr lang="cs-CZ" sz="2000">
                <a:ea typeface="Calibri" pitchFamily="34" charset="0"/>
                <a:cs typeface="Calibri" pitchFamily="34" charset="0"/>
              </a:rPr>
              <a:t>:     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r>
              <a:rPr lang="cs-CZ" sz="2000" smtClean="0">
                <a:ea typeface="Calibri" pitchFamily="34" charset="0"/>
                <a:cs typeface="Calibri" pitchFamily="34" charset="0"/>
              </a:rPr>
              <a:t>							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2910 OZ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Škůdce, který vlastním</a:t>
            </a:r>
            <a:r>
              <a:rPr lang="cs-CZ" b="1" i="1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zaviněním</a:t>
            </a:r>
            <a:r>
              <a:rPr lang="cs-CZ" b="1" i="1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poruší povinnost stanovenou zákonem a zasáhne tak do absolutního /jiného práva poškozeného, nahradí poškozenému, co tím způsobil. 	</a:t>
            </a:r>
            <a:endParaRPr lang="cs-CZ" sz="2400" smtClean="0">
              <a:ea typeface="Calibri" pitchFamily="34" charset="0"/>
              <a:cs typeface="Calibri" pitchFamily="34" charset="0"/>
            </a:endParaRPr>
          </a:p>
          <a:p>
            <a:r>
              <a:rPr lang="cs-CZ" sz="2400" smtClean="0">
                <a:ea typeface="Calibri" pitchFamily="34" charset="0"/>
                <a:cs typeface="Calibri" pitchFamily="34" charset="0"/>
              </a:rPr>
              <a:t>			</a:t>
            </a: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	– </a:t>
            </a:r>
            <a:r>
              <a:rPr lang="cs-CZ" sz="2000">
                <a:ea typeface="Calibri" pitchFamily="34" charset="0"/>
                <a:cs typeface="Calibri" pitchFamily="34" charset="0"/>
              </a:rPr>
              <a:t>domněnka nedbalosti:	</a:t>
            </a:r>
            <a:r>
              <a:rPr lang="cs-CZ" sz="24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2911 OZ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Způsobí-li škůdce poškozenému škodu porušením zákonné povinnosti, má se za to, že škodu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/újmu</a:t>
            </a:r>
            <a:r>
              <a:rPr lang="cs-CZ" smtClean="0">
                <a:ea typeface="Calibri" pitchFamily="34" charset="0"/>
                <a:cs typeface="Calibri" pitchFamily="34" charset="0"/>
              </a:rPr>
              <a:t> 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zavinil z nedbalosti.</a:t>
            </a:r>
            <a:r>
              <a:rPr lang="cs-CZ" smtClean="0">
                <a:ea typeface="Calibri" pitchFamily="34" charset="0"/>
                <a:cs typeface="Calibri" pitchFamily="34" charset="0"/>
              </a:rPr>
              <a:t>  </a:t>
            </a:r>
            <a:r>
              <a:rPr lang="cs-CZ" sz="2000">
                <a:ea typeface="Calibri" pitchFamily="34" charset="0"/>
                <a:cs typeface="Calibri" pitchFamily="34" charset="0"/>
              </a:rPr>
              <a:t>								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					</a:t>
            </a:r>
          </a:p>
          <a:p>
            <a:r>
              <a:rPr lang="cs-CZ" u="sng" smtClean="0">
                <a:ea typeface="Calibri" pitchFamily="34" charset="0"/>
                <a:cs typeface="Calibri" pitchFamily="34" charset="0"/>
              </a:rPr>
              <a:t>Předpoklady  vzniku odpovědnosti za újmu v nekalé soutěži: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protiprávnost, 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vznik újmy, 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příčinná souvislost mezi nekalou soutěží a vzniklou újmou, 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zavinění rušitele </a:t>
            </a:r>
          </a:p>
          <a:p>
            <a:r>
              <a:rPr lang="cs-CZ" smtClean="0">
                <a:ea typeface="Calibri" pitchFamily="34" charset="0"/>
                <a:cs typeface="Calibri" pitchFamily="34" charset="0"/>
              </a:rPr>
              <a:t>(x  dříve  dle obch. zák. bez prvku zavinění, objektivní princip)</a:t>
            </a:r>
            <a:endParaRPr lang="cs-CZ" smtClean="0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00034" y="0"/>
            <a:ext cx="7786742" cy="68941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   </a:t>
            </a:r>
            <a:endParaRPr lang="cs-CZ" sz="2000" b="1" smtClean="0">
              <a:ea typeface="Calibri" pitchFamily="34" charset="0"/>
              <a:cs typeface="Calibri" pitchFamily="34" charset="0"/>
            </a:endParaRPr>
          </a:p>
          <a:p>
            <a:r>
              <a:rPr lang="cs-CZ" sz="2000" b="1" smtClean="0">
                <a:ea typeface="Calibri" pitchFamily="34" charset="0"/>
                <a:cs typeface="Calibri" pitchFamily="34" charset="0"/>
              </a:rPr>
              <a:t>3) Poskytování – </a:t>
            </a:r>
            <a:r>
              <a:rPr lang="cs-CZ" sz="20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zásada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: 	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2951 odst.2 OZ</a:t>
            </a:r>
          </a:p>
          <a:p>
            <a:pPr>
              <a:buFontTx/>
              <a:buChar char="-"/>
            </a:pPr>
            <a:r>
              <a:rPr lang="cs-CZ" u="sng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u="sng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Nemajetková újma </a:t>
            </a:r>
            <a:r>
              <a:rPr lang="cs-CZ" smtClean="0">
                <a:ea typeface="Calibri" pitchFamily="34" charset="0"/>
                <a:cs typeface="Calibri" pitchFamily="34" charset="0"/>
              </a:rPr>
              <a:t>se odčiní přiměřeným zadostiučiněním.</a:t>
            </a:r>
          </a:p>
          <a:p>
            <a:endParaRPr lang="cs-CZ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Zadostiučinění musí být poskytnuto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cs-CZ" u="sng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v penězích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nezajistí-li jeho </a:t>
            </a:r>
            <a:r>
              <a:rPr lang="cs-CZ" u="sng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jiný způsob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cs-CZ" i="1" smtClean="0">
                <a:ea typeface="Calibri" pitchFamily="34" charset="0"/>
                <a:cs typeface="Calibri" pitchFamily="34" charset="0"/>
              </a:rPr>
              <a:t>skutečné a dostatečné účinné odčinění </a:t>
            </a:r>
            <a:r>
              <a:rPr lang="cs-CZ" smtClean="0">
                <a:ea typeface="Calibri" pitchFamily="34" charset="0"/>
                <a:cs typeface="Calibri" pitchFamily="34" charset="0"/>
              </a:rPr>
              <a:t>způsobené újmy.</a:t>
            </a:r>
          </a:p>
          <a:p>
            <a:r>
              <a:rPr lang="cs-CZ" sz="16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					§ 2956 - 2957 OZ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Náhrada při újmě na přirozených právech člověka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…škůdce nahradí škodu i nemajetkovou újmu, kterou tím způsobil; jako nemajetkovou újmu odčiní i způsobené duševní útrapy</a:t>
            </a:r>
          </a:p>
          <a:p>
            <a:endParaRPr lang="cs-CZ" sz="1600" smtClean="0">
              <a:ea typeface="Calibri" pitchFamily="34" charset="0"/>
              <a:cs typeface="Calibri" pitchFamily="34" charset="0"/>
            </a:endParaRPr>
          </a:p>
          <a:p>
            <a:r>
              <a:rPr lang="cs-CZ" b="1" smtClean="0">
                <a:ea typeface="Calibri" pitchFamily="34" charset="0"/>
                <a:cs typeface="Calibri" pitchFamily="34" charset="0"/>
              </a:rPr>
              <a:t>4) Náhrada nemajetkové  újmy:</a:t>
            </a:r>
            <a:r>
              <a:rPr lang="cs-CZ" smtClean="0">
                <a:ea typeface="Calibri" pitchFamily="34" charset="0"/>
                <a:cs typeface="Calibri" pitchFamily="34" charset="0"/>
              </a:rPr>
              <a:t>			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2971 OZ</a:t>
            </a:r>
          </a:p>
          <a:p>
            <a:pPr algn="just"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Odůvodňují-li to zvláštní okolnosti, za nichž škůdce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způsobil újmu protiprávním činem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</a:t>
            </a:r>
            <a:r>
              <a:rPr lang="cs-CZ" i="1" smtClean="0">
                <a:ea typeface="Calibri" pitchFamily="34" charset="0"/>
                <a:cs typeface="Calibri" pitchFamily="34" charset="0"/>
              </a:rPr>
              <a:t>zejména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porušil-li  z hrubé nedbalosti důležitou právní povinnost, anebo způsobil-li újmu úmyslně z touhy ničit, ublížit nebo z jiné pohnutky zvlášť zavrženíhodné, nahradí škůdce též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nemajetkovou újmu každému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kdo způsobenou újmu důvodně pociťuje jako osobní neštěstí, které nelze jinak odčinit.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smtClean="0">
              <a:ea typeface="Calibri" pitchFamily="34" charset="0"/>
              <a:cs typeface="Calibri" pitchFamily="34" charset="0"/>
            </a:endParaRPr>
          </a:p>
          <a:p>
            <a:pPr marL="457200" indent="-457200"/>
            <a:r>
              <a:rPr lang="cs-CZ" b="1" smtClean="0">
                <a:ea typeface="Calibri" pitchFamily="34" charset="0"/>
                <a:cs typeface="Calibri" pitchFamily="34" charset="0"/>
              </a:rPr>
              <a:t>5) Promlčení: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</a:t>
            </a:r>
            <a:r>
              <a:rPr lang="cs-CZ" smtClean="0">
                <a:ea typeface="Calibri" pitchFamily="34" charset="0"/>
                <a:cs typeface="Calibri" pitchFamily="34" charset="0"/>
              </a:rPr>
              <a:t>				   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629, 636 OZ</a:t>
            </a:r>
          </a:p>
          <a:p>
            <a:pPr marL="457200" indent="-457200"/>
            <a:r>
              <a:rPr lang="cs-CZ" smtClean="0">
                <a:ea typeface="Calibri" pitchFamily="34" charset="0"/>
                <a:cs typeface="Calibri" pitchFamily="34" charset="0"/>
              </a:rPr>
              <a:t>- Promlčecí lhůta trvá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tři roky.</a:t>
            </a:r>
            <a:endParaRPr lang="cs-CZ" smtClean="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Právo na náhradu újmy se promlčí nejpozději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ode dne, kdy újma vznikla.</a:t>
            </a: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Byla-li újma způsobena úmyslně, promlčí se právo na její náhradu nejpozději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ode dne, kdy újma vznikla.</a:t>
            </a:r>
            <a:endParaRPr lang="cs-CZ" u="sng" smtClean="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 flipH="1">
            <a:off x="285720" y="428604"/>
            <a:ext cx="8501063" cy="59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Žaloba na vydání bezdůvodného obohacení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Vydání bezdůvodného obohacení	</a:t>
            </a:r>
            <a:r>
              <a:rPr lang="cs-CZ" sz="2000">
                <a:ea typeface="Calibri" pitchFamily="34" charset="0"/>
                <a:cs typeface="Calibri" pitchFamily="34" charset="0"/>
              </a:rPr>
              <a:t>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2991 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Kdo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se na úkor jiného bez spravedlivého důvodu obohatí, musí ochuzenému vydat, oč se obohatil.</a:t>
            </a: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Bezdůvodně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se obohatí </a:t>
            </a:r>
            <a:r>
              <a:rPr lang="cs-CZ" sz="2000" b="0" i="1">
                <a:ea typeface="Calibri" pitchFamily="34" charset="0"/>
                <a:cs typeface="Calibri" pitchFamily="34" charset="0"/>
              </a:rPr>
              <a:t>zvláště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ten, kdo získá majetkový prospěch plněním bez právního důvodu, plněním z právního důvodu, který odpadl,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protiprávním užitím cizí hodnoty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nebo tím, že za něho bylo plněno, co měl po právu plnit sám.</a:t>
            </a: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Není-li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vydání předmětu bezdůvodného obohacení dobře možné, má ochuzený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právo na peněžitou náhradu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ve výši obvyklé ceny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.</a:t>
            </a:r>
          </a:p>
          <a:p>
            <a:endParaRPr lang="cs-CZ" sz="2000" b="0">
              <a:ea typeface="Calibri" pitchFamily="34" charset="0"/>
              <a:cs typeface="Calibri" pitchFamily="34" charset="0"/>
            </a:endParaRP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pPr marL="457200" indent="-457200">
              <a:buAutoNum type="arabicParenR" startAt="2"/>
            </a:pPr>
            <a:r>
              <a:rPr lang="cs-CZ" sz="2000" b="1" smtClean="0">
                <a:ea typeface="Calibri" pitchFamily="34" charset="0"/>
                <a:cs typeface="Calibri" pitchFamily="34" charset="0"/>
              </a:rPr>
              <a:t>Promlčení</a:t>
            </a:r>
            <a:r>
              <a:rPr lang="cs-CZ" sz="2000" b="1">
                <a:ea typeface="Calibri" pitchFamily="34" charset="0"/>
                <a:cs typeface="Calibri" pitchFamily="34" charset="0"/>
              </a:rPr>
              <a:t>:</a:t>
            </a:r>
            <a:r>
              <a:rPr lang="cs-CZ" sz="2000">
                <a:ea typeface="Calibri" pitchFamily="34" charset="0"/>
                <a:cs typeface="Calibri" pitchFamily="34" charset="0"/>
              </a:rPr>
              <a:t>				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629, 638 OZ</a:t>
            </a:r>
          </a:p>
          <a:p>
            <a:pPr marL="457200" indent="-457200"/>
            <a:r>
              <a:rPr lang="cs-CZ" sz="2000" smtClean="0">
                <a:ea typeface="Calibri" pitchFamily="34" charset="0"/>
                <a:cs typeface="Calibri" pitchFamily="34" charset="0"/>
              </a:rPr>
              <a:t>- Promlčecí lhůta trvá </a:t>
            </a:r>
            <a:r>
              <a:rPr lang="cs-CZ" sz="20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tři roky.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Právo na vydání bezdůvodného obohacení se promlčí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ode dne, kdy k bezdůvodnému obohacení došlo.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Bylo-li bezdůvodného obohacení nabyto úmyslně, promlčí se právo na jeho vydání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k bezdůvodnému obohacení došlo.</a:t>
            </a:r>
            <a:endParaRPr lang="cs-CZ" sz="2000" b="0" u="sng">
              <a:ea typeface="Calibri" pitchFamily="34" charset="0"/>
              <a:cs typeface="Calibri" pitchFamily="34" charset="0"/>
            </a:endParaRP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14876" y="3180070"/>
            <a:ext cx="4214842" cy="35702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sz="1600" b="1"/>
              <a:t>Speciální skutkové podstaty </a:t>
            </a:r>
            <a:r>
              <a:rPr lang="cs-CZ" sz="1600" smtClean="0"/>
              <a:t>:                     </a:t>
            </a:r>
            <a:r>
              <a:rPr lang="cs-CZ" b="1" smtClean="0">
                <a:solidFill>
                  <a:srgbClr val="0070C0"/>
                </a:solidFill>
              </a:rPr>
              <a:t>OZ</a:t>
            </a:r>
          </a:p>
          <a:p>
            <a:pPr eaLnBrk="0" hangingPunct="0"/>
            <a:endParaRPr lang="cs-CZ" sz="1600">
              <a:ea typeface="Calibri" pitchFamily="34" charset="0"/>
              <a:cs typeface="TimesNewRoman"/>
            </a:endParaRPr>
          </a:p>
          <a:p>
            <a:pPr eaLnBrk="0" hangingPunct="0"/>
            <a:r>
              <a:rPr lang="cs-CZ" sz="1600" b="1">
                <a:solidFill>
                  <a:srgbClr val="0070C0"/>
                </a:solidFill>
                <a:ea typeface="Calibri" pitchFamily="34" charset="0"/>
                <a:cs typeface="TimesNewRoman"/>
              </a:rPr>
              <a:t>§ 2977 </a:t>
            </a:r>
            <a:r>
              <a:rPr lang="cs-CZ" sz="1600">
                <a:ea typeface="Calibri" pitchFamily="34" charset="0"/>
                <a:cs typeface="TimesNewRoman"/>
              </a:rPr>
              <a:t>klamavá reklama</a:t>
            </a:r>
            <a:endParaRPr lang="cs-CZ" sz="1600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2978  </a:t>
            </a:r>
            <a:r>
              <a:rPr lang="cs-CZ" sz="1600"/>
              <a:t>klamavé označení zboží nebo služby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2980  </a:t>
            </a:r>
            <a:r>
              <a:rPr lang="cs-CZ" sz="1600"/>
              <a:t>srovnávací reklama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2981  </a:t>
            </a:r>
            <a:r>
              <a:rPr lang="cs-CZ" sz="1600"/>
              <a:t>vyvolání nebezpečí </a:t>
            </a:r>
            <a:r>
              <a:rPr lang="cs-CZ" sz="1600" smtClean="0"/>
              <a:t>záměny</a:t>
            </a:r>
          </a:p>
          <a:p>
            <a:pPr eaLnBrk="0" hangingPunct="0"/>
            <a:endParaRPr lang="cs-CZ" sz="1600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2982  </a:t>
            </a:r>
            <a:r>
              <a:rPr lang="cs-CZ" sz="1600" i="1"/>
              <a:t>parazitování na </a:t>
            </a:r>
            <a:r>
              <a:rPr lang="cs-CZ" sz="1600" i="1" smtClean="0"/>
              <a:t>pověsti</a:t>
            </a:r>
            <a:endParaRPr lang="cs-CZ" sz="1600" i="1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2983  </a:t>
            </a:r>
            <a:r>
              <a:rPr lang="cs-CZ" sz="1600" i="1"/>
              <a:t>podplácení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2984  </a:t>
            </a:r>
            <a:r>
              <a:rPr lang="cs-CZ" sz="1600" i="1"/>
              <a:t>zlehčování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2985  </a:t>
            </a:r>
            <a:r>
              <a:rPr lang="cs-CZ" sz="1600" i="1"/>
              <a:t>porušení obchodního tajemství</a:t>
            </a:r>
          </a:p>
          <a:p>
            <a:pPr eaLnBrk="0" hangingPunct="0"/>
            <a:endParaRPr lang="cs-CZ" sz="1600" b="1" smtClean="0">
              <a:solidFill>
                <a:srgbClr val="0070C0"/>
              </a:solidFill>
            </a:endParaRPr>
          </a:p>
          <a:p>
            <a:pPr eaLnBrk="0" hangingPunct="0"/>
            <a:r>
              <a:rPr lang="cs-CZ" sz="1600" b="1" smtClean="0">
                <a:solidFill>
                  <a:srgbClr val="0070C0"/>
                </a:solidFill>
              </a:rPr>
              <a:t>§ </a:t>
            </a:r>
            <a:r>
              <a:rPr lang="cs-CZ" sz="1600" b="1">
                <a:solidFill>
                  <a:srgbClr val="0070C0"/>
                </a:solidFill>
              </a:rPr>
              <a:t>2986  </a:t>
            </a:r>
            <a:r>
              <a:rPr lang="cs-CZ" sz="1600"/>
              <a:t>dotěrné obtěžování 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2987  </a:t>
            </a:r>
            <a:r>
              <a:rPr lang="cs-CZ" sz="1600"/>
              <a:t>ohrožení zdraví nebo životního prostředí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35753" y="880877"/>
            <a:ext cx="792088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smtClean="0">
                <a:solidFill>
                  <a:srgbClr val="FF0000"/>
                </a:solidFill>
              </a:rPr>
              <a:t>Dle § 54 odst. 1 </a:t>
            </a:r>
            <a:r>
              <a:rPr lang="cs-CZ" sz="1600" smtClean="0"/>
              <a:t> </a:t>
            </a:r>
            <a:r>
              <a:rPr lang="cs-CZ" smtClean="0">
                <a:solidFill>
                  <a:srgbClr val="FF0000"/>
                </a:solidFill>
              </a:rPr>
              <a:t>obch. zák.</a:t>
            </a:r>
          </a:p>
          <a:p>
            <a:pPr eaLnBrk="0" hangingPunct="0"/>
            <a:r>
              <a:rPr lang="cs-CZ" smtClean="0"/>
              <a:t>Právnické osoby…</a:t>
            </a:r>
          </a:p>
          <a:p>
            <a:pPr eaLnBrk="0" hangingPunct="0"/>
            <a:r>
              <a:rPr lang="cs-CZ" b="1" smtClean="0"/>
              <a:t>nemohly </a:t>
            </a:r>
            <a:r>
              <a:rPr lang="cs-CZ" smtClean="0"/>
              <a:t>uplatnit své žalobní nároky</a:t>
            </a:r>
          </a:p>
          <a:p>
            <a:pPr eaLnBrk="0" hangingPunct="0"/>
            <a:r>
              <a:rPr lang="cs-CZ" smtClean="0"/>
              <a:t>v případech nekalé soutěže uvedených </a:t>
            </a:r>
            <a:r>
              <a:rPr lang="cs-CZ" b="1" u="sng" smtClean="0"/>
              <a:t>v </a:t>
            </a:r>
            <a:r>
              <a:rPr lang="cs-CZ" b="1" u="sng" smtClean="0"/>
              <a:t>§ 48 až </a:t>
            </a:r>
            <a:r>
              <a:rPr lang="cs-CZ" b="1" u="sng" smtClean="0"/>
              <a:t>51</a:t>
            </a:r>
            <a:endParaRPr lang="cs-CZ" b="1"/>
          </a:p>
          <a:p>
            <a:pPr eaLnBrk="0" hangingPunct="0"/>
            <a:r>
              <a:rPr lang="cs-CZ" i="1" smtClean="0"/>
              <a:t>(tj. vyloučení nepřípustné srovnávací reklamy podle § 50a !)</a:t>
            </a:r>
            <a:endParaRPr lang="cs-CZ" i="1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857224" y="4366448"/>
            <a:ext cx="3857652" cy="203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b="1" smtClean="0">
                <a:solidFill>
                  <a:srgbClr val="0070C0"/>
                </a:solidFill>
              </a:rPr>
              <a:t>Dle § 2989 odst. 1 OZ</a:t>
            </a:r>
          </a:p>
          <a:p>
            <a:pPr eaLnBrk="0" hangingPunct="0"/>
            <a:r>
              <a:rPr lang="cs-CZ" smtClean="0"/>
              <a:t>Právnické osoby…</a:t>
            </a:r>
          </a:p>
          <a:p>
            <a:pPr eaLnBrk="0" hangingPunct="0"/>
            <a:r>
              <a:rPr lang="cs-CZ" b="1" smtClean="0"/>
              <a:t>nemohou uplatnit své žalobní nároky</a:t>
            </a:r>
          </a:p>
          <a:p>
            <a:pPr eaLnBrk="0" hangingPunct="0"/>
            <a:r>
              <a:rPr lang="cs-CZ" smtClean="0"/>
              <a:t>v případech nekalé soutěže uvedených </a:t>
            </a:r>
          </a:p>
          <a:p>
            <a:pPr eaLnBrk="0" hangingPunct="0"/>
            <a:r>
              <a:rPr lang="cs-CZ" u="sng" smtClean="0"/>
              <a:t>v § 2982 až </a:t>
            </a:r>
            <a:r>
              <a:rPr lang="cs-CZ" u="sng" smtClean="0"/>
              <a:t>2985 </a:t>
            </a:r>
          </a:p>
          <a:p>
            <a:pPr eaLnBrk="0" hangingPunct="0"/>
            <a:r>
              <a:rPr lang="cs-CZ" i="1" smtClean="0"/>
              <a:t>(již pro ně není vyloučena nepřípustná srovnávací reklama – viz § 2980)</a:t>
            </a:r>
            <a:endParaRPr lang="cs-CZ" i="1"/>
          </a:p>
        </p:txBody>
      </p:sp>
      <p:sp>
        <p:nvSpPr>
          <p:cNvPr id="6" name="Veselý obličej 5"/>
          <p:cNvSpPr/>
          <p:nvPr/>
        </p:nvSpPr>
        <p:spPr>
          <a:xfrm>
            <a:off x="214282" y="6072206"/>
            <a:ext cx="642942" cy="628648"/>
          </a:xfrm>
          <a:prstGeom prst="smileyFace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8501090" y="1857364"/>
            <a:ext cx="351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>
                <a:solidFill>
                  <a:srgbClr val="C00000"/>
                </a:solidFill>
              </a:rPr>
              <a:t>!</a:t>
            </a:r>
            <a:endParaRPr lang="cs-CZ" sz="4000" b="1">
              <a:solidFill>
                <a:srgbClr val="C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3422" y="208464"/>
            <a:ext cx="419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Určité nesrovnalosti – dříve dle obch. zák. :</a:t>
            </a:r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835696" y="3254055"/>
            <a:ext cx="2452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mtClean="0"/>
              <a:t>Srovnáno – nyní dle OZ </a:t>
            </a:r>
            <a:r>
              <a:rPr lang="cs-CZ"/>
              <a:t>: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786314" y="3056960"/>
            <a:ext cx="4071966" cy="38164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sz="1600" b="1"/>
              <a:t>Speciální skutkové podstaty </a:t>
            </a:r>
            <a:r>
              <a:rPr lang="cs-CZ" sz="1600" smtClean="0"/>
              <a:t>:                     </a:t>
            </a:r>
            <a:r>
              <a:rPr lang="cs-CZ" b="1" smtClean="0">
                <a:solidFill>
                  <a:srgbClr val="0070C0"/>
                </a:solidFill>
              </a:rPr>
              <a:t>OZ</a:t>
            </a:r>
          </a:p>
          <a:p>
            <a:pPr eaLnBrk="0" hangingPunct="0"/>
            <a:endParaRPr lang="cs-CZ" sz="1600">
              <a:ea typeface="Calibri" pitchFamily="34" charset="0"/>
              <a:cs typeface="TimesNewRoman"/>
            </a:endParaRPr>
          </a:p>
          <a:p>
            <a:pPr eaLnBrk="0" hangingPunct="0"/>
            <a:r>
              <a:rPr lang="cs-CZ" sz="1600" b="1">
                <a:solidFill>
                  <a:srgbClr val="0070C0"/>
                </a:solidFill>
                <a:ea typeface="Calibri" pitchFamily="34" charset="0"/>
                <a:cs typeface="TimesNewRoman"/>
              </a:rPr>
              <a:t>§ 2977 </a:t>
            </a:r>
            <a:r>
              <a:rPr lang="cs-CZ" sz="1600">
                <a:ea typeface="Calibri" pitchFamily="34" charset="0"/>
                <a:cs typeface="TimesNewRoman"/>
              </a:rPr>
              <a:t>klamavá reklama</a:t>
            </a:r>
            <a:endParaRPr lang="cs-CZ" sz="1600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2978  </a:t>
            </a:r>
            <a:r>
              <a:rPr lang="cs-CZ" sz="1600"/>
              <a:t>klamavé označení zboží nebo služby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2980  </a:t>
            </a:r>
            <a:r>
              <a:rPr lang="cs-CZ" sz="1600"/>
              <a:t>srovnávací reklama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2981  </a:t>
            </a:r>
            <a:r>
              <a:rPr lang="cs-CZ" sz="1600"/>
              <a:t>vyvolání nebezpečí </a:t>
            </a:r>
            <a:r>
              <a:rPr lang="cs-CZ" sz="1600" smtClean="0"/>
              <a:t>záměny</a:t>
            </a:r>
          </a:p>
          <a:p>
            <a:pPr eaLnBrk="0" hangingPunct="0"/>
            <a:endParaRPr lang="cs-CZ" sz="1600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2982  </a:t>
            </a:r>
            <a:r>
              <a:rPr lang="cs-CZ" sz="1600" i="1"/>
              <a:t>parazitování na </a:t>
            </a:r>
            <a:r>
              <a:rPr lang="cs-CZ" sz="1600" i="1" smtClean="0"/>
              <a:t>pověsti</a:t>
            </a:r>
            <a:endParaRPr lang="cs-CZ" sz="1600" i="1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2983  </a:t>
            </a:r>
            <a:r>
              <a:rPr lang="cs-CZ" sz="1600" i="1"/>
              <a:t>podplácení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2984  </a:t>
            </a:r>
            <a:r>
              <a:rPr lang="cs-CZ" sz="1600" i="1"/>
              <a:t>zlehčování</a:t>
            </a:r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2985  </a:t>
            </a:r>
            <a:r>
              <a:rPr lang="cs-CZ" sz="1600" i="1"/>
              <a:t>porušení obchodního </a:t>
            </a:r>
            <a:r>
              <a:rPr lang="cs-CZ" sz="1600" i="1" smtClean="0"/>
              <a:t>tajemství</a:t>
            </a:r>
            <a:endParaRPr lang="cs-CZ" sz="1600" b="1" smtClean="0">
              <a:solidFill>
                <a:srgbClr val="0070C0"/>
              </a:solidFill>
            </a:endParaRPr>
          </a:p>
          <a:p>
            <a:pPr eaLnBrk="0" hangingPunct="0"/>
            <a:r>
              <a:rPr lang="cs-CZ" sz="1600" b="1" smtClean="0">
                <a:solidFill>
                  <a:srgbClr val="0070C0"/>
                </a:solidFill>
              </a:rPr>
              <a:t>§ </a:t>
            </a:r>
            <a:r>
              <a:rPr lang="cs-CZ" sz="1600" b="1">
                <a:solidFill>
                  <a:srgbClr val="0070C0"/>
                </a:solidFill>
              </a:rPr>
              <a:t>2986 </a:t>
            </a:r>
            <a:r>
              <a:rPr lang="cs-CZ" sz="1600" b="1" i="1">
                <a:solidFill>
                  <a:srgbClr val="0070C0"/>
                </a:solidFill>
              </a:rPr>
              <a:t> dotěrné obtěžování </a:t>
            </a:r>
            <a:r>
              <a:rPr lang="cs-CZ" sz="1600" b="1" i="1" smtClean="0">
                <a:solidFill>
                  <a:srgbClr val="0070C0"/>
                </a:solidFill>
              </a:rPr>
              <a:t>!?</a:t>
            </a:r>
          </a:p>
          <a:p>
            <a:pPr eaLnBrk="0" hangingPunct="0"/>
            <a:endParaRPr lang="cs-CZ" sz="1600"/>
          </a:p>
          <a:p>
            <a:pPr eaLnBrk="0" hangingPunct="0"/>
            <a:r>
              <a:rPr lang="cs-CZ" sz="1600" b="1">
                <a:solidFill>
                  <a:srgbClr val="0070C0"/>
                </a:solidFill>
              </a:rPr>
              <a:t>§ 2987  </a:t>
            </a:r>
            <a:r>
              <a:rPr lang="cs-CZ" sz="1600"/>
              <a:t>ohrožení zdraví nebo životního prostředí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39552" y="620688"/>
            <a:ext cx="5904656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smtClean="0">
                <a:solidFill>
                  <a:srgbClr val="FF0000"/>
                </a:solidFill>
              </a:rPr>
              <a:t>Dle § 54 odst 2 </a:t>
            </a:r>
            <a:r>
              <a:rPr lang="cs-CZ" sz="1600" smtClean="0"/>
              <a:t> </a:t>
            </a:r>
            <a:r>
              <a:rPr lang="cs-CZ" smtClean="0">
                <a:solidFill>
                  <a:srgbClr val="FF0000"/>
                </a:solidFill>
              </a:rPr>
              <a:t>obch. zák.</a:t>
            </a:r>
          </a:p>
          <a:p>
            <a:pPr eaLnBrk="0" hangingPunct="0"/>
            <a:r>
              <a:rPr lang="cs-CZ" smtClean="0"/>
              <a:t>Spotřebitel…</a:t>
            </a:r>
          </a:p>
          <a:p>
            <a:pPr eaLnBrk="0" hangingPunct="0"/>
            <a:r>
              <a:rPr lang="cs-CZ" b="1" smtClean="0"/>
              <a:t>neměl  výhodu </a:t>
            </a:r>
            <a:r>
              <a:rPr lang="cs-CZ" smtClean="0"/>
              <a:t>„přenesení důkazního břemene na rušitele“</a:t>
            </a:r>
          </a:p>
          <a:p>
            <a:pPr eaLnBrk="0" hangingPunct="0"/>
            <a:r>
              <a:rPr lang="cs-CZ" smtClean="0"/>
              <a:t>v případech nekalé soutěže uvedených </a:t>
            </a:r>
            <a:r>
              <a:rPr lang="cs-CZ" u="sng" smtClean="0"/>
              <a:t>v </a:t>
            </a:r>
            <a:r>
              <a:rPr lang="cs-CZ" u="sng" smtClean="0"/>
              <a:t>§ 48 až 51  </a:t>
            </a:r>
            <a:endParaRPr lang="cs-CZ" u="sng" smtClean="0"/>
          </a:p>
          <a:p>
            <a:pPr eaLnBrk="0" hangingPunct="0"/>
            <a:r>
              <a:rPr lang="cs-CZ" i="1" smtClean="0"/>
              <a:t>(tj. včetně nepřípustné srovnávací reklamy podle § 50a !)</a:t>
            </a:r>
            <a:endParaRPr lang="cs-CZ" i="1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4499441"/>
            <a:ext cx="4786314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b="1" smtClean="0">
                <a:solidFill>
                  <a:srgbClr val="0070C0"/>
                </a:solidFill>
              </a:rPr>
              <a:t>Dle § 2989 odst. 2 OZ</a:t>
            </a:r>
          </a:p>
          <a:p>
            <a:pPr eaLnBrk="0" hangingPunct="0"/>
            <a:r>
              <a:rPr lang="cs-CZ" smtClean="0"/>
              <a:t>Spotřebitel…</a:t>
            </a:r>
          </a:p>
          <a:p>
            <a:pPr eaLnBrk="0" hangingPunct="0"/>
            <a:r>
              <a:rPr lang="cs-CZ" b="1" smtClean="0"/>
              <a:t>nemá  výhodu </a:t>
            </a:r>
            <a:r>
              <a:rPr lang="cs-CZ" smtClean="0"/>
              <a:t>„přenesení důkazního břemene na rušitele“ </a:t>
            </a:r>
            <a:r>
              <a:rPr lang="cs-CZ" smtClean="0"/>
              <a:t>v </a:t>
            </a:r>
            <a:r>
              <a:rPr lang="cs-CZ" smtClean="0"/>
              <a:t>případech nekalé soutěže uvedených </a:t>
            </a:r>
          </a:p>
          <a:p>
            <a:pPr eaLnBrk="0" hangingPunct="0"/>
            <a:r>
              <a:rPr lang="cs-CZ" u="sng" smtClean="0"/>
              <a:t>v § 2982 až 2986 </a:t>
            </a:r>
            <a:endParaRPr lang="cs-CZ" u="sng" smtClean="0"/>
          </a:p>
          <a:p>
            <a:pPr eaLnBrk="0" hangingPunct="0"/>
            <a:r>
              <a:rPr lang="cs-CZ" i="1" smtClean="0"/>
              <a:t>(tj. včetně </a:t>
            </a:r>
            <a:r>
              <a:rPr lang="cs-CZ" i="1" smtClean="0"/>
              <a:t>dotěrného </a:t>
            </a:r>
            <a:r>
              <a:rPr lang="cs-CZ" i="1" smtClean="0"/>
              <a:t>obtěžování podle § 2986 !)</a:t>
            </a:r>
            <a:endParaRPr lang="cs-CZ" i="1"/>
          </a:p>
        </p:txBody>
      </p:sp>
      <p:sp>
        <p:nvSpPr>
          <p:cNvPr id="11" name="TextovéPole 10"/>
          <p:cNvSpPr txBox="1"/>
          <p:nvPr/>
        </p:nvSpPr>
        <p:spPr>
          <a:xfrm>
            <a:off x="4214810" y="6150114"/>
            <a:ext cx="351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>
                <a:solidFill>
                  <a:srgbClr val="C00000"/>
                </a:solidFill>
              </a:rPr>
              <a:t>!</a:t>
            </a:r>
            <a:endParaRPr lang="cs-CZ" sz="4000" b="1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506902" y="764704"/>
            <a:ext cx="351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mtClean="0">
                <a:solidFill>
                  <a:srgbClr val="C00000"/>
                </a:solidFill>
              </a:rPr>
              <a:t>!</a:t>
            </a:r>
            <a:endParaRPr lang="cs-CZ" sz="4000" b="1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3422" y="208464"/>
            <a:ext cx="419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Určité nesrovnalosti – dříve dle obch. zák. :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03423" y="3304773"/>
            <a:ext cx="416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Určité nesrovnalosti (jiné) – </a:t>
            </a:r>
            <a:r>
              <a:rPr lang="cs-CZ"/>
              <a:t>nyní dle </a:t>
            </a:r>
            <a:r>
              <a:rPr lang="cs-CZ"/>
              <a:t>OZ </a:t>
            </a:r>
            <a:r>
              <a:rPr lang="cs-CZ" smtClean="0"/>
              <a:t>: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643570" y="142852"/>
            <a:ext cx="2947991" cy="576262"/>
          </a:xfrm>
          <a:prstGeom prst="rect">
            <a:avLst/>
          </a:prstGeom>
          <a:solidFill>
            <a:schemeClr val="bg1">
              <a:alpha val="35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Ochrana proti nekalé soutěži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214282" y="12144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85786" y="1071546"/>
            <a:ext cx="1580626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soukromoprávní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2357422" y="1142984"/>
            <a:ext cx="1285884" cy="1428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643306" y="1000108"/>
            <a:ext cx="2813050" cy="3460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občanského zákoníku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241925" y="1916113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  </a:t>
            </a:r>
            <a:endParaRPr lang="cs-CZ" sz="1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140200" y="28527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849313" y="3860800"/>
            <a:ext cx="136729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veřejnoprávní</a:t>
            </a: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50825" y="40052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2339975" y="40767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419475" y="3933825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trestního zákoníku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067175" y="4292600"/>
            <a:ext cx="186749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- </a:t>
            </a:r>
            <a:r>
              <a:rPr lang="cs-CZ" sz="1400"/>
              <a:t>§ </a:t>
            </a:r>
            <a:r>
              <a:rPr lang="cs-CZ" sz="1400" smtClean="0"/>
              <a:t>248  </a:t>
            </a:r>
            <a:r>
              <a:rPr lang="cs-CZ" sz="1400" dirty="0"/>
              <a:t>(</a:t>
            </a:r>
            <a:r>
              <a:rPr lang="cs-CZ" sz="1400" dirty="0" err="1"/>
              <a:t>nekalá</a:t>
            </a:r>
            <a:r>
              <a:rPr lang="cs-CZ" sz="1400" dirty="0"/>
              <a:t> soutěž)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285720" y="614364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928662" y="6000768"/>
            <a:ext cx="97631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etická</a:t>
            </a: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285984" y="6143644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500430" y="6000768"/>
            <a:ext cx="2295706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/>
              <a:t>podle etických </a:t>
            </a:r>
            <a:r>
              <a:rPr lang="cs-CZ" sz="1400" smtClean="0"/>
              <a:t>kodexů, např. </a:t>
            </a:r>
          </a:p>
          <a:p>
            <a:r>
              <a:rPr lang="cs-CZ" sz="1400" smtClean="0"/>
              <a:t>Etický kodex reklamy 2013  </a:t>
            </a:r>
          </a:p>
          <a:p>
            <a:r>
              <a:rPr lang="cs-CZ" sz="1400" smtClean="0"/>
              <a:t>(viz www.rpr.cz)</a:t>
            </a:r>
            <a:endParaRPr lang="cs-CZ" sz="1400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714744" y="1428736"/>
            <a:ext cx="3857652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smtClean="0"/>
              <a:t>-  svépomoc   (§ 14)</a:t>
            </a:r>
          </a:p>
          <a:p>
            <a:pPr>
              <a:buFontTx/>
              <a:buChar char="-"/>
            </a:pPr>
            <a:r>
              <a:rPr lang="cs-CZ" sz="1400" smtClean="0"/>
              <a:t>  nutná obrana  (§ 2905) / oprávněná obrana</a:t>
            </a:r>
          </a:p>
          <a:p>
            <a:pPr>
              <a:buFontTx/>
              <a:buChar char="-"/>
            </a:pPr>
            <a:r>
              <a:rPr lang="cs-CZ" sz="1400" smtClean="0"/>
              <a:t>  krajní nouze (§ 2906) </a:t>
            </a:r>
          </a:p>
          <a:p>
            <a:pPr>
              <a:buFontTx/>
              <a:buChar char="-"/>
            </a:pPr>
            <a:r>
              <a:rPr lang="cs-CZ" sz="1400" smtClean="0"/>
              <a:t>  dohoda </a:t>
            </a:r>
          </a:p>
          <a:p>
            <a:pPr>
              <a:buFontTx/>
              <a:buChar char="-"/>
            </a:pPr>
            <a:r>
              <a:rPr lang="cs-CZ" sz="1400" smtClean="0"/>
              <a:t>  </a:t>
            </a:r>
            <a:r>
              <a:rPr lang="cs-CZ" sz="1400" b="1" smtClean="0">
                <a:solidFill>
                  <a:srgbClr val="00B050"/>
                </a:solidFill>
              </a:rPr>
              <a:t>nekalosoutěžní ochrana </a:t>
            </a:r>
            <a:r>
              <a:rPr lang="cs-CZ" sz="1400" smtClean="0">
                <a:solidFill>
                  <a:srgbClr val="00B050"/>
                </a:solidFill>
              </a:rPr>
              <a:t>(§ 2988-2989)</a:t>
            </a: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339975" y="4076700"/>
            <a:ext cx="10795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419475" y="4724400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zvláštních zákonů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285720" y="428604"/>
            <a:ext cx="161925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/>
              <a:t>Právní ochrana</a:t>
            </a:r>
            <a:endParaRPr lang="cs-CZ" b="1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196418" y="5519640"/>
            <a:ext cx="216999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/>
              <a:t>Mimoprávní ochrana</a:t>
            </a:r>
            <a:endParaRPr lang="cs-CZ" b="1"/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3857620" y="5143512"/>
            <a:ext cx="4929222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/>
              <a:t>např.  podle  zák. o regulaci reklamy</a:t>
            </a:r>
            <a:r>
              <a:rPr lang="cs-CZ" sz="1400" smtClean="0"/>
              <a:t>, </a:t>
            </a:r>
          </a:p>
          <a:p>
            <a:r>
              <a:rPr lang="cs-CZ" sz="1400" smtClean="0"/>
              <a:t>zák</a:t>
            </a:r>
            <a:r>
              <a:rPr lang="cs-CZ" sz="1400" dirty="0" smtClean="0"/>
              <a:t>. o ochraně  spotřebitele</a:t>
            </a:r>
            <a:r>
              <a:rPr lang="cs-CZ" sz="1400" smtClean="0"/>
              <a:t>, </a:t>
            </a:r>
          </a:p>
          <a:p>
            <a:r>
              <a:rPr lang="cs-CZ" sz="1400" smtClean="0"/>
              <a:t>zák</a:t>
            </a:r>
            <a:r>
              <a:rPr lang="cs-CZ" sz="1400" dirty="0" smtClean="0"/>
              <a:t>. o  </a:t>
            </a:r>
            <a:r>
              <a:rPr lang="cs-CZ" sz="1400" smtClean="0"/>
              <a:t>ochranných známkách … </a:t>
            </a:r>
            <a:endParaRPr lang="cs-CZ" sz="1400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2357422" y="1285860"/>
            <a:ext cx="1500198" cy="1428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3571868" y="2714620"/>
            <a:ext cx="3071834" cy="338554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/>
              <a:t>podle občanského </a:t>
            </a:r>
            <a:r>
              <a:rPr lang="cs-CZ" sz="1600" smtClean="0"/>
              <a:t>soudního řádu</a:t>
            </a:r>
            <a:endParaRPr lang="cs-CZ" sz="1600"/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3786182" y="3071810"/>
            <a:ext cx="525031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1400" smtClean="0"/>
              <a:t> návrh na nařízení předběžného opatření soudem (§ 74 a násl., § 102)</a:t>
            </a:r>
          </a:p>
          <a:p>
            <a:pPr>
              <a:buFontTx/>
              <a:buChar char="-"/>
            </a:pPr>
            <a:r>
              <a:rPr lang="cs-CZ" sz="1400" smtClean="0"/>
              <a:t> určovací žaloba (§ 80)  </a:t>
            </a:r>
          </a:p>
          <a:p>
            <a:pPr>
              <a:buFontTx/>
              <a:buChar char="-"/>
            </a:pPr>
            <a:r>
              <a:rPr lang="cs-CZ" sz="1400" b="1" smtClean="0"/>
              <a:t>  </a:t>
            </a:r>
            <a:r>
              <a:rPr lang="cs-CZ" sz="1400" smtClean="0"/>
              <a:t>uveřejnění rozsudku  (§ 155 odst.4)</a:t>
            </a: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H="1">
            <a:off x="2143108" y="1285860"/>
            <a:ext cx="214314" cy="185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71472" y="3143248"/>
            <a:ext cx="1857388" cy="523220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/>
              <a:t>podle </a:t>
            </a:r>
            <a:r>
              <a:rPr lang="cs-CZ" sz="1400" smtClean="0"/>
              <a:t>jiných zákonů, např. AutZák</a:t>
            </a: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357158" y="1500174"/>
            <a:ext cx="2071702" cy="400110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b="1">
                <a:solidFill>
                  <a:srgbClr val="FF0000"/>
                </a:solidFill>
              </a:rPr>
              <a:t>P</a:t>
            </a:r>
            <a:r>
              <a:rPr lang="cs-CZ" sz="2000" b="1" smtClean="0">
                <a:solidFill>
                  <a:srgbClr val="FF0000"/>
                </a:solidFill>
              </a:rPr>
              <a:t>odle obch. zák.</a:t>
            </a:r>
            <a:endParaRPr lang="cs-CZ" sz="2000" b="1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4282" y="2071678"/>
            <a:ext cx="4143404" cy="390876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§ 53</a:t>
            </a:r>
          </a:p>
          <a:p>
            <a:r>
              <a:rPr lang="cs-CZ" b="1" smtClean="0"/>
              <a:t>Osoby</a:t>
            </a:r>
            <a:r>
              <a:rPr lang="cs-CZ" smtClean="0"/>
              <a:t>,</a:t>
            </a:r>
            <a:r>
              <a:rPr lang="cs-CZ" b="1" i="1" smtClean="0">
                <a:ea typeface="Calibri" pitchFamily="34" charset="0"/>
                <a:cs typeface="TimesNewRoman"/>
              </a:rPr>
              <a:t> </a:t>
            </a:r>
            <a:r>
              <a:rPr lang="cs-CZ" sz="1600" smtClean="0">
                <a:ea typeface="Calibri" pitchFamily="34" charset="0"/>
                <a:cs typeface="TimesNewRoman"/>
              </a:rPr>
              <a:t>jejichž práva byla nekalou soutěží porušena nebo ohrožena,</a:t>
            </a:r>
            <a:endParaRPr lang="cs-CZ" sz="1600" smtClean="0"/>
          </a:p>
          <a:p>
            <a:r>
              <a:rPr lang="cs-CZ" smtClean="0"/>
              <a:t>mohou se proti rušiteli domáhat, aby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FF0000"/>
                </a:solidFill>
              </a:rPr>
              <a:t>§ 54 odst. 1</a:t>
            </a:r>
          </a:p>
          <a:p>
            <a:r>
              <a:rPr lang="cs-CZ" b="1" smtClean="0"/>
              <a:t>Právnické osoby </a:t>
            </a:r>
            <a:r>
              <a:rPr lang="cs-CZ" smtClean="0"/>
              <a:t>oprávněné hájit zájmy</a:t>
            </a:r>
          </a:p>
          <a:p>
            <a:r>
              <a:rPr lang="cs-CZ" smtClean="0"/>
              <a:t>soutěžitelů nebo spotřebitelů</a:t>
            </a:r>
          </a:p>
          <a:p>
            <a:r>
              <a:rPr lang="cs-CZ" sz="1600" smtClean="0"/>
              <a:t>může uplatnit právo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FF0000"/>
                </a:solidFill>
              </a:rPr>
              <a:t>§ 54 odst. 2 </a:t>
            </a:r>
          </a:p>
          <a:p>
            <a:r>
              <a:rPr lang="cs-CZ" smtClean="0"/>
              <a:t>Jestliže se práva …  domáhá </a:t>
            </a:r>
            <a:r>
              <a:rPr lang="cs-CZ" b="1" smtClean="0"/>
              <a:t>spotřebitel,</a:t>
            </a:r>
            <a:r>
              <a:rPr lang="cs-CZ" smtClean="0"/>
              <a:t> </a:t>
            </a:r>
            <a:r>
              <a:rPr lang="cs-CZ" sz="1600" smtClean="0"/>
              <a:t>musí rušitel prokázat…</a:t>
            </a:r>
          </a:p>
          <a:p>
            <a:endParaRPr lang="cs-CZ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286644" y="1428736"/>
            <a:ext cx="1214446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b="1" smtClean="0">
                <a:solidFill>
                  <a:srgbClr val="0070C0"/>
                </a:solidFill>
              </a:rPr>
              <a:t>Podle OZ</a:t>
            </a:r>
            <a:endParaRPr lang="cs-CZ" sz="2000" b="1">
              <a:solidFill>
                <a:srgbClr val="0070C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14876" y="2071678"/>
            <a:ext cx="4286280" cy="4431983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2988</a:t>
            </a:r>
          </a:p>
          <a:p>
            <a:r>
              <a:rPr lang="cs-CZ" b="1" smtClean="0"/>
              <a:t>Osoba</a:t>
            </a:r>
            <a:r>
              <a:rPr lang="cs-CZ" smtClean="0"/>
              <a:t>,</a:t>
            </a:r>
            <a:r>
              <a:rPr lang="cs-CZ" b="1" i="1" smtClean="0">
                <a:ea typeface="Calibri" pitchFamily="34" charset="0"/>
                <a:cs typeface="TimesNewRoman"/>
              </a:rPr>
              <a:t> </a:t>
            </a:r>
            <a:r>
              <a:rPr lang="cs-CZ" sz="1600" smtClean="0">
                <a:ea typeface="Calibri" pitchFamily="34" charset="0"/>
                <a:cs typeface="TimesNewRoman"/>
              </a:rPr>
              <a:t>jejíž právo bylo nekalou soutěží ohroženo nebo porušeno,</a:t>
            </a:r>
            <a:endParaRPr lang="cs-CZ" sz="1600" smtClean="0"/>
          </a:p>
          <a:p>
            <a:r>
              <a:rPr lang="cs-CZ" smtClean="0"/>
              <a:t>může proti rušiteli požadovat, aby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0070C0"/>
                </a:solidFill>
              </a:rPr>
              <a:t>§ 2989 odst. 1</a:t>
            </a:r>
          </a:p>
          <a:p>
            <a:r>
              <a:rPr lang="cs-CZ" b="1" smtClean="0"/>
              <a:t>Právnická osoba </a:t>
            </a:r>
            <a:r>
              <a:rPr lang="cs-CZ" smtClean="0"/>
              <a:t>oprávněná hájit zájmy</a:t>
            </a:r>
          </a:p>
          <a:p>
            <a:r>
              <a:rPr lang="cs-CZ" smtClean="0"/>
              <a:t>soutěžitelů nebo zákazníků</a:t>
            </a:r>
          </a:p>
          <a:p>
            <a:r>
              <a:rPr lang="cs-CZ" sz="1600" smtClean="0"/>
              <a:t>může uplatnit právo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0070C0"/>
                </a:solidFill>
              </a:rPr>
              <a:t>§ 2989 odst. 2 </a:t>
            </a:r>
          </a:p>
          <a:p>
            <a:r>
              <a:rPr lang="cs-CZ" smtClean="0"/>
              <a:t>Uplatní-li </a:t>
            </a:r>
            <a:r>
              <a:rPr lang="cs-CZ" b="1" smtClean="0"/>
              <a:t>spotřebitel</a:t>
            </a:r>
            <a:r>
              <a:rPr lang="cs-CZ" smtClean="0"/>
              <a:t> právo …,</a:t>
            </a:r>
          </a:p>
          <a:p>
            <a:r>
              <a:rPr lang="cs-CZ" sz="1600" smtClean="0"/>
              <a:t>musí rušitel prokázat…</a:t>
            </a:r>
          </a:p>
          <a:p>
            <a:endParaRPr lang="cs-CZ" smtClean="0"/>
          </a:p>
          <a:p>
            <a:r>
              <a:rPr lang="cs-CZ" smtClean="0"/>
              <a:t>/§ 2990</a:t>
            </a:r>
          </a:p>
          <a:p>
            <a:r>
              <a:rPr lang="cs-CZ" smtClean="0"/>
              <a:t>Ochrana  osoby proti omezování soutěže/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285728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Důvodová zpráva k § 2988 – 2990 OZ:</a:t>
            </a:r>
          </a:p>
          <a:p>
            <a:r>
              <a:rPr lang="cs-CZ" i="1" smtClean="0"/>
              <a:t>„</a:t>
            </a:r>
            <a:r>
              <a:rPr lang="cs-CZ" i="1" u="sng" smtClean="0"/>
              <a:t>Ustanovení </a:t>
            </a:r>
            <a:r>
              <a:rPr lang="cs-CZ" i="1" smtClean="0"/>
              <a:t>o katalogu sankčních postihů nekalé soutěže a nedovoleného omezení soutěže jsou </a:t>
            </a:r>
            <a:r>
              <a:rPr lang="cs-CZ" i="1" u="sng" smtClean="0"/>
              <a:t>s drobnými úpravami převzata </a:t>
            </a:r>
            <a:r>
              <a:rPr lang="cs-CZ" i="1" smtClean="0"/>
              <a:t>z obchodního zákoníku (§ 53 a 54).“</a:t>
            </a:r>
            <a:endParaRPr lang="cs-CZ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-12166"/>
            <a:ext cx="8643998" cy="62478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                                     Ochrana proti nekalé soutěži            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                 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						§ 2988 OZ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600" b="1" i="1" u="sng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Osoba, jejíž právo bylo nekalou soutěží ohroženo nebo porušeno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může proti </a:t>
            </a:r>
            <a:r>
              <a:rPr lang="cs-CZ" sz="1600" b="1" smtClean="0">
                <a:latin typeface="Arial" pitchFamily="34" charset="0"/>
                <a:ea typeface="Calibri" pitchFamily="34" charset="0"/>
                <a:cs typeface="TimesNewRoman"/>
              </a:rPr>
              <a:t>rušiteli</a:t>
            </a:r>
            <a:r>
              <a:rPr lang="cs-CZ" sz="160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požadovat,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sz="160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	-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aby se nekalé soutěže zdržel nebo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sz="1600"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-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aby odstranil závadný stav.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Dále může požadovat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sz="1600"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-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přiměřené zadostiučinění,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náhradu škody a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vydání bezdůvodného obohacení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						§ 2989  OZ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Právo, aby se rušitel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nekalé soutěže zdržel nebo aby odstranil závadný stav, může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mimo případy uvedené v § 2982 až 2985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NewRoman"/>
              </a:rPr>
              <a:t>	(tj. parazitování na pověsti, podplácení, zlehčování, porušení obchodního tajemství) 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Calibri" pitchFamily="34" charset="0"/>
              <a:cs typeface="TimesNew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uplatnit též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New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právnická osoba oprávněná hájit zájmy soutěžitelů nebo zákazníků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Doplnění k § 2988 :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(2) Uplatní-li </a:t>
            </a:r>
            <a:r>
              <a:rPr kumimoji="0" lang="cs-CZ" sz="1600" b="1" i="1" u="sng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spotřebitel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právo, aby se rušitel zdržel nekalé soutěže nebo aby odstranil 	závadný stav a jde-li o některý případ stanovený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v § 2976 až 2981 nebo v § 2987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	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musí rušitel prokázat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že se nekalé soutěže nedopustil. Uplatní-li spotřebitel právo 	na náhradu škody, musí rušitel prokázat, že škoda nebyla způsobena nekalou 	soutěží.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1700213"/>
            <a:ext cx="3132138" cy="504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Aktivně</a:t>
            </a:r>
            <a:r>
              <a:rPr lang="cs-CZ" sz="1600"/>
              <a:t> </a:t>
            </a:r>
            <a:r>
              <a:rPr lang="cs-CZ" sz="1600" b="1"/>
              <a:t>legitimované subjekty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28596" y="0"/>
            <a:ext cx="5000660" cy="649288"/>
          </a:xfrm>
          <a:prstGeom prst="rect">
            <a:avLst/>
          </a:prstGeom>
          <a:solidFill>
            <a:schemeClr val="bg1">
              <a:alpha val="5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/>
              <a:t>Ochrana </a:t>
            </a:r>
            <a:r>
              <a:rPr lang="cs-CZ" b="1" dirty="0"/>
              <a:t>proti nekalé </a:t>
            </a:r>
            <a:r>
              <a:rPr lang="cs-CZ" b="1" smtClean="0"/>
              <a:t>soutěži </a:t>
            </a:r>
            <a:r>
              <a:rPr lang="cs-CZ" b="1" smtClean="0">
                <a:solidFill>
                  <a:srgbClr val="FF0000"/>
                </a:solidFill>
              </a:rPr>
              <a:t>– konkrétní subjekty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9224" y="4487569"/>
            <a:ext cx="3168650" cy="576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Pasivně legitimované subjekty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140201" y="981075"/>
            <a:ext cx="1003304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/>
              <a:t>soutěžitel</a:t>
            </a:r>
          </a:p>
          <a:p>
            <a:endParaRPr lang="cs-CZ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4786314" y="1785926"/>
            <a:ext cx="1071569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 smtClean="0"/>
              <a:t>spotřebitelé</a:t>
            </a:r>
          </a:p>
          <a:p>
            <a:endParaRPr lang="cs-CZ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143505" y="2214554"/>
            <a:ext cx="100013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/>
              <a:t>jiná </a:t>
            </a:r>
            <a:r>
              <a:rPr lang="cs-CZ" sz="1400"/>
              <a:t>osoba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643438" y="3178967"/>
            <a:ext cx="2857520" cy="164307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b="1" smtClean="0"/>
              <a:t>právnická </a:t>
            </a:r>
            <a:r>
              <a:rPr lang="cs-CZ" sz="1400" b="1" dirty="0"/>
              <a:t>osoba</a:t>
            </a:r>
            <a:r>
              <a:rPr lang="cs-CZ" sz="1400" dirty="0"/>
              <a:t> </a:t>
            </a:r>
          </a:p>
          <a:p>
            <a:pPr algn="l"/>
            <a:r>
              <a:rPr lang="cs-CZ" sz="1400" dirty="0"/>
              <a:t>oprávněná </a:t>
            </a:r>
            <a:r>
              <a:rPr lang="cs-CZ" sz="1400"/>
              <a:t>hájit </a:t>
            </a:r>
            <a:r>
              <a:rPr lang="cs-CZ" sz="1400" smtClean="0"/>
              <a:t>zájmy  soutěžitelů</a:t>
            </a:r>
          </a:p>
          <a:p>
            <a:pPr algn="ctr"/>
            <a:r>
              <a:rPr lang="cs-CZ" sz="1400" smtClean="0"/>
              <a:t>nebo</a:t>
            </a:r>
            <a:endParaRPr lang="cs-CZ" sz="1400" dirty="0"/>
          </a:p>
          <a:p>
            <a:r>
              <a:rPr lang="cs-CZ" sz="1400" b="1" smtClean="0"/>
              <a:t>právnická osoba</a:t>
            </a:r>
            <a:r>
              <a:rPr lang="cs-CZ" sz="1400" smtClean="0"/>
              <a:t> </a:t>
            </a:r>
          </a:p>
          <a:p>
            <a:r>
              <a:rPr lang="cs-CZ" sz="1400" smtClean="0"/>
              <a:t>oprávněná hájit zájmy  zákazníků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071538" y="5072074"/>
            <a:ext cx="1295400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dirty="0" smtClean="0">
                <a:solidFill>
                  <a:srgbClr val="CE32D2"/>
                </a:solidFill>
              </a:rPr>
              <a:t>       rušitel</a:t>
            </a:r>
            <a:endParaRPr lang="cs-CZ" sz="1400" b="1" dirty="0">
              <a:solidFill>
                <a:srgbClr val="CE32D2"/>
              </a:solidFill>
            </a:endParaRPr>
          </a:p>
          <a:p>
            <a:endParaRPr lang="cs-CZ" dirty="0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3132138" y="1125538"/>
            <a:ext cx="10080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3132138" y="1557338"/>
            <a:ext cx="13684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3143240" y="2000240"/>
            <a:ext cx="200026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132138" y="2060575"/>
            <a:ext cx="15113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00562" y="1428736"/>
            <a:ext cx="928693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smtClean="0"/>
              <a:t>zákazník</a:t>
            </a:r>
          </a:p>
          <a:p>
            <a:endParaRPr lang="cs-CZ" dirty="0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 flipV="1">
            <a:off x="3143240" y="1928800"/>
            <a:ext cx="1643074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071934" y="785794"/>
            <a:ext cx="34290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6572264" y="142852"/>
            <a:ext cx="2420343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podle</a:t>
            </a:r>
            <a:r>
              <a:rPr lang="cs-CZ" b="1" smtClean="0">
                <a:solidFill>
                  <a:srgbClr val="7030A0"/>
                </a:solidFill>
              </a:rPr>
              <a:t> </a:t>
            </a:r>
            <a:r>
              <a:rPr lang="cs-CZ" b="1" smtClean="0">
                <a:solidFill>
                  <a:srgbClr val="0070C0"/>
                </a:solidFill>
              </a:rPr>
              <a:t>§ 2988 – 2989 OZ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215074" y="1000108"/>
            <a:ext cx="11430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Osoby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dotčené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nekalou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soutěží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34" y="0"/>
            <a:ext cx="6643734" cy="57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/>
              <a:t>Ochrana proti nekalé soutěži 	</a:t>
            </a:r>
            <a:r>
              <a:rPr lang="cs-CZ" sz="1600" b="1" smtClean="0">
                <a:solidFill>
                  <a:srgbClr val="FF0000"/>
                </a:solidFill>
              </a:rPr>
              <a:t>– nároky osob dotčených nekalou soutěží</a:t>
            </a:r>
          </a:p>
          <a:p>
            <a:r>
              <a:rPr lang="cs-CZ" sz="1600" b="1" smtClean="0">
                <a:solidFill>
                  <a:srgbClr val="FF0000"/>
                </a:solidFill>
              </a:rPr>
              <a:t>			</a:t>
            </a:r>
            <a:r>
              <a:rPr lang="cs-CZ" sz="1600" smtClean="0"/>
              <a:t>    (soutěžitelů, zákazníků, spotřebitelů aj.)</a:t>
            </a:r>
            <a:endParaRPr lang="cs-CZ" sz="16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11449" y="675956"/>
            <a:ext cx="1619672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 b="1" smtClean="0"/>
              <a:t>Soutěžitel</a:t>
            </a:r>
          </a:p>
          <a:p>
            <a:pPr algn="l"/>
            <a:r>
              <a:rPr lang="cs-CZ" sz="1600" smtClean="0"/>
              <a:t>může požadovat,</a:t>
            </a:r>
            <a:endParaRPr lang="cs-CZ" sz="160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2844" y="2571744"/>
            <a:ext cx="273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se nekalé soutěže</a:t>
            </a:r>
            <a:endParaRPr lang="cs-CZ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929190" y="2643182"/>
            <a:ext cx="2000264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 </a:t>
            </a:r>
            <a:r>
              <a:rPr lang="cs-CZ" sz="1200" smtClean="0"/>
              <a:t>žaloba </a:t>
            </a:r>
            <a:endParaRPr lang="cs-CZ" sz="120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42844" y="3143248"/>
            <a:ext cx="2500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929190" y="3143248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odstraňovací  / restituční žaloba</a:t>
            </a:r>
            <a:endParaRPr lang="cs-CZ" sz="120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42844" y="3714752"/>
            <a:ext cx="321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vydal </a:t>
            </a:r>
            <a:r>
              <a:rPr lang="cs-CZ" sz="1400"/>
              <a:t>to, čím se </a:t>
            </a:r>
            <a:r>
              <a:rPr lang="cs-CZ" sz="1400" smtClean="0"/>
              <a:t>obohatil</a:t>
            </a:r>
            <a:r>
              <a:rPr lang="cs-CZ"/>
              <a:t> </a:t>
            </a:r>
            <a:r>
              <a:rPr lang="cs-CZ" sz="1400" smtClean="0"/>
              <a:t>na </a:t>
            </a:r>
            <a:r>
              <a:rPr lang="cs-CZ" sz="1400"/>
              <a:t>jeho úkor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929190" y="3786190"/>
            <a:ext cx="2928958" cy="3139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/>
              <a:t>žaloba na </a:t>
            </a:r>
            <a:r>
              <a:rPr lang="cs-CZ" sz="1200" b="1"/>
              <a:t>vydání </a:t>
            </a:r>
            <a:r>
              <a:rPr lang="cs-CZ" sz="1200" b="1" smtClean="0"/>
              <a:t>bezdůvodného </a:t>
            </a:r>
            <a:r>
              <a:rPr lang="cs-CZ" sz="1200" b="1"/>
              <a:t>obohacení</a:t>
            </a:r>
            <a:r>
              <a:rPr lang="cs-CZ"/>
              <a:t>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42844" y="4429132"/>
            <a:ext cx="3071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poskytl </a:t>
            </a:r>
            <a:r>
              <a:rPr lang="cs-CZ" sz="1400"/>
              <a:t>mu </a:t>
            </a:r>
            <a:r>
              <a:rPr lang="cs-CZ" sz="1400" smtClean="0"/>
              <a:t>určitou satisfakci </a:t>
            </a:r>
            <a:r>
              <a:rPr lang="cs-CZ" sz="1400"/>
              <a:t>za újmu</a:t>
            </a:r>
            <a:endParaRPr lang="cs-CZ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42844" y="5000636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nahradil </a:t>
            </a:r>
            <a:r>
              <a:rPr lang="cs-CZ" sz="1400"/>
              <a:t>mu vzniklou škodu</a:t>
            </a:r>
            <a:endParaRPr lang="cs-CZ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929190" y="5000636"/>
            <a:ext cx="185738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žaloba na </a:t>
            </a:r>
            <a:r>
              <a:rPr lang="cs-CZ" sz="1200" b="1"/>
              <a:t>náhradu škody</a:t>
            </a:r>
            <a:endParaRPr lang="cs-CZ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929190" y="4357694"/>
            <a:ext cx="3357586" cy="3139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/>
              <a:t>žaloba na </a:t>
            </a:r>
            <a:r>
              <a:rPr lang="cs-CZ" sz="1200" b="1"/>
              <a:t>přiměřené zadostiučinění </a:t>
            </a:r>
            <a:r>
              <a:rPr lang="cs-CZ" sz="1200" b="1" smtClean="0"/>
              <a:t> / satisfakční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929190" y="5929330"/>
            <a:ext cx="3673475" cy="771237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/>
              <a:t>uveřejnit rozsudek</a:t>
            </a:r>
            <a:r>
              <a:rPr lang="cs-CZ" sz="1600"/>
              <a:t> na náklady účastníka, který v řízení neuspěl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214546" y="2214554"/>
            <a:ext cx="100013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42844" y="6286520"/>
            <a:ext cx="3714776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aby bylo </a:t>
            </a:r>
            <a:r>
              <a:rPr lang="cs-CZ" sz="1400"/>
              <a:t>přiznáno právo </a:t>
            </a:r>
            <a:r>
              <a:rPr lang="cs-CZ" sz="1400" smtClean="0"/>
              <a:t>uveřejnit </a:t>
            </a:r>
            <a:r>
              <a:rPr lang="cs-CZ" sz="1400"/>
              <a:t>rozsudek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357522" y="777042"/>
            <a:ext cx="5786478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/>
              <a:t>v</a:t>
            </a:r>
            <a:r>
              <a:rPr lang="cs-CZ" sz="1400" smtClean="0"/>
              <a:t> </a:t>
            </a:r>
            <a:r>
              <a:rPr lang="cs-CZ" sz="1400" b="1" smtClean="0"/>
              <a:t>každém případě </a:t>
            </a:r>
            <a:r>
              <a:rPr lang="cs-CZ" sz="1400"/>
              <a:t>nekalé </a:t>
            </a:r>
            <a:r>
              <a:rPr lang="cs-CZ" sz="1400" smtClean="0"/>
              <a:t>soutěže, jímž bylo jeho právo ohroženo/porušeno</a:t>
            </a:r>
          </a:p>
          <a:p>
            <a:pPr algn="l"/>
            <a:r>
              <a:rPr lang="cs-CZ" sz="1400" smtClean="0"/>
              <a:t>(tj. dle  § 2976 /1 a dle § 2977 až § 2987)</a:t>
            </a:r>
            <a:endParaRPr lang="cs-CZ" sz="1400" dirty="0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7429520" y="0"/>
            <a:ext cx="1571636" cy="6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b="1" smtClean="0">
                <a:solidFill>
                  <a:srgbClr val="0070C0"/>
                </a:solidFill>
              </a:rPr>
              <a:t>podle § 2988 OZ</a:t>
            </a:r>
            <a:endParaRPr lang="cs-CZ" sz="1600" b="1" dirty="0">
              <a:solidFill>
                <a:srgbClr val="0070C0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0" y="5805488"/>
            <a:ext cx="2643173" cy="360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může </a:t>
            </a:r>
            <a:r>
              <a:rPr lang="cs-CZ" sz="1600" smtClean="0"/>
              <a:t>také navrhnout </a:t>
            </a:r>
            <a:r>
              <a:rPr lang="cs-CZ" sz="1600"/>
              <a:t>soudu,</a:t>
            </a:r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6715140" y="5572140"/>
            <a:ext cx="2285984" cy="29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>
                <a:solidFill>
                  <a:srgbClr val="7030A0"/>
                </a:solidFill>
              </a:rPr>
              <a:t>podle § </a:t>
            </a:r>
            <a:r>
              <a:rPr lang="cs-CZ" sz="1600" b="1" dirty="0" smtClean="0">
                <a:solidFill>
                  <a:srgbClr val="7030A0"/>
                </a:solidFill>
              </a:rPr>
              <a:t>155 </a:t>
            </a:r>
            <a:r>
              <a:rPr lang="cs-CZ" sz="1600" b="1" smtClean="0">
                <a:solidFill>
                  <a:srgbClr val="7030A0"/>
                </a:solidFill>
              </a:rPr>
              <a:t>odst. 4  o</a:t>
            </a:r>
            <a:r>
              <a:rPr lang="cs-CZ" sz="1600" b="1" dirty="0" smtClean="0">
                <a:solidFill>
                  <a:srgbClr val="7030A0"/>
                </a:solidFill>
              </a:rPr>
              <a:t>. s. </a:t>
            </a:r>
            <a:r>
              <a:rPr lang="cs-CZ" sz="1600" b="1" dirty="0" err="1" smtClean="0">
                <a:solidFill>
                  <a:srgbClr val="7030A0"/>
                </a:solidFill>
              </a:rPr>
              <a:t>ř</a:t>
            </a:r>
            <a:r>
              <a:rPr lang="cs-CZ" sz="1600" b="1" dirty="0" smtClean="0">
                <a:solidFill>
                  <a:srgbClr val="7030A0"/>
                </a:solidFill>
              </a:rPr>
              <a:t>.</a:t>
            </a:r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500430" y="1500174"/>
            <a:ext cx="5643570" cy="7143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/>
              <a:t>v </a:t>
            </a:r>
            <a:r>
              <a:rPr lang="cs-CZ" sz="1400" b="1"/>
              <a:t>každém případě </a:t>
            </a:r>
            <a:r>
              <a:rPr lang="cs-CZ" sz="1400"/>
              <a:t>nekalé soutěže, </a:t>
            </a:r>
            <a:r>
              <a:rPr lang="cs-CZ" sz="1400" smtClean="0"/>
              <a:t>jímž </a:t>
            </a:r>
            <a:r>
              <a:rPr lang="cs-CZ" sz="1400"/>
              <a:t>bylo jeho právo ohroženo/porušeno</a:t>
            </a:r>
          </a:p>
          <a:p>
            <a:pPr algn="l"/>
            <a:r>
              <a:rPr lang="cs-CZ" sz="1400" smtClean="0">
                <a:solidFill>
                  <a:srgbClr val="CE32D2"/>
                </a:solidFill>
              </a:rPr>
              <a:t>(tj</a:t>
            </a:r>
            <a:r>
              <a:rPr lang="cs-CZ" sz="1400">
                <a:solidFill>
                  <a:srgbClr val="CE32D2"/>
                </a:solidFill>
              </a:rPr>
              <a:t>. </a:t>
            </a:r>
            <a:r>
              <a:rPr lang="cs-CZ" sz="1400" b="1">
                <a:solidFill>
                  <a:srgbClr val="CE32D2"/>
                </a:solidFill>
              </a:rPr>
              <a:t>kromě </a:t>
            </a:r>
            <a:r>
              <a:rPr lang="cs-CZ" sz="1400" b="1" smtClean="0">
                <a:solidFill>
                  <a:srgbClr val="CE32D2"/>
                </a:solidFill>
              </a:rPr>
              <a:t>4 zvláštních skutkových podstat</a:t>
            </a:r>
            <a:r>
              <a:rPr lang="cs-CZ" sz="1400" smtClean="0">
                <a:solidFill>
                  <a:srgbClr val="CE32D2"/>
                </a:solidFill>
              </a:rPr>
              <a:t>:</a:t>
            </a:r>
          </a:p>
          <a:p>
            <a:pPr algn="l"/>
            <a:r>
              <a:rPr lang="cs-CZ" sz="1400" smtClean="0">
                <a:solidFill>
                  <a:srgbClr val="CE32D2"/>
                </a:solidFill>
              </a:rPr>
              <a:t>parazitování, podplácení</a:t>
            </a:r>
            <a:r>
              <a:rPr lang="cs-CZ" sz="1400">
                <a:solidFill>
                  <a:srgbClr val="CE32D2"/>
                </a:solidFill>
              </a:rPr>
              <a:t>, zlehčování, porušení </a:t>
            </a:r>
            <a:r>
              <a:rPr lang="cs-CZ" sz="1400" smtClean="0">
                <a:solidFill>
                  <a:srgbClr val="CE32D2"/>
                </a:solidFill>
              </a:rPr>
              <a:t>obchod.tajemství)</a:t>
            </a:r>
            <a:endParaRPr lang="cs-CZ" sz="1400">
              <a:solidFill>
                <a:srgbClr val="CE32D2"/>
              </a:solidFill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85720" y="1357298"/>
            <a:ext cx="292892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 b="1" smtClean="0"/>
              <a:t>Zákazník, spotřebitel  </a:t>
            </a:r>
          </a:p>
          <a:p>
            <a:r>
              <a:rPr lang="cs-CZ" sz="1600" b="1" smtClean="0"/>
              <a:t>nebo i jiná osoba </a:t>
            </a:r>
          </a:p>
          <a:p>
            <a:r>
              <a:rPr lang="cs-CZ" sz="1600" smtClean="0"/>
              <a:t>může požadovat,</a:t>
            </a:r>
          </a:p>
        </p:txBody>
      </p:sp>
      <p:cxnSp>
        <p:nvCxnSpPr>
          <p:cNvPr id="34" name="Přímá spojovací čára 33"/>
          <p:cNvCxnSpPr/>
          <p:nvPr/>
        </p:nvCxnSpPr>
        <p:spPr>
          <a:xfrm>
            <a:off x="2645733" y="955647"/>
            <a:ext cx="726401" cy="25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3214678" y="171448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85786" y="142852"/>
            <a:ext cx="5786478" cy="55088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smtClean="0"/>
              <a:t>soutěži  </a:t>
            </a:r>
            <a:r>
              <a:rPr lang="cs-CZ" b="1" smtClean="0">
                <a:solidFill>
                  <a:srgbClr val="FF0000"/>
                </a:solidFill>
              </a:rPr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nároky  právnických osob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14282" y="1000108"/>
            <a:ext cx="3143272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 smtClean="0"/>
              <a:t>Právnická osoba </a:t>
            </a:r>
          </a:p>
          <a:p>
            <a:pPr algn="l"/>
            <a:r>
              <a:rPr lang="cs-CZ" sz="1600" b="1" smtClean="0"/>
              <a:t>oprávněná hájit </a:t>
            </a:r>
            <a:r>
              <a:rPr lang="cs-CZ" sz="1600" b="1"/>
              <a:t>zájmy </a:t>
            </a:r>
            <a:endParaRPr lang="cs-CZ" sz="1600" b="1" smtClean="0"/>
          </a:p>
          <a:p>
            <a:pPr algn="l"/>
            <a:r>
              <a:rPr lang="cs-CZ" sz="1600" b="1" smtClean="0"/>
              <a:t>soutěžitelů nebo zákazníků</a:t>
            </a:r>
          </a:p>
          <a:p>
            <a:r>
              <a:rPr lang="cs-CZ" sz="1600" smtClean="0"/>
              <a:t>může uplatnit právo, aby rušitel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3857620" y="857232"/>
            <a:ext cx="5143536" cy="15001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cs-CZ" sz="1400" smtClean="0">
              <a:solidFill>
                <a:srgbClr val="0070C0"/>
              </a:solidFill>
            </a:endParaRPr>
          </a:p>
          <a:p>
            <a:pPr algn="l"/>
            <a:r>
              <a:rPr lang="cs-CZ" sz="1400" smtClean="0"/>
              <a:t>v těchto případech </a:t>
            </a:r>
            <a:r>
              <a:rPr lang="cs-CZ" sz="1400"/>
              <a:t>nekalé </a:t>
            </a:r>
            <a:r>
              <a:rPr lang="cs-CZ" sz="1400" smtClean="0"/>
              <a:t>soutěže:</a:t>
            </a:r>
          </a:p>
          <a:p>
            <a:pPr algn="l"/>
            <a:r>
              <a:rPr lang="cs-CZ" sz="1400" smtClean="0"/>
              <a:t>podle </a:t>
            </a:r>
            <a:r>
              <a:rPr lang="cs-CZ" sz="1400" b="1" smtClean="0"/>
              <a:t>generální klauzule</a:t>
            </a:r>
            <a:r>
              <a:rPr lang="cs-CZ" sz="1400" b="1" dirty="0"/>
              <a:t>, </a:t>
            </a:r>
          </a:p>
          <a:p>
            <a:pPr algn="l"/>
            <a:r>
              <a:rPr lang="cs-CZ" sz="1400" dirty="0"/>
              <a:t>podle</a:t>
            </a:r>
            <a:r>
              <a:rPr lang="cs-CZ" sz="1400" b="1" dirty="0"/>
              <a:t> </a:t>
            </a:r>
            <a:r>
              <a:rPr lang="cs-CZ" sz="1400" b="1"/>
              <a:t>§ </a:t>
            </a:r>
            <a:r>
              <a:rPr lang="cs-CZ" sz="1400" b="1" smtClean="0"/>
              <a:t>2977 až 2981 </a:t>
            </a:r>
            <a:r>
              <a:rPr lang="cs-CZ" sz="1400" smtClean="0"/>
              <a:t>a</a:t>
            </a:r>
            <a:r>
              <a:rPr lang="cs-CZ" sz="1400" b="1" smtClean="0"/>
              <a:t>  </a:t>
            </a:r>
            <a:r>
              <a:rPr lang="cs-CZ" sz="1400" smtClean="0"/>
              <a:t>podle</a:t>
            </a:r>
            <a:r>
              <a:rPr lang="cs-CZ" sz="1400" b="1" smtClean="0"/>
              <a:t> § 2986 až 2987</a:t>
            </a:r>
            <a:r>
              <a:rPr lang="cs-CZ" sz="1400" smtClean="0"/>
              <a:t> </a:t>
            </a:r>
          </a:p>
          <a:p>
            <a:pPr algn="l"/>
            <a:endParaRPr lang="cs-CZ" sz="1400" smtClean="0">
              <a:solidFill>
                <a:srgbClr val="0070C0"/>
              </a:solidFill>
            </a:endParaRPr>
          </a:p>
          <a:p>
            <a:r>
              <a:rPr lang="cs-CZ" sz="1400" smtClean="0">
                <a:solidFill>
                  <a:srgbClr val="CE32D2"/>
                </a:solidFill>
              </a:rPr>
              <a:t>(tj. </a:t>
            </a:r>
            <a:r>
              <a:rPr lang="cs-CZ" sz="1400" b="1" smtClean="0">
                <a:solidFill>
                  <a:srgbClr val="CE32D2"/>
                </a:solidFill>
              </a:rPr>
              <a:t>kromě 4 zvláštních skutkových podstat</a:t>
            </a:r>
            <a:r>
              <a:rPr lang="cs-CZ" sz="1400" smtClean="0">
                <a:solidFill>
                  <a:srgbClr val="CE32D2"/>
                </a:solidFill>
              </a:rPr>
              <a:t>: 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parazitování, podplácení, zlehčování, porušení obchod.tajemství)</a:t>
            </a:r>
          </a:p>
          <a:p>
            <a:pPr algn="l"/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6929454" y="142852"/>
            <a:ext cx="2214546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b="1" dirty="0" smtClean="0"/>
          </a:p>
          <a:p>
            <a:r>
              <a:rPr lang="cs-CZ" sz="1600" b="1" smtClean="0">
                <a:solidFill>
                  <a:srgbClr val="0070C0"/>
                </a:solidFill>
              </a:rPr>
              <a:t>podle § 2989 </a:t>
            </a:r>
            <a:r>
              <a:rPr lang="cs-CZ" sz="1600" b="1" dirty="0">
                <a:solidFill>
                  <a:srgbClr val="0070C0"/>
                </a:solidFill>
              </a:rPr>
              <a:t>odst</a:t>
            </a:r>
            <a:r>
              <a:rPr lang="cs-CZ" sz="1600" b="1">
                <a:solidFill>
                  <a:srgbClr val="0070C0"/>
                </a:solidFill>
              </a:rPr>
              <a:t>. </a:t>
            </a:r>
            <a:r>
              <a:rPr lang="cs-CZ" sz="1600" b="1" smtClean="0">
                <a:solidFill>
                  <a:srgbClr val="0070C0"/>
                </a:solidFill>
              </a:rPr>
              <a:t>1 OZ</a:t>
            </a:r>
          </a:p>
          <a:p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429125" y="4286256"/>
            <a:ext cx="3571900" cy="760208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/>
              <a:t>uveřejnit rozsudek</a:t>
            </a:r>
            <a:r>
              <a:rPr lang="cs-CZ" sz="1600"/>
              <a:t> na náklady účastníka, který v řízení neuspěl </a:t>
            </a: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142844" y="4000504"/>
            <a:ext cx="2571768" cy="360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může  také navrhnout </a:t>
            </a:r>
            <a:r>
              <a:rPr lang="cs-CZ" sz="1600"/>
              <a:t>soudu</a:t>
            </a:r>
            <a:r>
              <a:rPr lang="cs-CZ" sz="1400"/>
              <a:t>,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57620" y="2786058"/>
            <a:ext cx="1928826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  žaloba </a:t>
            </a:r>
            <a:r>
              <a:rPr lang="cs-CZ" sz="1200" b="1"/>
              <a:t>zápůrčí /</a:t>
            </a:r>
            <a:r>
              <a:rPr lang="cs-CZ" sz="1200" b="1" smtClean="0"/>
              <a:t> negatorní</a:t>
            </a:r>
            <a:endParaRPr lang="cs-CZ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42844" y="2786058"/>
            <a:ext cx="30718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600" smtClean="0"/>
              <a:t>  zdržel se nekalé soutěže</a:t>
            </a:r>
            <a:endParaRPr lang="cs-CZ" sz="1600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42844" y="3071810"/>
            <a:ext cx="22145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odstranil závadný </a:t>
            </a:r>
            <a:r>
              <a:rPr lang="cs-CZ" sz="1600"/>
              <a:t>stav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857620" y="3143248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cs-CZ" sz="1200" b="1" smtClean="0"/>
              <a:t>žaloba </a:t>
            </a:r>
            <a:r>
              <a:rPr lang="cs-CZ" sz="1200" b="1"/>
              <a:t>odstraňovací  </a:t>
            </a:r>
            <a:r>
              <a:rPr lang="cs-CZ" sz="1200" b="1" smtClean="0"/>
              <a:t>/ restituční</a:t>
            </a:r>
            <a:endParaRPr lang="cs-CZ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142844" y="4572008"/>
            <a:ext cx="392909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aby bylo přiznáno </a:t>
            </a:r>
            <a:r>
              <a:rPr lang="cs-CZ" sz="1600"/>
              <a:t>právo </a:t>
            </a:r>
            <a:r>
              <a:rPr lang="cs-CZ" sz="1600" smtClean="0"/>
              <a:t>uveřejnit </a:t>
            </a:r>
            <a:r>
              <a:rPr lang="cs-CZ" sz="1600"/>
              <a:t>rozsudek</a:t>
            </a:r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>
            <a:off x="6643702" y="3714752"/>
            <a:ext cx="2357454" cy="57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>
                <a:solidFill>
                  <a:srgbClr val="7030A0"/>
                </a:solidFill>
              </a:rPr>
              <a:t>podle § </a:t>
            </a:r>
            <a:r>
              <a:rPr lang="cs-CZ" sz="1600" b="1" dirty="0" smtClean="0">
                <a:solidFill>
                  <a:srgbClr val="7030A0"/>
                </a:solidFill>
              </a:rPr>
              <a:t>155 </a:t>
            </a:r>
            <a:r>
              <a:rPr lang="cs-CZ" sz="1600" b="1" smtClean="0">
                <a:solidFill>
                  <a:srgbClr val="7030A0"/>
                </a:solidFill>
              </a:rPr>
              <a:t>odst. 4  o</a:t>
            </a:r>
            <a:r>
              <a:rPr lang="cs-CZ" sz="1600" b="1" dirty="0" smtClean="0">
                <a:solidFill>
                  <a:srgbClr val="7030A0"/>
                </a:solidFill>
              </a:rPr>
              <a:t>. s. </a:t>
            </a:r>
            <a:r>
              <a:rPr lang="cs-CZ" sz="1600" b="1" dirty="0" err="1" smtClean="0">
                <a:solidFill>
                  <a:srgbClr val="7030A0"/>
                </a:solidFill>
              </a:rPr>
              <a:t>ř</a:t>
            </a:r>
            <a:r>
              <a:rPr lang="cs-CZ" sz="1600" b="1" dirty="0" smtClean="0">
                <a:solidFill>
                  <a:srgbClr val="7030A0"/>
                </a:solidFill>
              </a:rPr>
              <a:t>.</a:t>
            </a:r>
            <a:endParaRPr lang="cs-CZ" sz="1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85720" y="142852"/>
            <a:ext cx="6000792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smtClean="0"/>
              <a:t>soutěži  - </a:t>
            </a:r>
            <a:r>
              <a:rPr lang="cs-CZ" b="1" smtClean="0">
                <a:solidFill>
                  <a:srgbClr val="FF0000"/>
                </a:solidFill>
              </a:rPr>
              <a:t>spotřebitel </a:t>
            </a:r>
            <a:r>
              <a:rPr lang="cs-CZ" b="1" dirty="0" smtClean="0">
                <a:solidFill>
                  <a:srgbClr val="FF0000"/>
                </a:solidFill>
              </a:rPr>
              <a:t>a důkazní břemeno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25451" y="729574"/>
            <a:ext cx="2071702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/>
              <a:t>Pokud</a:t>
            </a:r>
            <a:r>
              <a:rPr lang="cs-CZ" sz="1600" b="1"/>
              <a:t> </a:t>
            </a:r>
            <a:r>
              <a:rPr lang="cs-CZ" sz="1600" b="1" smtClean="0"/>
              <a:t>spotřebitel,</a:t>
            </a:r>
          </a:p>
          <a:p>
            <a:r>
              <a:rPr lang="cs-CZ" sz="1600" smtClean="0"/>
              <a:t>jehož právo </a:t>
            </a:r>
            <a:r>
              <a:rPr lang="cs-CZ" sz="1600"/>
              <a:t>bylo </a:t>
            </a:r>
            <a:r>
              <a:rPr lang="cs-CZ" sz="1600" smtClean="0"/>
              <a:t>ohroženo/porušeno</a:t>
            </a:r>
            <a:endParaRPr lang="cs-CZ" sz="1600" b="1" smtClean="0"/>
          </a:p>
          <a:p>
            <a:r>
              <a:rPr lang="cs-CZ" sz="1600" smtClean="0"/>
              <a:t>nekalou soutěží, </a:t>
            </a:r>
          </a:p>
          <a:p>
            <a:pPr algn="l"/>
            <a:r>
              <a:rPr lang="cs-CZ" sz="1600" smtClean="0"/>
              <a:t>uplatní právo,</a:t>
            </a:r>
            <a:endParaRPr lang="cs-CZ" sz="16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66727" y="2105812"/>
            <a:ext cx="96200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7159" y="2469324"/>
            <a:ext cx="2808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</a:t>
            </a:r>
            <a:r>
              <a:rPr lang="cs-CZ" sz="1400"/>
              <a:t>se protiprávního jednání</a:t>
            </a:r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7159" y="2786058"/>
            <a:ext cx="214314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928926" y="785794"/>
            <a:ext cx="6000792" cy="9334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cs-CZ" sz="1400" smtClean="0">
              <a:solidFill>
                <a:srgbClr val="0070C0"/>
              </a:solidFill>
            </a:endParaRPr>
          </a:p>
          <a:p>
            <a:pPr algn="l"/>
            <a:r>
              <a:rPr lang="cs-CZ" sz="1400" smtClean="0"/>
              <a:t>v </a:t>
            </a:r>
            <a:r>
              <a:rPr lang="cs-CZ" sz="1400"/>
              <a:t>případech nekalé soutěže </a:t>
            </a:r>
            <a:endParaRPr lang="cs-CZ" sz="1400" smtClean="0"/>
          </a:p>
          <a:p>
            <a:pPr algn="l"/>
            <a:r>
              <a:rPr lang="cs-CZ" sz="1400" smtClean="0"/>
              <a:t>podle </a:t>
            </a:r>
            <a:r>
              <a:rPr lang="cs-CZ" sz="1400" b="1" smtClean="0"/>
              <a:t>generální </a:t>
            </a:r>
            <a:r>
              <a:rPr lang="cs-CZ" sz="1400" b="1"/>
              <a:t>klauzule, </a:t>
            </a:r>
            <a:r>
              <a:rPr lang="cs-CZ" sz="1400" smtClean="0"/>
              <a:t>podle</a:t>
            </a:r>
            <a:r>
              <a:rPr lang="cs-CZ" sz="1400" b="1" smtClean="0"/>
              <a:t> </a:t>
            </a:r>
            <a:r>
              <a:rPr lang="cs-CZ" sz="1400" b="1"/>
              <a:t>§ </a:t>
            </a:r>
            <a:r>
              <a:rPr lang="cs-CZ" sz="1400" b="1" smtClean="0"/>
              <a:t>2977 až 2981 </a:t>
            </a:r>
            <a:r>
              <a:rPr lang="cs-CZ" sz="1400" smtClean="0"/>
              <a:t>nebo podle </a:t>
            </a:r>
            <a:r>
              <a:rPr lang="cs-CZ" sz="1400" b="1" smtClean="0"/>
              <a:t>§ 2987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(tj. </a:t>
            </a:r>
            <a:r>
              <a:rPr lang="cs-CZ" sz="1400" b="1" smtClean="0">
                <a:solidFill>
                  <a:srgbClr val="CE32D2"/>
                </a:solidFill>
              </a:rPr>
              <a:t>kromě 5 zvláštních skutkových podstat</a:t>
            </a:r>
            <a:r>
              <a:rPr lang="cs-CZ" sz="1400" smtClean="0">
                <a:solidFill>
                  <a:srgbClr val="CE32D2"/>
                </a:solidFill>
              </a:rPr>
              <a:t>: 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parazit., podplác., zlehčování, porušení obchod.tajemství </a:t>
            </a:r>
            <a:r>
              <a:rPr lang="cs-CZ" sz="1400" smtClean="0">
                <a:solidFill>
                  <a:srgbClr val="00B050"/>
                </a:solidFill>
              </a:rPr>
              <a:t>a </a:t>
            </a:r>
            <a:r>
              <a:rPr lang="cs-CZ" sz="1400" i="1" smtClean="0">
                <a:solidFill>
                  <a:srgbClr val="00B050"/>
                </a:solidFill>
              </a:rPr>
              <a:t>dotěrného obtěžování</a:t>
            </a:r>
            <a:r>
              <a:rPr lang="cs-CZ" sz="1400" smtClean="0">
                <a:solidFill>
                  <a:srgbClr val="00B050"/>
                </a:solidFill>
              </a:rPr>
              <a:t>)</a:t>
            </a:r>
          </a:p>
          <a:p>
            <a:pPr algn="l"/>
            <a:endParaRPr lang="cs-CZ" sz="1400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321834" y="2164541"/>
            <a:ext cx="2690325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musí </a:t>
            </a:r>
            <a:r>
              <a:rPr lang="cs-CZ" sz="1400"/>
              <a:t>vždy </a:t>
            </a:r>
            <a:r>
              <a:rPr lang="cs-CZ" sz="1400" smtClean="0"/>
              <a:t> </a:t>
            </a:r>
            <a:r>
              <a:rPr lang="cs-CZ" sz="1400" b="1" smtClean="0">
                <a:solidFill>
                  <a:srgbClr val="FF0000"/>
                </a:solidFill>
              </a:rPr>
              <a:t>r u š i t e l   </a:t>
            </a:r>
            <a:r>
              <a:rPr lang="cs-CZ" sz="1400" smtClean="0"/>
              <a:t>(žalovaný)</a:t>
            </a:r>
            <a:r>
              <a:rPr lang="cs-CZ" sz="1400" b="1" smtClean="0">
                <a:solidFill>
                  <a:srgbClr val="FF0000"/>
                </a:solidFill>
              </a:rPr>
              <a:t> prokázat</a:t>
            </a:r>
            <a:r>
              <a:rPr lang="cs-CZ" sz="1400" smtClean="0"/>
              <a:t>,  že se nekalé </a:t>
            </a:r>
            <a:r>
              <a:rPr lang="cs-CZ" sz="1400" dirty="0"/>
              <a:t>soutěže 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</a:rPr>
              <a:t>n e d o p u s t i </a:t>
            </a:r>
            <a:r>
              <a:rPr lang="cs-CZ" sz="1400" b="1" smtClean="0">
                <a:solidFill>
                  <a:srgbClr val="FF0000"/>
                </a:solidFill>
              </a:rPr>
              <a:t>l  </a:t>
            </a:r>
          </a:p>
          <a:p>
            <a:pPr algn="ctr"/>
            <a:endParaRPr lang="cs-CZ" sz="1400" b="1" dirty="0" smtClean="0">
              <a:solidFill>
                <a:srgbClr val="FF0000"/>
              </a:solidFill>
            </a:endParaRPr>
          </a:p>
          <a:p>
            <a:r>
              <a:rPr lang="cs-CZ" sz="1400" smtClean="0"/>
              <a:t>(= obrácené  </a:t>
            </a:r>
            <a:r>
              <a:rPr lang="cs-CZ" sz="1400" dirty="0" smtClean="0"/>
              <a:t>důkazní břemeno)</a:t>
            </a:r>
            <a:endParaRPr lang="cs-CZ" sz="1400" dirty="0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16638" y="2094522"/>
            <a:ext cx="395288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I.</a:t>
            </a:r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0" y="3860800"/>
            <a:ext cx="395288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II.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411926" y="3860800"/>
            <a:ext cx="96200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857356" y="3714752"/>
            <a:ext cx="5018900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/>
              <a:t>v případech nekalé soutěže </a:t>
            </a:r>
          </a:p>
          <a:p>
            <a:r>
              <a:rPr lang="cs-CZ" sz="1400" smtClean="0"/>
              <a:t>podle </a:t>
            </a:r>
            <a:r>
              <a:rPr lang="cs-CZ" sz="1400" b="1" smtClean="0"/>
              <a:t>generální klauzule, </a:t>
            </a:r>
            <a:r>
              <a:rPr lang="cs-CZ" sz="1400" smtClean="0"/>
              <a:t>podle</a:t>
            </a:r>
            <a:r>
              <a:rPr lang="cs-CZ" sz="1400" b="1" smtClean="0"/>
              <a:t> § 2977 až 2981 </a:t>
            </a:r>
            <a:r>
              <a:rPr lang="cs-CZ" sz="1400" smtClean="0"/>
              <a:t>nebo podle  </a:t>
            </a:r>
            <a:r>
              <a:rPr lang="cs-CZ" sz="1400" b="1" smtClean="0"/>
              <a:t>§ 2987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(viz výše)</a:t>
            </a:r>
            <a:endParaRPr lang="cs-CZ" sz="1400">
              <a:solidFill>
                <a:srgbClr val="CE32D2"/>
              </a:solidFill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14282" y="4643446"/>
            <a:ext cx="20002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 nahradil spotřebiteli          vzniklou </a:t>
            </a:r>
            <a:r>
              <a:rPr lang="cs-CZ" sz="1400"/>
              <a:t>škodu</a:t>
            </a:r>
          </a:p>
          <a:p>
            <a:pPr algn="l"/>
            <a:endParaRPr lang="cs-CZ" sz="1400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cs-CZ"/>
              <a:t> 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357422" y="4572008"/>
            <a:ext cx="2646626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/>
              <a:t>musí </a:t>
            </a:r>
            <a:r>
              <a:rPr lang="cs-CZ" sz="1400" smtClean="0"/>
              <a:t>vždy   </a:t>
            </a:r>
            <a:r>
              <a:rPr lang="cs-CZ" sz="1400" b="1" smtClean="0">
                <a:solidFill>
                  <a:srgbClr val="FF0000"/>
                </a:solidFill>
              </a:rPr>
              <a:t>r u š i t e l   </a:t>
            </a:r>
            <a:r>
              <a:rPr lang="cs-CZ" sz="1400" smtClean="0"/>
              <a:t>(žalovaný)</a:t>
            </a:r>
            <a:r>
              <a:rPr lang="cs-CZ" sz="1400" b="1" smtClean="0">
                <a:solidFill>
                  <a:srgbClr val="FF0000"/>
                </a:solidFill>
              </a:rPr>
              <a:t> </a:t>
            </a:r>
            <a:r>
              <a:rPr lang="cs-CZ" sz="1400" b="1" dirty="0">
                <a:solidFill>
                  <a:srgbClr val="FF0000"/>
                </a:solidFill>
              </a:rPr>
              <a:t>prokázat</a:t>
            </a:r>
            <a:r>
              <a:rPr lang="cs-CZ" sz="1400"/>
              <a:t>, </a:t>
            </a:r>
            <a:r>
              <a:rPr lang="cs-CZ" sz="1400" smtClean="0"/>
              <a:t> že škoda nebyla způsobena jeho nekalou soutěží</a:t>
            </a:r>
          </a:p>
          <a:p>
            <a:r>
              <a:rPr lang="cs-CZ" sz="1400" smtClean="0"/>
              <a:t>(= obrácené  důkazní břemeno</a:t>
            </a:r>
            <a:r>
              <a:rPr lang="cs-CZ" sz="1400" dirty="0" smtClean="0"/>
              <a:t>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143504" y="5286388"/>
            <a:ext cx="1944688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smtClean="0"/>
              <a:t>ale </a:t>
            </a:r>
            <a:r>
              <a:rPr lang="cs-CZ" sz="1400" b="1" smtClean="0"/>
              <a:t>spotřebitel</a:t>
            </a:r>
            <a:r>
              <a:rPr lang="cs-CZ" sz="1400" smtClean="0"/>
              <a:t> </a:t>
            </a:r>
          </a:p>
          <a:p>
            <a:r>
              <a:rPr lang="cs-CZ" sz="1400" smtClean="0"/>
              <a:t>(= žalobce)</a:t>
            </a:r>
            <a:endParaRPr lang="cs-CZ" sz="1400"/>
          </a:p>
          <a:p>
            <a:r>
              <a:rPr lang="cs-CZ" sz="1400"/>
              <a:t>musí vždy </a:t>
            </a:r>
            <a:r>
              <a:rPr lang="cs-CZ" sz="1400" b="1" smtClean="0">
                <a:solidFill>
                  <a:srgbClr val="FF0000"/>
                </a:solidFill>
              </a:rPr>
              <a:t>prokázat</a:t>
            </a:r>
            <a:endParaRPr lang="cs-CZ" sz="1400" b="1">
              <a:solidFill>
                <a:srgbClr val="FF0000"/>
              </a:solidFill>
            </a:endParaRPr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7072330" y="5643578"/>
            <a:ext cx="5715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80" name="Oval 36"/>
          <p:cNvSpPr>
            <a:spLocks noChangeArrowheads="1"/>
          </p:cNvSpPr>
          <p:nvPr/>
        </p:nvSpPr>
        <p:spPr bwMode="auto">
          <a:xfrm>
            <a:off x="7643834" y="5286388"/>
            <a:ext cx="1500166" cy="725488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/>
              <a:t>výši způsobené</a:t>
            </a:r>
          </a:p>
          <a:p>
            <a:pPr algn="ctr"/>
            <a:r>
              <a:rPr lang="cs-CZ" sz="1400" dirty="0"/>
              <a:t>škody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6357950" y="0"/>
            <a:ext cx="27860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>
                <a:solidFill>
                  <a:schemeClr val="bg1"/>
                </a:solidFill>
              </a:rPr>
              <a:t> </a:t>
            </a:r>
          </a:p>
          <a:p>
            <a:r>
              <a:rPr lang="cs-CZ" sz="1400" b="1" smtClean="0">
                <a:solidFill>
                  <a:srgbClr val="0070C0"/>
                </a:solidFill>
              </a:rPr>
              <a:t>podle § 2989 </a:t>
            </a:r>
            <a:r>
              <a:rPr lang="cs-CZ" sz="1400" b="1" dirty="0">
                <a:solidFill>
                  <a:srgbClr val="0070C0"/>
                </a:solidFill>
              </a:rPr>
              <a:t>odst</a:t>
            </a:r>
            <a:r>
              <a:rPr lang="cs-CZ" sz="1400" b="1">
                <a:solidFill>
                  <a:srgbClr val="0070C0"/>
                </a:solidFill>
              </a:rPr>
              <a:t>. </a:t>
            </a:r>
            <a:r>
              <a:rPr lang="cs-CZ" sz="1400" b="1" smtClean="0">
                <a:solidFill>
                  <a:srgbClr val="0070C0"/>
                </a:solidFill>
              </a:rPr>
              <a:t>2, první věta, OZ</a:t>
            </a:r>
            <a:endParaRPr lang="cs-CZ" sz="1400" b="1" dirty="0">
              <a:solidFill>
                <a:srgbClr val="0070C0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" name="Rectangle 45"/>
          <p:cNvSpPr>
            <a:spLocks noChangeArrowheads="1"/>
          </p:cNvSpPr>
          <p:nvPr/>
        </p:nvSpPr>
        <p:spPr bwMode="auto">
          <a:xfrm>
            <a:off x="6215074" y="3286124"/>
            <a:ext cx="2714612" cy="43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 smtClean="0">
                <a:solidFill>
                  <a:srgbClr val="0070C0"/>
                </a:solidFill>
              </a:rPr>
              <a:t>podle § 2989 </a:t>
            </a:r>
            <a:r>
              <a:rPr lang="cs-CZ" sz="1400" b="1" dirty="0">
                <a:solidFill>
                  <a:srgbClr val="0070C0"/>
                </a:solidFill>
              </a:rPr>
              <a:t>odst</a:t>
            </a:r>
            <a:r>
              <a:rPr lang="cs-CZ" sz="1400" b="1">
                <a:solidFill>
                  <a:srgbClr val="0070C0"/>
                </a:solidFill>
              </a:rPr>
              <a:t>. </a:t>
            </a:r>
            <a:r>
              <a:rPr lang="cs-CZ" sz="1400" b="1" smtClean="0">
                <a:solidFill>
                  <a:srgbClr val="0070C0"/>
                </a:solidFill>
              </a:rPr>
              <a:t>2, druhá věta, 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642918"/>
            <a:ext cx="8678198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1800" b="1" smtClean="0">
                <a:latin typeface="Arial" pitchFamily="34" charset="0"/>
                <a:cs typeface="Arial" pitchFamily="34" charset="0"/>
              </a:rPr>
              <a:t>K právu na uveřejnění rozsudku:</a:t>
            </a:r>
          </a:p>
          <a:p>
            <a:pPr>
              <a:buNone/>
            </a:pPr>
            <a:endParaRPr lang="cs-CZ" sz="18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smtClean="0">
                <a:latin typeface="Arial" pitchFamily="34" charset="0"/>
                <a:cs typeface="Arial" pitchFamily="34" charset="0"/>
              </a:rPr>
              <a:t>	Publikace rozhodnutí může ve svých důsledcích být </a:t>
            </a:r>
          </a:p>
          <a:p>
            <a:pPr algn="just">
              <a:buNone/>
            </a:pPr>
            <a:r>
              <a:rPr lang="cs-CZ" sz="1800" smtClean="0">
                <a:solidFill>
                  <a:srgbClr val="CE32D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1800" smtClean="0">
                <a:latin typeface="Arial" pitchFamily="34" charset="0"/>
                <a:cs typeface="Arial" pitchFamily="34" charset="0"/>
              </a:rPr>
              <a:t>sankcí, reparací, určitou satisfakcí </a:t>
            </a:r>
          </a:p>
          <a:p>
            <a:pPr algn="just">
              <a:buNone/>
            </a:pPr>
            <a:r>
              <a:rPr lang="cs-CZ" sz="1800" smtClean="0">
                <a:latin typeface="Arial" pitchFamily="34" charset="0"/>
                <a:cs typeface="Arial" pitchFamily="34" charset="0"/>
              </a:rPr>
              <a:t>	i mít význam výchovný a preventivní. </a:t>
            </a:r>
          </a:p>
          <a:p>
            <a:pPr algn="just">
              <a:buNone/>
            </a:pPr>
            <a:endParaRPr lang="cs-CZ" sz="18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smtClean="0">
                <a:latin typeface="Arial" pitchFamily="34" charset="0"/>
                <a:cs typeface="Arial" pitchFamily="34" charset="0"/>
              </a:rPr>
              <a:t>	Při rozhodování, zda bude právu na zveřejnění rozsudku vyhověno, je třeba zvažovat každý z těchto atributů jednotlivě i v jejich vzájemné souvislosti tak, aby zákonný smysl tohoto institutu byl naplněn.</a:t>
            </a:r>
            <a:endParaRPr lang="cs-CZ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smtClean="0">
                <a:latin typeface="Arial" pitchFamily="34" charset="0"/>
                <a:cs typeface="Arial" pitchFamily="34" charset="0"/>
              </a:rPr>
              <a:t>			     		</a:t>
            </a:r>
            <a:r>
              <a:rPr lang="cs-CZ" sz="1600" smtClean="0">
                <a:latin typeface="Arial" pitchFamily="34" charset="0"/>
                <a:cs typeface="Arial" pitchFamily="34" charset="0"/>
              </a:rPr>
              <a:t>VS Praha sp. zn. 3 Cmo 85/2001 ze dne 11. 9. 2001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1220</Words>
  <Application>Microsoft Office PowerPoint</Application>
  <PresentationFormat>Předvádění na obrazovce (4:3)</PresentationFormat>
  <Paragraphs>369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TimesNewRoman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Právnická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1826</dc:creator>
  <cp:lastModifiedBy>1826</cp:lastModifiedBy>
  <cp:revision>217</cp:revision>
  <dcterms:created xsi:type="dcterms:W3CDTF">2012-03-10T18:40:30Z</dcterms:created>
  <dcterms:modified xsi:type="dcterms:W3CDTF">2018-05-11T08:49:12Z</dcterms:modified>
</cp:coreProperties>
</file>