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7"/>
  </p:handoutMasterIdLst>
  <p:sldIdLst>
    <p:sldId id="256" r:id="rId2"/>
    <p:sldId id="304" r:id="rId3"/>
    <p:sldId id="280" r:id="rId4"/>
    <p:sldId id="281" r:id="rId5"/>
    <p:sldId id="305" r:id="rId6"/>
    <p:sldId id="306" r:id="rId7"/>
    <p:sldId id="293" r:id="rId8"/>
    <p:sldId id="294" r:id="rId9"/>
    <p:sldId id="300" r:id="rId10"/>
    <p:sldId id="301" r:id="rId11"/>
    <p:sldId id="295" r:id="rId12"/>
    <p:sldId id="296" r:id="rId13"/>
    <p:sldId id="298" r:id="rId14"/>
    <p:sldId id="302" r:id="rId15"/>
    <p:sldId id="261" r:id="rId16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08046" y="314891"/>
            <a:ext cx="5794976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Modelová společnost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Management</a:t>
            </a:r>
            <a:br>
              <a:rPr lang="cs-CZ" sz="2400" dirty="0" smtClean="0"/>
            </a:br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Příklady organizace středisek a vedení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020824"/>
            <a:ext cx="5887654" cy="331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9619488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831900" y="2020824"/>
            <a:ext cx="35751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Výhody:</a:t>
            </a:r>
          </a:p>
          <a:p>
            <a:pPr>
              <a:buFontTx/>
              <a:buChar char="-"/>
            </a:pPr>
            <a:r>
              <a:rPr lang="cs-CZ" dirty="0" smtClean="0"/>
              <a:t>Menší počet organizačních úrovní, stupňů řízení</a:t>
            </a:r>
          </a:p>
          <a:p>
            <a:pPr>
              <a:buFontTx/>
              <a:buChar char="-"/>
            </a:pPr>
            <a:r>
              <a:rPr lang="cs-CZ" dirty="0" smtClean="0"/>
              <a:t>Účelná decentralizace kompetencí</a:t>
            </a:r>
          </a:p>
          <a:p>
            <a:pPr>
              <a:buFontTx/>
              <a:buChar char="-"/>
            </a:pPr>
            <a:r>
              <a:rPr lang="cs-CZ" dirty="0" smtClean="0"/>
              <a:t>Předpoklady pro širší iniciativu zdola</a:t>
            </a:r>
          </a:p>
          <a:p>
            <a:pPr>
              <a:buFontTx/>
              <a:buChar char="-"/>
            </a:pPr>
            <a:r>
              <a:rPr lang="cs-CZ" dirty="0" smtClean="0"/>
              <a:t>Rychlejší rozhodování</a:t>
            </a:r>
          </a:p>
          <a:p>
            <a:endParaRPr lang="cs-CZ" b="1" dirty="0" smtClean="0"/>
          </a:p>
          <a:p>
            <a:r>
              <a:rPr lang="cs-CZ" b="1" dirty="0" smtClean="0"/>
              <a:t>Nevýhody</a:t>
            </a:r>
            <a:r>
              <a:rPr lang="cs-CZ" b="1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Přetěžování vedení</a:t>
            </a:r>
          </a:p>
          <a:p>
            <a:pPr>
              <a:buFontTx/>
              <a:buChar char="-"/>
            </a:pPr>
            <a:r>
              <a:rPr lang="cs-CZ" dirty="0" smtClean="0"/>
              <a:t>Menší možnost neformálního kontaktu vedení</a:t>
            </a:r>
          </a:p>
          <a:p>
            <a:pPr>
              <a:buFontTx/>
              <a:buChar char="-"/>
            </a:pPr>
            <a:r>
              <a:rPr lang="cs-CZ" dirty="0" smtClean="0"/>
              <a:t>Možnost povrchnějšího vnímání problémů jednotlivých středisek vedením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Modelový subjekt „řízení“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306167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b="1" u="sng" dirty="0" smtClean="0"/>
              <a:t>Úkol 4:</a:t>
            </a:r>
          </a:p>
          <a:p>
            <a:r>
              <a:rPr lang="cs-CZ" altLang="cs-CZ" i="1" dirty="0" smtClean="0"/>
              <a:t>Nyní uvažujte nad kvalitou produkce společnosti. Stanovte, kdo kontroluje kvalitu jednotlivých výstupů. Uvažujte nad tím, kdo kontroluje kvalitu činnosti kontrolora.</a:t>
            </a:r>
          </a:p>
          <a:p>
            <a:r>
              <a:rPr lang="cs-CZ" altLang="cs-CZ" i="1" dirty="0" smtClean="0"/>
              <a:t>Zamyslete se nad tím, kdo bude vyhodnocovat výstupy kontrolora.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Kontrola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80744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Kdo je odpovědnou osobou za kontrolu kvality?</a:t>
            </a:r>
          </a:p>
          <a:p>
            <a:r>
              <a:rPr lang="cs-CZ" altLang="cs-CZ" dirty="0" smtClean="0"/>
              <a:t>Kdo dohlíží na činnost kontrolora?</a:t>
            </a:r>
          </a:p>
          <a:p>
            <a:r>
              <a:rPr lang="cs-CZ" altLang="cs-CZ" dirty="0" smtClean="0"/>
              <a:t>Kdo vyhodnocuje výstupy kontrolora?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Modelový subjekt „řízení“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3" cy="4158641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b="1" u="sng" dirty="0" smtClean="0"/>
              <a:t>Úkol 5:</a:t>
            </a:r>
          </a:p>
          <a:p>
            <a:r>
              <a:rPr lang="cs-CZ" altLang="cs-CZ" i="1" dirty="0" smtClean="0"/>
              <a:t>Uvažujte nad osobností vedoucího (</a:t>
            </a:r>
            <a:r>
              <a:rPr lang="cs-CZ" altLang="cs-CZ" i="1" dirty="0" err="1" smtClean="0"/>
              <a:t>managera</a:t>
            </a:r>
            <a:r>
              <a:rPr lang="cs-CZ" altLang="cs-CZ" i="1" dirty="0" smtClean="0"/>
              <a:t>) jednotlivých středisek, popř. celé společnosti.</a:t>
            </a:r>
          </a:p>
          <a:p>
            <a:endParaRPr lang="cs-CZ" altLang="cs-CZ" i="1" dirty="0" smtClean="0"/>
          </a:p>
          <a:p>
            <a:r>
              <a:rPr lang="cs-CZ" altLang="cs-CZ" dirty="0" smtClean="0"/>
              <a:t>Zamyslete se nad následujícími otázkami:</a:t>
            </a:r>
          </a:p>
          <a:p>
            <a:r>
              <a:rPr lang="cs-CZ" altLang="cs-CZ" dirty="0" smtClean="0"/>
              <a:t>Jaké by měl mít charakterové rysy? Jaké by měl mít odborné vzdělání?</a:t>
            </a:r>
          </a:p>
          <a:p>
            <a:r>
              <a:rPr lang="cs-CZ" altLang="cs-CZ" dirty="0" smtClean="0"/>
              <a:t>Upřednostňujete vzdělání či zkušenosti?</a:t>
            </a:r>
          </a:p>
          <a:p>
            <a:r>
              <a:rPr lang="cs-CZ" altLang="cs-CZ" dirty="0" smtClean="0"/>
              <a:t>Měl by být více zaměřený na úkol (např. navýšení produkce) či na komunikaci?</a:t>
            </a:r>
          </a:p>
          <a:p>
            <a:r>
              <a:rPr lang="cs-CZ" altLang="cs-CZ" dirty="0" smtClean="0"/>
              <a:t>Nějaké další specifické vlastnosti?</a:t>
            </a:r>
          </a:p>
          <a:p>
            <a:pPr>
              <a:buNone/>
            </a:pPr>
            <a:endParaRPr lang="cs-CZ" altLang="cs-CZ" i="1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0444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Způsoby vedení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80744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Autoritativní styl</a:t>
            </a:r>
          </a:p>
          <a:p>
            <a:r>
              <a:rPr lang="cs-CZ" altLang="cs-CZ" dirty="0" smtClean="0"/>
              <a:t>Demokratický styl</a:t>
            </a:r>
          </a:p>
          <a:p>
            <a:r>
              <a:rPr lang="cs-CZ" altLang="cs-CZ" dirty="0" err="1" smtClean="0"/>
              <a:t>Laissez</a:t>
            </a:r>
            <a:r>
              <a:rPr lang="cs-CZ" altLang="cs-CZ" dirty="0" smtClean="0"/>
              <a:t>-</a:t>
            </a:r>
            <a:r>
              <a:rPr lang="cs-CZ" altLang="cs-CZ" dirty="0" err="1" smtClean="0"/>
              <a:t>faire</a:t>
            </a:r>
            <a:r>
              <a:rPr lang="cs-CZ" altLang="cs-CZ" dirty="0" smtClean="0"/>
              <a:t> styl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Náplň dnešní hodiny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dirty="0" smtClean="0"/>
              <a:t>Jednoduchý byznys plán</a:t>
            </a:r>
          </a:p>
          <a:p>
            <a:r>
              <a:rPr lang="cs-CZ" altLang="cs-CZ" dirty="0" smtClean="0"/>
              <a:t>Forma podnikání</a:t>
            </a:r>
          </a:p>
          <a:p>
            <a:r>
              <a:rPr lang="cs-CZ" altLang="cs-CZ" dirty="0" smtClean="0"/>
              <a:t>Struktura podnikání</a:t>
            </a:r>
          </a:p>
          <a:p>
            <a:r>
              <a:rPr lang="cs-CZ" altLang="cs-CZ" dirty="0" smtClean="0"/>
              <a:t>Financování</a:t>
            </a:r>
          </a:p>
          <a:p>
            <a:r>
              <a:rPr lang="cs-CZ" altLang="cs-CZ" dirty="0" smtClean="0"/>
              <a:t>Řízení</a:t>
            </a:r>
          </a:p>
          <a:p>
            <a:r>
              <a:rPr lang="cs-CZ" altLang="cs-CZ" dirty="0" smtClean="0"/>
              <a:t>„krizové situace“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23366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Modelový subjekt „řízení“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306167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b="1" u="sng" dirty="0" smtClean="0"/>
              <a:t>Úkol 1:</a:t>
            </a:r>
          </a:p>
          <a:p>
            <a:r>
              <a:rPr lang="cs-CZ" altLang="cs-CZ" i="1" dirty="0" smtClean="0"/>
              <a:t>Vytvořte si koncept jednoduché obchodní společnosti.  Ujasněte si, čím se bude zabývat. Rozdělte její činnost do středisek (např. výroba, nákup, prodej, ekonomické oddělení, atd.).</a:t>
            </a:r>
          </a:p>
          <a:p>
            <a:r>
              <a:rPr lang="cs-CZ" altLang="cs-CZ" i="1" dirty="0" smtClean="0"/>
              <a:t>Uvažujte nad množstvím zaměstnanců, nad množstvím výstupů (vyrobených výrobků, poskytnutých služeb). Udělejte si </a:t>
            </a:r>
            <a:r>
              <a:rPr lang="cs-CZ" altLang="cs-CZ" i="1" u="sng" dirty="0" smtClean="0"/>
              <a:t>zatím jen rámcovou </a:t>
            </a:r>
            <a:r>
              <a:rPr lang="cs-CZ" altLang="cs-CZ" i="1" dirty="0" smtClean="0"/>
              <a:t>představu o zdrojích financování, očekávaných provozních nákladech a výnosech. </a:t>
            </a:r>
          </a:p>
          <a:p>
            <a:r>
              <a:rPr lang="cs-CZ" altLang="cs-CZ" i="1" dirty="0" smtClean="0"/>
              <a:t>V této fázi se soustřeďte zejména na </a:t>
            </a:r>
            <a:r>
              <a:rPr lang="cs-CZ" altLang="cs-CZ" i="1" u="sng" dirty="0" smtClean="0"/>
              <a:t>základní ideu činnosti, rozdělení do středisek, základní procesy</a:t>
            </a:r>
            <a:r>
              <a:rPr lang="cs-CZ" altLang="cs-CZ" i="1" dirty="0" smtClean="0"/>
              <a:t>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koncept modelové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dirty="0" smtClean="0"/>
              <a:t>Čím se Vaše modelová společnost zabývá?</a:t>
            </a:r>
          </a:p>
          <a:p>
            <a:r>
              <a:rPr lang="cs-CZ" altLang="cs-CZ" dirty="0" smtClean="0"/>
              <a:t>Do jakých středisek je vaše společnost rozdělena?</a:t>
            </a:r>
          </a:p>
          <a:p>
            <a:r>
              <a:rPr lang="cs-CZ" altLang="cs-CZ" dirty="0" smtClean="0"/>
              <a:t>Kolik zaměstnanců je v každém ze středisek?</a:t>
            </a:r>
          </a:p>
          <a:p>
            <a:r>
              <a:rPr lang="cs-CZ" altLang="cs-CZ" dirty="0" smtClean="0"/>
              <a:t>Kdo je řídí?</a:t>
            </a:r>
          </a:p>
          <a:p>
            <a:r>
              <a:rPr lang="cs-CZ" altLang="cs-CZ" dirty="0" smtClean="0"/>
              <a:t>Kdo dohlíží na procesy mezi jednotlivými středisky?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Modelový subjekt „řízení“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306167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b="1" u="sng" dirty="0" smtClean="0"/>
              <a:t>Úkol 2:</a:t>
            </a:r>
          </a:p>
          <a:p>
            <a:r>
              <a:rPr lang="cs-CZ" altLang="cs-CZ" i="1" dirty="0" smtClean="0"/>
              <a:t>Uvažujte blíže nad formou Vašeho podnikání. Chcete omezit svoji odpovědnost?</a:t>
            </a:r>
          </a:p>
          <a:p>
            <a:r>
              <a:rPr lang="cs-CZ" altLang="cs-CZ" i="1" dirty="0" smtClean="0"/>
              <a:t>Potřebujete cizí kapitál? Jak oslovíte potenciální investory?</a:t>
            </a:r>
          </a:p>
          <a:p>
            <a:r>
              <a:rPr lang="cs-CZ" altLang="cs-CZ" i="1" dirty="0" smtClean="0"/>
              <a:t>Vytvořte si jednoduchou účetní rozvahu 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3557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otázky formy a financování modelové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dirty="0" smtClean="0"/>
              <a:t>Jakou formu jste zvolili a proč?</a:t>
            </a:r>
          </a:p>
          <a:p>
            <a:r>
              <a:rPr lang="cs-CZ" altLang="cs-CZ" dirty="0" smtClean="0"/>
              <a:t>Potřebujete prostředky od investorů? Jak je oslovíte?</a:t>
            </a:r>
          </a:p>
          <a:p>
            <a:r>
              <a:rPr lang="cs-CZ" altLang="cs-CZ" dirty="0" smtClean="0"/>
              <a:t>Půjčíte si Vy nebo Vaše společnost?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996193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Modelový subjekt „řízení“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306167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b="1" u="sng" dirty="0" smtClean="0"/>
              <a:t>Úkol 3:</a:t>
            </a:r>
          </a:p>
          <a:p>
            <a:r>
              <a:rPr lang="cs-CZ" altLang="cs-CZ" i="1" dirty="0" smtClean="0"/>
              <a:t>Vaše společnost prosperuje, obraty rostou, zvyšujete produkci o cca 100%.</a:t>
            </a:r>
          </a:p>
          <a:p>
            <a:r>
              <a:rPr lang="cs-CZ" altLang="cs-CZ" i="1" dirty="0" smtClean="0"/>
              <a:t>Uvažujte nad zřízením nových středisek, případně nad členěním těch stávajících. Dále uvažujte nad rozšířením pracovní síly a nad změnou struktury managementu.</a:t>
            </a:r>
          </a:p>
          <a:p>
            <a:r>
              <a:rPr lang="cs-CZ" altLang="cs-CZ" i="1" dirty="0" smtClean="0"/>
              <a:t>Uvažujte nad tím, zdali některé služby/produkty, které jste kupovali, si můžete začít vyrábět sami.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Společnost po rozšíření produkce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56232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Učinily jste nějaké změny ve struktuře?</a:t>
            </a:r>
          </a:p>
          <a:p>
            <a:r>
              <a:rPr lang="cs-CZ" altLang="cs-CZ" dirty="0" smtClean="0"/>
              <a:t>Přibyla nová střediska?</a:t>
            </a:r>
          </a:p>
          <a:p>
            <a:r>
              <a:rPr lang="cs-CZ" altLang="cs-CZ" dirty="0" smtClean="0"/>
              <a:t>Změnili jste strukturu managementu?</a:t>
            </a:r>
          </a:p>
          <a:p>
            <a:r>
              <a:rPr lang="cs-CZ" altLang="cs-CZ" dirty="0" smtClean="0"/>
              <a:t>Jak probíhá komunikace mezi středisky?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Příklady organizace středisek a vedení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020824"/>
            <a:ext cx="5373684" cy="331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9619488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434072" y="2020824"/>
            <a:ext cx="42336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Vedení má více času na plánování a rozhodování</a:t>
            </a:r>
          </a:p>
          <a:p>
            <a:pPr>
              <a:buFontTx/>
              <a:buChar char="-"/>
            </a:pPr>
            <a:r>
              <a:rPr lang="cs-CZ" dirty="0" smtClean="0"/>
              <a:t>Účinnější </a:t>
            </a:r>
            <a:r>
              <a:rPr lang="cs-CZ" dirty="0" smtClean="0"/>
              <a:t>koordinace a kontrola</a:t>
            </a:r>
          </a:p>
          <a:p>
            <a:pPr>
              <a:buFontTx/>
              <a:buChar char="-"/>
            </a:pPr>
            <a:r>
              <a:rPr lang="cs-CZ" dirty="0" smtClean="0"/>
              <a:t>Lepší „obrázek“ fungování celku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Nevýhody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Sklon k detailnímu vedení lidí</a:t>
            </a:r>
          </a:p>
          <a:p>
            <a:pPr>
              <a:buFontTx/>
              <a:buChar char="-"/>
            </a:pPr>
            <a:r>
              <a:rPr lang="cs-CZ" dirty="0" smtClean="0"/>
              <a:t>Přehnaná kontrolní činnost</a:t>
            </a:r>
          </a:p>
          <a:p>
            <a:pPr>
              <a:buFontTx/>
              <a:buChar char="-"/>
            </a:pPr>
            <a:r>
              <a:rPr lang="cs-CZ" dirty="0" smtClean="0"/>
              <a:t>Nebezpečí </a:t>
            </a:r>
            <a:r>
              <a:rPr lang="cs-CZ" dirty="0" smtClean="0"/>
              <a:t>zkreslování informací při velkém stupni úrovní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1947</TotalTime>
  <Words>554</Words>
  <Application>Microsoft Office PowerPoint</Application>
  <PresentationFormat>Širokoúhlá obrazovka</PresentationFormat>
  <Paragraphs>90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Paralaxa</vt:lpstr>
      <vt:lpstr>Modelová společnost</vt:lpstr>
      <vt:lpstr>Náplň dnešní hodiny</vt:lpstr>
      <vt:lpstr>Modelový subjekt „řízení“</vt:lpstr>
      <vt:lpstr>Základní koncept modelové společnosti</vt:lpstr>
      <vt:lpstr>Modelový subjekt „řízení“</vt:lpstr>
      <vt:lpstr>Základní otázky formy a financování modelové společnosti</vt:lpstr>
      <vt:lpstr>Modelový subjekt „řízení“</vt:lpstr>
      <vt:lpstr>Společnost po rozšíření produkce</vt:lpstr>
      <vt:lpstr>Příklady organizace středisek a vedení</vt:lpstr>
      <vt:lpstr>Příklady organizace středisek a vedení</vt:lpstr>
      <vt:lpstr>Modelový subjekt „řízení“</vt:lpstr>
      <vt:lpstr>Kontrola kvality</vt:lpstr>
      <vt:lpstr>Modelový subjekt „řízení“</vt:lpstr>
      <vt:lpstr>Způsoby vedení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122</cp:revision>
  <cp:lastPrinted>2017-11-21T16:50:02Z</cp:lastPrinted>
  <dcterms:created xsi:type="dcterms:W3CDTF">2016-10-17T17:38:14Z</dcterms:created>
  <dcterms:modified xsi:type="dcterms:W3CDTF">2018-02-15T13:50:05Z</dcterms:modified>
</cp:coreProperties>
</file>