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8"/>
  </p:handoutMasterIdLst>
  <p:sldIdLst>
    <p:sldId id="256" r:id="rId2"/>
    <p:sldId id="308" r:id="rId3"/>
    <p:sldId id="322" r:id="rId4"/>
    <p:sldId id="323" r:id="rId5"/>
    <p:sldId id="324" r:id="rId6"/>
    <p:sldId id="325" r:id="rId7"/>
    <p:sldId id="326" r:id="rId8"/>
    <p:sldId id="315" r:id="rId9"/>
    <p:sldId id="327" r:id="rId10"/>
    <p:sldId id="328" r:id="rId11"/>
    <p:sldId id="321" r:id="rId12"/>
    <p:sldId id="316" r:id="rId13"/>
    <p:sldId id="318" r:id="rId14"/>
    <p:sldId id="329" r:id="rId15"/>
    <p:sldId id="319" r:id="rId16"/>
    <p:sldId id="261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104" d="100"/>
          <a:sy n="104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8.3.2018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fTnatOuvN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Několik poznámek ke komunikaci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Osobní </a:t>
            </a:r>
            <a:r>
              <a:rPr lang="cs-CZ" sz="2400" dirty="0" smtClean="0"/>
              <a:t>management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Probíhající rozhovor – co mít na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5648"/>
            <a:ext cx="10018713" cy="4651246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 kým hovořím?</a:t>
            </a:r>
          </a:p>
          <a:p>
            <a:pPr lvl="1"/>
            <a:r>
              <a:rPr lang="cs-CZ" dirty="0" smtClean="0"/>
              <a:t>je to profesionál v nějakém oboru</a:t>
            </a:r>
          </a:p>
          <a:p>
            <a:pPr lvl="1"/>
            <a:r>
              <a:rPr lang="cs-CZ" dirty="0" smtClean="0"/>
              <a:t>rozumí mi?</a:t>
            </a:r>
          </a:p>
          <a:p>
            <a:pPr lvl="1"/>
            <a:r>
              <a:rPr lang="cs-CZ" dirty="0" smtClean="0"/>
              <a:t>poslouchá mě?</a:t>
            </a:r>
          </a:p>
          <a:p>
            <a:pPr lvl="1"/>
            <a:r>
              <a:rPr lang="cs-CZ" dirty="0" smtClean="0"/>
              <a:t>čeho chce posluchač dosáhnout?</a:t>
            </a:r>
          </a:p>
          <a:p>
            <a:r>
              <a:rPr lang="cs-CZ" dirty="0" smtClean="0"/>
              <a:t>Čeho chci dosáhnout?</a:t>
            </a:r>
          </a:p>
          <a:p>
            <a:pPr lvl="2"/>
            <a:r>
              <a:rPr lang="cs-CZ" dirty="0" smtClean="0"/>
              <a:t>Neodbíhat zbytečně od tématu</a:t>
            </a:r>
          </a:p>
          <a:p>
            <a:pPr lvl="2"/>
            <a:r>
              <a:rPr lang="cs-CZ" dirty="0" smtClean="0"/>
              <a:t>Nevyvracet vše – nechat druhou stranu v omylu?</a:t>
            </a:r>
          </a:p>
          <a:p>
            <a:r>
              <a:rPr lang="cs-CZ" dirty="0" smtClean="0"/>
              <a:t>Poslouchat, co druhá strana sděluje!</a:t>
            </a:r>
          </a:p>
          <a:p>
            <a:pPr lvl="2"/>
            <a:r>
              <a:rPr lang="cs-CZ" dirty="0" smtClean="0"/>
              <a:t>Neskákat do řeči / vnímat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00655"/>
            <a:ext cx="10018713" cy="3096767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CARNEGIE, Dale. Jak získávát přátele a </a:t>
            </a:r>
            <a:r>
              <a:rPr lang="cs-CZ" dirty="0" smtClean="0"/>
              <a:t>působit na </a:t>
            </a:r>
            <a:r>
              <a:rPr lang="cs-CZ" dirty="0" smtClean="0"/>
              <a:t>lidi.</a:t>
            </a:r>
          </a:p>
          <a:p>
            <a:r>
              <a:rPr lang="cs-CZ" dirty="0" smtClean="0"/>
              <a:t>NAUMAN, F. Umění </a:t>
            </a:r>
            <a:r>
              <a:rPr lang="cs-CZ" dirty="0" smtClean="0"/>
              <a:t>konverzace</a:t>
            </a:r>
          </a:p>
          <a:p>
            <a:r>
              <a:rPr lang="cs-CZ" dirty="0" smtClean="0"/>
              <a:t>PEASE, Allan. PEASE, Barbara. Řeč těla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500496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Modelová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5064"/>
            <a:ext cx="10018713" cy="3593591"/>
          </a:xfrm>
        </p:spPr>
        <p:txBody>
          <a:bodyPr>
            <a:normAutofit/>
          </a:bodyPr>
          <a:lstStyle/>
          <a:p>
            <a:r>
              <a:rPr lang="cs-CZ" dirty="0" smtClean="0"/>
              <a:t>Dorazili jste na třídní sraz spolužáků ze střední školy. Spolužačka, která měla sraz zahajovat nedorazila.</a:t>
            </a:r>
          </a:p>
          <a:p>
            <a:r>
              <a:rPr lang="cs-CZ" dirty="0" smtClean="0"/>
              <a:t>Na akci je cca 25 lidí. Většina bývalý spolužáci, část bývalých vyučujících.</a:t>
            </a:r>
          </a:p>
          <a:p>
            <a:r>
              <a:rPr lang="cs-CZ" dirty="0" smtClean="0"/>
              <a:t>Bez přípravy jste vyzváni k tomu, abyste třídní sraz zahájili... 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Nečekaný proslov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09928"/>
            <a:ext cx="10018713" cy="451713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 smtClean="0"/>
              <a:t>Někdy je doporučována </a:t>
            </a:r>
            <a:r>
              <a:rPr lang="cs-CZ" altLang="cs-CZ" sz="2800" dirty="0" smtClean="0"/>
              <a:t>rovnice</a:t>
            </a:r>
            <a:r>
              <a:rPr lang="cs-CZ" altLang="cs-CZ" sz="2800" dirty="0" smtClean="0"/>
              <a:t>:</a:t>
            </a:r>
          </a:p>
          <a:p>
            <a:pPr algn="ctr">
              <a:lnSpc>
                <a:spcPct val="90000"/>
              </a:lnSpc>
              <a:buNone/>
            </a:pPr>
            <a:r>
              <a:rPr lang="cs-CZ" altLang="cs-CZ" sz="2800" b="1" dirty="0" smtClean="0"/>
              <a:t>minulost </a:t>
            </a:r>
            <a:r>
              <a:rPr lang="cs-CZ" altLang="cs-CZ" sz="2800" b="1" dirty="0"/>
              <a:t>– přítomnost – budoucnost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nemluvit </a:t>
            </a:r>
            <a:r>
              <a:rPr lang="cs-CZ" altLang="cs-CZ" sz="2800" dirty="0" smtClean="0"/>
              <a:t>o sobě, mluvit o posluchačích</a:t>
            </a:r>
            <a:endParaRPr lang="cs-CZ" altLang="cs-CZ" sz="2800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en-US" altLang="cs-CZ" dirty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588302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Několik obecných zásad pro vyjednávání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91640"/>
            <a:ext cx="10018713" cy="451713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Vyjasněte si čeho chcete dosáhnout (kde jsou hranice)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Zkuste pochopit, čeho </a:t>
            </a:r>
            <a:r>
              <a:rPr lang="cs-CZ" altLang="cs-CZ" dirty="0" smtClean="0"/>
              <a:t>chce druhá strana </a:t>
            </a:r>
            <a:r>
              <a:rPr lang="cs-CZ" altLang="cs-CZ" dirty="0" smtClean="0"/>
              <a:t>dosáhnout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zkuste najít to, v čem se shodujete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předkládejte </a:t>
            </a:r>
            <a:r>
              <a:rPr lang="cs-CZ" altLang="cs-CZ" dirty="0"/>
              <a:t>návrhy místo požadavků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příležitostně přenechat autorství vlastní myšlenky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„</a:t>
            </a:r>
            <a:r>
              <a:rPr lang="cs-CZ" altLang="cs-CZ" dirty="0" smtClean="0"/>
              <a:t>salámová“ metoda</a:t>
            </a: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nechat druhou stranu, aby si „udržela tvář“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793738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7"/>
            <a:ext cx="10018713" cy="4517135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KHAN-PANNI, P. Mluvte k </a:t>
            </a:r>
            <a:r>
              <a:rPr lang="cs-CZ" altLang="cs-CZ" sz="2800" dirty="0" smtClean="0"/>
              <a:t>věci</a:t>
            </a:r>
          </a:p>
          <a:p>
            <a:r>
              <a:rPr lang="cs-CZ" altLang="cs-CZ" sz="2800" dirty="0" smtClean="0"/>
              <a:t>NAUMAN, P. Umění diplomatického jednání</a:t>
            </a:r>
            <a:endParaRPr lang="cs-CZ" altLang="cs-CZ" sz="2800" dirty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712380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První setkání – první dojem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46504"/>
            <a:ext cx="10018713" cy="451713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Komunikace začíná již tím, jak vstoupíte do místnosti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První setkání – první dojem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46504"/>
            <a:ext cx="10018713" cy="451713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Komunikace začíná již tím, jak vstoupíte do místnosti</a:t>
            </a:r>
          </a:p>
          <a:p>
            <a:r>
              <a:rPr lang="cs-CZ" dirty="0" smtClean="0"/>
              <a:t>Soustřeďte se podání ruky</a:t>
            </a:r>
          </a:p>
          <a:p>
            <a:pPr lvl="1"/>
            <a:r>
              <a:rPr lang="cs-CZ" dirty="0" smtClean="0"/>
              <a:t>síla stisku</a:t>
            </a:r>
          </a:p>
          <a:p>
            <a:pPr lvl="1"/>
            <a:r>
              <a:rPr lang="cs-CZ" dirty="0" smtClean="0"/>
              <a:t>délka potřesení ruky</a:t>
            </a:r>
          </a:p>
          <a:p>
            <a:pPr lvl="1"/>
            <a:r>
              <a:rPr lang="cs-CZ" dirty="0" smtClean="0"/>
              <a:t>suchá/vlhká dlaň</a:t>
            </a:r>
          </a:p>
          <a:p>
            <a:pPr lvl="1"/>
            <a:r>
              <a:rPr lang="cs-CZ" dirty="0" err="1" smtClean="0"/>
              <a:t>sdo</a:t>
            </a:r>
            <a:r>
              <a:rPr lang="cs-CZ" dirty="0" smtClean="0"/>
              <a:t> má „</a:t>
            </a:r>
            <a:r>
              <a:rPr lang="cs-CZ" dirty="0" err="1" smtClean="0"/>
              <a:t>upper</a:t>
            </a:r>
            <a:r>
              <a:rPr lang="cs-CZ" dirty="0" smtClean="0"/>
              <a:t> </a:t>
            </a:r>
            <a:r>
              <a:rPr lang="cs-CZ" dirty="0" err="1" smtClean="0"/>
              <a:t>hand</a:t>
            </a:r>
            <a:r>
              <a:rPr lang="cs-CZ" dirty="0" smtClean="0"/>
              <a:t>“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První setkání – první dojem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46504"/>
            <a:ext cx="10018713" cy="451713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Komunikace začíná již tím, jak vstoupíte do místnosti</a:t>
            </a:r>
          </a:p>
          <a:p>
            <a:r>
              <a:rPr lang="cs-CZ" dirty="0" smtClean="0"/>
              <a:t>Soustřeďte se podání ruky</a:t>
            </a:r>
          </a:p>
          <a:p>
            <a:pPr lvl="1"/>
            <a:r>
              <a:rPr lang="cs-CZ" dirty="0" smtClean="0"/>
              <a:t>síla stisku</a:t>
            </a:r>
          </a:p>
          <a:p>
            <a:pPr lvl="1"/>
            <a:r>
              <a:rPr lang="cs-CZ" dirty="0" smtClean="0"/>
              <a:t>délka potřesení ruky</a:t>
            </a:r>
          </a:p>
          <a:p>
            <a:pPr lvl="1"/>
            <a:r>
              <a:rPr lang="cs-CZ" dirty="0" smtClean="0"/>
              <a:t>suchá/vlhká dlaň</a:t>
            </a:r>
          </a:p>
          <a:p>
            <a:pPr lvl="1"/>
            <a:r>
              <a:rPr lang="cs-CZ" dirty="0" err="1" smtClean="0"/>
              <a:t>sdo</a:t>
            </a:r>
            <a:r>
              <a:rPr lang="cs-CZ" dirty="0" smtClean="0"/>
              <a:t> má „</a:t>
            </a:r>
            <a:r>
              <a:rPr lang="cs-CZ" dirty="0" err="1" smtClean="0"/>
              <a:t>upper</a:t>
            </a:r>
            <a:r>
              <a:rPr lang="cs-CZ" dirty="0" smtClean="0"/>
              <a:t> </a:t>
            </a:r>
            <a:r>
              <a:rPr lang="cs-CZ" dirty="0" err="1" smtClean="0"/>
              <a:t>hand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Pohled do očí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První setkání – první dojem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46504"/>
            <a:ext cx="10018713" cy="451713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Komunikace začíná již tím, jak vstoupíte do místnosti</a:t>
            </a:r>
          </a:p>
          <a:p>
            <a:r>
              <a:rPr lang="cs-CZ" dirty="0" smtClean="0"/>
              <a:t>Soustřeďte se podání ruky</a:t>
            </a:r>
          </a:p>
          <a:p>
            <a:pPr lvl="1"/>
            <a:r>
              <a:rPr lang="cs-CZ" dirty="0" smtClean="0"/>
              <a:t>síla stisku</a:t>
            </a:r>
          </a:p>
          <a:p>
            <a:pPr lvl="1"/>
            <a:r>
              <a:rPr lang="cs-CZ" dirty="0" smtClean="0"/>
              <a:t>délka potřesení ruky</a:t>
            </a:r>
          </a:p>
          <a:p>
            <a:pPr lvl="1"/>
            <a:r>
              <a:rPr lang="cs-CZ" dirty="0" smtClean="0"/>
              <a:t>suchá/vlhká dlaň</a:t>
            </a:r>
          </a:p>
          <a:p>
            <a:pPr lvl="1"/>
            <a:r>
              <a:rPr lang="cs-CZ" dirty="0" err="1" smtClean="0"/>
              <a:t>sdo</a:t>
            </a:r>
            <a:r>
              <a:rPr lang="cs-CZ" dirty="0" smtClean="0"/>
              <a:t> má „</a:t>
            </a:r>
            <a:r>
              <a:rPr lang="cs-CZ" dirty="0" err="1" smtClean="0"/>
              <a:t>upper</a:t>
            </a:r>
            <a:r>
              <a:rPr lang="cs-CZ" dirty="0" smtClean="0"/>
              <a:t> </a:t>
            </a:r>
            <a:r>
              <a:rPr lang="cs-CZ" dirty="0" err="1" smtClean="0"/>
              <a:t>hand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Pohled do očí</a:t>
            </a:r>
          </a:p>
          <a:p>
            <a:r>
              <a:rPr lang="cs-CZ" dirty="0" smtClean="0"/>
              <a:t>Představení se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První setkání – první dojem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46504"/>
            <a:ext cx="10018713" cy="451713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Komunikace začíná již tím, jak vstoupíte do místnosti</a:t>
            </a:r>
          </a:p>
          <a:p>
            <a:r>
              <a:rPr lang="cs-CZ" dirty="0" smtClean="0"/>
              <a:t>Soustřeďte se podání ruky</a:t>
            </a:r>
          </a:p>
          <a:p>
            <a:pPr lvl="1"/>
            <a:r>
              <a:rPr lang="cs-CZ" dirty="0" smtClean="0"/>
              <a:t>síla stisku</a:t>
            </a:r>
          </a:p>
          <a:p>
            <a:pPr lvl="1"/>
            <a:r>
              <a:rPr lang="cs-CZ" dirty="0" smtClean="0"/>
              <a:t>délka potřesení ruky</a:t>
            </a:r>
          </a:p>
          <a:p>
            <a:pPr lvl="1"/>
            <a:r>
              <a:rPr lang="cs-CZ" dirty="0" smtClean="0"/>
              <a:t>suchá/vlhká dlaň</a:t>
            </a:r>
          </a:p>
          <a:p>
            <a:pPr lvl="1"/>
            <a:r>
              <a:rPr lang="cs-CZ" dirty="0" err="1" smtClean="0"/>
              <a:t>sdo</a:t>
            </a:r>
            <a:r>
              <a:rPr lang="cs-CZ" dirty="0" smtClean="0"/>
              <a:t> má „</a:t>
            </a:r>
            <a:r>
              <a:rPr lang="cs-CZ" dirty="0" err="1" smtClean="0"/>
              <a:t>upper</a:t>
            </a:r>
            <a:r>
              <a:rPr lang="cs-CZ" dirty="0" smtClean="0"/>
              <a:t> </a:t>
            </a:r>
            <a:r>
              <a:rPr lang="cs-CZ" dirty="0" err="1" smtClean="0"/>
              <a:t>hand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Pohled do očí</a:t>
            </a:r>
          </a:p>
          <a:p>
            <a:r>
              <a:rPr lang="cs-CZ" dirty="0" smtClean="0"/>
              <a:t>Představení se</a:t>
            </a:r>
          </a:p>
          <a:p>
            <a:r>
              <a:rPr lang="cs-CZ" dirty="0" smtClean="0"/>
              <a:t>Jak se jen jmenuje</a:t>
            </a:r>
            <a:r>
              <a:rPr lang="cs-CZ" dirty="0" smtClean="0"/>
              <a:t>?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„slov“ k nonverbální komunikaci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46504"/>
            <a:ext cx="10018713" cy="451713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Síla non-verbální komunikace</a:t>
            </a:r>
          </a:p>
          <a:p>
            <a:endParaRPr lang="cs-CZ" dirty="0" smtClean="0"/>
          </a:p>
          <a:p>
            <a:r>
              <a:rPr lang="cs-CZ" dirty="0" smtClean="0"/>
              <a:t>Několik příkladů – videa:</a:t>
            </a:r>
          </a:p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www.youtube.com/watch?v=kfTnatOuvNI</a:t>
            </a:r>
            <a:endParaRPr lang="cs-CZ" dirty="0" smtClean="0"/>
          </a:p>
          <a:p>
            <a:r>
              <a:rPr lang="cs-CZ" dirty="0" smtClean="0"/>
              <a:t>(3:30 – 5:00, 5:05 – 7:15, 7:30-8:50)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Probíhající rozhovor – co mít na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5648"/>
            <a:ext cx="10018713" cy="4651246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 kým hovořím?</a:t>
            </a:r>
          </a:p>
          <a:p>
            <a:pPr lvl="1"/>
            <a:r>
              <a:rPr lang="cs-CZ" dirty="0" smtClean="0"/>
              <a:t>je to profesionál v nějakém oboru</a:t>
            </a:r>
          </a:p>
          <a:p>
            <a:pPr lvl="1"/>
            <a:r>
              <a:rPr lang="cs-CZ" dirty="0" smtClean="0"/>
              <a:t>rozumí mi?</a:t>
            </a:r>
          </a:p>
          <a:p>
            <a:pPr lvl="1"/>
            <a:r>
              <a:rPr lang="cs-CZ" dirty="0" smtClean="0"/>
              <a:t>poslouchá mě?</a:t>
            </a:r>
          </a:p>
          <a:p>
            <a:pPr lvl="1"/>
            <a:r>
              <a:rPr lang="cs-CZ" dirty="0" smtClean="0"/>
              <a:t>čeho chce posluchač dosáhnout?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Probíhající rozhovor – co mít na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5648"/>
            <a:ext cx="10018713" cy="4651246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 kým hovořím?</a:t>
            </a:r>
          </a:p>
          <a:p>
            <a:pPr lvl="1"/>
            <a:r>
              <a:rPr lang="cs-CZ" dirty="0" smtClean="0"/>
              <a:t>je to profesionál v nějakém oboru</a:t>
            </a:r>
          </a:p>
          <a:p>
            <a:pPr lvl="1"/>
            <a:r>
              <a:rPr lang="cs-CZ" dirty="0" smtClean="0"/>
              <a:t>rozumí mi?</a:t>
            </a:r>
          </a:p>
          <a:p>
            <a:pPr lvl="1"/>
            <a:r>
              <a:rPr lang="cs-CZ" dirty="0" smtClean="0"/>
              <a:t>poslouchá mě?</a:t>
            </a:r>
          </a:p>
          <a:p>
            <a:pPr lvl="1"/>
            <a:r>
              <a:rPr lang="cs-CZ" dirty="0" smtClean="0"/>
              <a:t>čeho chce posluchač dosáhnout?</a:t>
            </a:r>
          </a:p>
          <a:p>
            <a:r>
              <a:rPr lang="cs-CZ" dirty="0" smtClean="0"/>
              <a:t>Čeho chci dosáhnout?</a:t>
            </a:r>
          </a:p>
          <a:p>
            <a:pPr lvl="2"/>
            <a:r>
              <a:rPr lang="cs-CZ" dirty="0" smtClean="0"/>
              <a:t>Neodbíhat zbytečně od tématu</a:t>
            </a:r>
          </a:p>
          <a:p>
            <a:pPr lvl="2"/>
            <a:r>
              <a:rPr lang="cs-CZ" dirty="0" smtClean="0"/>
              <a:t>Nevyvracet vše – nechat druhou stranu v omylu?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2024</TotalTime>
  <Words>501</Words>
  <Application>Microsoft Office PowerPoint</Application>
  <PresentationFormat>Vlastní</PresentationFormat>
  <Paragraphs>105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Paralaxa</vt:lpstr>
      <vt:lpstr>Několik poznámek ke komunikaci</vt:lpstr>
      <vt:lpstr>První setkání – první dojem</vt:lpstr>
      <vt:lpstr>První setkání – první dojem</vt:lpstr>
      <vt:lpstr>První setkání – první dojem</vt:lpstr>
      <vt:lpstr>První setkání – první dojem</vt:lpstr>
      <vt:lpstr>První setkání – první dojem</vt:lpstr>
      <vt:lpstr>Pár „slov“ k nonverbální komunikaci</vt:lpstr>
      <vt:lpstr>Probíhající rozhovor – co mít na paměti</vt:lpstr>
      <vt:lpstr>Probíhající rozhovor – co mít na paměti</vt:lpstr>
      <vt:lpstr>Probíhající rozhovor – co mít na paměti</vt:lpstr>
      <vt:lpstr>Doporučená literatura</vt:lpstr>
      <vt:lpstr>Modelová situace</vt:lpstr>
      <vt:lpstr>Nečekaný proslov</vt:lpstr>
      <vt:lpstr>Několik obecných zásad pro vyjednávání</vt:lpstr>
      <vt:lpstr>Doporučená literatura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schwejo</cp:lastModifiedBy>
  <cp:revision>139</cp:revision>
  <cp:lastPrinted>2016-12-01T06:58:45Z</cp:lastPrinted>
  <dcterms:created xsi:type="dcterms:W3CDTF">2016-10-17T17:38:14Z</dcterms:created>
  <dcterms:modified xsi:type="dcterms:W3CDTF">2018-03-08T09:39:16Z</dcterms:modified>
</cp:coreProperties>
</file>