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4" r:id="rId1"/>
  </p:sldMasterIdLst>
  <p:notesMasterIdLst>
    <p:notesMasterId r:id="rId21"/>
  </p:notesMasterIdLst>
  <p:sldIdLst>
    <p:sldId id="460" r:id="rId2"/>
    <p:sldId id="443" r:id="rId3"/>
    <p:sldId id="442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458" r:id="rId18"/>
    <p:sldId id="459" r:id="rId19"/>
    <p:sldId id="461" r:id="rId20"/>
  </p:sldIdLst>
  <p:sldSz cx="9144000" cy="6858000" type="screen4x3"/>
  <p:notesSz cx="6797675" cy="9872663"/>
  <p:defaultTextStyle>
    <a:defPPr>
      <a:defRPr lang="cs-CZ"/>
    </a:defPPr>
    <a:lvl1pPr algn="l" rtl="0" eaLnBrk="0" fontAlgn="base" hangingPunct="0">
      <a:lnSpc>
        <a:spcPct val="80000"/>
      </a:lnSpc>
      <a:spcBef>
        <a:spcPct val="30000"/>
      </a:spcBef>
      <a:spcAft>
        <a:spcPct val="0"/>
      </a:spcAft>
      <a:buClr>
        <a:schemeClr val="accent1"/>
      </a:buClr>
      <a:buSzPct val="68000"/>
      <a:buFont typeface="Wingdings 3" pitchFamily="18" charset="2"/>
      <a:buChar char=""/>
      <a:defRPr sz="2400" b="1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eaLnBrk="0" fontAlgn="base" hangingPunct="0">
      <a:lnSpc>
        <a:spcPct val="80000"/>
      </a:lnSpc>
      <a:spcBef>
        <a:spcPct val="30000"/>
      </a:spcBef>
      <a:spcAft>
        <a:spcPct val="0"/>
      </a:spcAft>
      <a:buClr>
        <a:schemeClr val="accent1"/>
      </a:buClr>
      <a:buSzPct val="68000"/>
      <a:buFont typeface="Wingdings 3" pitchFamily="18" charset="2"/>
      <a:buChar char=""/>
      <a:defRPr sz="2400" b="1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eaLnBrk="0" fontAlgn="base" hangingPunct="0">
      <a:lnSpc>
        <a:spcPct val="80000"/>
      </a:lnSpc>
      <a:spcBef>
        <a:spcPct val="30000"/>
      </a:spcBef>
      <a:spcAft>
        <a:spcPct val="0"/>
      </a:spcAft>
      <a:buClr>
        <a:schemeClr val="accent1"/>
      </a:buClr>
      <a:buSzPct val="68000"/>
      <a:buFont typeface="Wingdings 3" pitchFamily="18" charset="2"/>
      <a:buChar char=""/>
      <a:defRPr sz="2400" b="1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eaLnBrk="0" fontAlgn="base" hangingPunct="0">
      <a:lnSpc>
        <a:spcPct val="80000"/>
      </a:lnSpc>
      <a:spcBef>
        <a:spcPct val="30000"/>
      </a:spcBef>
      <a:spcAft>
        <a:spcPct val="0"/>
      </a:spcAft>
      <a:buClr>
        <a:schemeClr val="accent1"/>
      </a:buClr>
      <a:buSzPct val="68000"/>
      <a:buFont typeface="Wingdings 3" pitchFamily="18" charset="2"/>
      <a:buChar char=""/>
      <a:defRPr sz="2400" b="1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eaLnBrk="0" fontAlgn="base" hangingPunct="0">
      <a:lnSpc>
        <a:spcPct val="80000"/>
      </a:lnSpc>
      <a:spcBef>
        <a:spcPct val="30000"/>
      </a:spcBef>
      <a:spcAft>
        <a:spcPct val="0"/>
      </a:spcAft>
      <a:buClr>
        <a:schemeClr val="accent1"/>
      </a:buClr>
      <a:buSzPct val="68000"/>
      <a:buFont typeface="Wingdings 3" pitchFamily="18" charset="2"/>
      <a:buChar char=""/>
      <a:defRPr sz="2400" b="1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095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4" autoAdjust="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6484A8FC-D39D-42DC-BBE1-0236B939F088}" type="datetimeFigureOut">
              <a:rPr lang="cs-CZ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8BC5BBB3-D859-483E-B6AF-270370BFC7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11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ulní stran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899592" y="3645024"/>
            <a:ext cx="7344816" cy="100811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998240" y="6093296"/>
            <a:ext cx="1845568" cy="365125"/>
          </a:xfrm>
        </p:spPr>
        <p:txBody>
          <a:bodyPr/>
          <a:lstStyle/>
          <a:p>
            <a:pPr>
              <a:defRPr/>
            </a:pPr>
            <a:fld id="{187DE6B4-6F5B-4E4A-9B1D-C3ADAD661725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3476600" y="6093296"/>
            <a:ext cx="2895600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>
          <a:xfrm>
            <a:off x="7740352" y="6093296"/>
            <a:ext cx="1224136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4C70D13-3E3B-478C-9D23-1E820D94CD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492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C87F3-831A-496C-B99F-9235FE8BBA86}" type="datetimeFigureOut">
              <a:rPr lang="cs-CZ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4E545-1BDA-4437-AF55-99A1BBB845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984ED-ED90-48B2-94C4-CE7D63D0CA00}" type="datetimeFigureOut">
              <a:rPr lang="cs-CZ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3A9CF-DB17-4043-A405-5CA7F7F0D7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187DE6B4-6F5B-4E4A-9B1D-C3ADAD661725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84C70D13-3E3B-478C-9D23-1E820D94CD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936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DE6B4-6F5B-4E4A-9B1D-C3ADAD661725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70D13-3E3B-478C-9D23-1E820D94CD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497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sz="quarter" idx="13"/>
          </p:nvPr>
        </p:nvSpPr>
        <p:spPr>
          <a:xfrm>
            <a:off x="395537" y="1124744"/>
            <a:ext cx="8352928" cy="3960440"/>
          </a:xfrm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395536" y="5227984"/>
            <a:ext cx="8352929" cy="649288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cs-CZ" dirty="0" smtClean="0"/>
              <a:t>Popisek obrázku</a:t>
            </a:r>
            <a:endParaRPr lang="cs-CZ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395536" y="5155976"/>
            <a:ext cx="8352928" cy="0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ástupný symbol pro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187DE6B4-6F5B-4E4A-9B1D-C3ADAD661725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84C70D13-3E3B-478C-9D23-1E820D94CD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844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7" name="Zástupný symbol pro tabulku 6"/>
          <p:cNvSpPr>
            <a:spLocks noGrp="1"/>
          </p:cNvSpPr>
          <p:nvPr>
            <p:ph type="tbl" sz="quarter" idx="13"/>
          </p:nvPr>
        </p:nvSpPr>
        <p:spPr>
          <a:xfrm>
            <a:off x="250825" y="1125538"/>
            <a:ext cx="8713788" cy="4967287"/>
          </a:xfrm>
          <a:noFill/>
        </p:spPr>
        <p:txBody>
          <a:bodyPr/>
          <a:lstStyle/>
          <a:p>
            <a:r>
              <a:rPr lang="cs-CZ" smtClean="0"/>
              <a:t>Kliknutím na ikonu přidáte tabulku.</a:t>
            </a:r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187DE6B4-6F5B-4E4A-9B1D-C3ADAD661725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84C70D13-3E3B-478C-9D23-1E820D94CD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03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9" name="Zástupný symbol pro graf 8"/>
          <p:cNvSpPr>
            <a:spLocks noGrp="1"/>
          </p:cNvSpPr>
          <p:nvPr>
            <p:ph type="chart" sz="quarter" idx="13"/>
          </p:nvPr>
        </p:nvSpPr>
        <p:spPr>
          <a:xfrm>
            <a:off x="323850" y="1196975"/>
            <a:ext cx="8569325" cy="4895850"/>
          </a:xfrm>
        </p:spPr>
        <p:txBody>
          <a:bodyPr/>
          <a:lstStyle/>
          <a:p>
            <a:r>
              <a:rPr lang="cs-CZ" smtClean="0"/>
              <a:t>Kliknutím na ikonu přidáte graf.</a:t>
            </a:r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187DE6B4-6F5B-4E4A-9B1D-C3ADAD661725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84C70D13-3E3B-478C-9D23-1E820D94CD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433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3970784" cy="5001419"/>
          </a:xfr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001419"/>
          </a:xfr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 rot="5400000">
            <a:off x="1979712" y="3645024"/>
            <a:ext cx="5040560" cy="12700"/>
          </a:xfrm>
          <a:prstGeom prst="curvedConnector3">
            <a:avLst>
              <a:gd name="adj1" fmla="val 50000"/>
            </a:avLst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DE6B4-6F5B-4E4A-9B1D-C3ADAD661725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70D13-3E3B-478C-9D23-1E820D94CD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851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sz="quarter" idx="13"/>
          </p:nvPr>
        </p:nvSpPr>
        <p:spPr>
          <a:xfrm>
            <a:off x="5003800" y="1268413"/>
            <a:ext cx="3816350" cy="4105275"/>
          </a:xfrm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8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5517232"/>
            <a:ext cx="3759317" cy="649288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cs-CZ" dirty="0" smtClean="0"/>
              <a:t>Popisek obrázku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5061155" y="5445224"/>
            <a:ext cx="3759317" cy="0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11"/>
          <p:cNvSpPr>
            <a:spLocks noGrp="1"/>
          </p:cNvSpPr>
          <p:nvPr>
            <p:ph type="body" sz="quarter" idx="15"/>
          </p:nvPr>
        </p:nvSpPr>
        <p:spPr>
          <a:xfrm>
            <a:off x="467545" y="1268760"/>
            <a:ext cx="4248472" cy="4896544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cxnSp>
        <p:nvCxnSpPr>
          <p:cNvPr id="14" name="Přímá spojnice 13"/>
          <p:cNvCxnSpPr/>
          <p:nvPr/>
        </p:nvCxnSpPr>
        <p:spPr>
          <a:xfrm>
            <a:off x="4860032" y="1268760"/>
            <a:ext cx="0" cy="4896544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ástupný symbol pro datum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fld id="{187DE6B4-6F5B-4E4A-9B1D-C3ADAD661725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84C70D13-3E3B-478C-9D23-1E820D94CD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24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lastní rozložení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2123728" y="4077072"/>
            <a:ext cx="5400675" cy="57626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E-mailová adresa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4"/>
          </p:nvPr>
        </p:nvSpPr>
        <p:spPr>
          <a:xfrm>
            <a:off x="926232" y="6160219"/>
            <a:ext cx="1773560" cy="365125"/>
          </a:xfrm>
        </p:spPr>
        <p:txBody>
          <a:bodyPr/>
          <a:lstStyle/>
          <a:p>
            <a:pPr>
              <a:defRPr/>
            </a:pPr>
            <a:fld id="{187DE6B4-6F5B-4E4A-9B1D-C3ADAD661725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>
          <a:xfrm>
            <a:off x="3476600" y="6165304"/>
            <a:ext cx="2895600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6"/>
          </p:nvPr>
        </p:nvSpPr>
        <p:spPr>
          <a:xfrm>
            <a:off x="7740352" y="6165304"/>
            <a:ext cx="909464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4C70D13-3E3B-478C-9D23-1E820D94CD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624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87DE6B4-6F5B-4E4A-9B1D-C3ADAD661725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4C70D13-3E3B-478C-9D23-1E820D94CD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66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5" r:id="rId10"/>
    <p:sldLayoutId id="2147483906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Charakter a zásady daňového řízení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6782-E2AA-4950-9A49-F010852D9043}" type="datetime1">
              <a:rPr lang="cs-CZ" smtClean="0"/>
              <a:t>15.3.2018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cs-CZ" dirty="0" smtClean="0"/>
              <a:t>Mgr. Lukáš Hrdlička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 smtClean="0"/>
              <a:t>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532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/>
          </p:cNvSpPr>
          <p:nvPr>
            <p:ph idx="1"/>
          </p:nvPr>
        </p:nvSpPr>
        <p:spPr>
          <a:xfrm>
            <a:off x="468313" y="1555775"/>
            <a:ext cx="8229600" cy="46815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sz="2000" b="1" dirty="0" smtClean="0"/>
              <a:t>Zásada volného hodnocení důkazů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cs-CZ" sz="1800" dirty="0" smtClean="0"/>
              <a:t>volnost úvahy se týká věrohodnosti (pravdivosti) důkazu a nutné kvantity, nikoli závažnosti či zákonnosti důkazů</a:t>
            </a:r>
          </a:p>
          <a:p>
            <a:pPr lvl="1">
              <a:lnSpc>
                <a:spcPct val="90000"/>
              </a:lnSpc>
              <a:spcBef>
                <a:spcPct val="35000"/>
              </a:spcBef>
              <a:buFont typeface="Wingdings" pitchFamily="2" charset="2"/>
              <a:buChar char="Ø"/>
            </a:pPr>
            <a:endParaRPr lang="cs-CZ" sz="1300" dirty="0" smtClean="0"/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sz="2000" b="1" dirty="0" smtClean="0"/>
              <a:t>Zásada legitimního očekávání (předvídatelnosti)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cs-CZ" sz="1800" dirty="0" smtClean="0"/>
              <a:t>chrání právní jistotu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cs-CZ" sz="1800" dirty="0" smtClean="0"/>
              <a:t>vychází z ní tzv. princip vázanosti vlastní správní praxí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endParaRPr lang="cs-CZ" sz="1300" dirty="0" smtClean="0"/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sz="2000" b="1" dirty="0" smtClean="0"/>
              <a:t>Zásada přednosti obsahu před formou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cs-CZ" sz="1800" dirty="0" smtClean="0"/>
              <a:t>derogace účinnosti zastřených (simulovaných) právních úkonů</a:t>
            </a:r>
          </a:p>
          <a:p>
            <a:pPr lvl="2">
              <a:lnSpc>
                <a:spcPct val="90000"/>
              </a:lnSpc>
              <a:spcBef>
                <a:spcPct val="35000"/>
              </a:spcBef>
            </a:pPr>
            <a:r>
              <a:rPr lang="cs-CZ" sz="1600" dirty="0" smtClean="0"/>
              <a:t>rozpor mezi vůlí a projevem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cs-CZ" sz="1800" dirty="0" smtClean="0"/>
              <a:t>v případě podání konkretizována </a:t>
            </a:r>
            <a:r>
              <a:rPr lang="cs-CZ" sz="1500" dirty="0" smtClean="0"/>
              <a:t>v § 70 odst. 2 DŘ</a:t>
            </a:r>
            <a:endParaRPr lang="cs-CZ" sz="1800" dirty="0" smtClean="0"/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cs-CZ" sz="1800" dirty="0" smtClean="0"/>
              <a:t>prokazuje správce daně </a:t>
            </a:r>
            <a:r>
              <a:rPr lang="cs-CZ" sz="1500" dirty="0" smtClean="0"/>
              <a:t>(§ 92 odst. 5 DŘ)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cs-CZ" sz="1800" dirty="0" smtClean="0"/>
              <a:t>souvisí se zákazem obcházení zákona a zákazem zneužití práva</a:t>
            </a:r>
          </a:p>
        </p:txBody>
      </p:sp>
      <p:sp>
        <p:nvSpPr>
          <p:cNvPr id="9011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2. Základní zásady správy daní 5/6</a:t>
            </a:r>
          </a:p>
        </p:txBody>
      </p:sp>
      <p:sp>
        <p:nvSpPr>
          <p:cNvPr id="90117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EAA4015-89F9-49F2-A0A0-1EFDA8BF6411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681537"/>
          </a:xfrm>
        </p:spPr>
        <p:txBody>
          <a:bodyPr/>
          <a:lstStyle/>
          <a:p>
            <a:pPr>
              <a:spcBef>
                <a:spcPct val="35000"/>
              </a:spcBef>
            </a:pPr>
            <a:r>
              <a:rPr lang="cs-CZ" sz="2400" b="1" smtClean="0"/>
              <a:t>Zásada neveřejnosti a mlčenlivosti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výjimka z obecné dispozice čl. 38 odst. 2 Listiny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předpokladem pro motivaci k dobrovolnému plnění daňových povinností</a:t>
            </a:r>
            <a:endParaRPr lang="cs-CZ" sz="700" smtClean="0"/>
          </a:p>
          <a:p>
            <a:pPr>
              <a:spcBef>
                <a:spcPct val="35000"/>
              </a:spcBef>
            </a:pPr>
            <a:r>
              <a:rPr lang="cs-CZ" sz="2400" b="1" smtClean="0"/>
              <a:t>Zásada oficiality a zásada vyhledávací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tam, kde není zásada dispoziční</a:t>
            </a:r>
          </a:p>
          <a:p>
            <a:pPr lvl="1">
              <a:spcBef>
                <a:spcPct val="35000"/>
              </a:spcBef>
              <a:buFont typeface="Wingdings" pitchFamily="2" charset="2"/>
              <a:buNone/>
            </a:pPr>
            <a:endParaRPr lang="cs-CZ" sz="800" smtClean="0">
              <a:solidFill>
                <a:srgbClr val="FF0000"/>
              </a:solidFill>
            </a:endParaRPr>
          </a:p>
          <a:p>
            <a:pPr>
              <a:spcBef>
                <a:spcPct val="35000"/>
              </a:spcBef>
            </a:pPr>
            <a:r>
              <a:rPr lang="cs-CZ" sz="2400" b="1" smtClean="0"/>
              <a:t>Zásada shromažďování údajů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limitována cílem správy daní</a:t>
            </a:r>
          </a:p>
        </p:txBody>
      </p:sp>
      <p:sp>
        <p:nvSpPr>
          <p:cNvPr id="9113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2. Základní zásady správy daní 6/6</a:t>
            </a:r>
          </a:p>
        </p:txBody>
      </p:sp>
      <p:sp>
        <p:nvSpPr>
          <p:cNvPr id="91141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2ADAFEA-B031-4658-A41F-F6640CF6057E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/>
          </p:cNvSpPr>
          <p:nvPr>
            <p:ph idx="1"/>
          </p:nvPr>
        </p:nvSpPr>
        <p:spPr>
          <a:xfrm>
            <a:off x="468313" y="1555775"/>
            <a:ext cx="8229600" cy="4681537"/>
          </a:xfrm>
        </p:spPr>
        <p:txBody>
          <a:bodyPr>
            <a:normAutofit lnSpcReduction="10000"/>
          </a:bodyPr>
          <a:lstStyle/>
          <a:p>
            <a:pPr>
              <a:spcBef>
                <a:spcPct val="35000"/>
              </a:spcBef>
            </a:pPr>
            <a:r>
              <a:rPr lang="cs-CZ" sz="2400" b="1" dirty="0" smtClean="0"/>
              <a:t>Zásada materiální pravdy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§ 92 odst. 2 daňového řádu a § 3 správního řádu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zjištění skutkového stavu, o němž nejsou důvodné pochybnosti </a:t>
            </a:r>
            <a:r>
              <a:rPr lang="cs-CZ" sz="1800" dirty="0" smtClean="0"/>
              <a:t>(tzn. co nejpřesněji a nejúplněji)</a:t>
            </a:r>
          </a:p>
          <a:p>
            <a:pPr lvl="1">
              <a:spcBef>
                <a:spcPct val="35000"/>
              </a:spcBef>
            </a:pPr>
            <a:endParaRPr lang="cs-CZ" sz="1200" dirty="0" smtClean="0"/>
          </a:p>
          <a:p>
            <a:pPr>
              <a:spcBef>
                <a:spcPct val="35000"/>
              </a:spcBef>
            </a:pPr>
            <a:r>
              <a:rPr lang="cs-CZ" sz="2400" b="1" dirty="0" smtClean="0"/>
              <a:t>Zásada zákazu převodu daňové povinnosti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§ 241 daňového řádu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daňová povinnost / právo </a:t>
            </a:r>
            <a:endParaRPr lang="cs-CZ" sz="1800" dirty="0" smtClean="0"/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výjimka – zajištění daně (ručení, zástavní právo)</a:t>
            </a:r>
          </a:p>
          <a:p>
            <a:pPr>
              <a:spcBef>
                <a:spcPct val="35000"/>
              </a:spcBef>
            </a:pPr>
            <a:endParaRPr lang="cs-CZ" sz="1200" b="1" dirty="0" smtClean="0"/>
          </a:p>
          <a:p>
            <a:pPr>
              <a:spcBef>
                <a:spcPct val="35000"/>
              </a:spcBef>
            </a:pPr>
            <a:r>
              <a:rPr lang="cs-CZ" sz="2400" b="1" dirty="0" smtClean="0"/>
              <a:t>Zásada priority jednání daňového subjektu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§ 28 odst. 6 daňového řádu</a:t>
            </a:r>
            <a:endParaRPr lang="cs-CZ" sz="1800" dirty="0" smtClean="0"/>
          </a:p>
        </p:txBody>
      </p:sp>
      <p:sp>
        <p:nvSpPr>
          <p:cNvPr id="9216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3. Související zásady 1/2</a:t>
            </a:r>
          </a:p>
        </p:txBody>
      </p:sp>
      <p:sp>
        <p:nvSpPr>
          <p:cNvPr id="92165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F44F55A-67C4-4E7F-B8FE-493709920E53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681537"/>
          </a:xfrm>
        </p:spPr>
        <p:txBody>
          <a:bodyPr/>
          <a:lstStyle/>
          <a:p>
            <a:pPr>
              <a:spcBef>
                <a:spcPct val="35000"/>
              </a:spcBef>
            </a:pPr>
            <a:r>
              <a:rPr lang="cs-CZ" sz="2400" b="1" smtClean="0"/>
              <a:t>Zásada ochrany dobré víry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§ 2 odst. 3 správního řádu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presumpce správnosti veřejnoprávních aktů</a:t>
            </a:r>
          </a:p>
          <a:p>
            <a:pPr>
              <a:spcBef>
                <a:spcPct val="35000"/>
              </a:spcBef>
            </a:pPr>
            <a:endParaRPr lang="cs-CZ" sz="800" b="1" smtClean="0"/>
          </a:p>
          <a:p>
            <a:pPr>
              <a:spcBef>
                <a:spcPct val="35000"/>
              </a:spcBef>
            </a:pPr>
            <a:r>
              <a:rPr lang="cs-CZ" sz="2400" b="1" smtClean="0"/>
              <a:t>Zásada veřejného zájmu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§ 2 odst. 4 správního řádu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rovnováha obecného zájmu společnosti a požadavku na ochranu základních práv jednotlivce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při správě daní je veřejný zájem primárně vymezen jejím cílem</a:t>
            </a:r>
            <a:endParaRPr lang="cs-CZ" sz="1800" smtClean="0"/>
          </a:p>
        </p:txBody>
      </p:sp>
      <p:sp>
        <p:nvSpPr>
          <p:cNvPr id="9318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3. Související zásady 2/2</a:t>
            </a:r>
          </a:p>
        </p:txBody>
      </p:sp>
      <p:sp>
        <p:nvSpPr>
          <p:cNvPr id="93189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D94B295-3D3C-4775-9088-E7F70E2306AC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681537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cs-CZ" sz="2400" b="1" smtClean="0"/>
              <a:t>Pojem daňového řízení</a:t>
            </a:r>
          </a:p>
          <a:p>
            <a:pPr lvl="1">
              <a:lnSpc>
                <a:spcPct val="95000"/>
              </a:lnSpc>
            </a:pPr>
            <a:r>
              <a:rPr lang="cs-CZ" sz="2000" smtClean="0"/>
              <a:t>§ 134 daňového řádu</a:t>
            </a:r>
          </a:p>
          <a:p>
            <a:pPr lvl="1">
              <a:lnSpc>
                <a:spcPct val="95000"/>
              </a:lnSpc>
            </a:pPr>
            <a:r>
              <a:rPr lang="cs-CZ" sz="2000" smtClean="0"/>
              <a:t>teoretické vymezení, např.</a:t>
            </a:r>
          </a:p>
          <a:p>
            <a:pPr lvl="2">
              <a:lnSpc>
                <a:spcPct val="95000"/>
              </a:lnSpc>
            </a:pPr>
            <a:r>
              <a:rPr lang="cs-CZ" sz="1800" smtClean="0"/>
              <a:t>postup účastníků řízení k zajištění realizace práv a závazků vyplývajících daňovým subjektům z daňových vztahů </a:t>
            </a:r>
            <a:r>
              <a:rPr lang="cs-CZ" sz="1600" smtClean="0"/>
              <a:t>(Finanční právo – Bakeš a kol.)</a:t>
            </a:r>
          </a:p>
          <a:p>
            <a:pPr lvl="2">
              <a:lnSpc>
                <a:spcPct val="95000"/>
              </a:lnSpc>
            </a:pPr>
            <a:r>
              <a:rPr lang="cs-CZ" sz="1800" smtClean="0"/>
              <a:t>soubor dílčích řízení, při kterých se zjišťuje, stanovuje a inkasuje daň</a:t>
            </a:r>
          </a:p>
          <a:p>
            <a:pPr lvl="1">
              <a:lnSpc>
                <a:spcPct val="95000"/>
              </a:lnSpc>
            </a:pPr>
            <a:endParaRPr lang="cs-CZ" sz="800" smtClean="0"/>
          </a:p>
          <a:p>
            <a:pPr lvl="1">
              <a:lnSpc>
                <a:spcPct val="95000"/>
              </a:lnSpc>
            </a:pPr>
            <a:r>
              <a:rPr lang="cs-CZ" sz="2000" smtClean="0"/>
              <a:t>rozdíl oproti pojmu správa daní</a:t>
            </a:r>
          </a:p>
          <a:p>
            <a:pPr lvl="1">
              <a:lnSpc>
                <a:spcPct val="95000"/>
              </a:lnSpc>
            </a:pPr>
            <a:r>
              <a:rPr lang="cs-CZ" sz="2000" smtClean="0"/>
              <a:t>srovnání se správním řízením</a:t>
            </a:r>
          </a:p>
          <a:p>
            <a:pPr lvl="1">
              <a:lnSpc>
                <a:spcPct val="95000"/>
              </a:lnSpc>
            </a:pPr>
            <a:endParaRPr lang="cs-CZ" sz="2000" smtClean="0"/>
          </a:p>
          <a:p>
            <a:pPr>
              <a:lnSpc>
                <a:spcPct val="95000"/>
              </a:lnSpc>
            </a:pPr>
            <a:r>
              <a:rPr lang="cs-CZ" sz="2400" b="1" smtClean="0"/>
              <a:t>Účel daňového řízení</a:t>
            </a:r>
            <a:r>
              <a:rPr lang="cs-CZ" sz="2400" smtClean="0"/>
              <a:t> </a:t>
            </a:r>
            <a:r>
              <a:rPr lang="cs-CZ" sz="1800" smtClean="0"/>
              <a:t>(= cíl správy daní) </a:t>
            </a:r>
          </a:p>
          <a:p>
            <a:pPr lvl="1">
              <a:lnSpc>
                <a:spcPct val="95000"/>
              </a:lnSpc>
            </a:pPr>
            <a:r>
              <a:rPr lang="cs-CZ" sz="2000" smtClean="0"/>
              <a:t>správné zjištění a stanovení daně a zabezpečení její úhrady</a:t>
            </a:r>
            <a:r>
              <a:rPr lang="cs-CZ" sz="2400" smtClean="0"/>
              <a:t> </a:t>
            </a:r>
          </a:p>
        </p:txBody>
      </p:sp>
      <p:sp>
        <p:nvSpPr>
          <p:cNvPr id="9421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4. Charakter daňového řízení 1/4</a:t>
            </a:r>
          </a:p>
        </p:txBody>
      </p:sp>
      <p:sp>
        <p:nvSpPr>
          <p:cNvPr id="94213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998E1DD-BCB7-48EA-9432-BC5C2E5DA42B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681537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cs-CZ" sz="2100" b="1" smtClean="0"/>
              <a:t>Subjekty a účastníci daňového řízení</a:t>
            </a:r>
          </a:p>
          <a:p>
            <a:pPr lvl="1">
              <a:lnSpc>
                <a:spcPct val="95000"/>
              </a:lnSpc>
            </a:pPr>
            <a:r>
              <a:rPr lang="cs-CZ" sz="1700" smtClean="0"/>
              <a:t>základní (obligatorní) </a:t>
            </a:r>
          </a:p>
          <a:p>
            <a:pPr lvl="1">
              <a:lnSpc>
                <a:spcPct val="95000"/>
              </a:lnSpc>
            </a:pPr>
            <a:r>
              <a:rPr lang="cs-CZ" sz="1700" smtClean="0"/>
              <a:t>příležitostní (fakultativní)</a:t>
            </a:r>
          </a:p>
          <a:p>
            <a:pPr lvl="1">
              <a:lnSpc>
                <a:spcPct val="95000"/>
              </a:lnSpc>
            </a:pPr>
            <a:endParaRPr lang="cs-CZ" sz="700" b="1" smtClean="0"/>
          </a:p>
          <a:p>
            <a:pPr>
              <a:lnSpc>
                <a:spcPct val="95000"/>
              </a:lnSpc>
            </a:pPr>
            <a:r>
              <a:rPr lang="cs-CZ" sz="2100" b="1" smtClean="0"/>
              <a:t>Účastníci daňového řízení</a:t>
            </a:r>
          </a:p>
          <a:p>
            <a:pPr lvl="1">
              <a:lnSpc>
                <a:spcPct val="95000"/>
              </a:lnSpc>
            </a:pPr>
            <a:r>
              <a:rPr lang="cs-CZ" sz="1700" smtClean="0"/>
              <a:t>= subjekty s výjimkou správce daně</a:t>
            </a:r>
          </a:p>
          <a:p>
            <a:pPr lvl="1">
              <a:lnSpc>
                <a:spcPct val="95000"/>
              </a:lnSpc>
            </a:pPr>
            <a:r>
              <a:rPr lang="cs-CZ" sz="1700" smtClean="0"/>
              <a:t>typicky dvoustranný vtah mezi správcem daně a daňovým subjektem</a:t>
            </a:r>
          </a:p>
          <a:p>
            <a:pPr lvl="2">
              <a:lnSpc>
                <a:spcPct val="95000"/>
              </a:lnSpc>
            </a:pPr>
            <a:r>
              <a:rPr lang="cs-CZ" sz="1400" smtClean="0"/>
              <a:t>specifický případ je vztah: správce daně --- plátce daně --- poplatník</a:t>
            </a:r>
          </a:p>
          <a:p>
            <a:pPr lvl="1">
              <a:lnSpc>
                <a:spcPct val="95000"/>
              </a:lnSpc>
            </a:pPr>
            <a:r>
              <a:rPr lang="cs-CZ" sz="1700" smtClean="0"/>
              <a:t>daňový řád s pojmem „účastník“ nepracuje</a:t>
            </a:r>
          </a:p>
          <a:p>
            <a:pPr lvl="2">
              <a:lnSpc>
                <a:spcPct val="95000"/>
              </a:lnSpc>
            </a:pPr>
            <a:r>
              <a:rPr lang="cs-CZ" sz="1400" smtClean="0"/>
              <a:t>příjemce rozhodnutí (§ 101 odst. 3 daňového řádu)</a:t>
            </a:r>
          </a:p>
          <a:p>
            <a:pPr lvl="2">
              <a:lnSpc>
                <a:spcPct val="95000"/>
              </a:lnSpc>
            </a:pPr>
            <a:r>
              <a:rPr lang="cs-CZ" sz="1400" smtClean="0"/>
              <a:t>osoba zúčastněná na správě daní (§ 5 daňového řádu)</a:t>
            </a:r>
          </a:p>
          <a:p>
            <a:pPr>
              <a:lnSpc>
                <a:spcPct val="95000"/>
              </a:lnSpc>
            </a:pPr>
            <a:endParaRPr lang="cs-CZ" sz="1000" b="1" smtClean="0"/>
          </a:p>
          <a:p>
            <a:pPr>
              <a:lnSpc>
                <a:spcPct val="95000"/>
              </a:lnSpc>
            </a:pPr>
            <a:r>
              <a:rPr lang="cs-CZ" sz="2100" b="1" smtClean="0"/>
              <a:t>Předmět daňového řízení</a:t>
            </a:r>
            <a:endParaRPr lang="cs-CZ" sz="2100" smtClean="0"/>
          </a:p>
          <a:p>
            <a:pPr lvl="1">
              <a:lnSpc>
                <a:spcPct val="95000"/>
              </a:lnSpc>
            </a:pPr>
            <a:r>
              <a:rPr lang="cs-CZ" sz="1700" smtClean="0"/>
              <a:t>daň</a:t>
            </a:r>
            <a:r>
              <a:rPr lang="cs-CZ" sz="1600" smtClean="0"/>
              <a:t> je </a:t>
            </a:r>
            <a:r>
              <a:rPr lang="cs-CZ" sz="1700" smtClean="0"/>
              <a:t>posuzovaná:</a:t>
            </a:r>
          </a:p>
          <a:p>
            <a:pPr lvl="2">
              <a:lnSpc>
                <a:spcPct val="95000"/>
              </a:lnSpc>
            </a:pPr>
            <a:r>
              <a:rPr lang="cs-CZ" sz="1400" smtClean="0"/>
              <a:t>ke zdaňovacímu období, </a:t>
            </a:r>
            <a:r>
              <a:rPr lang="cs-CZ" sz="1200" smtClean="0"/>
              <a:t>nebo</a:t>
            </a:r>
          </a:p>
          <a:p>
            <a:pPr lvl="2">
              <a:lnSpc>
                <a:spcPct val="80000"/>
              </a:lnSpc>
            </a:pPr>
            <a:r>
              <a:rPr lang="cs-CZ" sz="1400" smtClean="0"/>
              <a:t>ve vztahu k jednotlivé skutečnosti</a:t>
            </a:r>
          </a:p>
        </p:txBody>
      </p:sp>
      <p:sp>
        <p:nvSpPr>
          <p:cNvPr id="9523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4. Charakter daňového řízení 2/4</a:t>
            </a:r>
          </a:p>
        </p:txBody>
      </p:sp>
      <p:sp>
        <p:nvSpPr>
          <p:cNvPr id="95237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BB22F06-25FA-44B7-AAD4-23F70255F656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681537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cs-CZ" sz="2100" b="1" smtClean="0"/>
              <a:t>Charakter daňového řízení</a:t>
            </a:r>
          </a:p>
          <a:p>
            <a:pPr lvl="1">
              <a:lnSpc>
                <a:spcPct val="95000"/>
              </a:lnSpc>
            </a:pPr>
            <a:r>
              <a:rPr lang="cs-CZ" sz="2000" smtClean="0"/>
              <a:t>realizace příspěvků do veřejných rozpočtů (daní)</a:t>
            </a:r>
          </a:p>
          <a:p>
            <a:pPr lvl="2">
              <a:lnSpc>
                <a:spcPct val="95000"/>
              </a:lnSpc>
            </a:pPr>
            <a:r>
              <a:rPr lang="cs-CZ" sz="1600" smtClean="0"/>
              <a:t>prostřednictvím</a:t>
            </a:r>
            <a:r>
              <a:rPr lang="cs-CZ" sz="1800" smtClean="0"/>
              <a:t> </a:t>
            </a:r>
            <a:r>
              <a:rPr lang="cs-CZ" sz="1600" smtClean="0"/>
              <a:t>jejich stanovení, kontroly a inkasa</a:t>
            </a:r>
          </a:p>
          <a:p>
            <a:pPr lvl="1">
              <a:lnSpc>
                <a:spcPct val="95000"/>
              </a:lnSpc>
            </a:pPr>
            <a:r>
              <a:rPr lang="cs-CZ" sz="2000" smtClean="0"/>
              <a:t>vrchnostenský aspekt je až druhořadý</a:t>
            </a:r>
          </a:p>
          <a:p>
            <a:pPr lvl="1">
              <a:lnSpc>
                <a:spcPct val="95000"/>
              </a:lnSpc>
            </a:pPr>
            <a:r>
              <a:rPr lang="cs-CZ" sz="2000" smtClean="0"/>
              <a:t>řízení </a:t>
            </a:r>
            <a:r>
              <a:rPr lang="cs-CZ" sz="1900" smtClean="0"/>
              <a:t>„složené“ </a:t>
            </a:r>
          </a:p>
          <a:p>
            <a:pPr lvl="2">
              <a:lnSpc>
                <a:spcPct val="95000"/>
              </a:lnSpc>
            </a:pPr>
            <a:r>
              <a:rPr lang="cs-CZ" sz="1600" smtClean="0"/>
              <a:t>skládá se podle okolností z </a:t>
            </a:r>
            <a:r>
              <a:rPr lang="cs-CZ" sz="1600" b="1" smtClean="0"/>
              <a:t>dílčích řízení</a:t>
            </a:r>
          </a:p>
          <a:p>
            <a:pPr lvl="2">
              <a:lnSpc>
                <a:spcPct val="95000"/>
              </a:lnSpc>
            </a:pPr>
            <a:r>
              <a:rPr lang="cs-CZ" sz="1600" smtClean="0"/>
              <a:t>daňové řízení tvoří časový úsek, v němž je možné provádět dílčí řízení</a:t>
            </a:r>
          </a:p>
          <a:p>
            <a:pPr>
              <a:lnSpc>
                <a:spcPct val="95000"/>
              </a:lnSpc>
            </a:pPr>
            <a:endParaRPr lang="cs-CZ" sz="1400" smtClean="0"/>
          </a:p>
          <a:p>
            <a:pPr>
              <a:lnSpc>
                <a:spcPct val="95000"/>
              </a:lnSpc>
            </a:pPr>
            <a:r>
              <a:rPr lang="cs-CZ" sz="2100" b="1" smtClean="0"/>
              <a:t>Nalézací a platební rovina daňového řízení</a:t>
            </a:r>
            <a:endParaRPr lang="cs-CZ" sz="2100" smtClean="0"/>
          </a:p>
          <a:p>
            <a:pPr lvl="1">
              <a:lnSpc>
                <a:spcPct val="95000"/>
              </a:lnSpc>
            </a:pPr>
            <a:r>
              <a:rPr lang="cs-CZ" sz="2000" smtClean="0"/>
              <a:t>dvoukolejnost obou rovin</a:t>
            </a:r>
          </a:p>
          <a:p>
            <a:pPr lvl="1">
              <a:lnSpc>
                <a:spcPct val="95000"/>
              </a:lnSpc>
            </a:pPr>
            <a:r>
              <a:rPr lang="cs-CZ" sz="2000" b="1" i="1" smtClean="0"/>
              <a:t>rovina nalézací</a:t>
            </a:r>
            <a:r>
              <a:rPr lang="cs-CZ" sz="2000" smtClean="0"/>
              <a:t> – zjištění a stanovení daně</a:t>
            </a:r>
          </a:p>
          <a:p>
            <a:pPr lvl="1">
              <a:lnSpc>
                <a:spcPct val="95000"/>
              </a:lnSpc>
            </a:pPr>
            <a:r>
              <a:rPr lang="cs-CZ" sz="2000" b="1" i="1" smtClean="0"/>
              <a:t>rovina platební (inkasní)</a:t>
            </a:r>
            <a:r>
              <a:rPr lang="cs-CZ" sz="2000" smtClean="0"/>
              <a:t> – zabezpečení úhrady daně</a:t>
            </a:r>
          </a:p>
          <a:p>
            <a:pPr lvl="2">
              <a:lnSpc>
                <a:spcPct val="95000"/>
              </a:lnSpc>
            </a:pPr>
            <a:r>
              <a:rPr lang="cs-CZ" sz="1600" smtClean="0"/>
              <a:t>dobrovolně</a:t>
            </a:r>
          </a:p>
          <a:p>
            <a:pPr lvl="2">
              <a:lnSpc>
                <a:spcPct val="95000"/>
              </a:lnSpc>
            </a:pPr>
            <a:r>
              <a:rPr lang="cs-CZ" sz="1600" smtClean="0"/>
              <a:t>nedobrovolně</a:t>
            </a:r>
          </a:p>
        </p:txBody>
      </p:sp>
      <p:sp>
        <p:nvSpPr>
          <p:cNvPr id="9625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4. Charakter daňového řízení 3/4</a:t>
            </a:r>
          </a:p>
        </p:txBody>
      </p:sp>
      <p:sp>
        <p:nvSpPr>
          <p:cNvPr id="96261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513D719-874E-4D65-AE2F-A735745B7971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cs-CZ" sz="1200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95536" y="1125438"/>
            <a:ext cx="2951162" cy="48958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800" b="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800" dirty="0"/>
              <a:t>Nalézací rovina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968998" y="1608038"/>
            <a:ext cx="2089150" cy="5969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400">
              <a:latin typeface="+mn-lt"/>
              <a:cs typeface="+mn-cs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3635623" y="1125438"/>
            <a:ext cx="5184775" cy="48958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600" b="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800" dirty="0"/>
              <a:t>Platební rovina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801936" y="3357463"/>
            <a:ext cx="2112962" cy="15113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/>
              <a:t>Doměřovací řízení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801936" y="1774726"/>
            <a:ext cx="2112962" cy="136683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/>
              <a:t>Vyměřovací řízení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3968998" y="1703288"/>
            <a:ext cx="2043113" cy="5746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/>
              <a:t>Vybírání</a:t>
            </a: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3968998" y="2420838"/>
            <a:ext cx="2043113" cy="5048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/>
              <a:t>Evidence</a:t>
            </a: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3994398" y="3068538"/>
            <a:ext cx="2041525" cy="21605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/>
              <a:t>Zajištění</a:t>
            </a: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4113461" y="3357463"/>
            <a:ext cx="1800225" cy="4191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Ručení a </a:t>
            </a:r>
            <a:r>
              <a:rPr lang="cs-CZ" sz="1050" dirty="0" smtClean="0">
                <a:solidFill>
                  <a:schemeClr val="lt1"/>
                </a:solidFill>
                <a:latin typeface="+mn-lt"/>
                <a:cs typeface="+mn-cs"/>
              </a:rPr>
              <a:t>finanční záruka</a:t>
            </a:r>
            <a:endParaRPr lang="cs-CZ" sz="105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4113461" y="3933726"/>
            <a:ext cx="1800225" cy="4175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Zajišťovací příkaz </a:t>
            </a:r>
          </a:p>
        </p:txBody>
      </p:sp>
      <p:sp>
        <p:nvSpPr>
          <p:cNvPr id="20" name="Rectangle 26"/>
          <p:cNvSpPr>
            <a:spLocks noChangeArrowheads="1"/>
          </p:cNvSpPr>
          <p:nvPr/>
        </p:nvSpPr>
        <p:spPr bwMode="auto">
          <a:xfrm>
            <a:off x="4113461" y="4522688"/>
            <a:ext cx="1800225" cy="4191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Zástavní právo</a:t>
            </a: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6443911" y="1701701"/>
            <a:ext cx="2159000" cy="35274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/>
              <a:t>Vymáhání</a:t>
            </a:r>
          </a:p>
        </p:txBody>
      </p:sp>
      <p:sp>
        <p:nvSpPr>
          <p:cNvPr id="24" name="Rectangle 30"/>
          <p:cNvSpPr>
            <a:spLocks noChangeArrowheads="1"/>
          </p:cNvSpPr>
          <p:nvPr/>
        </p:nvSpPr>
        <p:spPr bwMode="auto">
          <a:xfrm>
            <a:off x="6644977" y="2133203"/>
            <a:ext cx="1800225" cy="54004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Soudním exekutorem</a:t>
            </a: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6642348" y="2853283"/>
            <a:ext cx="1800225" cy="57085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Daňovou exekucí</a:t>
            </a:r>
          </a:p>
        </p:txBody>
      </p:sp>
      <p:sp>
        <p:nvSpPr>
          <p:cNvPr id="26" name="Rectangle 32"/>
          <p:cNvSpPr>
            <a:spLocks noChangeArrowheads="1"/>
          </p:cNvSpPr>
          <p:nvPr/>
        </p:nvSpPr>
        <p:spPr bwMode="auto">
          <a:xfrm>
            <a:off x="6634410" y="3609082"/>
            <a:ext cx="1800225" cy="5397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Přihlášením do veřejné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dražby</a:t>
            </a: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6634411" y="4351238"/>
            <a:ext cx="1800225" cy="5762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Uplatněním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v </a:t>
            </a:r>
            <a:r>
              <a:rPr lang="cs-CZ" sz="1050" dirty="0" err="1">
                <a:solidFill>
                  <a:schemeClr val="lt1"/>
                </a:solidFill>
                <a:latin typeface="+mn-lt"/>
                <a:cs typeface="+mn-cs"/>
              </a:rPr>
              <a:t>insolvenčním</a:t>
            </a: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 řízení</a:t>
            </a:r>
          </a:p>
        </p:txBody>
      </p:sp>
      <p:sp>
        <p:nvSpPr>
          <p:cNvPr id="28" name="Rectangle 58"/>
          <p:cNvSpPr>
            <a:spLocks noChangeArrowheads="1"/>
          </p:cNvSpPr>
          <p:nvPr/>
        </p:nvSpPr>
        <p:spPr bwMode="auto">
          <a:xfrm>
            <a:off x="586036" y="5013226"/>
            <a:ext cx="2617787" cy="7667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1200" dirty="0">
                <a:solidFill>
                  <a:srgbClr val="FFFFFF"/>
                </a:solidFill>
              </a:rPr>
              <a:t>Nalézací řízení je ukončeno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1200" dirty="0">
                <a:solidFill>
                  <a:srgbClr val="FFFFFF"/>
                </a:solidFill>
              </a:rPr>
              <a:t>uplynutím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1200" dirty="0">
                <a:solidFill>
                  <a:srgbClr val="FFFFFF"/>
                </a:solidFill>
              </a:rPr>
              <a:t>lhůty pro stanovení daně</a:t>
            </a:r>
          </a:p>
        </p:txBody>
      </p:sp>
      <p:sp>
        <p:nvSpPr>
          <p:cNvPr id="29" name="Rectangle 59"/>
          <p:cNvSpPr>
            <a:spLocks noChangeArrowheads="1"/>
          </p:cNvSpPr>
          <p:nvPr/>
        </p:nvSpPr>
        <p:spPr bwMode="auto">
          <a:xfrm>
            <a:off x="3851523" y="5448201"/>
            <a:ext cx="4824413" cy="3571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sz="1200" dirty="0">
                <a:solidFill>
                  <a:srgbClr val="FFFFFF"/>
                </a:solidFill>
              </a:rPr>
              <a:t>Možnost placení je ukončena uplynutím lhůty pro placení daně</a:t>
            </a:r>
            <a:endParaRPr lang="cs-CZ" sz="1000" dirty="0">
              <a:solidFill>
                <a:srgbClr val="FFFFFF"/>
              </a:solidFill>
            </a:endParaRPr>
          </a:p>
        </p:txBody>
      </p:sp>
      <p:sp>
        <p:nvSpPr>
          <p:cNvPr id="97306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596303B-CE14-4C39-8294-ED1B0E1C0131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1475656" y="188640"/>
            <a:ext cx="6707783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3000" b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Daňové řízení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681537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lang="cs-CZ" sz="2500" b="1" dirty="0" smtClean="0"/>
              <a:t>Začátek a konec daňového řízení</a:t>
            </a:r>
          </a:p>
          <a:p>
            <a:pPr lvl="1">
              <a:lnSpc>
                <a:spcPct val="105000"/>
              </a:lnSpc>
            </a:pPr>
            <a:r>
              <a:rPr lang="cs-CZ" sz="2200" dirty="0" smtClean="0"/>
              <a:t>začátek</a:t>
            </a:r>
            <a:r>
              <a:rPr lang="cs-CZ" sz="2000" dirty="0" smtClean="0"/>
              <a:t> - § 91odst.1daňového řádu</a:t>
            </a:r>
          </a:p>
          <a:p>
            <a:pPr lvl="1">
              <a:lnSpc>
                <a:spcPct val="105000"/>
              </a:lnSpc>
            </a:pPr>
            <a:endParaRPr lang="cs-CZ" sz="800" dirty="0" smtClean="0"/>
          </a:p>
          <a:p>
            <a:pPr lvl="1">
              <a:lnSpc>
                <a:spcPct val="105000"/>
              </a:lnSpc>
            </a:pPr>
            <a:r>
              <a:rPr lang="cs-CZ" sz="2200" dirty="0" smtClean="0"/>
              <a:t>formálně končí: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§"/>
            </a:pPr>
            <a:r>
              <a:rPr lang="cs-CZ" sz="1800" dirty="0" smtClean="0"/>
              <a:t>v rovině nalézací – </a:t>
            </a:r>
            <a:r>
              <a:rPr lang="cs-CZ" sz="1600" dirty="0" smtClean="0"/>
              <a:t>(formální)</a:t>
            </a:r>
            <a:r>
              <a:rPr lang="cs-CZ" sz="1800" dirty="0" smtClean="0"/>
              <a:t> právní mocí rozhodnutí o stanovení daně či zastavením vyměřovacího nebo </a:t>
            </a:r>
            <a:r>
              <a:rPr lang="cs-CZ" sz="1800" dirty="0" err="1" smtClean="0"/>
              <a:t>doměřovacího</a:t>
            </a:r>
            <a:r>
              <a:rPr lang="cs-CZ" sz="1800" dirty="0" smtClean="0"/>
              <a:t> řízení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§"/>
            </a:pPr>
            <a:r>
              <a:rPr lang="cs-CZ" sz="1800" dirty="0" smtClean="0"/>
              <a:t>v rovině platební – úhradou daně či jiným zánikem platební povinnosti</a:t>
            </a:r>
          </a:p>
          <a:p>
            <a:pPr lvl="1">
              <a:lnSpc>
                <a:spcPct val="105000"/>
              </a:lnSpc>
            </a:pPr>
            <a:endParaRPr lang="cs-CZ" sz="800" b="1" dirty="0" smtClean="0"/>
          </a:p>
          <a:p>
            <a:pPr lvl="1">
              <a:lnSpc>
                <a:spcPct val="105000"/>
              </a:lnSpc>
            </a:pPr>
            <a:r>
              <a:rPr lang="cs-CZ" sz="2200" dirty="0" smtClean="0"/>
              <a:t>materiálně končí: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§"/>
            </a:pPr>
            <a:r>
              <a:rPr lang="cs-CZ" sz="1800" dirty="0" smtClean="0"/>
              <a:t>v rovině nalézací – uplynutím prekluzívní lhůty pro stanovení daně </a:t>
            </a:r>
            <a:r>
              <a:rPr lang="cs-CZ" sz="1600" dirty="0" smtClean="0"/>
              <a:t>(tj. okamžikem, kdy se poslední známá daň stává nezměnitelnou)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§"/>
            </a:pPr>
            <a:r>
              <a:rPr lang="cs-CZ" sz="1800" dirty="0" smtClean="0"/>
              <a:t>v rovině platební – uplynutím prekluzívní lhůty pro placení daně </a:t>
            </a:r>
            <a:r>
              <a:rPr lang="cs-CZ" sz="1600" dirty="0" smtClean="0"/>
              <a:t>(tj. okamžikem, kdy již nelze přijmout ani vymáhat stanovenou daň)</a:t>
            </a:r>
          </a:p>
        </p:txBody>
      </p:sp>
      <p:sp>
        <p:nvSpPr>
          <p:cNvPr id="9830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4. Charakter daňového řízení 4/4</a:t>
            </a:r>
          </a:p>
        </p:txBody>
      </p:sp>
      <p:sp>
        <p:nvSpPr>
          <p:cNvPr id="98309" name="TextovéPole 4"/>
          <p:cNvSpPr txBox="1">
            <a:spLocks noChangeArrowheads="1"/>
          </p:cNvSpPr>
          <p:nvPr/>
        </p:nvSpPr>
        <p:spPr bwMode="auto">
          <a:xfrm>
            <a:off x="323528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87DBDDE-B0A5-4C91-AC53-D1D835F94ED5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hrdlicl@prf.cuni.cz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92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3200" smtClean="0"/>
              <a:t>Zásady daňového práva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3200" smtClean="0"/>
              <a:t>Základní zásady správy daní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3200" smtClean="0"/>
              <a:t>Související zásady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3200" smtClean="0"/>
              <a:t>Charakter daňového řízení</a:t>
            </a:r>
          </a:p>
          <a:p>
            <a:pPr marL="623888" indent="-514350"/>
            <a:endParaRPr lang="cs-CZ" sz="3200" smtClean="0"/>
          </a:p>
        </p:txBody>
      </p:sp>
      <p:sp>
        <p:nvSpPr>
          <p:cNvPr id="8192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mtClean="0">
                <a:effectLst/>
              </a:rPr>
              <a:t>Osnova</a:t>
            </a:r>
          </a:p>
        </p:txBody>
      </p:sp>
      <p:sp>
        <p:nvSpPr>
          <p:cNvPr id="81925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A2E8D44-DB6E-40CB-B99C-94072C21AF6C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 smtClean="0"/>
              <a:t>Zásada </a:t>
            </a:r>
            <a:r>
              <a:rPr lang="cs-CZ" sz="2400" b="1" i="1" dirty="0" err="1" smtClean="0"/>
              <a:t>Nullum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tributum</a:t>
            </a:r>
            <a:r>
              <a:rPr lang="cs-CZ" sz="2400" b="1" i="1" dirty="0" smtClean="0"/>
              <a:t> sine lege</a:t>
            </a:r>
          </a:p>
          <a:p>
            <a:pPr lvl="1"/>
            <a:r>
              <a:rPr lang="cs-CZ" sz="2000" dirty="0" smtClean="0"/>
              <a:t>čl. 11 odst. 5 Listiny</a:t>
            </a:r>
          </a:p>
          <a:p>
            <a:endParaRPr lang="cs-CZ" sz="1200" b="1" dirty="0" smtClean="0"/>
          </a:p>
          <a:p>
            <a:r>
              <a:rPr lang="cs-CZ" sz="2400" b="1" dirty="0" smtClean="0"/>
              <a:t>Zásada rozumného zdanění</a:t>
            </a:r>
          </a:p>
          <a:p>
            <a:pPr lvl="1"/>
            <a:r>
              <a:rPr lang="cs-CZ" sz="2000" dirty="0" smtClean="0"/>
              <a:t>zásada únosnosti (pojem </a:t>
            </a:r>
            <a:r>
              <a:rPr lang="cs-CZ" sz="2000" i="1" dirty="0" smtClean="0"/>
              <a:t>rdousící efekt</a:t>
            </a:r>
            <a:r>
              <a:rPr lang="cs-CZ" sz="2000" dirty="0" smtClean="0"/>
              <a:t>)</a:t>
            </a:r>
          </a:p>
          <a:p>
            <a:pPr lvl="1"/>
            <a:endParaRPr lang="cs-CZ" sz="1200" dirty="0" smtClean="0"/>
          </a:p>
          <a:p>
            <a:r>
              <a:rPr lang="cs-CZ" sz="2400" b="1" dirty="0"/>
              <a:t>Zásada daňové spravedlnosti </a:t>
            </a:r>
          </a:p>
          <a:p>
            <a:pPr lvl="2"/>
            <a:r>
              <a:rPr lang="cs-CZ" sz="1800" b="1" i="1" dirty="0" smtClean="0"/>
              <a:t>horizontální vs. vertikální</a:t>
            </a:r>
            <a:endParaRPr lang="cs-CZ" sz="1600" dirty="0">
              <a:sym typeface="Wingdings 3" pitchFamily="18" charset="2"/>
            </a:endParaRPr>
          </a:p>
          <a:p>
            <a:pPr lvl="1"/>
            <a:r>
              <a:rPr lang="cs-CZ" sz="2000" dirty="0">
                <a:sym typeface="Wingdings 3" pitchFamily="18" charset="2"/>
              </a:rPr>
              <a:t>rovnoměrnost zdanění</a:t>
            </a:r>
          </a:p>
          <a:p>
            <a:endParaRPr lang="cs-CZ" sz="1200" b="1" dirty="0"/>
          </a:p>
          <a:p>
            <a:r>
              <a:rPr lang="cs-CZ" sz="2400" b="1" dirty="0"/>
              <a:t>Zásada daňové solidarity</a:t>
            </a:r>
          </a:p>
          <a:p>
            <a:pPr lvl="1"/>
            <a:r>
              <a:rPr lang="cs-CZ" sz="2000" dirty="0"/>
              <a:t>solidarita bohatších s chudšími</a:t>
            </a:r>
          </a:p>
          <a:p>
            <a:pPr lvl="1"/>
            <a:r>
              <a:rPr lang="cs-CZ" sz="2000" dirty="0"/>
              <a:t>nucená solidarita poctivých s nepoctivými</a:t>
            </a:r>
          </a:p>
          <a:p>
            <a:endParaRPr lang="cs-CZ" sz="1200" b="1" dirty="0"/>
          </a:p>
          <a:p>
            <a:endParaRPr lang="cs-CZ" sz="2300" dirty="0" smtClean="0"/>
          </a:p>
        </p:txBody>
      </p:sp>
      <p:sp>
        <p:nvSpPr>
          <p:cNvPr id="8089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1. Zásady daňového práva 1/3</a:t>
            </a:r>
          </a:p>
        </p:txBody>
      </p:sp>
      <p:sp>
        <p:nvSpPr>
          <p:cNvPr id="80905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1213AE4-E5D5-4E61-AB54-1C36E553CE0D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cs-CZ" sz="2400" b="1" dirty="0" smtClean="0"/>
              <a:t>Zásada jednoznačnosti</a:t>
            </a:r>
          </a:p>
          <a:p>
            <a:pPr lvl="1"/>
            <a:r>
              <a:rPr lang="cs-CZ" sz="2000" dirty="0" smtClean="0"/>
              <a:t>v pochybnosti o povinnosti daňového subjektu v jeho prospěch </a:t>
            </a:r>
            <a:r>
              <a:rPr lang="cs-CZ" sz="2000" i="1" dirty="0" smtClean="0"/>
              <a:t>(in </a:t>
            </a:r>
            <a:r>
              <a:rPr lang="cs-CZ" sz="2000" i="1" dirty="0" err="1" smtClean="0"/>
              <a:t>dubio</a:t>
            </a:r>
            <a:r>
              <a:rPr lang="cs-CZ" sz="2000" i="1" dirty="0" smtClean="0"/>
              <a:t> pro </a:t>
            </a:r>
            <a:r>
              <a:rPr lang="cs-CZ" sz="2000" i="1" dirty="0" err="1" smtClean="0"/>
              <a:t>libertate</a:t>
            </a:r>
            <a:r>
              <a:rPr lang="cs-CZ" sz="2000" i="1" dirty="0" smtClean="0"/>
              <a:t>)</a:t>
            </a:r>
          </a:p>
          <a:p>
            <a:endParaRPr lang="cs-CZ" sz="800" b="1" i="1" dirty="0" smtClean="0"/>
          </a:p>
          <a:p>
            <a:r>
              <a:rPr lang="cs-CZ" sz="2400" b="1" dirty="0" smtClean="0"/>
              <a:t>Zásada zákazu retroaktivity zákona</a:t>
            </a:r>
          </a:p>
          <a:p>
            <a:pPr lvl="1"/>
            <a:r>
              <a:rPr lang="cs-CZ" sz="2000" dirty="0" smtClean="0"/>
              <a:t>pravá x nepravá retroaktivita</a:t>
            </a:r>
            <a:endParaRPr lang="cs-CZ" sz="2000" dirty="0" smtClean="0">
              <a:sym typeface="Wingdings 3" pitchFamily="18" charset="2"/>
            </a:endParaRPr>
          </a:p>
          <a:p>
            <a:endParaRPr lang="cs-CZ" sz="900" b="1" dirty="0" smtClean="0"/>
          </a:p>
          <a:p>
            <a:r>
              <a:rPr lang="cs-CZ" sz="2400" b="1" dirty="0" smtClean="0"/>
              <a:t>Zásada zákazu dvojího zdanění (duplicity zdanění)</a:t>
            </a:r>
          </a:p>
          <a:p>
            <a:endParaRPr lang="cs-CZ" sz="800" dirty="0" smtClean="0"/>
          </a:p>
          <a:p>
            <a:r>
              <a:rPr lang="cs-CZ" sz="2400" b="1" dirty="0" smtClean="0"/>
              <a:t>Zásada primárně fiskálního účelu zdanění</a:t>
            </a:r>
          </a:p>
          <a:p>
            <a:endParaRPr lang="cs-CZ" sz="800" b="1" dirty="0" smtClean="0"/>
          </a:p>
          <a:p>
            <a:r>
              <a:rPr lang="cs-CZ" sz="2400" b="1" dirty="0" smtClean="0"/>
              <a:t>Zásada daňové neutrality</a:t>
            </a:r>
            <a:endParaRPr lang="cs-CZ" sz="1400" b="1" dirty="0" smtClean="0"/>
          </a:p>
        </p:txBody>
      </p:sp>
      <p:sp>
        <p:nvSpPr>
          <p:cNvPr id="8397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1. Zásady daňového práva 2/3</a:t>
            </a:r>
          </a:p>
        </p:txBody>
      </p:sp>
      <p:sp>
        <p:nvSpPr>
          <p:cNvPr id="83973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79A89E6-DDED-4870-AA30-ACFEF75BA7A3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b="1" dirty="0" smtClean="0"/>
              <a:t>Zásada dobré správy (únosné administrativy)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činnost správců daně musí být: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hospodárná a současně účinná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efektivní a zaručující ochranu práv</a:t>
            </a:r>
          </a:p>
          <a:p>
            <a:pPr>
              <a:lnSpc>
                <a:spcPct val="90000"/>
              </a:lnSpc>
            </a:pPr>
            <a:endParaRPr lang="cs-CZ" sz="1200" dirty="0" smtClean="0"/>
          </a:p>
          <a:p>
            <a:pPr>
              <a:lnSpc>
                <a:spcPct val="90000"/>
              </a:lnSpc>
            </a:pPr>
            <a:r>
              <a:rPr lang="cs-CZ" sz="2400" b="1" dirty="0" smtClean="0"/>
              <a:t>Zásada funkční správy (věrohodnosti)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daňový systém musí přesvědčit daňové subjekty k dobrovolnému plnění svých daňových povinností, aby byla zachována rovnoměrnost zdanění</a:t>
            </a:r>
          </a:p>
          <a:p>
            <a:pPr lvl="1">
              <a:lnSpc>
                <a:spcPct val="90000"/>
              </a:lnSpc>
            </a:pPr>
            <a:endParaRPr lang="cs-CZ" sz="800" dirty="0" smtClean="0"/>
          </a:p>
          <a:p>
            <a:pPr lvl="1">
              <a:lnSpc>
                <a:spcPct val="90000"/>
              </a:lnSpc>
            </a:pPr>
            <a:r>
              <a:rPr lang="cs-CZ" sz="2000" dirty="0" smtClean="0"/>
              <a:t>při nedodržení hrozí tzv. „zdanění hloupých“</a:t>
            </a:r>
            <a:r>
              <a:rPr lang="cs-CZ" sz="1800" dirty="0" smtClean="0">
                <a:sym typeface="Wingdings 3" pitchFamily="18" charset="2"/>
              </a:rPr>
              <a:t> poctivě postupující daňové subjekty se považují za hlupáky, kteří se dosud nevyvlékli ze své daňové povinnosti</a:t>
            </a:r>
          </a:p>
          <a:p>
            <a:pPr>
              <a:lnSpc>
                <a:spcPct val="90000"/>
              </a:lnSpc>
            </a:pPr>
            <a:endParaRPr lang="cs-CZ" sz="1000" dirty="0" smtClean="0"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sz="2400" b="1" dirty="0" smtClean="0">
                <a:sym typeface="Wingdings 3" pitchFamily="18" charset="2"/>
              </a:rPr>
              <a:t>Zásada právní jistoty</a:t>
            </a:r>
          </a:p>
        </p:txBody>
      </p:sp>
      <p:sp>
        <p:nvSpPr>
          <p:cNvPr id="8499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1. Zásady daňového práva 3/3</a:t>
            </a:r>
          </a:p>
        </p:txBody>
      </p:sp>
      <p:sp>
        <p:nvSpPr>
          <p:cNvPr id="84997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1200" dirty="0">
                <a:solidFill>
                  <a:schemeClr val="bg1"/>
                </a:solidFill>
              </a:rPr>
              <a:t>5</a:t>
            </a:r>
            <a:endParaRPr lang="cs-CZ" sz="12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cs-CZ" sz="2400" b="1" dirty="0" smtClean="0"/>
              <a:t>Funkce a význam základních zásad</a:t>
            </a:r>
          </a:p>
          <a:p>
            <a:endParaRPr lang="cs-CZ" sz="1000" b="1" dirty="0" smtClean="0"/>
          </a:p>
          <a:p>
            <a:r>
              <a:rPr lang="cs-CZ" sz="2400" b="1" dirty="0" smtClean="0"/>
              <a:t>Prameny</a:t>
            </a:r>
          </a:p>
          <a:p>
            <a:pPr lvl="1"/>
            <a:r>
              <a:rPr lang="cs-CZ" sz="2000" dirty="0" smtClean="0"/>
              <a:t>primárně: § 5 až 9 daňového řádu</a:t>
            </a:r>
          </a:p>
          <a:p>
            <a:pPr lvl="1"/>
            <a:r>
              <a:rPr lang="cs-CZ" sz="2000" dirty="0" smtClean="0"/>
              <a:t>sekundárně: ústavní pořádek (zejména Listina)</a:t>
            </a:r>
          </a:p>
          <a:p>
            <a:pPr lvl="1"/>
            <a:r>
              <a:rPr lang="cs-CZ" sz="2000" dirty="0" smtClean="0"/>
              <a:t>terciárně: teorie, judikatura</a:t>
            </a:r>
          </a:p>
          <a:p>
            <a:endParaRPr lang="cs-CZ" sz="1200" dirty="0" smtClean="0"/>
          </a:p>
          <a:p>
            <a:r>
              <a:rPr lang="cs-CZ" sz="2400" b="1" dirty="0" smtClean="0"/>
              <a:t>Komparace se správním řádem</a:t>
            </a:r>
          </a:p>
          <a:p>
            <a:pPr lvl="1"/>
            <a:r>
              <a:rPr lang="cs-CZ" sz="2000" dirty="0" smtClean="0"/>
              <a:t>§ 2 až 8 správního řádu</a:t>
            </a:r>
          </a:p>
          <a:p>
            <a:pPr lvl="1"/>
            <a:r>
              <a:rPr lang="cs-CZ" sz="2000" dirty="0" smtClean="0"/>
              <a:t>§ 177 odst. 1 správního řádu x § 262 daňového řádu</a:t>
            </a:r>
          </a:p>
          <a:p>
            <a:endParaRPr lang="cs-CZ" sz="1000" dirty="0" smtClean="0">
              <a:sym typeface="Wingdings 3" pitchFamily="18" charset="2"/>
            </a:endParaRPr>
          </a:p>
          <a:p>
            <a:r>
              <a:rPr lang="cs-CZ" sz="2400" b="1" dirty="0" smtClean="0"/>
              <a:t>Netýkají se pouze činnosti správce daně</a:t>
            </a:r>
          </a:p>
        </p:txBody>
      </p:sp>
      <p:sp>
        <p:nvSpPr>
          <p:cNvPr id="8601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2. Základní zásady správy daní 1/6</a:t>
            </a:r>
          </a:p>
        </p:txBody>
      </p:sp>
      <p:sp>
        <p:nvSpPr>
          <p:cNvPr id="86021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0BE4A0A-66BB-4C72-9824-1BACBF981EC9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/>
          </p:cNvSpPr>
          <p:nvPr>
            <p:ph idx="1"/>
          </p:nvPr>
        </p:nvSpPr>
        <p:spPr>
          <a:xfrm>
            <a:off x="468313" y="1555775"/>
            <a:ext cx="8229600" cy="4681537"/>
          </a:xfrm>
        </p:spPr>
        <p:txBody>
          <a:bodyPr/>
          <a:lstStyle/>
          <a:p>
            <a:pPr>
              <a:spcBef>
                <a:spcPct val="35000"/>
              </a:spcBef>
            </a:pPr>
            <a:r>
              <a:rPr lang="cs-CZ" sz="2000" b="1" dirty="0" smtClean="0"/>
              <a:t>Zásada zákonnosti (legality)</a:t>
            </a:r>
          </a:p>
          <a:p>
            <a:pPr lvl="1">
              <a:spcBef>
                <a:spcPct val="35000"/>
              </a:spcBef>
            </a:pPr>
            <a:r>
              <a:rPr lang="cs-CZ" sz="1800" dirty="0" smtClean="0"/>
              <a:t>čl. 2 odst. 3 Ústavy, čl. 4 odst. 1 Listiny</a:t>
            </a:r>
          </a:p>
          <a:p>
            <a:pPr lvl="1">
              <a:spcBef>
                <a:spcPct val="35000"/>
              </a:spcBef>
            </a:pPr>
            <a:r>
              <a:rPr lang="cs-CZ" sz="1800" dirty="0" smtClean="0"/>
              <a:t>netýká se pouze zákonů, ale i jiných právních předpisů</a:t>
            </a:r>
          </a:p>
          <a:p>
            <a:pPr lvl="1">
              <a:spcBef>
                <a:spcPct val="35000"/>
              </a:spcBef>
            </a:pPr>
            <a:endParaRPr lang="cs-CZ" sz="600" dirty="0" smtClean="0"/>
          </a:p>
          <a:p>
            <a:pPr>
              <a:spcBef>
                <a:spcPct val="35000"/>
              </a:spcBef>
            </a:pPr>
            <a:r>
              <a:rPr lang="cs-CZ" sz="2000" b="1" dirty="0" smtClean="0"/>
              <a:t>Zásada </a:t>
            </a:r>
            <a:r>
              <a:rPr lang="cs-CZ" sz="2000" b="1" dirty="0" err="1" smtClean="0"/>
              <a:t>enumerativnosti</a:t>
            </a:r>
            <a:r>
              <a:rPr lang="cs-CZ" sz="2000" b="1" dirty="0" smtClean="0"/>
              <a:t> veřejnoprávních pretenzí</a:t>
            </a:r>
          </a:p>
          <a:p>
            <a:pPr lvl="1">
              <a:spcBef>
                <a:spcPct val="35000"/>
              </a:spcBef>
            </a:pPr>
            <a:r>
              <a:rPr lang="cs-CZ" sz="1800" dirty="0" smtClean="0"/>
              <a:t>čl. 2 odst. 2 Listiny</a:t>
            </a:r>
          </a:p>
          <a:p>
            <a:pPr lvl="1">
              <a:spcBef>
                <a:spcPct val="35000"/>
              </a:spcBef>
            </a:pPr>
            <a:r>
              <a:rPr lang="cs-CZ" sz="1800" dirty="0" smtClean="0"/>
              <a:t>zákaz libovůle (zákaz zneužití pravomoci)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cs-CZ" sz="1800" dirty="0" smtClean="0"/>
              <a:t>výkon veřejné moci nemůže být bezúčelný </a:t>
            </a:r>
            <a:r>
              <a:rPr lang="cs-CZ" sz="1800" smtClean="0"/>
              <a:t>ani bezobsažný </a:t>
            </a:r>
            <a:r>
              <a:rPr lang="cs-CZ" sz="1900" smtClean="0">
                <a:sym typeface="Wingdings 3" pitchFamily="18" charset="2"/>
              </a:rPr>
              <a:t> </a:t>
            </a:r>
            <a:r>
              <a:rPr lang="cs-CZ" sz="1800" dirty="0" smtClean="0"/>
              <a:t>jednání </a:t>
            </a:r>
            <a:r>
              <a:rPr lang="cs-CZ" sz="1800" i="1" dirty="0" smtClean="0"/>
              <a:t>ultra </a:t>
            </a:r>
            <a:r>
              <a:rPr lang="cs-CZ" sz="1800" i="1" dirty="0" err="1" smtClean="0"/>
              <a:t>vires</a:t>
            </a:r>
            <a:r>
              <a:rPr lang="cs-CZ" sz="1800" dirty="0" smtClean="0"/>
              <a:t> (mimo svoji pravomoc)</a:t>
            </a:r>
          </a:p>
          <a:p>
            <a:pPr lvl="1">
              <a:spcBef>
                <a:spcPct val="35000"/>
              </a:spcBef>
            </a:pPr>
            <a:endParaRPr lang="cs-CZ" sz="700" dirty="0" smtClean="0"/>
          </a:p>
          <a:p>
            <a:pPr>
              <a:spcBef>
                <a:spcPct val="35000"/>
              </a:spcBef>
            </a:pPr>
            <a:r>
              <a:rPr lang="cs-CZ" sz="2000" b="1" dirty="0" smtClean="0"/>
              <a:t>Zásada přiměřenosti (proporcionality) a zásada šetření práv zúčastněných osob</a:t>
            </a:r>
          </a:p>
          <a:p>
            <a:pPr lvl="1">
              <a:spcBef>
                <a:spcPct val="35000"/>
              </a:spcBef>
            </a:pPr>
            <a:r>
              <a:rPr lang="cs-CZ" sz="1800" dirty="0" smtClean="0"/>
              <a:t>čl. 1 odst. 1 Ústavy</a:t>
            </a:r>
          </a:p>
          <a:p>
            <a:pPr lvl="1">
              <a:spcBef>
                <a:spcPct val="35000"/>
              </a:spcBef>
            </a:pPr>
            <a:r>
              <a:rPr lang="cs-CZ" sz="1800" dirty="0" smtClean="0"/>
              <a:t>princip vhodnosti, účelnosti a potřebnosti </a:t>
            </a:r>
          </a:p>
        </p:txBody>
      </p:sp>
      <p:sp>
        <p:nvSpPr>
          <p:cNvPr id="8704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2. Základní zásady správy daní 2/6</a:t>
            </a:r>
          </a:p>
        </p:txBody>
      </p:sp>
      <p:sp>
        <p:nvSpPr>
          <p:cNvPr id="87045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D27918E-0F24-45F3-AB5C-EE3B2729B1D1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/>
          </p:cNvSpPr>
          <p:nvPr>
            <p:ph idx="1"/>
          </p:nvPr>
        </p:nvSpPr>
        <p:spPr>
          <a:xfrm>
            <a:off x="468313" y="1556792"/>
            <a:ext cx="8229600" cy="46815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000" b="1" dirty="0" smtClean="0"/>
              <a:t>Zásada procesní rovnosti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cs-CZ" sz="1800" dirty="0" smtClean="0"/>
              <a:t>čl. 37 odst. 3 Listiny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cs-CZ" sz="1800" dirty="0" smtClean="0"/>
              <a:t>nejde o rovnost se správcem daně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cs-CZ" sz="1800" dirty="0" smtClean="0"/>
              <a:t>nestrannost a nediskriminační přístup (čl. 36 odst. 1 Listiny)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endParaRPr lang="cs-CZ" sz="600" dirty="0" smtClean="0"/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000" b="1" dirty="0" smtClean="0"/>
              <a:t>Zásada součinnosti (spolupráce)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cs-CZ" sz="1800" dirty="0" smtClean="0"/>
              <a:t>je právem i povinností (vzájemnost)</a:t>
            </a:r>
          </a:p>
          <a:p>
            <a:pPr lvl="2">
              <a:lnSpc>
                <a:spcPct val="90000"/>
              </a:lnSpc>
              <a:spcBef>
                <a:spcPct val="30000"/>
              </a:spcBef>
            </a:pPr>
            <a:r>
              <a:rPr lang="cs-CZ" sz="1600" dirty="0" smtClean="0"/>
              <a:t>právo na informace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 typeface="Verdana" pitchFamily="34" charset="0"/>
              <a:buNone/>
            </a:pPr>
            <a:endParaRPr lang="cs-CZ" sz="700" dirty="0" smtClean="0"/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000" b="1" dirty="0" smtClean="0"/>
              <a:t>Zásada/povinnost poučovací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cs-CZ" sz="1800" dirty="0" smtClean="0"/>
              <a:t>souvisí s právem na právní pomoc (čl. 37 odst. 2 Listiny)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cs-CZ" sz="1800" dirty="0" smtClean="0"/>
              <a:t>nikoli právo na autoritativní výklad zákona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endParaRPr lang="cs-CZ" sz="800" dirty="0" smtClean="0"/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000" b="1" dirty="0" smtClean="0"/>
              <a:t>Zásada vstřícnosti a slušnosti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cs-CZ" sz="1800" dirty="0" smtClean="0"/>
              <a:t>povinnost vyvarovat se nezdvořilostí zavazuje obě strany</a:t>
            </a:r>
          </a:p>
        </p:txBody>
      </p:sp>
      <p:sp>
        <p:nvSpPr>
          <p:cNvPr id="8806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2. Základní zásady správy daní 3/6</a:t>
            </a:r>
          </a:p>
        </p:txBody>
      </p:sp>
      <p:sp>
        <p:nvSpPr>
          <p:cNvPr id="88069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1200" dirty="0">
                <a:solidFill>
                  <a:schemeClr val="bg1"/>
                </a:solidFill>
              </a:rPr>
              <a:t>8</a:t>
            </a:r>
            <a:endParaRPr lang="cs-CZ" sz="12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681537"/>
          </a:xfrm>
        </p:spPr>
        <p:txBody>
          <a:bodyPr/>
          <a:lstStyle/>
          <a:p>
            <a:pPr>
              <a:spcBef>
                <a:spcPct val="35000"/>
              </a:spcBef>
            </a:pPr>
            <a:r>
              <a:rPr lang="cs-CZ" sz="2400" b="1" dirty="0" smtClean="0"/>
              <a:t>Zásada rychlosti (</a:t>
            </a:r>
            <a:r>
              <a:rPr lang="cs-CZ" sz="2400" b="1" dirty="0" err="1" smtClean="0"/>
              <a:t>bezprůtažnosti</a:t>
            </a:r>
            <a:r>
              <a:rPr lang="cs-CZ" sz="2400" b="1" dirty="0" smtClean="0"/>
              <a:t>)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čl. 38 odst. 2 Listiny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v širším slova smyslu se tato zásada týká i osob zúčastněných na správě daní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souvisí zejm. s § 38 daňového řádu</a:t>
            </a:r>
            <a:endParaRPr lang="cs-CZ" sz="1200" dirty="0" smtClean="0"/>
          </a:p>
          <a:p>
            <a:pPr>
              <a:spcBef>
                <a:spcPct val="35000"/>
              </a:spcBef>
            </a:pPr>
            <a:r>
              <a:rPr lang="cs-CZ" sz="2400" b="1" dirty="0" smtClean="0"/>
              <a:t>Zásada hospodárnosti a procesní ekonomie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postupovat tak, aby </a:t>
            </a:r>
            <a:r>
              <a:rPr lang="cs-CZ" sz="2000" u="sng" dirty="0" smtClean="0"/>
              <a:t>nikomu</a:t>
            </a:r>
            <a:r>
              <a:rPr lang="cs-CZ" sz="2000" dirty="0" smtClean="0"/>
              <a:t> nevznikaly zbytečné náklady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možnost spojovat určité postupy či řízení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nesmí vést ke zkrácení práv osob zúčastněných na správě daní</a:t>
            </a:r>
          </a:p>
        </p:txBody>
      </p:sp>
      <p:sp>
        <p:nvSpPr>
          <p:cNvPr id="8909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2. Základní zásady správy daní 4/6</a:t>
            </a:r>
          </a:p>
        </p:txBody>
      </p:sp>
      <p:sp>
        <p:nvSpPr>
          <p:cNvPr id="89093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3161F08-3D83-4087-A224-65CCA6839FFB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minar-1-danove-pravo-18-10-2017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C00000"/>
          </a:solidFill>
        </a:ln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3600" b="1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seminar-1-danove-pravo-18-10-2017</Template>
  <TotalTime>1191</TotalTime>
  <Words>1148</Words>
  <Application>Microsoft Office PowerPoint</Application>
  <PresentationFormat>Předvádění na obrazovce (4:3)</PresentationFormat>
  <Paragraphs>239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seminar-1-danove-pravo-18-10-2017</vt:lpstr>
      <vt:lpstr>Charakter a zásady daňového řízení</vt:lpstr>
      <vt:lpstr>Osnova</vt:lpstr>
      <vt:lpstr>1. Zásady daňového práva 1/3</vt:lpstr>
      <vt:lpstr>1. Zásady daňového práva 2/3</vt:lpstr>
      <vt:lpstr>1. Zásady daňového práva 3/3</vt:lpstr>
      <vt:lpstr>2. Základní zásady správy daní 1/6</vt:lpstr>
      <vt:lpstr>2. Základní zásady správy daní 2/6</vt:lpstr>
      <vt:lpstr>2. Základní zásady správy daní 3/6</vt:lpstr>
      <vt:lpstr>2. Základní zásady správy daní 4/6</vt:lpstr>
      <vt:lpstr>2. Základní zásady správy daní 5/6</vt:lpstr>
      <vt:lpstr>2. Základní zásady správy daní 6/6</vt:lpstr>
      <vt:lpstr>3. Související zásady 1/2</vt:lpstr>
      <vt:lpstr>3. Související zásady 2/2</vt:lpstr>
      <vt:lpstr>4. Charakter daňového řízení 1/4</vt:lpstr>
      <vt:lpstr>4. Charakter daňového řízení 2/4</vt:lpstr>
      <vt:lpstr>4. Charakter daňového řízení 3/4</vt:lpstr>
      <vt:lpstr>Prezentace aplikace PowerPoint</vt:lpstr>
      <vt:lpstr>4. Charakter daňového řízení 4/4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Boháčovi</dc:creator>
  <cp:lastModifiedBy>Dana Šramková</cp:lastModifiedBy>
  <cp:revision>160</cp:revision>
  <cp:lastPrinted>2012-10-18T12:18:57Z</cp:lastPrinted>
  <dcterms:created xsi:type="dcterms:W3CDTF">2010-01-10T10:53:02Z</dcterms:created>
  <dcterms:modified xsi:type="dcterms:W3CDTF">2018-03-15T15:36:47Z</dcterms:modified>
</cp:coreProperties>
</file>