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22"/>
  </p:notesMasterIdLst>
  <p:sldIdLst>
    <p:sldId id="480" r:id="rId2"/>
    <p:sldId id="444" r:id="rId3"/>
    <p:sldId id="461" r:id="rId4"/>
    <p:sldId id="463" r:id="rId5"/>
    <p:sldId id="462" r:id="rId6"/>
    <p:sldId id="477" r:id="rId7"/>
    <p:sldId id="464" r:id="rId8"/>
    <p:sldId id="465" r:id="rId9"/>
    <p:sldId id="466" r:id="rId10"/>
    <p:sldId id="482" r:id="rId11"/>
    <p:sldId id="479" r:id="rId12"/>
    <p:sldId id="467" r:id="rId13"/>
    <p:sldId id="476" r:id="rId14"/>
    <p:sldId id="478" r:id="rId15"/>
    <p:sldId id="468" r:id="rId16"/>
    <p:sldId id="472" r:id="rId17"/>
    <p:sldId id="473" r:id="rId18"/>
    <p:sldId id="474" r:id="rId19"/>
    <p:sldId id="475" r:id="rId20"/>
    <p:sldId id="481" r:id="rId21"/>
  </p:sldIdLst>
  <p:sldSz cx="9144000" cy="6858000" type="screen4x3"/>
  <p:notesSz cx="6797675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764960-D60E-49D5-807E-35BAABE7F54E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122AC4-88D6-43AA-981D-0A557C5B2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601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689475"/>
            <a:ext cx="4984750" cy="4443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382EA-36D8-4946-9F27-6C77B31CF5F0}" type="datetimeFigureOut">
              <a:rPr lang="cs-CZ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98F7A-909E-42F3-8819-B0D5E5A02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 smtClean="0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E-mailová adresa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6B4012-F13E-41C9-9D05-BCD829AC831D}" type="datetimeFigureOut">
              <a:rPr lang="cs-CZ" smtClean="0"/>
              <a:pPr>
                <a:defRPr/>
              </a:pPr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31CD40-EC76-4FB9-BF08-A3D788B5E7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6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Komunikace </a:t>
            </a:r>
            <a:r>
              <a:rPr lang="cs-CZ" dirty="0" smtClean="0"/>
              <a:t>při </a:t>
            </a:r>
            <a:r>
              <a:rPr lang="cs-CZ" dirty="0"/>
              <a:t>správě daní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r>
              <a:rPr lang="cs-CZ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30. 10. 2017</a:t>
            </a:r>
            <a:endParaRPr lang="cs-CZ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 algn="l"/>
            <a:r>
              <a:rPr lang="cs-CZ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Mgr. Karel Šimek</a:t>
            </a:r>
          </a:p>
          <a:p>
            <a:pPr algn="l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Ministerstvo financí ČR</a:t>
            </a:r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/>
          <a:p>
            <a:r>
              <a:rPr lang="cs-CZ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20</a:t>
            </a:r>
            <a:endParaRPr lang="cs-CZ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268760"/>
            <a:ext cx="8280598" cy="4752057"/>
          </a:xfrm>
        </p:spPr>
        <p:txBody>
          <a:bodyPr>
            <a:normAutofit/>
          </a:bodyPr>
          <a:lstStyle/>
          <a:p>
            <a:r>
              <a:rPr lang="cs-CZ" sz="2000" dirty="0"/>
              <a:t>nález </a:t>
            </a:r>
            <a:r>
              <a:rPr lang="cs-CZ" sz="2000" dirty="0" err="1"/>
              <a:t>sp</a:t>
            </a:r>
            <a:r>
              <a:rPr lang="cs-CZ" sz="2000" dirty="0"/>
              <a:t>. zn. </a:t>
            </a:r>
            <a:r>
              <a:rPr lang="cs-CZ" sz="2000" dirty="0" err="1"/>
              <a:t>Pl</a:t>
            </a:r>
            <a:r>
              <a:rPr lang="cs-CZ" sz="2000" dirty="0"/>
              <a:t>. ÚS 32/15 ze dne 6. prosince 2016 (40/2017 Sb.)</a:t>
            </a:r>
          </a:p>
          <a:p>
            <a:r>
              <a:rPr lang="cs-CZ" sz="2000" dirty="0"/>
              <a:t>zrušení povinnosti uvádět v kontrolním hlášení předepsané údaje potřebné pro správu daně dnem 31. prosince 2017 (§ 101d odst. 1 zákona o DPH)</a:t>
            </a:r>
          </a:p>
          <a:p>
            <a:pPr lvl="1"/>
            <a:r>
              <a:rPr lang="cs-CZ" sz="2000" dirty="0"/>
              <a:t>zákon musí blíže vymezit alespoň okruh údajů, které musí plátce sdělovat</a:t>
            </a:r>
          </a:p>
          <a:p>
            <a:pPr lvl="1"/>
            <a:r>
              <a:rPr lang="cs-CZ" sz="2000" dirty="0"/>
              <a:t>musí se tak stát formou právního předpisu (požadavek předvídatelnosti)</a:t>
            </a:r>
          </a:p>
          <a:p>
            <a:pPr lvl="1"/>
            <a:r>
              <a:rPr lang="cs-CZ" sz="2000" dirty="0"/>
              <a:t>„</a:t>
            </a:r>
            <a:r>
              <a:rPr lang="cs-CZ" sz="2000" i="1" dirty="0"/>
              <a:t>podle názoru Ústavního soudu je důvodem pro zrušení předmětného ustanovení spíše obava z jeho možného budoucího zneužití</a:t>
            </a:r>
            <a:r>
              <a:rPr lang="cs-CZ" sz="2000" dirty="0"/>
              <a:t>“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Formulářové podání</a:t>
            </a:r>
            <a:endParaRPr lang="cs-CZ" sz="33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37CB5E-6F43-41AF-97A7-D8162FA655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34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7044" y="620688"/>
            <a:ext cx="1728192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autentizace</a:t>
            </a:r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347864" y="620688"/>
            <a:ext cx="1728192" cy="532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pro jaká podání</a:t>
            </a:r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220072" y="620688"/>
            <a:ext cx="1728192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zachování lhůty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7092280" y="620688"/>
            <a:ext cx="1728192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okamžik podání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136658" y="1268760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ústně do protokolu</a:t>
            </a:r>
            <a:endParaRPr lang="cs-CZ" sz="1200" b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119256" y="2132856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písemně</a:t>
            </a:r>
          </a:p>
          <a:p>
            <a:pPr algn="ctr"/>
            <a:r>
              <a:rPr lang="cs-CZ" sz="1200" b="1" dirty="0" smtClean="0"/>
              <a:t>(listina)</a:t>
            </a:r>
            <a:endParaRPr lang="cs-CZ" sz="1200" b="1" dirty="0"/>
          </a:p>
        </p:txBody>
      </p:sp>
      <p:sp>
        <p:nvSpPr>
          <p:cNvPr id="23" name="Zaoblený obdélník 22"/>
          <p:cNvSpPr/>
          <p:nvPr/>
        </p:nvSpPr>
        <p:spPr>
          <a:xfrm>
            <a:off x="107504" y="2996952"/>
            <a:ext cx="1224136" cy="194421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elektronicky</a:t>
            </a:r>
            <a:endParaRPr lang="cs-CZ" sz="1200" b="1" dirty="0"/>
          </a:p>
        </p:txBody>
      </p:sp>
      <p:sp>
        <p:nvSpPr>
          <p:cNvPr id="24" name="Zaoblený obdélník 23"/>
          <p:cNvSpPr/>
          <p:nvPr/>
        </p:nvSpPr>
        <p:spPr>
          <a:xfrm>
            <a:off x="3491880" y="1268760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pouze obecné</a:t>
            </a:r>
          </a:p>
          <a:p>
            <a:pPr algn="ctr"/>
            <a:r>
              <a:rPr lang="cs-CZ" sz="1200" b="1" dirty="0" smtClean="0"/>
              <a:t>podání</a:t>
            </a:r>
            <a:endParaRPr lang="cs-CZ" sz="1200" b="1" dirty="0"/>
          </a:p>
        </p:txBody>
      </p:sp>
      <p:sp>
        <p:nvSpPr>
          <p:cNvPr id="25" name="Zaoblený obdélník 24"/>
          <p:cNvSpPr/>
          <p:nvPr/>
        </p:nvSpPr>
        <p:spPr>
          <a:xfrm>
            <a:off x="3491880" y="2132856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obecné i formulářové podání*</a:t>
            </a:r>
            <a:endParaRPr lang="cs-CZ" sz="1200" b="1" dirty="0"/>
          </a:p>
        </p:txBody>
      </p:sp>
      <p:sp>
        <p:nvSpPr>
          <p:cNvPr id="26" name="Zaoblený obdélník 25"/>
          <p:cNvSpPr/>
          <p:nvPr/>
        </p:nvSpPr>
        <p:spPr>
          <a:xfrm>
            <a:off x="3491880" y="2996952"/>
            <a:ext cx="1440159" cy="19442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obecné i formulářové podání</a:t>
            </a:r>
            <a:endParaRPr lang="cs-CZ" sz="1200" b="1" dirty="0"/>
          </a:p>
        </p:txBody>
      </p:sp>
      <p:sp>
        <p:nvSpPr>
          <p:cNvPr id="28" name="Zaoblený obdélník 27"/>
          <p:cNvSpPr/>
          <p:nvPr/>
        </p:nvSpPr>
        <p:spPr>
          <a:xfrm>
            <a:off x="119256" y="5157192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jiná přenosová technika</a:t>
            </a:r>
            <a:endParaRPr lang="cs-CZ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5988314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* pouze ta formulářová podání, kde není zákonem stanovena povinná elektronická forma</a:t>
            </a:r>
            <a:endParaRPr lang="cs-CZ" sz="1400" b="1" dirty="0"/>
          </a:p>
        </p:txBody>
      </p:sp>
      <p:sp>
        <p:nvSpPr>
          <p:cNvPr id="29" name="Zaoblený obdélník 28"/>
          <p:cNvSpPr/>
          <p:nvPr/>
        </p:nvSpPr>
        <p:spPr>
          <a:xfrm>
            <a:off x="1628735" y="5157192"/>
            <a:ext cx="1440159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dodatečné potvrzení</a:t>
            </a:r>
            <a:endParaRPr lang="cs-CZ" sz="1200" b="1" dirty="0"/>
          </a:p>
        </p:txBody>
      </p:sp>
      <p:sp>
        <p:nvSpPr>
          <p:cNvPr id="30" name="Zaoblený obdélník 29"/>
          <p:cNvSpPr/>
          <p:nvPr/>
        </p:nvSpPr>
        <p:spPr>
          <a:xfrm>
            <a:off x="1645496" y="1268760"/>
            <a:ext cx="1440159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podpisem protokolu</a:t>
            </a:r>
            <a:endParaRPr lang="cs-CZ" sz="1200" b="1" dirty="0"/>
          </a:p>
        </p:txBody>
      </p:sp>
      <p:sp>
        <p:nvSpPr>
          <p:cNvPr id="31" name="Zaoblený obdélník 30"/>
          <p:cNvSpPr/>
          <p:nvPr/>
        </p:nvSpPr>
        <p:spPr>
          <a:xfrm>
            <a:off x="1621059" y="2996952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uznávaný el. podpis</a:t>
            </a:r>
            <a:endParaRPr lang="cs-CZ" sz="1200" b="1" dirty="0"/>
          </a:p>
        </p:txBody>
      </p:sp>
      <p:sp>
        <p:nvSpPr>
          <p:cNvPr id="32" name="Zaoblený obdélník 31"/>
          <p:cNvSpPr/>
          <p:nvPr/>
        </p:nvSpPr>
        <p:spPr>
          <a:xfrm>
            <a:off x="1645496" y="2132856"/>
            <a:ext cx="1440159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vlastnoručním podpisem</a:t>
            </a:r>
            <a:endParaRPr lang="cs-CZ" sz="1200" b="1" dirty="0"/>
          </a:p>
        </p:txBody>
      </p:sp>
      <p:sp>
        <p:nvSpPr>
          <p:cNvPr id="33" name="Zaoblený obdélník 32"/>
          <p:cNvSpPr/>
          <p:nvPr/>
        </p:nvSpPr>
        <p:spPr>
          <a:xfrm>
            <a:off x="1609462" y="3501008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datová schránka</a:t>
            </a:r>
            <a:endParaRPr lang="cs-CZ" sz="1200" b="1" dirty="0"/>
          </a:p>
        </p:txBody>
      </p:sp>
      <p:sp>
        <p:nvSpPr>
          <p:cNvPr id="34" name="Zaoblený obdélník 33"/>
          <p:cNvSpPr/>
          <p:nvPr/>
        </p:nvSpPr>
        <p:spPr>
          <a:xfrm>
            <a:off x="1621060" y="4509120"/>
            <a:ext cx="1440159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dodatečné potvrzení</a:t>
            </a:r>
            <a:endParaRPr lang="cs-CZ" sz="1200" b="1" dirty="0"/>
          </a:p>
        </p:txBody>
      </p:sp>
      <p:sp>
        <p:nvSpPr>
          <p:cNvPr id="35" name="Zaoblený obdélník 34"/>
          <p:cNvSpPr/>
          <p:nvPr/>
        </p:nvSpPr>
        <p:spPr>
          <a:xfrm>
            <a:off x="1609461" y="4005064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přístupové údaje do DS</a:t>
            </a:r>
            <a:endParaRPr lang="cs-CZ" sz="1200" b="1" dirty="0"/>
          </a:p>
        </p:txBody>
      </p:sp>
      <p:sp>
        <p:nvSpPr>
          <p:cNvPr id="36" name="Zaoblený obdélník 35"/>
          <p:cNvSpPr/>
          <p:nvPr/>
        </p:nvSpPr>
        <p:spPr>
          <a:xfrm>
            <a:off x="3494103" y="5157192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pouze obecné</a:t>
            </a:r>
          </a:p>
          <a:p>
            <a:pPr algn="ctr"/>
            <a:r>
              <a:rPr lang="cs-CZ" sz="1200" b="1" dirty="0" smtClean="0"/>
              <a:t>podání</a:t>
            </a:r>
            <a:endParaRPr lang="cs-CZ" sz="1200" b="1" dirty="0"/>
          </a:p>
        </p:txBody>
      </p:sp>
      <p:sp>
        <p:nvSpPr>
          <p:cNvPr id="37" name="Zaoblený obdélník 36"/>
          <p:cNvSpPr/>
          <p:nvPr/>
        </p:nvSpPr>
        <p:spPr>
          <a:xfrm>
            <a:off x="5364088" y="1268760"/>
            <a:ext cx="3312368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podepsání protokolu</a:t>
            </a:r>
            <a:endParaRPr lang="cs-CZ" sz="1200" b="1" dirty="0"/>
          </a:p>
        </p:txBody>
      </p:sp>
      <p:sp>
        <p:nvSpPr>
          <p:cNvPr id="39" name="Zaoblený obdélník 38"/>
          <p:cNvSpPr/>
          <p:nvPr/>
        </p:nvSpPr>
        <p:spPr>
          <a:xfrm>
            <a:off x="5333093" y="2132856"/>
            <a:ext cx="1543163" cy="3240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/>
              <a:t>podání zásilky</a:t>
            </a:r>
            <a:endParaRPr lang="cs-CZ" sz="1100" b="1" dirty="0"/>
          </a:p>
        </p:txBody>
      </p:sp>
      <p:sp>
        <p:nvSpPr>
          <p:cNvPr id="40" name="Zaoblený obdélník 39"/>
          <p:cNvSpPr/>
          <p:nvPr/>
        </p:nvSpPr>
        <p:spPr>
          <a:xfrm>
            <a:off x="5333091" y="2492896"/>
            <a:ext cx="1543165" cy="3240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/>
              <a:t>předání podatelně</a:t>
            </a:r>
            <a:endParaRPr lang="cs-CZ" sz="1100" b="1" dirty="0"/>
          </a:p>
        </p:txBody>
      </p:sp>
      <p:sp>
        <p:nvSpPr>
          <p:cNvPr id="42" name="Zaoblený obdélník 41"/>
          <p:cNvSpPr/>
          <p:nvPr/>
        </p:nvSpPr>
        <p:spPr>
          <a:xfrm>
            <a:off x="5333091" y="3501008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z DS</a:t>
            </a:r>
            <a:endParaRPr lang="cs-CZ" sz="1200" b="1" dirty="0"/>
          </a:p>
        </p:txBody>
      </p:sp>
      <p:sp>
        <p:nvSpPr>
          <p:cNvPr id="43" name="Zaoblený obdélník 42"/>
          <p:cNvSpPr/>
          <p:nvPr/>
        </p:nvSpPr>
        <p:spPr>
          <a:xfrm>
            <a:off x="5333090" y="2996952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4" name="Zaoblený obdélník 43"/>
          <p:cNvSpPr/>
          <p:nvPr/>
        </p:nvSpPr>
        <p:spPr>
          <a:xfrm>
            <a:off x="5312585" y="4005953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5" name="Zaoblený obdélník 44"/>
          <p:cNvSpPr/>
          <p:nvPr/>
        </p:nvSpPr>
        <p:spPr>
          <a:xfrm>
            <a:off x="5312585" y="4509120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7" name="Zaoblený obdélník 46"/>
          <p:cNvSpPr/>
          <p:nvPr/>
        </p:nvSpPr>
        <p:spPr>
          <a:xfrm>
            <a:off x="7199372" y="3501008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DS</a:t>
            </a:r>
            <a:endParaRPr lang="cs-CZ" sz="1200" b="1" dirty="0"/>
          </a:p>
        </p:txBody>
      </p:sp>
      <p:sp>
        <p:nvSpPr>
          <p:cNvPr id="48" name="Zaoblený obdélník 47"/>
          <p:cNvSpPr/>
          <p:nvPr/>
        </p:nvSpPr>
        <p:spPr>
          <a:xfrm>
            <a:off x="7199371" y="2996952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49" name="Zaoblený obdélník 48"/>
          <p:cNvSpPr/>
          <p:nvPr/>
        </p:nvSpPr>
        <p:spPr>
          <a:xfrm>
            <a:off x="7178866" y="4005953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50" name="Zaoblený obdélník 49"/>
          <p:cNvSpPr/>
          <p:nvPr/>
        </p:nvSpPr>
        <p:spPr>
          <a:xfrm>
            <a:off x="7178866" y="4509120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51" name="Zaoblený obdélník 50"/>
          <p:cNvSpPr/>
          <p:nvPr/>
        </p:nvSpPr>
        <p:spPr>
          <a:xfrm>
            <a:off x="5328471" y="5157192"/>
            <a:ext cx="3393559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příslušným správcem daně</a:t>
            </a:r>
            <a:endParaRPr lang="cs-CZ" sz="1200" b="1" dirty="0"/>
          </a:p>
        </p:txBody>
      </p:sp>
      <p:sp>
        <p:nvSpPr>
          <p:cNvPr id="52" name="Zaoblený obdélník 51"/>
          <p:cNvSpPr/>
          <p:nvPr/>
        </p:nvSpPr>
        <p:spPr>
          <a:xfrm>
            <a:off x="7184794" y="2132856"/>
            <a:ext cx="1543165" cy="6840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příslušným správcem daně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60394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08512"/>
          </a:xfrm>
        </p:spPr>
        <p:txBody>
          <a:bodyPr/>
          <a:lstStyle/>
          <a:p>
            <a:pPr>
              <a:lnSpc>
                <a:spcPct val="95000"/>
              </a:lnSpc>
              <a:buFontTx/>
              <a:buNone/>
            </a:pPr>
            <a:r>
              <a:rPr lang="cs-CZ" sz="2100" b="1" smtClean="0"/>
              <a:t>Daňová tvrzení</a:t>
            </a:r>
            <a:r>
              <a:rPr lang="cs-CZ" sz="1800" smtClean="0"/>
              <a:t>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600" smtClean="0"/>
          </a:p>
          <a:p>
            <a:r>
              <a:rPr lang="cs-CZ" sz="1800" smtClean="0"/>
              <a:t>Zavedeny skupinové legislativní zkratky:</a:t>
            </a:r>
            <a:endParaRPr lang="cs-CZ" sz="2100" smtClean="0"/>
          </a:p>
          <a:p>
            <a:pPr lvl="1">
              <a:buFont typeface="Times New Roman" pitchFamily="18" charset="0"/>
              <a:buChar char="–"/>
            </a:pPr>
            <a:r>
              <a:rPr lang="cs-CZ" sz="1600" b="1" smtClean="0"/>
              <a:t>řádné daňové tvrzení</a:t>
            </a:r>
            <a:r>
              <a:rPr lang="cs-CZ" sz="1600" smtClean="0"/>
              <a:t> (ŘDT) = daňové přiznání + hlášení + vyúčtování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b="1" smtClean="0"/>
              <a:t>dodatečné daňové tvrzení</a:t>
            </a:r>
            <a:r>
              <a:rPr lang="cs-CZ" sz="1600" smtClean="0"/>
              <a:t> (DDT) = dodatečné daňové přiznání + následné hlášení nebo dodatečné + vyúčtování 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400" smtClean="0"/>
              <a:t>použití těchto zkratek nastane pouze v případech, kdy daná norma (věta) platí pro všechny tři složky </a:t>
            </a:r>
            <a:r>
              <a:rPr lang="cs-CZ" sz="1400" smtClean="0">
                <a:sym typeface="Wingdings 3" pitchFamily="18" charset="2"/>
              </a:rPr>
              <a:t> jinak je nutné samostatné použití jednotlivých pojmů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400" smtClean="0">
                <a:sym typeface="Wingdings 3" pitchFamily="18" charset="2"/>
              </a:rPr>
              <a:t>nutno odlišovat od pojmu „</a:t>
            </a:r>
            <a:r>
              <a:rPr lang="cs-CZ" sz="1400" b="1" smtClean="0">
                <a:sym typeface="Wingdings 3" pitchFamily="18" charset="2"/>
              </a:rPr>
              <a:t>tvrzení daňového subjektu</a:t>
            </a:r>
            <a:r>
              <a:rPr lang="cs-CZ" sz="1400" smtClean="0">
                <a:sym typeface="Wingdings 3" pitchFamily="18" charset="2"/>
              </a:rPr>
              <a:t>“, který je širší, neboť zahrnuje veškeré informace, které daňový subjekt sděluje správci daně ústní či psanou formou</a:t>
            </a:r>
            <a:endParaRPr lang="cs-CZ" sz="400" b="1" smtClean="0"/>
          </a:p>
          <a:p>
            <a:pPr>
              <a:spcBef>
                <a:spcPct val="50000"/>
              </a:spcBef>
            </a:pPr>
            <a:r>
              <a:rPr lang="cs-CZ" sz="1800" b="1" smtClean="0"/>
              <a:t>ŘDT i DDT</a:t>
            </a:r>
            <a:r>
              <a:rPr lang="cs-CZ" sz="1800" smtClean="0"/>
              <a:t> lze chápat jako:</a:t>
            </a:r>
          </a:p>
          <a:p>
            <a:pPr lvl="1">
              <a:spcBef>
                <a:spcPct val="50000"/>
              </a:spcBef>
              <a:buFont typeface="Times New Roman" pitchFamily="18" charset="0"/>
              <a:buChar char="−"/>
            </a:pPr>
            <a:r>
              <a:rPr lang="cs-CZ" sz="1600" b="1" smtClean="0"/>
              <a:t>soubor různých tvrzení daňového subjektu</a:t>
            </a:r>
            <a:r>
              <a:rPr lang="cs-CZ" sz="1600" smtClean="0"/>
              <a:t>, které odpovídají </a:t>
            </a:r>
            <a:r>
              <a:rPr lang="cs-CZ" sz="1600" i="1" smtClean="0"/>
              <a:t>povinnosti tvrzení</a:t>
            </a:r>
            <a:r>
              <a:rPr lang="cs-CZ" sz="1600" smtClean="0"/>
              <a:t>, jenž mu je uložena zákonem či na základě zákona</a:t>
            </a:r>
            <a:endParaRPr lang="cs-CZ" sz="130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4/5</a:t>
            </a:r>
          </a:p>
        </p:txBody>
      </p:sp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956056" y="1141986"/>
            <a:ext cx="3240360" cy="50233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Řádné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6" name="Zaoblený obdélník 5"/>
          <p:cNvSpPr/>
          <p:nvPr/>
        </p:nvSpPr>
        <p:spPr>
          <a:xfrm>
            <a:off x="1316096" y="2226162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Daňové přiznání</a:t>
            </a:r>
            <a:endParaRPr 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1300680" y="4814394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Vyúčtování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1291755" y="3518250"/>
            <a:ext cx="2579063" cy="11073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Hlášení</a:t>
            </a:r>
            <a:endParaRPr lang="cs-CZ" sz="20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44488" y="1124744"/>
            <a:ext cx="3240360" cy="50405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04528" y="2208920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přiznání</a:t>
            </a:r>
            <a:endParaRPr lang="cs-CZ" sz="20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5189112" y="4797152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vyúčtování</a:t>
            </a:r>
            <a:endParaRPr lang="cs-CZ" sz="20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5180187" y="3501008"/>
            <a:ext cx="2579063" cy="11073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Následné hlášení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Daňové tvrzení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80282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68312" y="1341438"/>
            <a:ext cx="8352159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  <a:buFontTx/>
              <a:buNone/>
            </a:pPr>
            <a:r>
              <a:rPr lang="cs-CZ" sz="2100" b="1" dirty="0" smtClean="0"/>
              <a:t>Následky za nesplnění povinností souvisejících s podáním</a:t>
            </a:r>
            <a:r>
              <a:rPr lang="cs-CZ" sz="1800" dirty="0" smtClean="0"/>
              <a:t>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600" dirty="0" smtClean="0"/>
          </a:p>
          <a:p>
            <a:r>
              <a:rPr lang="cs-CZ" sz="1800" b="1" dirty="0" smtClean="0"/>
              <a:t>Vady podání:</a:t>
            </a:r>
          </a:p>
          <a:p>
            <a:pPr lvl="1"/>
            <a:r>
              <a:rPr lang="cs-CZ" sz="1600" dirty="0" smtClean="0"/>
              <a:t>výzva k odstranění vad    → 	a) odstraněny = bezvadné </a:t>
            </a:r>
            <a:r>
              <a:rPr lang="cs-CZ" sz="1600" i="1" dirty="0" smtClean="0"/>
              <a:t>ex </a:t>
            </a:r>
            <a:r>
              <a:rPr lang="cs-CZ" sz="1600" i="1" dirty="0" err="1" smtClean="0"/>
              <a:t>tunc</a:t>
            </a:r>
            <a:endParaRPr lang="cs-CZ" sz="1600" i="1" dirty="0"/>
          </a:p>
          <a:p>
            <a:pPr marL="392113" lvl="1" indent="0">
              <a:buNone/>
            </a:pPr>
            <a:r>
              <a:rPr lang="cs-CZ" sz="1100" dirty="0" smtClean="0"/>
              <a:t>				</a:t>
            </a:r>
            <a:r>
              <a:rPr lang="cs-CZ" sz="1600" dirty="0" smtClean="0"/>
              <a:t>b) neodstraněny = neúčinné </a:t>
            </a:r>
            <a:r>
              <a:rPr lang="cs-CZ" sz="1600" i="1" dirty="0" smtClean="0"/>
              <a:t>ex </a:t>
            </a:r>
            <a:r>
              <a:rPr lang="cs-CZ" sz="1600" i="1" dirty="0" err="1" smtClean="0"/>
              <a:t>nunc</a:t>
            </a:r>
            <a:endParaRPr lang="cs-CZ" sz="1600" i="1" dirty="0" smtClean="0"/>
          </a:p>
          <a:p>
            <a:pPr lvl="1"/>
            <a:r>
              <a:rPr lang="cs-CZ" sz="1600" dirty="0" smtClean="0"/>
              <a:t>primárně vady formy, týká se i některých obsahových vad</a:t>
            </a:r>
          </a:p>
          <a:p>
            <a:pPr lvl="1"/>
            <a:r>
              <a:rPr lang="cs-CZ" sz="1600" dirty="0" smtClean="0"/>
              <a:t>zvláštní </a:t>
            </a:r>
            <a:r>
              <a:rPr lang="cs-CZ" sz="1600" dirty="0"/>
              <a:t>úprava u odvolání a přihlášky k </a:t>
            </a:r>
            <a:r>
              <a:rPr lang="cs-CZ" sz="1600" dirty="0" smtClean="0"/>
              <a:t>registraci</a:t>
            </a:r>
          </a:p>
          <a:p>
            <a:pPr lvl="1"/>
            <a:r>
              <a:rPr lang="cs-CZ" sz="1600" b="1" dirty="0" smtClean="0"/>
              <a:t>ZDPH </a:t>
            </a:r>
            <a:r>
              <a:rPr lang="cs-CZ" sz="1200" b="1" dirty="0" smtClean="0"/>
              <a:t>(§ 101a):</a:t>
            </a:r>
            <a:r>
              <a:rPr lang="cs-CZ" sz="1600" b="1" dirty="0" smtClean="0"/>
              <a:t> </a:t>
            </a:r>
            <a:r>
              <a:rPr lang="cs-CZ" sz="1600" dirty="0" smtClean="0"/>
              <a:t>vada ve formátu a struktuře u vybraných podání = neúčinnost</a:t>
            </a:r>
            <a:endParaRPr lang="cs-CZ" sz="1600" dirty="0"/>
          </a:p>
          <a:p>
            <a:pPr lvl="1"/>
            <a:endParaRPr lang="cs-CZ" sz="800" dirty="0" smtClean="0"/>
          </a:p>
          <a:p>
            <a:pPr>
              <a:spcBef>
                <a:spcPct val="50000"/>
              </a:spcBef>
            </a:pPr>
            <a:r>
              <a:rPr lang="cs-CZ" sz="1800" b="1" dirty="0" smtClean="0"/>
              <a:t>Opožděné podání či nepodání: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zmeškání lhůty (ztráta práva, právní fikce atd.)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pokuta za nesplnění povinnosti nepeněžité povahy (§ 247a)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pokuta za opožděné tvrzení daně (§ 250) – pouze pro daňová tvrzení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sz="1400" dirty="0" smtClean="0"/>
              <a:t>prošla </a:t>
            </a:r>
            <a:r>
              <a:rPr lang="cs-CZ" sz="1400" dirty="0"/>
              <a:t>testem ústavnosti - </a:t>
            </a:r>
            <a:r>
              <a:rPr lang="cs-CZ" sz="1400" dirty="0" err="1"/>
              <a:t>Pl</a:t>
            </a:r>
            <a:r>
              <a:rPr lang="cs-CZ" sz="1400" dirty="0"/>
              <a:t>. ÚS 24/14</a:t>
            </a:r>
            <a:endParaRPr lang="cs-CZ" sz="1400" dirty="0" smtClean="0"/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speciální pokuty – pokuta za nepodání kontrolního hlášení (§ 101h ZDPH)</a:t>
            </a:r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5/5</a:t>
            </a:r>
          </a:p>
        </p:txBody>
      </p:sp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8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algn="just">
              <a:lnSpc>
                <a:spcPct val="95000"/>
              </a:lnSpc>
            </a:pPr>
            <a:r>
              <a:rPr lang="cs-CZ" sz="1800" b="1" dirty="0" smtClean="0"/>
              <a:t>Doručování</a:t>
            </a:r>
            <a:r>
              <a:rPr lang="cs-CZ" sz="1600" b="1" dirty="0" smtClean="0"/>
              <a:t> </a:t>
            </a:r>
            <a:r>
              <a:rPr lang="cs-CZ" sz="1600" dirty="0" smtClean="0"/>
              <a:t>- představuje způsob, jakým adresáty seznámit s písemnostmi, nikoli cíl sám o sobě</a:t>
            </a:r>
          </a:p>
          <a:p>
            <a:pPr algn="just">
              <a:lnSpc>
                <a:spcPct val="95000"/>
              </a:lnSpc>
            </a:pPr>
            <a:endParaRPr lang="cs-CZ" sz="600" dirty="0" smtClean="0"/>
          </a:p>
          <a:p>
            <a:pPr algn="just">
              <a:lnSpc>
                <a:spcPct val="95000"/>
              </a:lnSpc>
            </a:pPr>
            <a:r>
              <a:rPr lang="cs-CZ" sz="1800" dirty="0" smtClean="0"/>
              <a:t>Výklad právní úpravy:</a:t>
            </a:r>
          </a:p>
          <a:p>
            <a:pPr lvl="1" algn="just">
              <a:lnSpc>
                <a:spcPct val="95000"/>
              </a:lnSpc>
            </a:pPr>
            <a:r>
              <a:rPr lang="cs-CZ" sz="1400" b="1" dirty="0" smtClean="0"/>
              <a:t>materiální, nikoli formalistický </a:t>
            </a:r>
          </a:p>
          <a:p>
            <a:pPr lvl="2" algn="just">
              <a:lnSpc>
                <a:spcPct val="95000"/>
              </a:lnSpc>
            </a:pPr>
            <a:r>
              <a:rPr lang="cs-CZ" sz="1200" dirty="0" smtClean="0"/>
              <a:t>Vady při procesu doručení jsou bez významu, pokud se doručovaná písemnost dostala do rukou adresáta.</a:t>
            </a:r>
          </a:p>
          <a:p>
            <a:pPr lvl="1" algn="just">
              <a:lnSpc>
                <a:spcPct val="95000"/>
              </a:lnSpc>
            </a:pPr>
            <a:r>
              <a:rPr lang="cs-CZ" sz="1400" b="1" dirty="0" smtClean="0"/>
              <a:t>nikoli však k tíži účastníka</a:t>
            </a:r>
          </a:p>
          <a:p>
            <a:pPr lvl="2" algn="just">
              <a:lnSpc>
                <a:spcPct val="95000"/>
              </a:lnSpc>
            </a:pPr>
            <a:r>
              <a:rPr lang="cs-CZ" sz="1200" dirty="0" smtClean="0"/>
              <a:t>Vady procesu nemohou vést k naplnění podmínek fikce doručení!</a:t>
            </a:r>
          </a:p>
          <a:p>
            <a:pPr lvl="2" algn="just">
              <a:lnSpc>
                <a:spcPct val="95000"/>
              </a:lnSpc>
            </a:pPr>
            <a:endParaRPr lang="cs-CZ" sz="900" dirty="0" smtClean="0"/>
          </a:p>
          <a:p>
            <a:pPr>
              <a:lnSpc>
                <a:spcPct val="95000"/>
              </a:lnSpc>
            </a:pPr>
            <a:r>
              <a:rPr lang="cs-CZ" sz="1800" dirty="0" smtClean="0"/>
              <a:t>Výchozí </a:t>
            </a:r>
            <a:r>
              <a:rPr lang="cs-CZ" sz="1800" b="1" dirty="0" smtClean="0"/>
              <a:t>principy</a:t>
            </a:r>
            <a:r>
              <a:rPr lang="cs-CZ" sz="1800" dirty="0" smtClean="0"/>
              <a:t>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podpora elektronizace </a:t>
            </a:r>
            <a:r>
              <a:rPr lang="cs-CZ" sz="1200" dirty="0" smtClean="0"/>
              <a:t>(datové schránky)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přednost materiálnímu pojetí před formalismem 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minimalizace obstrukcí </a:t>
            </a:r>
            <a:r>
              <a:rPr lang="cs-CZ" sz="1200" dirty="0" smtClean="0"/>
              <a:t>(možnost předat písemnost kdekoli, kde bude adresát zastižen)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jednota s jinými procesními řády </a:t>
            </a:r>
            <a:r>
              <a:rPr lang="cs-CZ" sz="1200" dirty="0" smtClean="0"/>
              <a:t>(sjednocení lhůt aj.)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zvýšení šance na seznámení se s obsahem doručované písemnosti </a:t>
            </a:r>
            <a:r>
              <a:rPr lang="cs-CZ" sz="1200" dirty="0" smtClean="0"/>
              <a:t>(institut vhození do schránky)</a:t>
            </a:r>
          </a:p>
        </p:txBody>
      </p:sp>
      <p:sp>
        <p:nvSpPr>
          <p:cNvPr id="24580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CC3BBF4-DCBD-47F6-8AD1-4DA18F1E6AD3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1/4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r>
              <a:rPr lang="cs-CZ" sz="1800" b="1" dirty="0" smtClean="0"/>
              <a:t>Adresát</a:t>
            </a:r>
            <a:r>
              <a:rPr lang="cs-CZ" sz="1500" dirty="0" smtClean="0"/>
              <a:t> = osoba, které je písemnost doručována nebo její zástupce</a:t>
            </a:r>
          </a:p>
          <a:p>
            <a:endParaRPr lang="cs-CZ" sz="800" dirty="0" smtClean="0"/>
          </a:p>
          <a:p>
            <a:r>
              <a:rPr lang="cs-CZ" sz="1800" dirty="0" smtClean="0"/>
              <a:t>Primárně se doručuje:</a:t>
            </a:r>
          </a:p>
          <a:p>
            <a:pPr lvl="1">
              <a:buFontTx/>
              <a:buChar char="-"/>
            </a:pPr>
            <a:r>
              <a:rPr lang="cs-CZ" sz="1500" b="1" dirty="0" smtClean="0"/>
              <a:t>při ústním jednání nebo jiném úkonu</a:t>
            </a:r>
            <a:endParaRPr lang="cs-CZ" sz="1100" dirty="0" smtClean="0"/>
          </a:p>
          <a:p>
            <a:pPr lvl="2">
              <a:lnSpc>
                <a:spcPct val="11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300" dirty="0" smtClean="0"/>
              <a:t>doručuje příslušná úřední osoba</a:t>
            </a:r>
          </a:p>
          <a:p>
            <a:pPr lvl="2">
              <a:lnSpc>
                <a:spcPct val="11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300" dirty="0" smtClean="0"/>
              <a:t>podmínkou je přítomnost adresáta</a:t>
            </a:r>
          </a:p>
          <a:p>
            <a:pPr lvl="1">
              <a:spcBef>
                <a:spcPct val="30000"/>
              </a:spcBef>
              <a:buFontTx/>
              <a:buChar char="-"/>
            </a:pPr>
            <a:r>
              <a:rPr lang="cs-CZ" sz="1500" b="1" dirty="0" smtClean="0"/>
              <a:t>elektronicky</a:t>
            </a:r>
            <a:r>
              <a:rPr lang="cs-CZ" sz="1500" dirty="0" smtClean="0"/>
              <a:t> </a:t>
            </a:r>
            <a:r>
              <a:rPr lang="cs-CZ" sz="1400" dirty="0" smtClean="0"/>
              <a:t>(pouze datovou schránkou!)</a:t>
            </a:r>
          </a:p>
          <a:p>
            <a:pPr lvl="1">
              <a:spcBef>
                <a:spcPct val="30000"/>
              </a:spcBef>
              <a:buFontTx/>
              <a:buNone/>
            </a:pPr>
            <a:endParaRPr lang="cs-CZ" sz="800" dirty="0" smtClean="0"/>
          </a:p>
          <a:p>
            <a:r>
              <a:rPr lang="cs-CZ" sz="1800" dirty="0" smtClean="0"/>
              <a:t>Sekundárně se doručuje:</a:t>
            </a:r>
          </a:p>
          <a:p>
            <a:pPr lvl="1">
              <a:buFontTx/>
              <a:buChar char="-"/>
            </a:pPr>
            <a:r>
              <a:rPr lang="cs-CZ" sz="1500" b="1" dirty="0" smtClean="0"/>
              <a:t>prostřednictvím zásilky</a:t>
            </a:r>
            <a:r>
              <a:rPr lang="cs-CZ" sz="1500" dirty="0" smtClean="0"/>
              <a:t> doručované</a:t>
            </a:r>
            <a:r>
              <a:rPr lang="cs-CZ" sz="1300" dirty="0" smtClean="0"/>
              <a:t> 	</a:t>
            </a:r>
            <a:r>
              <a:rPr lang="cs-CZ" sz="1100" b="1" dirty="0" smtClean="0"/>
              <a:t>- </a:t>
            </a:r>
            <a:r>
              <a:rPr lang="cs-CZ" sz="1200" b="1" dirty="0" smtClean="0"/>
              <a:t>provozovatelem poštovních služeb</a:t>
            </a:r>
          </a:p>
          <a:p>
            <a:pPr marL="1520825" lvl="3" indent="-88900">
              <a:buFontTx/>
              <a:buNone/>
              <a:tabLst>
                <a:tab pos="2154238" algn="l"/>
              </a:tabLst>
            </a:pPr>
            <a:r>
              <a:rPr lang="cs-CZ" sz="1200" b="1" dirty="0" smtClean="0"/>
              <a:t>			</a:t>
            </a:r>
            <a:r>
              <a:rPr lang="cs-CZ" sz="1200" b="1" dirty="0"/>
              <a:t>	</a:t>
            </a:r>
            <a:r>
              <a:rPr lang="cs-CZ" sz="1200" b="1" dirty="0" smtClean="0"/>
              <a:t>- úřední osobou pověřenou doručováním</a:t>
            </a:r>
          </a:p>
          <a:p>
            <a:pPr lvl="3">
              <a:buFontTx/>
              <a:buNone/>
            </a:pPr>
            <a:r>
              <a:rPr lang="cs-CZ" sz="1200" b="1" dirty="0" smtClean="0"/>
              <a:t>		                                             </a:t>
            </a:r>
            <a:r>
              <a:rPr lang="cs-CZ" sz="1200" b="1" dirty="0"/>
              <a:t>	</a:t>
            </a:r>
            <a:r>
              <a:rPr lang="cs-CZ" sz="1200" b="1" dirty="0" smtClean="0"/>
              <a:t>- jiným orgánem, o němž to stanoví zákon</a:t>
            </a:r>
          </a:p>
          <a:p>
            <a:endParaRPr lang="cs-CZ" sz="800" dirty="0" smtClean="0"/>
          </a:p>
          <a:p>
            <a:r>
              <a:rPr lang="cs-CZ" sz="1800" dirty="0" smtClean="0"/>
              <a:t>Ve zvláštních případech se doručuje:</a:t>
            </a:r>
          </a:p>
          <a:p>
            <a:pPr lvl="1">
              <a:buFontTx/>
              <a:buChar char="­"/>
            </a:pPr>
            <a:r>
              <a:rPr lang="cs-CZ" sz="1500" b="1" dirty="0" smtClean="0"/>
              <a:t>veřejnou vyhláškou</a:t>
            </a:r>
          </a:p>
          <a:p>
            <a:pPr lvl="1">
              <a:buFontTx/>
              <a:buChar char="­"/>
            </a:pPr>
            <a:r>
              <a:rPr lang="cs-CZ" sz="1500" b="1" dirty="0" smtClean="0"/>
              <a:t>hromadným předpisným seznamem (HPS)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401E9DC-81EC-4804-AAD0-A9241984C78D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2/4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algn="just"/>
            <a:r>
              <a:rPr lang="cs-CZ" sz="1800" b="1" dirty="0" smtClean="0"/>
              <a:t>Účinky doručení</a:t>
            </a:r>
          </a:p>
          <a:p>
            <a:pPr lvl="1"/>
            <a:r>
              <a:rPr lang="cs-CZ" sz="1600" dirty="0" smtClean="0">
                <a:cs typeface="Times New Roman" pitchFamily="18" charset="0"/>
              </a:rPr>
              <a:t>adresát je zastižen:</a:t>
            </a:r>
            <a:endParaRPr lang="cs-CZ" sz="1600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převezme zásilku: </a:t>
            </a:r>
            <a:r>
              <a:rPr lang="cs-CZ" sz="1400" i="1" dirty="0" smtClean="0">
                <a:cs typeface="Times New Roman" pitchFamily="18" charset="0"/>
              </a:rPr>
              <a:t>okamžikem převzetí</a:t>
            </a:r>
            <a:endParaRPr lang="cs-CZ" sz="1400" i="1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odmítne zásilku převzít: </a:t>
            </a:r>
            <a:r>
              <a:rPr lang="cs-CZ" sz="1400" i="1" dirty="0" smtClean="0">
                <a:cs typeface="Times New Roman" pitchFamily="18" charset="0"/>
              </a:rPr>
              <a:t>dnem odepření</a:t>
            </a:r>
            <a:endParaRPr lang="cs-CZ" sz="1400" i="1" dirty="0" smtClean="0"/>
          </a:p>
          <a:p>
            <a:pPr lvl="1"/>
            <a:r>
              <a:rPr lang="cs-CZ" sz="1600" dirty="0" smtClean="0">
                <a:cs typeface="Times New Roman" pitchFamily="18" charset="0"/>
              </a:rPr>
              <a:t>adresát nezastižen:</a:t>
            </a:r>
            <a:endParaRPr lang="cs-CZ" sz="1600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si vyzvedne zásilku u uložitele: </a:t>
            </a:r>
            <a:r>
              <a:rPr lang="cs-CZ" sz="1400" i="1" dirty="0" smtClean="0">
                <a:cs typeface="Times New Roman" pitchFamily="18" charset="0"/>
              </a:rPr>
              <a:t>dnem vyzvednutí</a:t>
            </a:r>
            <a:endParaRPr lang="cs-CZ" sz="1400" i="1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si zásilku v úložní době nevyzvedne: </a:t>
            </a:r>
            <a:r>
              <a:rPr lang="cs-CZ" sz="1400" i="1" dirty="0" smtClean="0">
                <a:cs typeface="Times New Roman" pitchFamily="18" charset="0"/>
              </a:rPr>
              <a:t>desátým dnem od uložení</a:t>
            </a:r>
            <a:r>
              <a:rPr lang="cs-CZ" sz="1400" dirty="0" smtClean="0">
                <a:cs typeface="Times New Roman" pitchFamily="18" charset="0"/>
              </a:rPr>
              <a:t> </a:t>
            </a:r>
            <a:r>
              <a:rPr lang="cs-CZ" sz="1400" i="1" dirty="0" smtClean="0">
                <a:cs typeface="Times New Roman" pitchFamily="18" charset="0"/>
              </a:rPr>
              <a:t>(nastává právní fikce doručení)</a:t>
            </a:r>
            <a:r>
              <a:rPr lang="cs-CZ" sz="1200" dirty="0" smtClean="0"/>
              <a:t> </a:t>
            </a:r>
          </a:p>
          <a:p>
            <a:endParaRPr lang="cs-CZ" sz="600" dirty="0" smtClean="0"/>
          </a:p>
          <a:p>
            <a:r>
              <a:rPr lang="cs-CZ" sz="1800" dirty="0" smtClean="0"/>
              <a:t>Možnost vhodit fikcí doručenou písemnost </a:t>
            </a:r>
            <a:r>
              <a:rPr lang="cs-CZ" sz="1800" b="1" dirty="0" smtClean="0"/>
              <a:t>do schránky</a:t>
            </a:r>
            <a:r>
              <a:rPr lang="cs-CZ" sz="1800" dirty="0" smtClean="0"/>
              <a:t> adresáta.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účelem je zvýšit šanci na informovanost adresáta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explicitně textováno, že se adresát může domáhat, aby správce daně tento postup předem vyloučil (netřeba o tom vydávat rozhodnutí)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/>
          </a:p>
          <a:p>
            <a:r>
              <a:rPr lang="cs-CZ" sz="1800" b="1" dirty="0" smtClean="0"/>
              <a:t>Neúčinnost doručení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ve všech případech, kdy nastává fikce doručení marným uplynutím úložní doby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závažný a předem nepředvídatelný důvod</a:t>
            </a:r>
          </a:p>
        </p:txBody>
      </p:sp>
      <p:sp>
        <p:nvSpPr>
          <p:cNvPr id="2662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5EDFEBF-62D5-4884-9584-CD915CCA4D9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17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3/4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cs-CZ" sz="2000" b="1" dirty="0" smtClean="0">
                <a:cs typeface="Times New Roman" pitchFamily="18" charset="0"/>
              </a:rPr>
              <a:t>Prokázání doručení:</a:t>
            </a:r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cs-CZ" sz="1000" b="1" dirty="0" smtClean="0">
              <a:cs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10000"/>
              </a:spcBef>
            </a:pPr>
            <a:r>
              <a:rPr lang="cs-CZ" sz="1600" b="1" dirty="0" smtClean="0">
                <a:cs typeface="Times New Roman" pitchFamily="18" charset="0"/>
              </a:rPr>
              <a:t>důkazní břemeno</a:t>
            </a:r>
            <a:r>
              <a:rPr lang="cs-CZ" sz="1600" dirty="0" smtClean="0">
                <a:cs typeface="Times New Roman" pitchFamily="18" charset="0"/>
              </a:rPr>
              <a:t> ohledně prokázání doručení nebo </a:t>
            </a:r>
            <a:r>
              <a:rPr lang="cs-CZ" sz="1600" dirty="0" smtClean="0"/>
              <a:t>užití </a:t>
            </a:r>
            <a:r>
              <a:rPr lang="cs-CZ" sz="1600" dirty="0" smtClean="0">
                <a:cs typeface="Times New Roman" pitchFamily="18" charset="0"/>
              </a:rPr>
              <a:t>právní fikce</a:t>
            </a:r>
            <a:r>
              <a:rPr lang="cs-CZ" sz="1600" dirty="0" smtClean="0"/>
              <a:t> </a:t>
            </a:r>
            <a:r>
              <a:rPr lang="cs-CZ" sz="1600" dirty="0" smtClean="0">
                <a:cs typeface="Times New Roman" pitchFamily="18" charset="0"/>
              </a:rPr>
              <a:t>leží na správci daně</a:t>
            </a:r>
            <a:endParaRPr lang="cs-CZ" sz="1200" dirty="0" smtClean="0"/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cs-CZ" sz="800" dirty="0" smtClean="0"/>
          </a:p>
          <a:p>
            <a:pPr>
              <a:lnSpc>
                <a:spcPct val="95000"/>
              </a:lnSpc>
            </a:pPr>
            <a:r>
              <a:rPr lang="cs-CZ" sz="1600" dirty="0" smtClean="0"/>
              <a:t>liší se podle jednotlivých způsobů doručování: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500" dirty="0" smtClean="0"/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předávané při </a:t>
            </a:r>
            <a:r>
              <a:rPr lang="cs-CZ" sz="1600" b="1" dirty="0" smtClean="0"/>
              <a:t>ústním </a:t>
            </a:r>
            <a:r>
              <a:rPr lang="cs-CZ" sz="1600" b="1" dirty="0" smtClean="0">
                <a:cs typeface="Times New Roman" pitchFamily="18" charset="0"/>
              </a:rPr>
              <a:t>jednání či jiném úkonu 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podpisem protokolu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úředním záznamem o odmítnutí podpisu protokolu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elektronicky 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prostřednictvím systému datových schránek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prostřednictvím zásilky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řádně vyplněnou doručenkou </a:t>
            </a:r>
            <a:r>
              <a:rPr lang="cs-CZ" sz="1400" i="1" dirty="0" smtClean="0">
                <a:cs typeface="Times New Roman" pitchFamily="18" charset="0"/>
              </a:rPr>
              <a:t>(dodejkou)</a:t>
            </a:r>
            <a:endParaRPr lang="cs-CZ" sz="1400" dirty="0" smtClean="0">
              <a:cs typeface="Times New Roman" pitchFamily="18" charset="0"/>
            </a:endParaRP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prokázaným odepřením převzetí písemnosti</a:t>
            </a:r>
            <a:r>
              <a:rPr lang="cs-CZ" sz="1400" dirty="0" smtClean="0"/>
              <a:t> </a:t>
            </a:r>
            <a:r>
              <a:rPr lang="cs-CZ" sz="1400" i="1" dirty="0" smtClean="0"/>
              <a:t>(zaznamená se na doručence)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prostřednictvím veřejné vyhlášky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podepsanou kopií písemnosti (neplatí u HPS)</a:t>
            </a:r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marným uplynutím doby vyvěšení, resp. zpřístupnění HPS</a:t>
            </a:r>
            <a:r>
              <a:rPr lang="cs-CZ" sz="1400" dirty="0" smtClean="0"/>
              <a:t> 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ECED161-9001-4696-B821-2C5B4B3926A3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4/4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b="1" dirty="0" smtClean="0"/>
              <a:t>Protokol </a:t>
            </a:r>
            <a:r>
              <a:rPr lang="cs-CZ" sz="1800" dirty="0" smtClean="0"/>
              <a:t>vs. </a:t>
            </a:r>
            <a:r>
              <a:rPr lang="cs-CZ" sz="1800" b="1" dirty="0" smtClean="0"/>
              <a:t>úřední záznam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obrazové a zvukové záznamy</a:t>
            </a:r>
          </a:p>
          <a:p>
            <a:pPr>
              <a:lnSpc>
                <a:spcPct val="90000"/>
              </a:lnSpc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dirty="0" smtClean="0"/>
              <a:t>Specifikem daňového procesu je, že spis se vede </a:t>
            </a:r>
            <a:r>
              <a:rPr lang="cs-CZ" sz="1800" b="1" dirty="0" smtClean="0"/>
              <a:t>kontinuálně</a:t>
            </a:r>
            <a:r>
              <a:rPr lang="cs-CZ" sz="1800" dirty="0" smtClean="0"/>
              <a:t> pro daný daňový subjekt, nikoli samostatně pro každé řízení.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dirty="0" smtClean="0"/>
              <a:t>Spis se člení na </a:t>
            </a:r>
            <a:r>
              <a:rPr lang="cs-CZ" sz="1800" b="1" dirty="0" smtClean="0"/>
              <a:t>části.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každá část obsahuje </a:t>
            </a:r>
            <a:r>
              <a:rPr lang="cs-CZ" sz="1600" b="1" dirty="0" smtClean="0"/>
              <a:t>soupis</a:t>
            </a:r>
            <a:r>
              <a:rPr lang="cs-CZ" sz="1600" dirty="0" smtClean="0"/>
              <a:t> všech písemností</a:t>
            </a:r>
            <a:endParaRPr lang="cs-CZ" sz="1200" dirty="0" smtClean="0"/>
          </a:p>
          <a:p>
            <a:pPr>
              <a:lnSpc>
                <a:spcPct val="90000"/>
              </a:lnSpc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700" dirty="0" smtClean="0"/>
              <a:t>Není stanovena forma, ve které musí být písemnosti uchovávány.</a:t>
            </a:r>
            <a:endParaRPr lang="cs-CZ" sz="18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mohou být </a:t>
            </a:r>
            <a:r>
              <a:rPr lang="cs-CZ" sz="1600" b="1" dirty="0" smtClean="0"/>
              <a:t>v listinné i elektronické podobě</a:t>
            </a:r>
          </a:p>
          <a:p>
            <a:pPr>
              <a:lnSpc>
                <a:spcPct val="90000"/>
              </a:lnSpc>
            </a:pPr>
            <a:endParaRPr lang="cs-CZ" sz="900" b="1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Vyhledávací část </a:t>
            </a:r>
            <a:r>
              <a:rPr lang="cs-CZ" sz="1800" dirty="0" smtClean="0"/>
              <a:t>spisu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–"/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Nahlížení do spisu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platí i pro údaje na osobních daňových účtech (ODÚ)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–"/>
            </a:pPr>
            <a:endParaRPr lang="cs-CZ" sz="1100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Daňová informační schránka</a:t>
            </a:r>
            <a:r>
              <a:rPr lang="cs-CZ" sz="1800" dirty="0" smtClean="0"/>
              <a:t> (DIS)</a:t>
            </a:r>
            <a:endParaRPr lang="cs-CZ" sz="1600" dirty="0" smtClean="0">
              <a:solidFill>
                <a:srgbClr val="C00000"/>
              </a:solidFill>
            </a:endParaRPr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1D72D21-C5F9-4FC6-A8D9-8C0E6157125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Nahlížení do spisu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40725" cy="4038600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Jednání při správě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Podání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Doručování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Nahlížení do spisu</a:t>
            </a:r>
          </a:p>
          <a:p>
            <a:pPr marL="609600" indent="-609600">
              <a:lnSpc>
                <a:spcPct val="95000"/>
              </a:lnSpc>
            </a:pPr>
            <a:endParaRPr lang="cs-CZ" sz="2800" dirty="0" smtClean="0"/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CA37343-4DE3-41D3-91E8-CEA9919B07EC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karel.simek@mfcr.cz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21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395536" y="1639342"/>
            <a:ext cx="8229600" cy="4165922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sz="2800" b="1" dirty="0" smtClean="0"/>
              <a:t>A. Jednání přímé:</a:t>
            </a:r>
          </a:p>
          <a:p>
            <a:r>
              <a:rPr lang="cs-CZ" sz="2400" b="1" dirty="0" smtClean="0"/>
              <a:t>Fyzická osoba</a:t>
            </a:r>
            <a:r>
              <a:rPr lang="cs-CZ" sz="2400" dirty="0" smtClean="0"/>
              <a:t> (FO)</a:t>
            </a:r>
          </a:p>
          <a:p>
            <a:pPr lvl="1"/>
            <a:r>
              <a:rPr lang="cs-CZ" sz="1800" dirty="0" smtClean="0"/>
              <a:t>osobně (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v rozsahu, v </a:t>
            </a:r>
            <a:r>
              <a:rPr lang="cs-CZ" sz="1800" dirty="0" smtClean="0">
                <a:cs typeface="Times New Roman" pitchFamily="18" charset="0"/>
              </a:rPr>
              <a:t>jakém je svéprávná</a:t>
            </a:r>
            <a:r>
              <a:rPr lang="cs-CZ" sz="1800" dirty="0" smtClean="0"/>
              <a:t>) </a:t>
            </a:r>
          </a:p>
          <a:p>
            <a:pPr lvl="1"/>
            <a:endParaRPr lang="cs-CZ" sz="1600" dirty="0" smtClean="0"/>
          </a:p>
          <a:p>
            <a:r>
              <a:rPr lang="cs-CZ" sz="2400" b="1" dirty="0" smtClean="0"/>
              <a:t>Podnikající fyzická osoba</a:t>
            </a:r>
            <a:endParaRPr lang="cs-CZ" sz="2400" dirty="0" smtClean="0"/>
          </a:p>
          <a:p>
            <a:pPr lvl="1"/>
            <a:r>
              <a:rPr lang="cs-CZ" sz="1800" dirty="0" smtClean="0"/>
              <a:t>osobně (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v rozsahu, v jakém </a:t>
            </a:r>
            <a:r>
              <a:rPr lang="cs-CZ" sz="1800" dirty="0" smtClean="0">
                <a:cs typeface="Times New Roman" pitchFamily="18" charset="0"/>
              </a:rPr>
              <a:t>je </a:t>
            </a:r>
            <a:r>
              <a:rPr lang="cs-CZ" sz="1800" dirty="0">
                <a:cs typeface="Times New Roman" pitchFamily="18" charset="0"/>
              </a:rPr>
              <a:t>svéprávná</a:t>
            </a:r>
            <a:r>
              <a:rPr lang="cs-CZ" sz="1800" dirty="0" smtClean="0"/>
              <a:t>) </a:t>
            </a:r>
          </a:p>
          <a:p>
            <a:pPr lvl="1"/>
            <a:r>
              <a:rPr lang="cs-CZ" sz="1800" dirty="0" smtClean="0"/>
              <a:t>prostřednictvím pověřence</a:t>
            </a:r>
          </a:p>
          <a:p>
            <a:pPr lvl="1"/>
            <a:r>
              <a:rPr lang="cs-CZ" sz="1800" dirty="0" smtClean="0"/>
              <a:t>prostřednictvím prokuristy  </a:t>
            </a:r>
          </a:p>
          <a:p>
            <a:pPr lvl="1">
              <a:lnSpc>
                <a:spcPct val="80000"/>
              </a:lnSpc>
            </a:pPr>
            <a:endParaRPr lang="cs-CZ" sz="800" dirty="0" smtClean="0"/>
          </a:p>
          <a:p>
            <a:endParaRPr lang="cs-CZ" dirty="0" smtClean="0"/>
          </a:p>
        </p:txBody>
      </p:sp>
      <p:sp>
        <p:nvSpPr>
          <p:cNvPr id="1741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Lucida Sans Unicode" pitchFamily="34" charset="0"/>
              </a:rPr>
              <a:t>3</a:t>
            </a:r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Jednání při správě daní 1/3</a:t>
            </a:r>
            <a:endParaRPr lang="cs-CZ" sz="3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sz="900" dirty="0" smtClean="0"/>
          </a:p>
          <a:p>
            <a:r>
              <a:rPr lang="cs-CZ" sz="2400" b="1" dirty="0" smtClean="0"/>
              <a:t>Právnická osoba</a:t>
            </a:r>
            <a:r>
              <a:rPr lang="cs-CZ" sz="2400" dirty="0" smtClean="0"/>
              <a:t> (PO)</a:t>
            </a:r>
          </a:p>
          <a:p>
            <a:pPr lvl="1"/>
            <a:r>
              <a:rPr lang="cs-CZ" sz="1800" dirty="0" smtClean="0"/>
              <a:t>prostřednictvím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statutární</a:t>
            </a:r>
            <a:r>
              <a:rPr lang="cs-CZ" sz="1800" dirty="0" smtClean="0">
                <a:solidFill>
                  <a:srgbClr val="000000"/>
                </a:solidFill>
              </a:rPr>
              <a:t>ho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 orgán</a:t>
            </a:r>
            <a:r>
              <a:rPr lang="cs-CZ" sz="1800" dirty="0" smtClean="0">
                <a:solidFill>
                  <a:srgbClr val="000000"/>
                </a:solidFill>
              </a:rPr>
              <a:t>u </a:t>
            </a:r>
            <a:r>
              <a:rPr lang="cs-CZ" sz="1800" dirty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cs-CZ" sz="1600" dirty="0" smtClean="0">
                <a:cs typeface="Times New Roman" pitchFamily="18" charset="0"/>
              </a:rPr>
              <a:t>ani po </a:t>
            </a:r>
            <a:r>
              <a:rPr lang="cs-CZ" sz="1600" dirty="0">
                <a:cs typeface="Times New Roman" pitchFamily="18" charset="0"/>
              </a:rPr>
              <a:t>1. </a:t>
            </a:r>
            <a:r>
              <a:rPr lang="cs-CZ" sz="1600" dirty="0" smtClean="0">
                <a:cs typeface="Times New Roman" pitchFamily="18" charset="0"/>
              </a:rPr>
              <a:t>lednu 2014 není z hlediska daňového procesu považován za zástupce</a:t>
            </a:r>
          </a:p>
          <a:p>
            <a:pPr lvl="1"/>
            <a:r>
              <a:rPr lang="cs-CZ" sz="1800" dirty="0" smtClean="0"/>
              <a:t>prostřednictvím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toho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, kdo prokáže, že je oprávněn jejím jménem podle jiného právního předpisu jednat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smtClean="0"/>
              <a:t>prostřednictvím pověřence</a:t>
            </a:r>
          </a:p>
          <a:p>
            <a:pPr lvl="1"/>
            <a:r>
              <a:rPr lang="cs-CZ" sz="1800" dirty="0" smtClean="0"/>
              <a:t>prostřednictvím prokuristy</a:t>
            </a:r>
          </a:p>
          <a:p>
            <a:pPr lvl="1"/>
            <a:endParaRPr lang="cs-CZ" sz="800" dirty="0" smtClean="0"/>
          </a:p>
          <a:p>
            <a:r>
              <a:rPr lang="cs-CZ" sz="2400" dirty="0" smtClean="0">
                <a:solidFill>
                  <a:srgbClr val="000000"/>
                </a:solidFill>
              </a:rPr>
              <a:t>Pravidla pro PO platí rovněž pro: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rganizační složky státu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cs-CZ" sz="1800" dirty="0" smtClean="0">
                <a:cs typeface="Times New Roman" pitchFamily="18" charset="0"/>
              </a:rPr>
              <a:t>pobočky nebo jiné organizační složky obchodního závodu</a:t>
            </a:r>
            <a:endParaRPr lang="cs-CZ" sz="1800" dirty="0" smtClean="0"/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j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iné jednotky, kterým zákon svěřuje výkon práv a povinností osob zúčastněných na správě daní</a:t>
            </a:r>
            <a:endParaRPr lang="cs-CZ" sz="1800" dirty="0" smtClean="0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Jednání při správě daní 2/3</a:t>
            </a:r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43DBCBD-EEAB-46AB-915B-4750D59239DD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800" b="1" dirty="0"/>
              <a:t>B</a:t>
            </a:r>
            <a:r>
              <a:rPr lang="cs-CZ" sz="2800" b="1" dirty="0" smtClean="0"/>
              <a:t>. Jednání nepřímé:</a:t>
            </a:r>
          </a:p>
          <a:p>
            <a:endParaRPr lang="cs-CZ" sz="800" b="1" dirty="0" smtClean="0"/>
          </a:p>
          <a:p>
            <a:r>
              <a:rPr lang="cs-CZ" sz="2000" b="1" dirty="0" smtClean="0"/>
              <a:t>Formy zastoupení</a:t>
            </a:r>
            <a:endParaRPr lang="cs-CZ" sz="2000" dirty="0" smtClean="0"/>
          </a:p>
          <a:p>
            <a:pPr lvl="1"/>
            <a:r>
              <a:rPr lang="cs-CZ" sz="1800" dirty="0" smtClean="0">
                <a:cs typeface="Times New Roman" pitchFamily="18" charset="0"/>
              </a:rPr>
              <a:t>zákonný zástupce fyzické osoby nebo opatrovník</a:t>
            </a:r>
            <a:endParaRPr lang="cs-CZ" sz="1800" dirty="0" smtClean="0"/>
          </a:p>
          <a:p>
            <a:pPr lvl="1"/>
            <a:r>
              <a:rPr lang="cs-CZ" sz="1800" dirty="0" smtClean="0"/>
              <a:t>ustanovený zástupce</a:t>
            </a:r>
          </a:p>
          <a:p>
            <a:pPr lvl="1"/>
            <a:r>
              <a:rPr lang="cs-CZ" sz="1800" dirty="0" smtClean="0"/>
              <a:t>zmocněnec (zástupce na základě plné moci)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náležitosti plné moci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omezení zmocnění</a:t>
            </a:r>
          </a:p>
          <a:p>
            <a:pPr lvl="1"/>
            <a:r>
              <a:rPr lang="cs-CZ" sz="1800" dirty="0" smtClean="0"/>
              <a:t>společný zmocněnec nebo společný zástupce</a:t>
            </a:r>
          </a:p>
          <a:p>
            <a:endParaRPr lang="cs-CZ" sz="700" dirty="0" smtClean="0"/>
          </a:p>
          <a:p>
            <a:r>
              <a:rPr lang="cs-CZ" sz="2000" dirty="0" smtClean="0"/>
              <a:t>Specifické postavení při </a:t>
            </a:r>
            <a:r>
              <a:rPr lang="cs-CZ" sz="2000" b="1" dirty="0" smtClean="0"/>
              <a:t>doručování</a:t>
            </a:r>
            <a:endParaRPr lang="cs-CZ" sz="2000" dirty="0" smtClean="0"/>
          </a:p>
          <a:p>
            <a:endParaRPr lang="cs-CZ" sz="700" dirty="0" smtClean="0"/>
          </a:p>
          <a:p>
            <a:r>
              <a:rPr lang="cs-CZ" sz="2000" dirty="0" smtClean="0"/>
              <a:t>Nutno odlišit od institutu </a:t>
            </a:r>
            <a:r>
              <a:rPr lang="cs-CZ" sz="2000" b="1" dirty="0" smtClean="0"/>
              <a:t>odborného konzultanta</a:t>
            </a:r>
            <a:endParaRPr lang="cs-CZ" sz="2300" dirty="0" smtClean="0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smtClean="0">
                <a:effectLst/>
              </a:rPr>
              <a:t>Jednání při správě daní 3/3</a:t>
            </a:r>
          </a:p>
        </p:txBody>
      </p:sp>
      <p:sp>
        <p:nvSpPr>
          <p:cNvPr id="19460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741423-1A8B-4049-8B3A-C6461D9C34A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6300192" y="1097532"/>
            <a:ext cx="2448843" cy="50677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Nepřímé</a:t>
            </a:r>
          </a:p>
          <a:p>
            <a:pPr algn="ctr"/>
            <a:endParaRPr lang="cs-CZ" sz="2400" b="1" dirty="0" smtClean="0"/>
          </a:p>
          <a:p>
            <a:pPr algn="ctr"/>
            <a:endParaRPr lang="cs-CZ" sz="2400" b="1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1825178" y="1097532"/>
            <a:ext cx="4403006" cy="50677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Přímé</a:t>
            </a:r>
          </a:p>
          <a:p>
            <a:pPr algn="ctr"/>
            <a:endParaRPr lang="cs-CZ" sz="2400" b="1" dirty="0" smtClean="0"/>
          </a:p>
          <a:p>
            <a:pPr algn="ctr"/>
            <a:endParaRPr lang="cs-CZ" sz="2400" b="1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3370825" y="1529580"/>
            <a:ext cx="5233623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Zástupce v soukromoprávním smyslu</a:t>
            </a:r>
            <a:endParaRPr lang="cs-CZ" sz="1400" b="1" dirty="0"/>
          </a:p>
        </p:txBody>
      </p:sp>
      <p:sp>
        <p:nvSpPr>
          <p:cNvPr id="43" name="Obdélník 42"/>
          <p:cNvSpPr/>
          <p:nvPr/>
        </p:nvSpPr>
        <p:spPr>
          <a:xfrm>
            <a:off x="6444209" y="1982926"/>
            <a:ext cx="2160240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Zástupce podle DŘ</a:t>
            </a:r>
            <a:endParaRPr lang="cs-CZ" sz="1400" b="1" dirty="0"/>
          </a:p>
        </p:txBody>
      </p:sp>
      <p:sp>
        <p:nvSpPr>
          <p:cNvPr id="44" name="Obdélník 43"/>
          <p:cNvSpPr/>
          <p:nvPr/>
        </p:nvSpPr>
        <p:spPr>
          <a:xfrm>
            <a:off x="323528" y="5201988"/>
            <a:ext cx="1368152" cy="84137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Quasi osoba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323528" y="4265884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Právnická osoba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328700" y="3329780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FO podnikatel</a:t>
            </a:r>
            <a:endParaRPr lang="cs-CZ" b="1" dirty="0"/>
          </a:p>
        </p:txBody>
      </p:sp>
      <p:sp>
        <p:nvSpPr>
          <p:cNvPr id="47" name="Obdélník 46"/>
          <p:cNvSpPr/>
          <p:nvPr/>
        </p:nvSpPr>
        <p:spPr>
          <a:xfrm>
            <a:off x="328700" y="2387591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Fyzická osoba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1960239" y="2387589"/>
            <a:ext cx="1315617" cy="18062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Sama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3370825" y="3351890"/>
            <a:ext cx="1311711" cy="17780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4788023" y="4265885"/>
            <a:ext cx="1311515" cy="177748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6444208" y="2390431"/>
            <a:ext cx="2160240" cy="36529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3501989" y="3473796"/>
            <a:ext cx="1049377" cy="684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Prokurista</a:t>
            </a:r>
            <a:endParaRPr lang="cs-CZ" sz="1200" b="1" dirty="0"/>
          </a:p>
        </p:txBody>
      </p:sp>
      <p:sp>
        <p:nvSpPr>
          <p:cNvPr id="53" name="Obdélník 52"/>
          <p:cNvSpPr/>
          <p:nvPr/>
        </p:nvSpPr>
        <p:spPr>
          <a:xfrm>
            <a:off x="3503944" y="4293470"/>
            <a:ext cx="1049377" cy="7443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Pověřenec</a:t>
            </a:r>
            <a:endParaRPr lang="cs-CZ" sz="1200" b="1" dirty="0"/>
          </a:p>
        </p:txBody>
      </p:sp>
      <p:sp>
        <p:nvSpPr>
          <p:cNvPr id="54" name="Obdélník 53"/>
          <p:cNvSpPr/>
          <p:nvPr/>
        </p:nvSpPr>
        <p:spPr>
          <a:xfrm>
            <a:off x="4919091" y="4409900"/>
            <a:ext cx="1049377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Statutární orgán</a:t>
            </a:r>
            <a:endParaRPr lang="cs-CZ" sz="1200" b="1" dirty="0"/>
          </a:p>
        </p:txBody>
      </p:sp>
      <p:sp>
        <p:nvSpPr>
          <p:cNvPr id="55" name="Obdélník 54"/>
          <p:cNvSpPr/>
          <p:nvPr/>
        </p:nvSpPr>
        <p:spPr>
          <a:xfrm>
            <a:off x="4919090" y="5258783"/>
            <a:ext cx="1049377" cy="6784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Zákonem stanovená osoba</a:t>
            </a:r>
            <a:endParaRPr lang="cs-CZ" sz="1200" b="1" dirty="0"/>
          </a:p>
        </p:txBody>
      </p:sp>
      <p:sp>
        <p:nvSpPr>
          <p:cNvPr id="56" name="Obdélník 55"/>
          <p:cNvSpPr/>
          <p:nvPr/>
        </p:nvSpPr>
        <p:spPr>
          <a:xfrm>
            <a:off x="1961658" y="4265885"/>
            <a:ext cx="1315617" cy="17774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7" name="Obdélník 56"/>
          <p:cNvSpPr/>
          <p:nvPr/>
        </p:nvSpPr>
        <p:spPr>
          <a:xfrm>
            <a:off x="3370825" y="2387590"/>
            <a:ext cx="1315617" cy="8640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8" name="Obdélník 57"/>
          <p:cNvSpPr/>
          <p:nvPr/>
        </p:nvSpPr>
        <p:spPr>
          <a:xfrm>
            <a:off x="4783921" y="2390431"/>
            <a:ext cx="1315617" cy="18034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9" name="Obdélník 58"/>
          <p:cNvSpPr/>
          <p:nvPr/>
        </p:nvSpPr>
        <p:spPr>
          <a:xfrm>
            <a:off x="6593296" y="2570651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Zákonný zástupce FO a opatrovník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6605263" y="3437792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Ustanovený</a:t>
            </a:r>
          </a:p>
          <a:p>
            <a:pPr algn="ctr"/>
            <a:r>
              <a:rPr lang="cs-CZ" sz="1400" b="1" dirty="0" smtClean="0"/>
              <a:t>zástupce</a:t>
            </a:r>
            <a:endParaRPr lang="cs-CZ" sz="1400" b="1" dirty="0"/>
          </a:p>
        </p:txBody>
      </p:sp>
      <p:sp>
        <p:nvSpPr>
          <p:cNvPr id="61" name="Obdélník 60"/>
          <p:cNvSpPr/>
          <p:nvPr/>
        </p:nvSpPr>
        <p:spPr>
          <a:xfrm>
            <a:off x="6593296" y="4293470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Zmocněnec</a:t>
            </a:r>
          </a:p>
          <a:p>
            <a:pPr algn="ctr"/>
            <a:r>
              <a:rPr lang="cs-CZ" sz="1200" b="1" dirty="0" smtClean="0"/>
              <a:t>(společný zmocněnec)</a:t>
            </a:r>
            <a:endParaRPr lang="cs-CZ" sz="1200" b="1" dirty="0"/>
          </a:p>
        </p:txBody>
      </p:sp>
      <p:sp>
        <p:nvSpPr>
          <p:cNvPr id="62" name="Obdélník 61"/>
          <p:cNvSpPr/>
          <p:nvPr/>
        </p:nvSpPr>
        <p:spPr>
          <a:xfrm>
            <a:off x="6593296" y="5154626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Společný</a:t>
            </a:r>
          </a:p>
          <a:p>
            <a:pPr algn="ctr"/>
            <a:r>
              <a:rPr lang="cs-CZ" sz="1400" b="1" dirty="0" smtClean="0"/>
              <a:t>zástupce</a:t>
            </a:r>
            <a:endParaRPr lang="cs-CZ" sz="1400" b="1" dirty="0"/>
          </a:p>
        </p:txBody>
      </p:sp>
      <p:sp>
        <p:nvSpPr>
          <p:cNvPr id="63" name="Obdélník 62"/>
          <p:cNvSpPr/>
          <p:nvPr/>
        </p:nvSpPr>
        <p:spPr>
          <a:xfrm>
            <a:off x="3370826" y="1972784"/>
            <a:ext cx="2735002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Osoba jednající jménem</a:t>
            </a:r>
            <a:endParaRPr lang="cs-CZ" sz="1400" b="1" dirty="0"/>
          </a:p>
        </p:txBody>
      </p:sp>
      <p:sp>
        <p:nvSpPr>
          <p:cNvPr id="64" name="Obdélník 63"/>
          <p:cNvSpPr/>
          <p:nvPr/>
        </p:nvSpPr>
        <p:spPr>
          <a:xfrm>
            <a:off x="3370826" y="5201988"/>
            <a:ext cx="1315617" cy="8640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923928" y="4164696"/>
            <a:ext cx="0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4139952" y="4164696"/>
            <a:ext cx="1955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439774" y="5123185"/>
            <a:ext cx="1955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Jednání při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304050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665662"/>
          </a:xfrm>
        </p:spPr>
        <p:txBody>
          <a:bodyPr/>
          <a:lstStyle/>
          <a:p>
            <a:r>
              <a:rPr lang="cs-CZ" sz="2000" b="1" dirty="0" smtClean="0"/>
              <a:t>Podání</a:t>
            </a:r>
            <a:r>
              <a:rPr lang="cs-CZ" sz="1700" dirty="0" smtClean="0"/>
              <a:t> = úkon osoby zúčastněné na správě daní směřující vůči SD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neplatí absolutně</a:t>
            </a:r>
            <a:endParaRPr lang="cs-CZ" sz="1400" dirty="0" smtClean="0"/>
          </a:p>
          <a:p>
            <a:pPr>
              <a:buFontTx/>
              <a:buNone/>
            </a:pPr>
            <a:endParaRPr lang="cs-CZ" sz="700" dirty="0" smtClean="0"/>
          </a:p>
          <a:p>
            <a:r>
              <a:rPr lang="cs-CZ" sz="2000" dirty="0" smtClean="0"/>
              <a:t>Podání se posuzuje podle </a:t>
            </a:r>
            <a:r>
              <a:rPr lang="cs-CZ" sz="2000" b="1" dirty="0" smtClean="0"/>
              <a:t>skutečného obsahu</a:t>
            </a:r>
            <a:r>
              <a:rPr lang="cs-CZ" sz="1700" dirty="0" smtClean="0"/>
              <a:t> (bez ohledu na to, jak je označeno)</a:t>
            </a:r>
          </a:p>
          <a:p>
            <a:pPr lvl="1">
              <a:buFont typeface="Wingdings" pitchFamily="2" charset="2"/>
              <a:buChar char="Ø"/>
            </a:pPr>
            <a:endParaRPr lang="cs-CZ" sz="700" dirty="0" smtClean="0"/>
          </a:p>
          <a:p>
            <a:r>
              <a:rPr lang="cs-CZ" sz="2000" dirty="0" smtClean="0"/>
              <a:t>Z podání musí být zřejmé, </a:t>
            </a:r>
            <a:r>
              <a:rPr lang="cs-CZ" sz="2000" b="1" dirty="0" smtClean="0"/>
              <a:t>kdo</a:t>
            </a:r>
            <a:r>
              <a:rPr lang="cs-CZ" sz="2000" dirty="0" smtClean="0"/>
              <a:t> je činí, </a:t>
            </a:r>
            <a:r>
              <a:rPr lang="cs-CZ" sz="2000" b="1" dirty="0" smtClean="0"/>
              <a:t>čeho</a:t>
            </a:r>
            <a:r>
              <a:rPr lang="cs-CZ" sz="2000" dirty="0" smtClean="0"/>
              <a:t> se týká a </a:t>
            </a:r>
            <a:r>
              <a:rPr lang="cs-CZ" sz="2000" b="1" dirty="0" smtClean="0"/>
              <a:t>co</a:t>
            </a:r>
            <a:r>
              <a:rPr lang="cs-CZ" sz="2000" dirty="0" smtClean="0"/>
              <a:t> se navrhuje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další náležitosti stanoví explicitně či implicitně zákon </a:t>
            </a:r>
            <a:r>
              <a:rPr lang="cs-CZ" sz="1400" dirty="0" smtClean="0"/>
              <a:t>(např. důvody žádosti)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na rozdíl od SŘ</a:t>
            </a:r>
            <a:r>
              <a:rPr lang="cs-CZ" sz="1400" dirty="0" smtClean="0"/>
              <a:t> (srov. § 37 odst. 2 SŘ)</a:t>
            </a:r>
            <a:r>
              <a:rPr lang="cs-CZ" sz="1600" dirty="0" smtClean="0"/>
              <a:t> DŘ nekonkretizuje jednotlivé identifikační údaje</a:t>
            </a:r>
          </a:p>
          <a:p>
            <a:pPr lvl="1">
              <a:buFont typeface="Wingdings" pitchFamily="2" charset="2"/>
              <a:buChar char="Ø"/>
            </a:pPr>
            <a:endParaRPr lang="cs-CZ" sz="500" dirty="0" smtClean="0"/>
          </a:p>
          <a:p>
            <a:r>
              <a:rPr lang="cs-CZ" sz="2000" dirty="0" smtClean="0"/>
              <a:t>Podání je </a:t>
            </a:r>
            <a:r>
              <a:rPr lang="cs-CZ" sz="2000" b="1" dirty="0" smtClean="0"/>
              <a:t>účinné</a:t>
            </a:r>
            <a:r>
              <a:rPr lang="cs-CZ" sz="1700" b="1" dirty="0" smtClean="0"/>
              <a:t>,</a:t>
            </a:r>
            <a:r>
              <a:rPr lang="cs-CZ" sz="1700" dirty="0" smtClean="0"/>
              <a:t> až když dojde věcně a místně příslušnému správci daně.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x  zachování lhůty</a:t>
            </a:r>
          </a:p>
          <a:p>
            <a:pPr lvl="1">
              <a:buFont typeface="Wingdings" pitchFamily="2" charset="2"/>
              <a:buChar char="Ø"/>
            </a:pPr>
            <a:endParaRPr lang="cs-CZ" sz="600" b="1" dirty="0" smtClean="0">
              <a:cs typeface="Times New Roman" pitchFamily="18" charset="0"/>
            </a:endParaRPr>
          </a:p>
          <a:p>
            <a:r>
              <a:rPr lang="cs-CZ" sz="2000" b="1" dirty="0" smtClean="0">
                <a:cs typeface="Times New Roman" pitchFamily="18" charset="0"/>
              </a:rPr>
              <a:t>Podatel </a:t>
            </a:r>
            <a:r>
              <a:rPr lang="cs-CZ" sz="1700" dirty="0" smtClean="0"/>
              <a:t>=</a:t>
            </a:r>
            <a:r>
              <a:rPr lang="cs-CZ" sz="1700" dirty="0" smtClean="0">
                <a:cs typeface="Times New Roman" pitchFamily="18" charset="0"/>
              </a:rPr>
              <a:t> osob</a:t>
            </a:r>
            <a:r>
              <a:rPr lang="cs-CZ" sz="1700" dirty="0" smtClean="0"/>
              <a:t>a</a:t>
            </a:r>
            <a:r>
              <a:rPr lang="cs-CZ" sz="1700" dirty="0" smtClean="0">
                <a:cs typeface="Times New Roman" pitchFamily="18" charset="0"/>
              </a:rPr>
              <a:t>, která autenticky podání učinila</a:t>
            </a:r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1/5</a:t>
            </a:r>
          </a:p>
        </p:txBody>
      </p:sp>
      <p:sp>
        <p:nvSpPr>
          <p:cNvPr id="2048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CA6EDD2-E103-4C71-B2B6-6CE2625BBBB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01831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cs-CZ" sz="2000" b="1" dirty="0" smtClean="0"/>
              <a:t>Způsoby </a:t>
            </a:r>
            <a:r>
              <a:rPr lang="cs-CZ" sz="2000" dirty="0" smtClean="0"/>
              <a:t>(formy)</a:t>
            </a:r>
            <a:r>
              <a:rPr lang="cs-CZ" sz="2000" b="1" dirty="0" smtClean="0"/>
              <a:t> podání</a:t>
            </a:r>
            <a:r>
              <a:rPr lang="cs-CZ" sz="2000" dirty="0" smtClean="0"/>
              <a:t>:</a:t>
            </a:r>
          </a:p>
          <a:p>
            <a:pPr lvl="1">
              <a:lnSpc>
                <a:spcPct val="85000"/>
              </a:lnSpc>
              <a:buFontTx/>
              <a:buNone/>
            </a:pPr>
            <a:r>
              <a:rPr lang="cs-CZ" sz="1500" dirty="0" smtClean="0"/>
              <a:t>	</a:t>
            </a:r>
            <a:r>
              <a:rPr lang="cs-CZ" sz="1700" dirty="0" smtClean="0"/>
              <a:t>1) </a:t>
            </a:r>
            <a:r>
              <a:rPr lang="cs-CZ" sz="1700" i="1" dirty="0" smtClean="0"/>
              <a:t>kvalifikované: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písemně</a:t>
            </a:r>
            <a:r>
              <a:rPr lang="cs-CZ" sz="1500" dirty="0" smtClean="0"/>
              <a:t> (ve smyslu listinné podoby)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ústně do protokolu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elektronicky </a:t>
            </a:r>
            <a:r>
              <a:rPr lang="cs-CZ" sz="1500" dirty="0" smtClean="0"/>
              <a:t>– datovou zprávou </a:t>
            </a:r>
            <a:r>
              <a:rPr lang="cs-CZ" sz="1500" b="1" dirty="0" smtClean="0"/>
              <a:t>podepsanou</a:t>
            </a:r>
            <a:r>
              <a:rPr lang="cs-CZ" sz="1500" dirty="0" smtClean="0"/>
              <a:t> </a:t>
            </a:r>
            <a:r>
              <a:rPr lang="cs-CZ" sz="1500" dirty="0"/>
              <a:t>způsobem, se kterým jiný </a:t>
            </a:r>
            <a:r>
              <a:rPr lang="cs-CZ" sz="1500" dirty="0" smtClean="0"/>
              <a:t> 		       právní předpis </a:t>
            </a:r>
            <a:r>
              <a:rPr lang="cs-CZ" sz="1500" dirty="0"/>
              <a:t>spojuje účinky vlastnoručního </a:t>
            </a:r>
            <a:r>
              <a:rPr lang="cs-CZ" sz="1500" dirty="0" smtClean="0"/>
              <a:t>podpisu </a:t>
            </a:r>
          </a:p>
          <a:p>
            <a:pPr marL="630238" lvl="2" indent="0">
              <a:lnSpc>
                <a:spcPct val="85000"/>
              </a:lnSpc>
              <a:buNone/>
            </a:pPr>
            <a:r>
              <a:rPr lang="cs-CZ" sz="1200" dirty="0" smtClean="0"/>
              <a:t>	(</a:t>
            </a:r>
            <a:r>
              <a:rPr lang="cs-CZ" sz="1200" dirty="0" err="1" smtClean="0"/>
              <a:t>eIDAS</a:t>
            </a:r>
            <a:r>
              <a:rPr lang="cs-CZ" sz="1200" dirty="0"/>
              <a:t> - nařízení Evropského Parlamentu a Rady (EU) č. </a:t>
            </a:r>
            <a:r>
              <a:rPr lang="cs-CZ" sz="1200" dirty="0" smtClean="0"/>
              <a:t>910/2014, zákon č. 297/2016 Sb.)</a:t>
            </a:r>
          </a:p>
          <a:p>
            <a:pPr marL="630238" lvl="2" indent="0">
              <a:lnSpc>
                <a:spcPct val="85000"/>
              </a:lnSpc>
              <a:buNone/>
            </a:pPr>
            <a:r>
              <a:rPr lang="cs-CZ" sz="1500" dirty="0"/>
              <a:t>	</a:t>
            </a:r>
            <a:r>
              <a:rPr lang="cs-CZ" sz="1500" dirty="0" smtClean="0"/>
              <a:t>	    - datovou </a:t>
            </a:r>
            <a:r>
              <a:rPr lang="cs-CZ" sz="1500" dirty="0"/>
              <a:t>zprávou </a:t>
            </a:r>
            <a:r>
              <a:rPr lang="cs-CZ" sz="1500" b="1" dirty="0" smtClean="0"/>
              <a:t>s ověřenou identitou podatele</a:t>
            </a:r>
            <a:r>
              <a:rPr lang="cs-CZ" sz="1500" dirty="0" smtClean="0"/>
              <a:t> způsobem, 		       kterým se lze přihlásit do jeho datové schránky </a:t>
            </a:r>
            <a:r>
              <a:rPr lang="cs-CZ" sz="1300" dirty="0" smtClean="0"/>
              <a:t>(pouze u 		        vybraných podání)</a:t>
            </a:r>
            <a:endParaRPr lang="cs-CZ" sz="1300" b="1" dirty="0" smtClean="0"/>
          </a:p>
          <a:p>
            <a:pPr lvl="1">
              <a:lnSpc>
                <a:spcPct val="85000"/>
              </a:lnSpc>
              <a:buFontTx/>
              <a:buNone/>
            </a:pPr>
            <a:r>
              <a:rPr lang="cs-CZ" sz="1700" dirty="0" smtClean="0"/>
              <a:t>	2) </a:t>
            </a:r>
            <a:r>
              <a:rPr lang="cs-CZ" sz="1700" i="1" dirty="0" smtClean="0"/>
              <a:t>nekvalifikované: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elektronicky </a:t>
            </a:r>
            <a:r>
              <a:rPr lang="cs-CZ" sz="1500" dirty="0" smtClean="0"/>
              <a:t>– bez autentizace výše uvedenými způsoby</a:t>
            </a:r>
            <a:endParaRPr lang="cs-CZ" sz="1300" dirty="0" smtClean="0"/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pomocí</a:t>
            </a:r>
            <a:r>
              <a:rPr lang="cs-CZ" sz="1500" dirty="0" smtClean="0"/>
              <a:t> </a:t>
            </a:r>
            <a:r>
              <a:rPr lang="cs-CZ" sz="1500" b="1" dirty="0" smtClean="0"/>
              <a:t>jiných přenosových technik</a:t>
            </a:r>
            <a:r>
              <a:rPr lang="cs-CZ" sz="1500" dirty="0" smtClean="0"/>
              <a:t> </a:t>
            </a:r>
            <a:r>
              <a:rPr lang="cs-CZ" sz="1300" dirty="0" smtClean="0"/>
              <a:t>(např. fax)</a:t>
            </a:r>
          </a:p>
          <a:p>
            <a:pPr lvl="2">
              <a:lnSpc>
                <a:spcPct val="85000"/>
              </a:lnSpc>
            </a:pPr>
            <a:endParaRPr lang="cs-CZ" sz="8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Doložení shody projevu vůle s obsahem podání: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písemné + ústně do protokolu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vlastnoručním podpisem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kvalifikované elektronické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uznávaným el. podpisem či datovou schránkou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nekvalifikované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potvrzením či zopakováním kvalifikovanou formou do 5-ti dní</a:t>
            </a:r>
          </a:p>
          <a:p>
            <a:pPr>
              <a:lnSpc>
                <a:spcPct val="85000"/>
              </a:lnSpc>
            </a:pPr>
            <a:endParaRPr lang="cs-CZ" sz="7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Elektronická podání</a:t>
            </a:r>
            <a:r>
              <a:rPr lang="cs-CZ" sz="1700" dirty="0" smtClean="0"/>
              <a:t> - je nutné adresovat na zveřejněnou adresu elektronické podatelny </a:t>
            </a:r>
            <a:r>
              <a:rPr lang="cs-CZ" sz="1400" dirty="0" smtClean="0"/>
              <a:t>(nemusí jít nutně o @)</a:t>
            </a:r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2/5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71F6206-5FB5-4D55-8B35-2F788F46477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688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cs-CZ" sz="2000" b="1" dirty="0" smtClean="0"/>
              <a:t>Druhy </a:t>
            </a:r>
            <a:r>
              <a:rPr lang="cs-CZ" sz="2000" dirty="0" smtClean="0"/>
              <a:t>podání:</a:t>
            </a:r>
          </a:p>
          <a:p>
            <a:pPr lvl="1">
              <a:lnSpc>
                <a:spcPct val="85000"/>
              </a:lnSpc>
            </a:pPr>
            <a:r>
              <a:rPr lang="cs-CZ" sz="1800" b="1" dirty="0" smtClean="0"/>
              <a:t>formulářová</a:t>
            </a:r>
            <a:r>
              <a:rPr lang="cs-CZ" sz="1800" dirty="0" smtClean="0"/>
              <a:t> </a:t>
            </a:r>
            <a:r>
              <a:rPr lang="cs-CZ" sz="1600" dirty="0" smtClean="0"/>
              <a:t>(daňová tvrzení, přihláška k registraci, oznámení o změně registračních údajů)</a:t>
            </a:r>
          </a:p>
          <a:p>
            <a:pPr lvl="1">
              <a:lnSpc>
                <a:spcPct val="85000"/>
              </a:lnSpc>
            </a:pPr>
            <a:r>
              <a:rPr lang="cs-CZ" sz="1800" b="1" dirty="0" smtClean="0"/>
              <a:t>ostatní</a:t>
            </a:r>
          </a:p>
          <a:p>
            <a:pPr lvl="1">
              <a:lnSpc>
                <a:spcPct val="85000"/>
              </a:lnSpc>
            </a:pPr>
            <a:endParaRPr lang="cs-CZ" sz="7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Formulářová podání lze podat: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na tiskopise vydaném MF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na tiskovém výstupu s údaji, obsahem i uspořádáním údajů shodných s </a:t>
            </a:r>
            <a:br>
              <a:rPr lang="cs-CZ" sz="1600" dirty="0" smtClean="0"/>
            </a:br>
            <a:r>
              <a:rPr lang="cs-CZ" sz="1600" dirty="0" smtClean="0"/>
              <a:t>tiskopisem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elektronicky ve zveřejněném formátu </a:t>
            </a:r>
            <a:r>
              <a:rPr lang="cs-CZ" sz="1400" dirty="0" smtClean="0"/>
              <a:t>(tvaru)</a:t>
            </a:r>
            <a:r>
              <a:rPr lang="cs-CZ" sz="1600" dirty="0" smtClean="0"/>
              <a:t> a struktuře </a:t>
            </a:r>
            <a:r>
              <a:rPr lang="cs-CZ" sz="1400" dirty="0" smtClean="0"/>
              <a:t>(obsah a uspořádání)</a:t>
            </a:r>
            <a:endParaRPr lang="cs-CZ" sz="500" dirty="0" smtClean="0"/>
          </a:p>
          <a:p>
            <a:pPr>
              <a:lnSpc>
                <a:spcPct val="85000"/>
              </a:lnSpc>
            </a:pPr>
            <a:endParaRPr lang="cs-CZ" sz="600" b="1" dirty="0" smtClean="0"/>
          </a:p>
          <a:p>
            <a:pPr>
              <a:lnSpc>
                <a:spcPct val="85000"/>
              </a:lnSpc>
            </a:pPr>
            <a:r>
              <a:rPr lang="cs-CZ" sz="2000" b="1" dirty="0" smtClean="0"/>
              <a:t>Změny a zpětvzetí</a:t>
            </a:r>
            <a:r>
              <a:rPr lang="cs-CZ" sz="2000" dirty="0" smtClean="0"/>
              <a:t> podání 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do doby, než je meritorně rozhodnuto</a:t>
            </a:r>
          </a:p>
          <a:p>
            <a:pPr>
              <a:lnSpc>
                <a:spcPct val="85000"/>
              </a:lnSpc>
            </a:pPr>
            <a:endParaRPr lang="cs-CZ" sz="1000" dirty="0" smtClean="0"/>
          </a:p>
          <a:p>
            <a:pPr>
              <a:lnSpc>
                <a:spcPct val="85000"/>
              </a:lnSpc>
            </a:pPr>
            <a:r>
              <a:rPr lang="cs-CZ" sz="2000" b="1" dirty="0" smtClean="0"/>
              <a:t>Postoupení </a:t>
            </a:r>
            <a:r>
              <a:rPr lang="cs-CZ" sz="2000" dirty="0" smtClean="0"/>
              <a:t>podání (nebo platby)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nutno rozlišovat v jakém procesním režimu se daný orgán nachází </a:t>
            </a:r>
            <a:r>
              <a:rPr lang="cs-CZ" sz="1400" dirty="0" smtClean="0"/>
              <a:t>(DŘ x SŘ)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nutno uvědomit podatele</a:t>
            </a:r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3/5</a:t>
            </a:r>
          </a:p>
        </p:txBody>
      </p:sp>
      <p:sp>
        <p:nvSpPr>
          <p:cNvPr id="2253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37CB5E-6F43-41AF-97A7-D8162FA655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minar-1-danove-pravo-18-10-201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seminar-1-danove-pravo-18-10-2017</Template>
  <TotalTime>1309</TotalTime>
  <Words>1012</Words>
  <Application>Microsoft Office PowerPoint</Application>
  <PresentationFormat>Předvádění na obrazovce (4:3)</PresentationFormat>
  <Paragraphs>413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seminar-1-danove-pravo-18-10-2017</vt:lpstr>
      <vt:lpstr>Komunikace při správě daní</vt:lpstr>
      <vt:lpstr>Osnova</vt:lpstr>
      <vt:lpstr>Jednání při správě daní 1/3</vt:lpstr>
      <vt:lpstr>Jednání při správě daní 2/3</vt:lpstr>
      <vt:lpstr>Jednání při správě daní 3/3</vt:lpstr>
      <vt:lpstr>Jednání při správě daní</vt:lpstr>
      <vt:lpstr>Podání 1/5</vt:lpstr>
      <vt:lpstr>Podání 2/5</vt:lpstr>
      <vt:lpstr>Podání 3/5</vt:lpstr>
      <vt:lpstr>Formulářové podání</vt:lpstr>
      <vt:lpstr>Prezentace aplikace PowerPoint</vt:lpstr>
      <vt:lpstr>Podání 4/5</vt:lpstr>
      <vt:lpstr>Daňové tvrzení</vt:lpstr>
      <vt:lpstr>Podání 5/5</vt:lpstr>
      <vt:lpstr>Doručování 1/4</vt:lpstr>
      <vt:lpstr>Doručování 2/4</vt:lpstr>
      <vt:lpstr>Doručování 3/4</vt:lpstr>
      <vt:lpstr>Doručování 4/4</vt:lpstr>
      <vt:lpstr>Nahlížení do spisu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Dana Šramková</cp:lastModifiedBy>
  <cp:revision>185</cp:revision>
  <dcterms:created xsi:type="dcterms:W3CDTF">2010-01-10T10:53:02Z</dcterms:created>
  <dcterms:modified xsi:type="dcterms:W3CDTF">2018-03-15T15:37:09Z</dcterms:modified>
</cp:coreProperties>
</file>