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1"/>
  </p:sldMasterIdLst>
  <p:notesMasterIdLst>
    <p:notesMasterId r:id="rId21"/>
  </p:notesMasterIdLst>
  <p:sldIdLst>
    <p:sldId id="463" r:id="rId2"/>
    <p:sldId id="444" r:id="rId3"/>
    <p:sldId id="445" r:id="rId4"/>
    <p:sldId id="453" r:id="rId5"/>
    <p:sldId id="457" r:id="rId6"/>
    <p:sldId id="456" r:id="rId7"/>
    <p:sldId id="446" r:id="rId8"/>
    <p:sldId id="447" r:id="rId9"/>
    <p:sldId id="458" r:id="rId10"/>
    <p:sldId id="448" r:id="rId11"/>
    <p:sldId id="461" r:id="rId12"/>
    <p:sldId id="449" r:id="rId13"/>
    <p:sldId id="450" r:id="rId14"/>
    <p:sldId id="460" r:id="rId15"/>
    <p:sldId id="462" r:id="rId16"/>
    <p:sldId id="451" r:id="rId17"/>
    <p:sldId id="452" r:id="rId18"/>
    <p:sldId id="459" r:id="rId19"/>
    <p:sldId id="464" r:id="rId20"/>
  </p:sldIdLst>
  <p:sldSz cx="9144000" cy="6858000" type="screen4x3"/>
  <p:notesSz cx="6797675" cy="98726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F3D947-E2CE-40E6-A988-7E03CF2ED57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EDF8BC-7F27-4391-B520-B52D587F0CF5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b="1" dirty="0" smtClean="0"/>
            <a:t>Fáze před řízením</a:t>
          </a:r>
          <a:endParaRPr lang="cs-CZ" sz="1600" b="1" dirty="0"/>
        </a:p>
      </dgm:t>
    </dgm:pt>
    <dgm:pt modelId="{EF1F684D-A703-475B-B82A-AA12CC18C026}" type="parTrans" cxnId="{EC6C39CD-DE3F-4D55-9320-6B001D41B49F}">
      <dgm:prSet/>
      <dgm:spPr/>
      <dgm:t>
        <a:bodyPr/>
        <a:lstStyle/>
        <a:p>
          <a:endParaRPr lang="cs-CZ"/>
        </a:p>
      </dgm:t>
    </dgm:pt>
    <dgm:pt modelId="{93377679-03B3-47B9-BD3F-FC52F2A59A26}" type="sibTrans" cxnId="{EC6C39CD-DE3F-4D55-9320-6B001D41B49F}">
      <dgm:prSet/>
      <dgm:spPr/>
      <dgm:t>
        <a:bodyPr/>
        <a:lstStyle/>
        <a:p>
          <a:endParaRPr lang="cs-CZ"/>
        </a:p>
      </dgm:t>
    </dgm:pt>
    <dgm:pt modelId="{A3C97888-8A88-4E2D-B442-F99C24A82AF4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Probíhají postupy </a:t>
          </a:r>
          <a:r>
            <a:rPr lang="cs-CZ" sz="1600" u="sng" dirty="0" smtClean="0"/>
            <a:t>nezávislé</a:t>
          </a:r>
          <a:r>
            <a:rPr lang="cs-CZ" sz="1600" dirty="0" smtClean="0"/>
            <a:t> na existenci řízení</a:t>
          </a:r>
          <a:endParaRPr lang="cs-CZ" sz="1600" dirty="0"/>
        </a:p>
      </dgm:t>
    </dgm:pt>
    <dgm:pt modelId="{A6262D91-3AA3-4204-8D2B-C0A6AD6FA26D}" type="parTrans" cxnId="{49D6FCFE-DABF-4AE9-907A-AD7DBBFD548D}">
      <dgm:prSet/>
      <dgm:spPr/>
      <dgm:t>
        <a:bodyPr/>
        <a:lstStyle/>
        <a:p>
          <a:endParaRPr lang="cs-CZ"/>
        </a:p>
      </dgm:t>
    </dgm:pt>
    <dgm:pt modelId="{16974431-5678-4ED1-AF64-F37A30542F9F}" type="sibTrans" cxnId="{49D6FCFE-DABF-4AE9-907A-AD7DBBFD548D}">
      <dgm:prSet/>
      <dgm:spPr/>
      <dgm:t>
        <a:bodyPr/>
        <a:lstStyle/>
        <a:p>
          <a:endParaRPr lang="cs-CZ"/>
        </a:p>
      </dgm:t>
    </dgm:pt>
    <dgm:pt modelId="{25CDB033-4F2E-40A1-A15B-F8CAF8989DF9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800" b="1" dirty="0" smtClean="0"/>
            <a:t>Fáze řízení</a:t>
          </a:r>
          <a:endParaRPr lang="cs-CZ" sz="1800" b="1" dirty="0"/>
        </a:p>
      </dgm:t>
    </dgm:pt>
    <dgm:pt modelId="{BDD11BE3-8459-4FE6-8909-5071F7DC28F2}" type="parTrans" cxnId="{2D00A990-F1A8-4B7C-BDFF-A506B7C8CFAB}">
      <dgm:prSet/>
      <dgm:spPr/>
      <dgm:t>
        <a:bodyPr/>
        <a:lstStyle/>
        <a:p>
          <a:endParaRPr lang="cs-CZ"/>
        </a:p>
      </dgm:t>
    </dgm:pt>
    <dgm:pt modelId="{EC06250C-3776-4220-8BA5-D2591BD55947}" type="sibTrans" cxnId="{2D00A990-F1A8-4B7C-BDFF-A506B7C8CFAB}">
      <dgm:prSet/>
      <dgm:spPr/>
      <dgm:t>
        <a:bodyPr/>
        <a:lstStyle/>
        <a:p>
          <a:endParaRPr lang="cs-CZ"/>
        </a:p>
      </dgm:t>
    </dgm:pt>
    <dgm:pt modelId="{C5F113F1-6160-491F-A366-6D62DDBA54B1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b="1" dirty="0" smtClean="0"/>
            <a:t>Fáze po řízení</a:t>
          </a:r>
          <a:endParaRPr lang="cs-CZ" sz="1600" b="1" dirty="0"/>
        </a:p>
      </dgm:t>
    </dgm:pt>
    <dgm:pt modelId="{22B8F7FF-D6FD-43F7-AEC1-C996591581CA}" type="parTrans" cxnId="{C68A1E32-1AC8-4765-B6D6-7F903C806B68}">
      <dgm:prSet/>
      <dgm:spPr/>
      <dgm:t>
        <a:bodyPr/>
        <a:lstStyle/>
        <a:p>
          <a:endParaRPr lang="cs-CZ"/>
        </a:p>
      </dgm:t>
    </dgm:pt>
    <dgm:pt modelId="{232EAB87-D32F-44E5-8036-11092271EE0D}" type="sibTrans" cxnId="{C68A1E32-1AC8-4765-B6D6-7F903C806B68}">
      <dgm:prSet/>
      <dgm:spPr/>
      <dgm:t>
        <a:bodyPr/>
        <a:lstStyle/>
        <a:p>
          <a:endParaRPr lang="cs-CZ"/>
        </a:p>
      </dgm:t>
    </dgm:pt>
    <dgm:pt modelId="{A6CDD98D-0B2D-422C-8339-847D891E8BEB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Probíhají postupy </a:t>
          </a:r>
          <a:r>
            <a:rPr lang="cs-CZ" sz="1600" u="sng" dirty="0" smtClean="0"/>
            <a:t>nezávislé</a:t>
          </a:r>
          <a:r>
            <a:rPr lang="cs-CZ" sz="1600" dirty="0" smtClean="0"/>
            <a:t> na existenci řízení</a:t>
          </a:r>
          <a:endParaRPr lang="cs-CZ" sz="1600" dirty="0"/>
        </a:p>
      </dgm:t>
    </dgm:pt>
    <dgm:pt modelId="{CBA2A338-C243-4DD4-BF57-2316DF213FD8}" type="parTrans" cxnId="{63F554D9-4123-401F-9A15-B0259DF4986B}">
      <dgm:prSet/>
      <dgm:spPr/>
      <dgm:t>
        <a:bodyPr/>
        <a:lstStyle/>
        <a:p>
          <a:endParaRPr lang="cs-CZ"/>
        </a:p>
      </dgm:t>
    </dgm:pt>
    <dgm:pt modelId="{0D1CC654-5432-4136-9C55-346D77082875}" type="sibTrans" cxnId="{63F554D9-4123-401F-9A15-B0259DF4986B}">
      <dgm:prSet/>
      <dgm:spPr/>
      <dgm:t>
        <a:bodyPr/>
        <a:lstStyle/>
        <a:p>
          <a:endParaRPr lang="cs-CZ"/>
        </a:p>
      </dgm:t>
    </dgm:pt>
    <dgm:pt modelId="{A6297810-AD35-443E-BAA7-794F511A5688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Probíhají postupy </a:t>
          </a:r>
          <a:r>
            <a:rPr lang="cs-CZ" sz="1600" u="sng" dirty="0" smtClean="0"/>
            <a:t>nezávislé</a:t>
          </a:r>
          <a:r>
            <a:rPr lang="cs-CZ" sz="1600" dirty="0" smtClean="0"/>
            <a:t> na existenci řízení</a:t>
          </a:r>
          <a:endParaRPr lang="cs-CZ" sz="1600" dirty="0"/>
        </a:p>
      </dgm:t>
    </dgm:pt>
    <dgm:pt modelId="{A036EABA-B90A-4F67-9F9D-CDCC35D972F7}" type="parTrans" cxnId="{620EDFA5-30C2-41AF-9CD4-0890DA9142A8}">
      <dgm:prSet/>
      <dgm:spPr/>
      <dgm:t>
        <a:bodyPr/>
        <a:lstStyle/>
        <a:p>
          <a:endParaRPr lang="cs-CZ"/>
        </a:p>
      </dgm:t>
    </dgm:pt>
    <dgm:pt modelId="{31447B0F-3D4F-4DDE-80BD-7689A242E27F}" type="sibTrans" cxnId="{620EDFA5-30C2-41AF-9CD4-0890DA9142A8}">
      <dgm:prSet/>
      <dgm:spPr/>
      <dgm:t>
        <a:bodyPr/>
        <a:lstStyle/>
        <a:p>
          <a:endParaRPr lang="cs-CZ"/>
        </a:p>
      </dgm:t>
    </dgm:pt>
    <dgm:pt modelId="{EDFD40D9-7F1C-493E-9493-AF32A46A1BF6}">
      <dgm:prSet custT="1"/>
      <dgm:spPr/>
      <dgm:t>
        <a:bodyPr/>
        <a:lstStyle/>
        <a:p>
          <a:r>
            <a:rPr lang="cs-CZ" sz="1600" dirty="0" smtClean="0"/>
            <a:t>Probíhají postupy </a:t>
          </a:r>
          <a:r>
            <a:rPr lang="cs-CZ" sz="1600" u="sng" dirty="0" smtClean="0"/>
            <a:t>závislé</a:t>
          </a:r>
          <a:r>
            <a:rPr lang="cs-CZ" sz="1600" dirty="0" smtClean="0"/>
            <a:t> na existenci řízení</a:t>
          </a:r>
          <a:endParaRPr lang="cs-CZ" sz="1600" dirty="0"/>
        </a:p>
      </dgm:t>
    </dgm:pt>
    <dgm:pt modelId="{D988428C-2EE5-4E37-9D82-771CAF231651}" type="parTrans" cxnId="{9603B0CC-19FF-4FBB-BD3A-C193BD9F8F16}">
      <dgm:prSet/>
      <dgm:spPr/>
      <dgm:t>
        <a:bodyPr/>
        <a:lstStyle/>
        <a:p>
          <a:endParaRPr lang="cs-CZ"/>
        </a:p>
      </dgm:t>
    </dgm:pt>
    <dgm:pt modelId="{E3D4F41A-E242-46BD-828A-BF9749CB8FB0}" type="sibTrans" cxnId="{9603B0CC-19FF-4FBB-BD3A-C193BD9F8F16}">
      <dgm:prSet/>
      <dgm:spPr/>
      <dgm:t>
        <a:bodyPr/>
        <a:lstStyle/>
        <a:p>
          <a:endParaRPr lang="cs-CZ"/>
        </a:p>
      </dgm:t>
    </dgm:pt>
    <dgm:pt modelId="{537669B4-7EA4-43A3-8A05-677800BBB30C}">
      <dgm:prSet custT="1"/>
      <dgm:spPr/>
      <dgm:t>
        <a:bodyPr/>
        <a:lstStyle/>
        <a:p>
          <a:r>
            <a:rPr lang="cs-CZ" sz="1600" i="1" dirty="0" smtClean="0"/>
            <a:t>např. vyhledávací činnost</a:t>
          </a:r>
          <a:r>
            <a:rPr lang="cs-CZ" sz="1600" dirty="0" smtClean="0"/>
            <a:t>	</a:t>
          </a:r>
          <a:endParaRPr lang="cs-CZ" sz="1600" dirty="0"/>
        </a:p>
      </dgm:t>
    </dgm:pt>
    <dgm:pt modelId="{F09F8325-ED8B-4D39-9646-9681EC7CF251}" type="parTrans" cxnId="{1201C843-8F43-4DB2-8A2E-D8EC8DDF9E1F}">
      <dgm:prSet/>
      <dgm:spPr/>
      <dgm:t>
        <a:bodyPr/>
        <a:lstStyle/>
        <a:p>
          <a:endParaRPr lang="cs-CZ"/>
        </a:p>
      </dgm:t>
    </dgm:pt>
    <dgm:pt modelId="{3E07F869-CA30-4DA0-A883-A7C39293B640}" type="sibTrans" cxnId="{1201C843-8F43-4DB2-8A2E-D8EC8DDF9E1F}">
      <dgm:prSet/>
      <dgm:spPr/>
      <dgm:t>
        <a:bodyPr/>
        <a:lstStyle/>
        <a:p>
          <a:endParaRPr lang="cs-CZ"/>
        </a:p>
      </dgm:t>
    </dgm:pt>
    <dgm:pt modelId="{14B69221-0859-42F5-9DD0-752195A5DA2F}">
      <dgm:prSet custT="1"/>
      <dgm:spPr/>
      <dgm:t>
        <a:bodyPr/>
        <a:lstStyle/>
        <a:p>
          <a:r>
            <a:rPr lang="cs-CZ" sz="1600" i="1" dirty="0" smtClean="0"/>
            <a:t>např. dokazování</a:t>
          </a:r>
          <a:endParaRPr lang="cs-CZ" sz="1600" i="1" dirty="0"/>
        </a:p>
      </dgm:t>
    </dgm:pt>
    <dgm:pt modelId="{803DA13B-40AA-4FD2-AB10-49D969184218}" type="parTrans" cxnId="{4E2DA652-69DA-4B12-A463-F03C9085299C}">
      <dgm:prSet/>
      <dgm:spPr/>
      <dgm:t>
        <a:bodyPr/>
        <a:lstStyle/>
        <a:p>
          <a:endParaRPr lang="cs-CZ"/>
        </a:p>
      </dgm:t>
    </dgm:pt>
    <dgm:pt modelId="{C606F9B9-BE17-4653-B5AD-E1A32798AEE0}" type="sibTrans" cxnId="{4E2DA652-69DA-4B12-A463-F03C9085299C}">
      <dgm:prSet/>
      <dgm:spPr/>
      <dgm:t>
        <a:bodyPr/>
        <a:lstStyle/>
        <a:p>
          <a:endParaRPr lang="cs-CZ"/>
        </a:p>
      </dgm:t>
    </dgm:pt>
    <dgm:pt modelId="{6B285956-619F-4A7D-97CB-CA2DE2B749E1}">
      <dgm:prSet custT="1"/>
      <dgm:spPr/>
      <dgm:t>
        <a:bodyPr/>
        <a:lstStyle/>
        <a:p>
          <a:endParaRPr lang="cs-CZ" sz="600" dirty="0"/>
        </a:p>
      </dgm:t>
    </dgm:pt>
    <dgm:pt modelId="{8B45E1D0-C64E-40BD-B1A1-A9A2894D2F86}" type="parTrans" cxnId="{3ED80504-1723-40A3-9A40-BBE5F3358ABA}">
      <dgm:prSet/>
      <dgm:spPr/>
      <dgm:t>
        <a:bodyPr/>
        <a:lstStyle/>
        <a:p>
          <a:endParaRPr lang="cs-CZ"/>
        </a:p>
      </dgm:t>
    </dgm:pt>
    <dgm:pt modelId="{DE375B1F-82FE-47F6-9EEE-6E506E848256}" type="sibTrans" cxnId="{3ED80504-1723-40A3-9A40-BBE5F3358ABA}">
      <dgm:prSet/>
      <dgm:spPr/>
      <dgm:t>
        <a:bodyPr/>
        <a:lstStyle/>
        <a:p>
          <a:endParaRPr lang="cs-CZ"/>
        </a:p>
      </dgm:t>
    </dgm:pt>
    <dgm:pt modelId="{6A3504F3-8189-4687-AE50-8BC79FA9A021}" type="pres">
      <dgm:prSet presAssocID="{4FF3D947-E2CE-40E6-A988-7E03CF2ED5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3F01CD6-32DA-491C-A613-41D0A85D9BB7}" type="pres">
      <dgm:prSet presAssocID="{21EDF8BC-7F27-4391-B520-B52D587F0CF5}" presName="linNode" presStyleCnt="0"/>
      <dgm:spPr/>
    </dgm:pt>
    <dgm:pt modelId="{384EEF50-506D-40F5-B374-2C218E90EEF5}" type="pres">
      <dgm:prSet presAssocID="{21EDF8BC-7F27-4391-B520-B52D587F0CF5}" presName="parentText" presStyleLbl="node1" presStyleIdx="0" presStyleCnt="3" custScaleY="2260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D8484A-BCB9-4F98-AE5B-60FDDC5F6074}" type="pres">
      <dgm:prSet presAssocID="{21EDF8BC-7F27-4391-B520-B52D587F0CF5}" presName="descendantText" presStyleLbl="alignAccFollowNode1" presStyleIdx="0" presStyleCnt="3" custScaleY="199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DC2A4E-315C-4AED-9329-11C4178967BB}" type="pres">
      <dgm:prSet presAssocID="{93377679-03B3-47B9-BD3F-FC52F2A59A26}" presName="sp" presStyleCnt="0"/>
      <dgm:spPr/>
    </dgm:pt>
    <dgm:pt modelId="{504BF94C-4829-4B2A-9B19-3742985A34D5}" type="pres">
      <dgm:prSet presAssocID="{25CDB033-4F2E-40A1-A15B-F8CAF8989DF9}" presName="linNode" presStyleCnt="0"/>
      <dgm:spPr/>
    </dgm:pt>
    <dgm:pt modelId="{7D1198AA-3740-4758-89C3-1D78EE41BB3F}" type="pres">
      <dgm:prSet presAssocID="{25CDB033-4F2E-40A1-A15B-F8CAF8989DF9}" presName="parentText" presStyleLbl="node1" presStyleIdx="1" presStyleCnt="3" custScaleY="6306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A6A012-FFD0-47AB-8452-17B729BD8E8E}" type="pres">
      <dgm:prSet presAssocID="{25CDB033-4F2E-40A1-A15B-F8CAF8989DF9}" presName="descendantText" presStyleLbl="alignAccFollowNode1" presStyleIdx="1" presStyleCnt="3" custScaleY="6419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6CB7CA-623A-4869-B250-773CACF5B06F}" type="pres">
      <dgm:prSet presAssocID="{EC06250C-3776-4220-8BA5-D2591BD55947}" presName="sp" presStyleCnt="0"/>
      <dgm:spPr/>
    </dgm:pt>
    <dgm:pt modelId="{00A13765-B580-484F-9A46-ADEEBE365F2B}" type="pres">
      <dgm:prSet presAssocID="{C5F113F1-6160-491F-A366-6D62DDBA54B1}" presName="linNode" presStyleCnt="0"/>
      <dgm:spPr/>
    </dgm:pt>
    <dgm:pt modelId="{81847872-D18E-4E72-9219-7AC1C07DE336}" type="pres">
      <dgm:prSet presAssocID="{C5F113F1-6160-491F-A366-6D62DDBA54B1}" presName="parentText" presStyleLbl="node1" presStyleIdx="2" presStyleCnt="3" custScaleY="2485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2E5F64-738E-462D-B4EB-DBA095CC4199}" type="pres">
      <dgm:prSet presAssocID="{C5F113F1-6160-491F-A366-6D62DDBA54B1}" presName="descendantText" presStyleLbl="alignAccFollowNode1" presStyleIdx="2" presStyleCnt="3" custScaleY="232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201C843-8F43-4DB2-8A2E-D8EC8DDF9E1F}" srcId="{A6297810-AD35-443E-BAA7-794F511A5688}" destId="{537669B4-7EA4-43A3-8A05-677800BBB30C}" srcOrd="0" destOrd="0" parTransId="{F09F8325-ED8B-4D39-9646-9681EC7CF251}" sibTransId="{3E07F869-CA30-4DA0-A883-A7C39293B640}"/>
    <dgm:cxn modelId="{1C0D28FD-5455-4BD1-B9DC-235EE0B65DAE}" type="presOf" srcId="{4FF3D947-E2CE-40E6-A988-7E03CF2ED571}" destId="{6A3504F3-8189-4687-AE50-8BC79FA9A021}" srcOrd="0" destOrd="0" presId="urn:microsoft.com/office/officeart/2005/8/layout/vList5"/>
    <dgm:cxn modelId="{2D00A990-F1A8-4B7C-BDFF-A506B7C8CFAB}" srcId="{4FF3D947-E2CE-40E6-A988-7E03CF2ED571}" destId="{25CDB033-4F2E-40A1-A15B-F8CAF8989DF9}" srcOrd="1" destOrd="0" parTransId="{BDD11BE3-8459-4FE6-8909-5071F7DC28F2}" sibTransId="{EC06250C-3776-4220-8BA5-D2591BD55947}"/>
    <dgm:cxn modelId="{21C5ED03-B9E1-4B30-8F9B-31379C8BEFBE}" type="presOf" srcId="{A6CDD98D-0B2D-422C-8339-847D891E8BEB}" destId="{DC2E5F64-738E-462D-B4EB-DBA095CC4199}" srcOrd="0" destOrd="0" presId="urn:microsoft.com/office/officeart/2005/8/layout/vList5"/>
    <dgm:cxn modelId="{EC6C39CD-DE3F-4D55-9320-6B001D41B49F}" srcId="{4FF3D947-E2CE-40E6-A988-7E03CF2ED571}" destId="{21EDF8BC-7F27-4391-B520-B52D587F0CF5}" srcOrd="0" destOrd="0" parTransId="{EF1F684D-A703-475B-B82A-AA12CC18C026}" sibTransId="{93377679-03B3-47B9-BD3F-FC52F2A59A26}"/>
    <dgm:cxn modelId="{DEC6993A-E710-43EC-9BDD-CCC7CAA1DC1F}" type="presOf" srcId="{A6297810-AD35-443E-BAA7-794F511A5688}" destId="{4BA6A012-FFD0-47AB-8452-17B729BD8E8E}" srcOrd="0" destOrd="0" presId="urn:microsoft.com/office/officeart/2005/8/layout/vList5"/>
    <dgm:cxn modelId="{7F3D84C2-16B9-4777-80A9-9FD1C2BDA3A0}" type="presOf" srcId="{C5F113F1-6160-491F-A366-6D62DDBA54B1}" destId="{81847872-D18E-4E72-9219-7AC1C07DE336}" srcOrd="0" destOrd="0" presId="urn:microsoft.com/office/officeart/2005/8/layout/vList5"/>
    <dgm:cxn modelId="{3ED80504-1723-40A3-9A40-BBE5F3358ABA}" srcId="{A6297810-AD35-443E-BAA7-794F511A5688}" destId="{6B285956-619F-4A7D-97CB-CA2DE2B749E1}" srcOrd="1" destOrd="0" parTransId="{8B45E1D0-C64E-40BD-B1A1-A9A2894D2F86}" sibTransId="{DE375B1F-82FE-47F6-9EEE-6E506E848256}"/>
    <dgm:cxn modelId="{49D6FCFE-DABF-4AE9-907A-AD7DBBFD548D}" srcId="{21EDF8BC-7F27-4391-B520-B52D587F0CF5}" destId="{A3C97888-8A88-4E2D-B442-F99C24A82AF4}" srcOrd="0" destOrd="0" parTransId="{A6262D91-3AA3-4204-8D2B-C0A6AD6FA26D}" sibTransId="{16974431-5678-4ED1-AF64-F37A30542F9F}"/>
    <dgm:cxn modelId="{63F554D9-4123-401F-9A15-B0259DF4986B}" srcId="{C5F113F1-6160-491F-A366-6D62DDBA54B1}" destId="{A6CDD98D-0B2D-422C-8339-847D891E8BEB}" srcOrd="0" destOrd="0" parTransId="{CBA2A338-C243-4DD4-BF57-2316DF213FD8}" sibTransId="{0D1CC654-5432-4136-9C55-346D77082875}"/>
    <dgm:cxn modelId="{620EDFA5-30C2-41AF-9CD4-0890DA9142A8}" srcId="{25CDB033-4F2E-40A1-A15B-F8CAF8989DF9}" destId="{A6297810-AD35-443E-BAA7-794F511A5688}" srcOrd="0" destOrd="0" parTransId="{A036EABA-B90A-4F67-9F9D-CDCC35D972F7}" sibTransId="{31447B0F-3D4F-4DDE-80BD-7689A242E27F}"/>
    <dgm:cxn modelId="{BAC189F1-C427-4F8D-AB9A-097A1B359AAB}" type="presOf" srcId="{A3C97888-8A88-4E2D-B442-F99C24A82AF4}" destId="{8FD8484A-BCB9-4F98-AE5B-60FDDC5F6074}" srcOrd="0" destOrd="0" presId="urn:microsoft.com/office/officeart/2005/8/layout/vList5"/>
    <dgm:cxn modelId="{E13C12A3-ACF7-4A41-8F12-2C059877053F}" type="presOf" srcId="{EDFD40D9-7F1C-493E-9493-AF32A46A1BF6}" destId="{4BA6A012-FFD0-47AB-8452-17B729BD8E8E}" srcOrd="0" destOrd="3" presId="urn:microsoft.com/office/officeart/2005/8/layout/vList5"/>
    <dgm:cxn modelId="{9D52E7AF-A039-4DDF-A43F-3A5FEFB8E4C4}" type="presOf" srcId="{537669B4-7EA4-43A3-8A05-677800BBB30C}" destId="{4BA6A012-FFD0-47AB-8452-17B729BD8E8E}" srcOrd="0" destOrd="1" presId="urn:microsoft.com/office/officeart/2005/8/layout/vList5"/>
    <dgm:cxn modelId="{51CCDB02-7501-4A48-AC7A-DDB60C45A388}" type="presOf" srcId="{6B285956-619F-4A7D-97CB-CA2DE2B749E1}" destId="{4BA6A012-FFD0-47AB-8452-17B729BD8E8E}" srcOrd="0" destOrd="2" presId="urn:microsoft.com/office/officeart/2005/8/layout/vList5"/>
    <dgm:cxn modelId="{C68A1E32-1AC8-4765-B6D6-7F903C806B68}" srcId="{4FF3D947-E2CE-40E6-A988-7E03CF2ED571}" destId="{C5F113F1-6160-491F-A366-6D62DDBA54B1}" srcOrd="2" destOrd="0" parTransId="{22B8F7FF-D6FD-43F7-AEC1-C996591581CA}" sibTransId="{232EAB87-D32F-44E5-8036-11092271EE0D}"/>
    <dgm:cxn modelId="{2DC8212F-2A82-4B5E-8D72-26BFC8164FF1}" type="presOf" srcId="{25CDB033-4F2E-40A1-A15B-F8CAF8989DF9}" destId="{7D1198AA-3740-4758-89C3-1D78EE41BB3F}" srcOrd="0" destOrd="0" presId="urn:microsoft.com/office/officeart/2005/8/layout/vList5"/>
    <dgm:cxn modelId="{CCA46BED-0497-46BC-B8D1-B871FA8A1C08}" type="presOf" srcId="{14B69221-0859-42F5-9DD0-752195A5DA2F}" destId="{4BA6A012-FFD0-47AB-8452-17B729BD8E8E}" srcOrd="0" destOrd="4" presId="urn:microsoft.com/office/officeart/2005/8/layout/vList5"/>
    <dgm:cxn modelId="{4E2DA652-69DA-4B12-A463-F03C9085299C}" srcId="{EDFD40D9-7F1C-493E-9493-AF32A46A1BF6}" destId="{14B69221-0859-42F5-9DD0-752195A5DA2F}" srcOrd="0" destOrd="0" parTransId="{803DA13B-40AA-4FD2-AB10-49D969184218}" sibTransId="{C606F9B9-BE17-4653-B5AD-E1A32798AEE0}"/>
    <dgm:cxn modelId="{9603B0CC-19FF-4FBB-BD3A-C193BD9F8F16}" srcId="{25CDB033-4F2E-40A1-A15B-F8CAF8989DF9}" destId="{EDFD40D9-7F1C-493E-9493-AF32A46A1BF6}" srcOrd="1" destOrd="0" parTransId="{D988428C-2EE5-4E37-9D82-771CAF231651}" sibTransId="{E3D4F41A-E242-46BD-828A-BF9749CB8FB0}"/>
    <dgm:cxn modelId="{BFDA85E9-F0F9-4621-84AF-AFF5A45BB952}" type="presOf" srcId="{21EDF8BC-7F27-4391-B520-B52D587F0CF5}" destId="{384EEF50-506D-40F5-B374-2C218E90EEF5}" srcOrd="0" destOrd="0" presId="urn:microsoft.com/office/officeart/2005/8/layout/vList5"/>
    <dgm:cxn modelId="{CF7A3451-514F-4BC7-AA8E-019F89EAF050}" type="presParOf" srcId="{6A3504F3-8189-4687-AE50-8BC79FA9A021}" destId="{13F01CD6-32DA-491C-A613-41D0A85D9BB7}" srcOrd="0" destOrd="0" presId="urn:microsoft.com/office/officeart/2005/8/layout/vList5"/>
    <dgm:cxn modelId="{C1D345FD-E190-4E5A-8C8C-9CF386FDCC6B}" type="presParOf" srcId="{13F01CD6-32DA-491C-A613-41D0A85D9BB7}" destId="{384EEF50-506D-40F5-B374-2C218E90EEF5}" srcOrd="0" destOrd="0" presId="urn:microsoft.com/office/officeart/2005/8/layout/vList5"/>
    <dgm:cxn modelId="{E728EC48-4A9F-4EA3-9FF5-A3260A95C51A}" type="presParOf" srcId="{13F01CD6-32DA-491C-A613-41D0A85D9BB7}" destId="{8FD8484A-BCB9-4F98-AE5B-60FDDC5F6074}" srcOrd="1" destOrd="0" presId="urn:microsoft.com/office/officeart/2005/8/layout/vList5"/>
    <dgm:cxn modelId="{E1FF41C0-918B-48EB-8347-140566EB95A7}" type="presParOf" srcId="{6A3504F3-8189-4687-AE50-8BC79FA9A021}" destId="{68DC2A4E-315C-4AED-9329-11C4178967BB}" srcOrd="1" destOrd="0" presId="urn:microsoft.com/office/officeart/2005/8/layout/vList5"/>
    <dgm:cxn modelId="{57A401D0-7123-49C2-A936-709EC6AF6051}" type="presParOf" srcId="{6A3504F3-8189-4687-AE50-8BC79FA9A021}" destId="{504BF94C-4829-4B2A-9B19-3742985A34D5}" srcOrd="2" destOrd="0" presId="urn:microsoft.com/office/officeart/2005/8/layout/vList5"/>
    <dgm:cxn modelId="{195FD0FE-EC1A-4FE4-A49E-642F16A94875}" type="presParOf" srcId="{504BF94C-4829-4B2A-9B19-3742985A34D5}" destId="{7D1198AA-3740-4758-89C3-1D78EE41BB3F}" srcOrd="0" destOrd="0" presId="urn:microsoft.com/office/officeart/2005/8/layout/vList5"/>
    <dgm:cxn modelId="{E9E1026C-6BB9-46F5-9977-B6D3D9248AA6}" type="presParOf" srcId="{504BF94C-4829-4B2A-9B19-3742985A34D5}" destId="{4BA6A012-FFD0-47AB-8452-17B729BD8E8E}" srcOrd="1" destOrd="0" presId="urn:microsoft.com/office/officeart/2005/8/layout/vList5"/>
    <dgm:cxn modelId="{50679C05-DFDC-4372-8B8D-AE896E1514AE}" type="presParOf" srcId="{6A3504F3-8189-4687-AE50-8BC79FA9A021}" destId="{2B6CB7CA-623A-4869-B250-773CACF5B06F}" srcOrd="3" destOrd="0" presId="urn:microsoft.com/office/officeart/2005/8/layout/vList5"/>
    <dgm:cxn modelId="{1959BEE9-95BC-4E51-A406-C7DBC594E97F}" type="presParOf" srcId="{6A3504F3-8189-4687-AE50-8BC79FA9A021}" destId="{00A13765-B580-484F-9A46-ADEEBE365F2B}" srcOrd="4" destOrd="0" presId="urn:microsoft.com/office/officeart/2005/8/layout/vList5"/>
    <dgm:cxn modelId="{2F19BAD8-93B6-4B10-9062-17F1435CEBE7}" type="presParOf" srcId="{00A13765-B580-484F-9A46-ADEEBE365F2B}" destId="{81847872-D18E-4E72-9219-7AC1C07DE336}" srcOrd="0" destOrd="0" presId="urn:microsoft.com/office/officeart/2005/8/layout/vList5"/>
    <dgm:cxn modelId="{B8F8FAE9-913B-40B3-B38F-0D059F7C6274}" type="presParOf" srcId="{00A13765-B580-484F-9A46-ADEEBE365F2B}" destId="{DC2E5F64-738E-462D-B4EB-DBA095CC419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AA6528-68C3-415B-A1FB-9471A7B242B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A995854-22C6-4631-A5BD-30F7428F50A3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b="1" dirty="0" smtClean="0"/>
            <a:t>Registrační řízení</a:t>
          </a:r>
          <a:endParaRPr lang="cs-CZ" sz="1600" b="1" dirty="0"/>
        </a:p>
      </dgm:t>
    </dgm:pt>
    <dgm:pt modelId="{D6025DB2-072E-4C25-BDAB-3CBEBB616BDA}" type="parTrans" cxnId="{668A01D8-6251-41D7-A974-B11AB70131BD}">
      <dgm:prSet/>
      <dgm:spPr/>
      <dgm:t>
        <a:bodyPr/>
        <a:lstStyle/>
        <a:p>
          <a:endParaRPr lang="cs-CZ"/>
        </a:p>
      </dgm:t>
    </dgm:pt>
    <dgm:pt modelId="{DB3B0809-0CD3-4032-BCEF-356AA152979E}" type="sibTrans" cxnId="{668A01D8-6251-41D7-A974-B11AB70131BD}">
      <dgm:prSet/>
      <dgm:spPr/>
      <dgm:t>
        <a:bodyPr/>
        <a:lstStyle/>
        <a:p>
          <a:endParaRPr lang="cs-CZ"/>
        </a:p>
      </dgm:t>
    </dgm:pt>
    <dgm:pt modelId="{F07FA657-6E57-4726-9847-B8F10BF6646C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Vyměřovací řízení</a:t>
          </a:r>
          <a:endParaRPr lang="cs-CZ" sz="1600" dirty="0"/>
        </a:p>
      </dgm:t>
    </dgm:pt>
    <dgm:pt modelId="{BCE43244-9183-495A-90E3-9166D37E2914}" type="parTrans" cxnId="{87B99C5B-770D-4F68-B460-F1D309CA098A}">
      <dgm:prSet/>
      <dgm:spPr/>
      <dgm:t>
        <a:bodyPr/>
        <a:lstStyle/>
        <a:p>
          <a:endParaRPr lang="cs-CZ"/>
        </a:p>
      </dgm:t>
    </dgm:pt>
    <dgm:pt modelId="{146EDCDB-C034-45CD-B898-729BF6B18F7C}" type="sibTrans" cxnId="{87B99C5B-770D-4F68-B460-F1D309CA098A}">
      <dgm:prSet/>
      <dgm:spPr/>
      <dgm:t>
        <a:bodyPr/>
        <a:lstStyle/>
        <a:p>
          <a:endParaRPr lang="cs-CZ"/>
        </a:p>
      </dgm:t>
    </dgm:pt>
    <dgm:pt modelId="{DE6142F3-99D2-4D35-BB64-A6FC6213C64A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Doměřovací řízení</a:t>
          </a:r>
          <a:endParaRPr lang="cs-CZ" sz="1600" dirty="0"/>
        </a:p>
      </dgm:t>
    </dgm:pt>
    <dgm:pt modelId="{8AA1E84F-3FA2-45D6-8E4A-BC4EE4504010}" type="parTrans" cxnId="{E033B1A5-5A26-4430-A42F-E78C195818F5}">
      <dgm:prSet/>
      <dgm:spPr/>
      <dgm:t>
        <a:bodyPr/>
        <a:lstStyle/>
        <a:p>
          <a:endParaRPr lang="cs-CZ"/>
        </a:p>
      </dgm:t>
    </dgm:pt>
    <dgm:pt modelId="{5EEAF41C-F153-428A-B3E0-46087DA6CFFE}" type="sibTrans" cxnId="{E033B1A5-5A26-4430-A42F-E78C195818F5}">
      <dgm:prSet/>
      <dgm:spPr/>
      <dgm:t>
        <a:bodyPr/>
        <a:lstStyle/>
        <a:p>
          <a:endParaRPr lang="cs-CZ"/>
        </a:p>
      </dgm:t>
    </dgm:pt>
    <dgm:pt modelId="{87296064-9FA9-47B4-BDA7-356715220368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b="1" dirty="0" smtClean="0"/>
            <a:t>Řízení o závazném posouzení</a:t>
          </a:r>
          <a:endParaRPr lang="cs-CZ" sz="1600" b="1" dirty="0"/>
        </a:p>
      </dgm:t>
    </dgm:pt>
    <dgm:pt modelId="{4DE9563A-D1D9-4C8F-A7E6-888C958BFB7F}" type="parTrans" cxnId="{BEE31F29-14DE-47A4-9993-604FCFA9A731}">
      <dgm:prSet/>
      <dgm:spPr/>
      <dgm:t>
        <a:bodyPr/>
        <a:lstStyle/>
        <a:p>
          <a:endParaRPr lang="cs-CZ"/>
        </a:p>
      </dgm:t>
    </dgm:pt>
    <dgm:pt modelId="{679D071B-96C5-4673-BADE-D490BF2B8752}" type="sibTrans" cxnId="{BEE31F29-14DE-47A4-9993-604FCFA9A731}">
      <dgm:prSet/>
      <dgm:spPr/>
      <dgm:t>
        <a:bodyPr/>
        <a:lstStyle/>
        <a:p>
          <a:endParaRPr lang="cs-CZ"/>
        </a:p>
      </dgm:t>
    </dgm:pt>
    <dgm:pt modelId="{BCEFADBB-E0A3-4819-B3AA-0142AF2DE7C4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b="1" dirty="0" smtClean="0"/>
            <a:t>Daňové řízení</a:t>
          </a:r>
          <a:endParaRPr lang="cs-CZ" sz="1600" b="1" dirty="0"/>
        </a:p>
      </dgm:t>
    </dgm:pt>
    <dgm:pt modelId="{36FF74AD-20F9-459B-B479-F919438F7FBD}" type="parTrans" cxnId="{A8D34BBC-1C31-4EB7-A4A2-23E1023EA9F9}">
      <dgm:prSet/>
      <dgm:spPr/>
      <dgm:t>
        <a:bodyPr/>
        <a:lstStyle/>
        <a:p>
          <a:endParaRPr lang="cs-CZ"/>
        </a:p>
      </dgm:t>
    </dgm:pt>
    <dgm:pt modelId="{A38E0994-FFFB-400F-A5D5-69C67DA4326D}" type="sibTrans" cxnId="{A8D34BBC-1C31-4EB7-A4A2-23E1023EA9F9}">
      <dgm:prSet/>
      <dgm:spPr/>
      <dgm:t>
        <a:bodyPr/>
        <a:lstStyle/>
        <a:p>
          <a:endParaRPr lang="cs-CZ"/>
        </a:p>
      </dgm:t>
    </dgm:pt>
    <dgm:pt modelId="{82B29075-A07D-4286-85CE-BC0240D3F093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Řízení o posečkání daně</a:t>
          </a:r>
          <a:endParaRPr lang="cs-CZ" sz="1600" dirty="0"/>
        </a:p>
      </dgm:t>
    </dgm:pt>
    <dgm:pt modelId="{5725F842-F686-464F-B5D5-85AA1C829A31}" type="parTrans" cxnId="{9E7867F4-1AE4-4454-9A24-A81F2D282E6D}">
      <dgm:prSet/>
      <dgm:spPr/>
      <dgm:t>
        <a:bodyPr/>
        <a:lstStyle/>
        <a:p>
          <a:endParaRPr lang="cs-CZ"/>
        </a:p>
      </dgm:t>
    </dgm:pt>
    <dgm:pt modelId="{1D6458FE-948F-4180-85AE-44CAE2B957E4}" type="sibTrans" cxnId="{9E7867F4-1AE4-4454-9A24-A81F2D282E6D}">
      <dgm:prSet/>
      <dgm:spPr/>
      <dgm:t>
        <a:bodyPr/>
        <a:lstStyle/>
        <a:p>
          <a:endParaRPr lang="cs-CZ"/>
        </a:p>
      </dgm:t>
    </dgm:pt>
    <dgm:pt modelId="{98227EDB-115F-4A6B-99F6-83F0A8E0B491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Řízení o zajištění daně</a:t>
          </a:r>
          <a:endParaRPr lang="cs-CZ" sz="1600" dirty="0"/>
        </a:p>
      </dgm:t>
    </dgm:pt>
    <dgm:pt modelId="{8A4F8061-0620-4C3D-889C-C29B6DE2D804}" type="parTrans" cxnId="{C92DBCD7-3E9C-4C45-9D2F-4E0CC7DB819C}">
      <dgm:prSet/>
      <dgm:spPr/>
      <dgm:t>
        <a:bodyPr/>
        <a:lstStyle/>
        <a:p>
          <a:endParaRPr lang="cs-CZ"/>
        </a:p>
      </dgm:t>
    </dgm:pt>
    <dgm:pt modelId="{864C4837-635E-4246-A220-0AA6360DDC14}" type="sibTrans" cxnId="{C92DBCD7-3E9C-4C45-9D2F-4E0CC7DB819C}">
      <dgm:prSet/>
      <dgm:spPr/>
      <dgm:t>
        <a:bodyPr/>
        <a:lstStyle/>
        <a:p>
          <a:endParaRPr lang="cs-CZ"/>
        </a:p>
      </dgm:t>
    </dgm:pt>
    <dgm:pt modelId="{F29787CA-BCE7-40CE-B87C-D11C275B7119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Exekuční řízení</a:t>
          </a:r>
          <a:endParaRPr lang="cs-CZ" sz="1600" dirty="0"/>
        </a:p>
      </dgm:t>
    </dgm:pt>
    <dgm:pt modelId="{9FDC1FFF-68B7-4901-AB80-5A787A9783C1}" type="parTrans" cxnId="{5A692D9A-0117-4F9E-8AAA-49E995FAA69B}">
      <dgm:prSet/>
      <dgm:spPr/>
      <dgm:t>
        <a:bodyPr/>
        <a:lstStyle/>
        <a:p>
          <a:endParaRPr lang="cs-CZ"/>
        </a:p>
      </dgm:t>
    </dgm:pt>
    <dgm:pt modelId="{C8E4E66F-E037-4CCD-BCE9-8AAA2034E037}" type="sibTrans" cxnId="{5A692D9A-0117-4F9E-8AAA-49E995FAA69B}">
      <dgm:prSet/>
      <dgm:spPr/>
      <dgm:t>
        <a:bodyPr/>
        <a:lstStyle/>
        <a:p>
          <a:endParaRPr lang="cs-CZ"/>
        </a:p>
      </dgm:t>
    </dgm:pt>
    <dgm:pt modelId="{EDFC5B56-26CD-4E88-8B95-91E303F34E88}" type="pres">
      <dgm:prSet presAssocID="{0CAA6528-68C3-415B-A1FB-9471A7B242B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C72EC24-0234-46E1-A7C2-256195F9F9E9}" type="pres">
      <dgm:prSet presAssocID="{5A995854-22C6-4631-A5BD-30F7428F50A3}" presName="parentLin" presStyleCnt="0"/>
      <dgm:spPr/>
    </dgm:pt>
    <dgm:pt modelId="{428D6475-1C98-4924-BE31-07E538256530}" type="pres">
      <dgm:prSet presAssocID="{5A995854-22C6-4631-A5BD-30F7428F50A3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64EEF936-C3D9-45B3-9706-B576381D4D4D}" type="pres">
      <dgm:prSet presAssocID="{5A995854-22C6-4631-A5BD-30F7428F50A3}" presName="parentText" presStyleLbl="node1" presStyleIdx="0" presStyleCnt="3" custScaleX="138095" custScaleY="12648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261F6F-0D96-4514-8304-796CE0E4055D}" type="pres">
      <dgm:prSet presAssocID="{5A995854-22C6-4631-A5BD-30F7428F50A3}" presName="negativeSpace" presStyleCnt="0"/>
      <dgm:spPr/>
    </dgm:pt>
    <dgm:pt modelId="{A81BE15C-280C-4AD8-8449-BF869E76F040}" type="pres">
      <dgm:prSet presAssocID="{5A995854-22C6-4631-A5BD-30F7428F50A3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bg1"/>
          </a:solidFill>
        </a:ln>
      </dgm:spPr>
    </dgm:pt>
    <dgm:pt modelId="{C9577C63-08D8-4243-B7C6-7EEAA64CC88A}" type="pres">
      <dgm:prSet presAssocID="{DB3B0809-0CD3-4032-BCEF-356AA152979E}" presName="spaceBetweenRectangles" presStyleCnt="0"/>
      <dgm:spPr/>
    </dgm:pt>
    <dgm:pt modelId="{E2672506-517E-4701-9998-F20D1A37E78C}" type="pres">
      <dgm:prSet presAssocID="{87296064-9FA9-47B4-BDA7-356715220368}" presName="parentLin" presStyleCnt="0"/>
      <dgm:spPr/>
    </dgm:pt>
    <dgm:pt modelId="{4C7E23C8-F47E-427C-A1FD-FF335DC2DF36}" type="pres">
      <dgm:prSet presAssocID="{87296064-9FA9-47B4-BDA7-356715220368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E1DB9219-6C87-40DD-A7D6-E4666FFB4738}" type="pres">
      <dgm:prSet presAssocID="{87296064-9FA9-47B4-BDA7-356715220368}" presName="parentText" presStyleLbl="node1" presStyleIdx="1" presStyleCnt="3" custScaleX="138095" custScaleY="12222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7FAA26-A8A9-4F79-9C15-D690C02ACF62}" type="pres">
      <dgm:prSet presAssocID="{87296064-9FA9-47B4-BDA7-356715220368}" presName="negativeSpace" presStyleCnt="0"/>
      <dgm:spPr/>
    </dgm:pt>
    <dgm:pt modelId="{6F9F5B67-BE5F-4B26-BAB7-076A278B0AED}" type="pres">
      <dgm:prSet presAssocID="{87296064-9FA9-47B4-BDA7-356715220368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bg1"/>
          </a:solidFill>
        </a:ln>
      </dgm:spPr>
    </dgm:pt>
    <dgm:pt modelId="{8D80AA31-F71F-4432-8598-3C061B98E630}" type="pres">
      <dgm:prSet presAssocID="{679D071B-96C5-4673-BADE-D490BF2B8752}" presName="spaceBetweenRectangles" presStyleCnt="0"/>
      <dgm:spPr/>
    </dgm:pt>
    <dgm:pt modelId="{5A11882E-B2E6-4E99-935A-285992CE5135}" type="pres">
      <dgm:prSet presAssocID="{BCEFADBB-E0A3-4819-B3AA-0142AF2DE7C4}" presName="parentLin" presStyleCnt="0"/>
      <dgm:spPr/>
    </dgm:pt>
    <dgm:pt modelId="{08E3AC08-0196-4DA6-BC88-4076813573FB}" type="pres">
      <dgm:prSet presAssocID="{BCEFADBB-E0A3-4819-B3AA-0142AF2DE7C4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5EB1ADED-46E8-4189-8D94-5975F23EB848}" type="pres">
      <dgm:prSet presAssocID="{BCEFADBB-E0A3-4819-B3AA-0142AF2DE7C4}" presName="parentText" presStyleLbl="node1" presStyleIdx="2" presStyleCnt="3" custScaleX="137755" custScaleY="13690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973392-4D54-4314-B83F-4B0FA47E601D}" type="pres">
      <dgm:prSet presAssocID="{BCEFADBB-E0A3-4819-B3AA-0142AF2DE7C4}" presName="negativeSpace" presStyleCnt="0"/>
      <dgm:spPr/>
    </dgm:pt>
    <dgm:pt modelId="{76F24DF1-682D-45A6-96FA-2C7C60C9A27C}" type="pres">
      <dgm:prSet presAssocID="{BCEFADBB-E0A3-4819-B3AA-0142AF2DE7C4}" presName="childText" presStyleLbl="conFgAcc1" presStyleIdx="2" presStyleCnt="3" custLinFactNeighborX="-5465" custLinFactNeighborY="-239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B7FF48D-1621-42A6-B73B-E484DB1B7BC7}" type="presOf" srcId="{5A995854-22C6-4631-A5BD-30F7428F50A3}" destId="{64EEF936-C3D9-45B3-9706-B576381D4D4D}" srcOrd="1" destOrd="0" presId="urn:microsoft.com/office/officeart/2005/8/layout/list1"/>
    <dgm:cxn modelId="{C92DBCD7-3E9C-4C45-9D2F-4E0CC7DB819C}" srcId="{BCEFADBB-E0A3-4819-B3AA-0142AF2DE7C4}" destId="{98227EDB-115F-4A6B-99F6-83F0A8E0B491}" srcOrd="3" destOrd="0" parTransId="{8A4F8061-0620-4C3D-889C-C29B6DE2D804}" sibTransId="{864C4837-635E-4246-A220-0AA6360DDC14}"/>
    <dgm:cxn modelId="{DCE40834-09B9-4FB0-A126-B674AE1A3ED4}" type="presOf" srcId="{87296064-9FA9-47B4-BDA7-356715220368}" destId="{4C7E23C8-F47E-427C-A1FD-FF335DC2DF36}" srcOrd="0" destOrd="0" presId="urn:microsoft.com/office/officeart/2005/8/layout/list1"/>
    <dgm:cxn modelId="{D19CF2D0-AA5F-42E7-B106-B3E591CF14E9}" type="presOf" srcId="{F07FA657-6E57-4726-9847-B8F10BF6646C}" destId="{76F24DF1-682D-45A6-96FA-2C7C60C9A27C}" srcOrd="0" destOrd="0" presId="urn:microsoft.com/office/officeart/2005/8/layout/list1"/>
    <dgm:cxn modelId="{0A99C557-EC2A-430D-948F-1A33B0290E08}" type="presOf" srcId="{F29787CA-BCE7-40CE-B87C-D11C275B7119}" destId="{76F24DF1-682D-45A6-96FA-2C7C60C9A27C}" srcOrd="0" destOrd="4" presId="urn:microsoft.com/office/officeart/2005/8/layout/list1"/>
    <dgm:cxn modelId="{A8D34BBC-1C31-4EB7-A4A2-23E1023EA9F9}" srcId="{0CAA6528-68C3-415B-A1FB-9471A7B242BA}" destId="{BCEFADBB-E0A3-4819-B3AA-0142AF2DE7C4}" srcOrd="2" destOrd="0" parTransId="{36FF74AD-20F9-459B-B479-F919438F7FBD}" sibTransId="{A38E0994-FFFB-400F-A5D5-69C67DA4326D}"/>
    <dgm:cxn modelId="{3D5831F5-5099-4318-9B81-F9933A6610EC}" type="presOf" srcId="{BCEFADBB-E0A3-4819-B3AA-0142AF2DE7C4}" destId="{5EB1ADED-46E8-4189-8D94-5975F23EB848}" srcOrd="1" destOrd="0" presId="urn:microsoft.com/office/officeart/2005/8/layout/list1"/>
    <dgm:cxn modelId="{BEE31F29-14DE-47A4-9993-604FCFA9A731}" srcId="{0CAA6528-68C3-415B-A1FB-9471A7B242BA}" destId="{87296064-9FA9-47B4-BDA7-356715220368}" srcOrd="1" destOrd="0" parTransId="{4DE9563A-D1D9-4C8F-A7E6-888C958BFB7F}" sibTransId="{679D071B-96C5-4673-BADE-D490BF2B8752}"/>
    <dgm:cxn modelId="{2707C48A-71C9-4BE6-89E4-1C6322B0CC66}" type="presOf" srcId="{82B29075-A07D-4286-85CE-BC0240D3F093}" destId="{76F24DF1-682D-45A6-96FA-2C7C60C9A27C}" srcOrd="0" destOrd="2" presId="urn:microsoft.com/office/officeart/2005/8/layout/list1"/>
    <dgm:cxn modelId="{5A692D9A-0117-4F9E-8AAA-49E995FAA69B}" srcId="{BCEFADBB-E0A3-4819-B3AA-0142AF2DE7C4}" destId="{F29787CA-BCE7-40CE-B87C-D11C275B7119}" srcOrd="4" destOrd="0" parTransId="{9FDC1FFF-68B7-4901-AB80-5A787A9783C1}" sibTransId="{C8E4E66F-E037-4CCD-BCE9-8AAA2034E037}"/>
    <dgm:cxn modelId="{CF9DFC89-8C11-4BCD-97E5-7A32AB3DF449}" type="presOf" srcId="{5A995854-22C6-4631-A5BD-30F7428F50A3}" destId="{428D6475-1C98-4924-BE31-07E538256530}" srcOrd="0" destOrd="0" presId="urn:microsoft.com/office/officeart/2005/8/layout/list1"/>
    <dgm:cxn modelId="{41001C80-EA38-44A5-8E2A-64C1846ED34E}" type="presOf" srcId="{0CAA6528-68C3-415B-A1FB-9471A7B242BA}" destId="{EDFC5B56-26CD-4E88-8B95-91E303F34E88}" srcOrd="0" destOrd="0" presId="urn:microsoft.com/office/officeart/2005/8/layout/list1"/>
    <dgm:cxn modelId="{68445039-6ACC-496A-888A-75B02B957349}" type="presOf" srcId="{98227EDB-115F-4A6B-99F6-83F0A8E0B491}" destId="{76F24DF1-682D-45A6-96FA-2C7C60C9A27C}" srcOrd="0" destOrd="3" presId="urn:microsoft.com/office/officeart/2005/8/layout/list1"/>
    <dgm:cxn modelId="{DFC899C6-F0BE-4088-A396-A794EFD6DC42}" type="presOf" srcId="{BCEFADBB-E0A3-4819-B3AA-0142AF2DE7C4}" destId="{08E3AC08-0196-4DA6-BC88-4076813573FB}" srcOrd="0" destOrd="0" presId="urn:microsoft.com/office/officeart/2005/8/layout/list1"/>
    <dgm:cxn modelId="{9E7867F4-1AE4-4454-9A24-A81F2D282E6D}" srcId="{BCEFADBB-E0A3-4819-B3AA-0142AF2DE7C4}" destId="{82B29075-A07D-4286-85CE-BC0240D3F093}" srcOrd="2" destOrd="0" parTransId="{5725F842-F686-464F-B5D5-85AA1C829A31}" sibTransId="{1D6458FE-948F-4180-85AE-44CAE2B957E4}"/>
    <dgm:cxn modelId="{70371611-3B14-4ABC-BA97-49488E4E116C}" type="presOf" srcId="{87296064-9FA9-47B4-BDA7-356715220368}" destId="{E1DB9219-6C87-40DD-A7D6-E4666FFB4738}" srcOrd="1" destOrd="0" presId="urn:microsoft.com/office/officeart/2005/8/layout/list1"/>
    <dgm:cxn modelId="{E033B1A5-5A26-4430-A42F-E78C195818F5}" srcId="{BCEFADBB-E0A3-4819-B3AA-0142AF2DE7C4}" destId="{DE6142F3-99D2-4D35-BB64-A6FC6213C64A}" srcOrd="1" destOrd="0" parTransId="{8AA1E84F-3FA2-45D6-8E4A-BC4EE4504010}" sibTransId="{5EEAF41C-F153-428A-B3E0-46087DA6CFFE}"/>
    <dgm:cxn modelId="{C71F80D2-90DB-4347-A4D1-EE1C9C0DA3C9}" type="presOf" srcId="{DE6142F3-99D2-4D35-BB64-A6FC6213C64A}" destId="{76F24DF1-682D-45A6-96FA-2C7C60C9A27C}" srcOrd="0" destOrd="1" presId="urn:microsoft.com/office/officeart/2005/8/layout/list1"/>
    <dgm:cxn modelId="{668A01D8-6251-41D7-A974-B11AB70131BD}" srcId="{0CAA6528-68C3-415B-A1FB-9471A7B242BA}" destId="{5A995854-22C6-4631-A5BD-30F7428F50A3}" srcOrd="0" destOrd="0" parTransId="{D6025DB2-072E-4C25-BDAB-3CBEBB616BDA}" sibTransId="{DB3B0809-0CD3-4032-BCEF-356AA152979E}"/>
    <dgm:cxn modelId="{87B99C5B-770D-4F68-B460-F1D309CA098A}" srcId="{BCEFADBB-E0A3-4819-B3AA-0142AF2DE7C4}" destId="{F07FA657-6E57-4726-9847-B8F10BF6646C}" srcOrd="0" destOrd="0" parTransId="{BCE43244-9183-495A-90E3-9166D37E2914}" sibTransId="{146EDCDB-C034-45CD-B898-729BF6B18F7C}"/>
    <dgm:cxn modelId="{C844BC4E-AA70-4A8A-83C6-CF1DB3DF6583}" type="presParOf" srcId="{EDFC5B56-26CD-4E88-8B95-91E303F34E88}" destId="{CC72EC24-0234-46E1-A7C2-256195F9F9E9}" srcOrd="0" destOrd="0" presId="urn:microsoft.com/office/officeart/2005/8/layout/list1"/>
    <dgm:cxn modelId="{90EBD9E5-0D3F-4720-B0FB-2D88C0517022}" type="presParOf" srcId="{CC72EC24-0234-46E1-A7C2-256195F9F9E9}" destId="{428D6475-1C98-4924-BE31-07E538256530}" srcOrd="0" destOrd="0" presId="urn:microsoft.com/office/officeart/2005/8/layout/list1"/>
    <dgm:cxn modelId="{FE971B3F-6E83-4D1B-8D30-4320F36C05C0}" type="presParOf" srcId="{CC72EC24-0234-46E1-A7C2-256195F9F9E9}" destId="{64EEF936-C3D9-45B3-9706-B576381D4D4D}" srcOrd="1" destOrd="0" presId="urn:microsoft.com/office/officeart/2005/8/layout/list1"/>
    <dgm:cxn modelId="{D33560CF-0B0E-4B01-B89C-744EA68A4BB2}" type="presParOf" srcId="{EDFC5B56-26CD-4E88-8B95-91E303F34E88}" destId="{38261F6F-0D96-4514-8304-796CE0E4055D}" srcOrd="1" destOrd="0" presId="urn:microsoft.com/office/officeart/2005/8/layout/list1"/>
    <dgm:cxn modelId="{8226B41F-C0C2-46E9-824B-4A80A644183A}" type="presParOf" srcId="{EDFC5B56-26CD-4E88-8B95-91E303F34E88}" destId="{A81BE15C-280C-4AD8-8449-BF869E76F040}" srcOrd="2" destOrd="0" presId="urn:microsoft.com/office/officeart/2005/8/layout/list1"/>
    <dgm:cxn modelId="{8DD84D5E-52B6-43BE-B6CD-77F2E89FD882}" type="presParOf" srcId="{EDFC5B56-26CD-4E88-8B95-91E303F34E88}" destId="{C9577C63-08D8-4243-B7C6-7EEAA64CC88A}" srcOrd="3" destOrd="0" presId="urn:microsoft.com/office/officeart/2005/8/layout/list1"/>
    <dgm:cxn modelId="{A297952F-4E76-49C5-B2CF-858BC624EE4D}" type="presParOf" srcId="{EDFC5B56-26CD-4E88-8B95-91E303F34E88}" destId="{E2672506-517E-4701-9998-F20D1A37E78C}" srcOrd="4" destOrd="0" presId="urn:microsoft.com/office/officeart/2005/8/layout/list1"/>
    <dgm:cxn modelId="{A691B3DB-4C4E-4F6F-B40B-23384997A99C}" type="presParOf" srcId="{E2672506-517E-4701-9998-F20D1A37E78C}" destId="{4C7E23C8-F47E-427C-A1FD-FF335DC2DF36}" srcOrd="0" destOrd="0" presId="urn:microsoft.com/office/officeart/2005/8/layout/list1"/>
    <dgm:cxn modelId="{B2266467-C9D4-47A9-BDA4-197DE37B6A40}" type="presParOf" srcId="{E2672506-517E-4701-9998-F20D1A37E78C}" destId="{E1DB9219-6C87-40DD-A7D6-E4666FFB4738}" srcOrd="1" destOrd="0" presId="urn:microsoft.com/office/officeart/2005/8/layout/list1"/>
    <dgm:cxn modelId="{CC9F6D55-2C58-4DA0-8878-A8722DAD2A8C}" type="presParOf" srcId="{EDFC5B56-26CD-4E88-8B95-91E303F34E88}" destId="{AB7FAA26-A8A9-4F79-9C15-D690C02ACF62}" srcOrd="5" destOrd="0" presId="urn:microsoft.com/office/officeart/2005/8/layout/list1"/>
    <dgm:cxn modelId="{FEBC424A-9FFD-429F-9B26-50DF0D9A3660}" type="presParOf" srcId="{EDFC5B56-26CD-4E88-8B95-91E303F34E88}" destId="{6F9F5B67-BE5F-4B26-BAB7-076A278B0AED}" srcOrd="6" destOrd="0" presId="urn:microsoft.com/office/officeart/2005/8/layout/list1"/>
    <dgm:cxn modelId="{A2896C78-D34C-415C-AB90-FD0B72396C4A}" type="presParOf" srcId="{EDFC5B56-26CD-4E88-8B95-91E303F34E88}" destId="{8D80AA31-F71F-4432-8598-3C061B98E630}" srcOrd="7" destOrd="0" presId="urn:microsoft.com/office/officeart/2005/8/layout/list1"/>
    <dgm:cxn modelId="{453E1622-4070-44D5-8A14-F59C167722EC}" type="presParOf" srcId="{EDFC5B56-26CD-4E88-8B95-91E303F34E88}" destId="{5A11882E-B2E6-4E99-935A-285992CE5135}" srcOrd="8" destOrd="0" presId="urn:microsoft.com/office/officeart/2005/8/layout/list1"/>
    <dgm:cxn modelId="{74D1D822-DEAE-4131-BA70-5A7156B373A3}" type="presParOf" srcId="{5A11882E-B2E6-4E99-935A-285992CE5135}" destId="{08E3AC08-0196-4DA6-BC88-4076813573FB}" srcOrd="0" destOrd="0" presId="urn:microsoft.com/office/officeart/2005/8/layout/list1"/>
    <dgm:cxn modelId="{27FFC119-F8F3-4025-B2DB-9DFD502D1348}" type="presParOf" srcId="{5A11882E-B2E6-4E99-935A-285992CE5135}" destId="{5EB1ADED-46E8-4189-8D94-5975F23EB848}" srcOrd="1" destOrd="0" presId="urn:microsoft.com/office/officeart/2005/8/layout/list1"/>
    <dgm:cxn modelId="{97674B82-15C1-4AC7-A224-F8C84E074B81}" type="presParOf" srcId="{EDFC5B56-26CD-4E88-8B95-91E303F34E88}" destId="{0F973392-4D54-4314-B83F-4B0FA47E601D}" srcOrd="9" destOrd="0" presId="urn:microsoft.com/office/officeart/2005/8/layout/list1"/>
    <dgm:cxn modelId="{39A1C9F0-2F30-4FA7-92DC-00287B298EAF}" type="presParOf" srcId="{EDFC5B56-26CD-4E88-8B95-91E303F34E88}" destId="{76F24DF1-682D-45A6-96FA-2C7C60C9A27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AA6528-68C3-415B-A1FB-9471A7B242B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4010817-5B59-4109-8C0E-E3517A1AB496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Řízení o vyloučení úřední osoby</a:t>
          </a:r>
          <a:endParaRPr lang="cs-CZ" dirty="0"/>
        </a:p>
      </dgm:t>
    </dgm:pt>
    <dgm:pt modelId="{AF078BFE-C63A-4F58-8D4F-00F9B06D6D41}" type="parTrans" cxnId="{8501F76F-2DB3-45A3-A05E-1AC3AB18F343}">
      <dgm:prSet/>
      <dgm:spPr/>
      <dgm:t>
        <a:bodyPr/>
        <a:lstStyle/>
        <a:p>
          <a:endParaRPr lang="cs-CZ"/>
        </a:p>
      </dgm:t>
    </dgm:pt>
    <dgm:pt modelId="{50D7D224-EF1E-49AF-ADD9-29F48502AE62}" type="sibTrans" cxnId="{8501F76F-2DB3-45A3-A05E-1AC3AB18F343}">
      <dgm:prSet/>
      <dgm:spPr/>
      <dgm:t>
        <a:bodyPr/>
        <a:lstStyle/>
        <a:p>
          <a:endParaRPr lang="cs-CZ"/>
        </a:p>
      </dgm:t>
    </dgm:pt>
    <dgm:pt modelId="{0AA4620F-401C-4D05-82BC-8A03C0F154C9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800" b="1" dirty="0" smtClean="0"/>
            <a:t>Další řízení</a:t>
          </a:r>
          <a:endParaRPr lang="cs-CZ" sz="1800" b="1" dirty="0"/>
        </a:p>
      </dgm:t>
    </dgm:pt>
    <dgm:pt modelId="{18A829C8-BE9F-4879-A0D6-9128696BBD12}" type="sibTrans" cxnId="{E20A1BED-28CD-4051-8485-2E580DF1F960}">
      <dgm:prSet/>
      <dgm:spPr/>
      <dgm:t>
        <a:bodyPr/>
        <a:lstStyle/>
        <a:p>
          <a:endParaRPr lang="cs-CZ"/>
        </a:p>
      </dgm:t>
    </dgm:pt>
    <dgm:pt modelId="{3AFEF754-8904-477E-94DF-8D06324841E2}" type="parTrans" cxnId="{E20A1BED-28CD-4051-8485-2E580DF1F960}">
      <dgm:prSet/>
      <dgm:spPr/>
      <dgm:t>
        <a:bodyPr/>
        <a:lstStyle/>
        <a:p>
          <a:endParaRPr lang="cs-CZ"/>
        </a:p>
      </dgm:t>
    </dgm:pt>
    <dgm:pt modelId="{0D8F5FE4-64A8-4EE8-ADDF-4EFEBC901962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Řízení o delegaci</a:t>
          </a:r>
          <a:endParaRPr lang="cs-CZ" dirty="0"/>
        </a:p>
      </dgm:t>
    </dgm:pt>
    <dgm:pt modelId="{9DEFA287-D7B7-4545-AA47-4151C65AA727}" type="parTrans" cxnId="{DD5C92D9-DCF4-4143-96E5-86E95035275B}">
      <dgm:prSet/>
      <dgm:spPr/>
      <dgm:t>
        <a:bodyPr/>
        <a:lstStyle/>
        <a:p>
          <a:endParaRPr lang="cs-CZ"/>
        </a:p>
      </dgm:t>
    </dgm:pt>
    <dgm:pt modelId="{721C8148-1E41-4250-9CB9-4B017CE30FA1}" type="sibTrans" cxnId="{DD5C92D9-DCF4-4143-96E5-86E95035275B}">
      <dgm:prSet/>
      <dgm:spPr/>
      <dgm:t>
        <a:bodyPr/>
        <a:lstStyle/>
        <a:p>
          <a:endParaRPr lang="cs-CZ"/>
        </a:p>
      </dgm:t>
    </dgm:pt>
    <dgm:pt modelId="{E17F12F8-53AA-4A6E-A4EE-8B6B2E229972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Řízení o ustanovení zástupce</a:t>
          </a:r>
          <a:endParaRPr lang="cs-CZ" dirty="0"/>
        </a:p>
      </dgm:t>
    </dgm:pt>
    <dgm:pt modelId="{B29A11EE-84BA-4A48-90AD-992FF40AB890}" type="parTrans" cxnId="{A6970271-14BA-4AC6-BB74-EE037CBE73BF}">
      <dgm:prSet/>
      <dgm:spPr/>
      <dgm:t>
        <a:bodyPr/>
        <a:lstStyle/>
        <a:p>
          <a:endParaRPr lang="cs-CZ"/>
        </a:p>
      </dgm:t>
    </dgm:pt>
    <dgm:pt modelId="{F89660C9-FA40-40A0-A58C-49C4234861BA}" type="sibTrans" cxnId="{A6970271-14BA-4AC6-BB74-EE037CBE73BF}">
      <dgm:prSet/>
      <dgm:spPr/>
      <dgm:t>
        <a:bodyPr/>
        <a:lstStyle/>
        <a:p>
          <a:endParaRPr lang="cs-CZ"/>
        </a:p>
      </dgm:t>
    </dgm:pt>
    <dgm:pt modelId="{2EAC4D2E-A9F0-4761-AF96-56E6F4CDAB00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Řízení o navracení lhůty v předešlý stav</a:t>
          </a:r>
          <a:endParaRPr lang="cs-CZ" dirty="0"/>
        </a:p>
      </dgm:t>
    </dgm:pt>
    <dgm:pt modelId="{CFFD3D4A-B474-4B65-9712-9E2850E81996}" type="parTrans" cxnId="{717DFA0B-FC33-4CC8-ABDE-5F6F47299987}">
      <dgm:prSet/>
      <dgm:spPr/>
      <dgm:t>
        <a:bodyPr/>
        <a:lstStyle/>
        <a:p>
          <a:endParaRPr lang="cs-CZ"/>
        </a:p>
      </dgm:t>
    </dgm:pt>
    <dgm:pt modelId="{06A1F375-C795-4842-BF2F-A025912A6844}" type="sibTrans" cxnId="{717DFA0B-FC33-4CC8-ABDE-5F6F47299987}">
      <dgm:prSet/>
      <dgm:spPr/>
      <dgm:t>
        <a:bodyPr/>
        <a:lstStyle/>
        <a:p>
          <a:endParaRPr lang="cs-CZ"/>
        </a:p>
      </dgm:t>
    </dgm:pt>
    <dgm:pt modelId="{9E9F0D2D-7739-47CB-BF3C-FB88DB9C1B2D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Řízení o prodloužení lhůty</a:t>
          </a:r>
          <a:endParaRPr lang="cs-CZ" dirty="0"/>
        </a:p>
      </dgm:t>
    </dgm:pt>
    <dgm:pt modelId="{CA64BBA4-5921-480E-8AFD-54604117416A}" type="parTrans" cxnId="{61A5376F-A897-4587-AF17-06CEBC43C283}">
      <dgm:prSet/>
      <dgm:spPr/>
      <dgm:t>
        <a:bodyPr/>
        <a:lstStyle/>
        <a:p>
          <a:endParaRPr lang="cs-CZ"/>
        </a:p>
      </dgm:t>
    </dgm:pt>
    <dgm:pt modelId="{566D650D-95F7-418D-A4EF-497F3E4B9FD4}" type="sibTrans" cxnId="{61A5376F-A897-4587-AF17-06CEBC43C283}">
      <dgm:prSet/>
      <dgm:spPr/>
      <dgm:t>
        <a:bodyPr/>
        <a:lstStyle/>
        <a:p>
          <a:endParaRPr lang="cs-CZ"/>
        </a:p>
      </dgm:t>
    </dgm:pt>
    <dgm:pt modelId="{C3992469-7701-4724-BC0C-F92C4B5EAA54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Řízení o vyloučení neúčinnosti doručení</a:t>
          </a:r>
          <a:endParaRPr lang="cs-CZ" dirty="0"/>
        </a:p>
      </dgm:t>
    </dgm:pt>
    <dgm:pt modelId="{F4BE71F9-31BF-4C5A-BE87-48652C835D29}" type="parTrans" cxnId="{B9D54AFD-B656-49EB-A184-0D18C62054C7}">
      <dgm:prSet/>
      <dgm:spPr/>
      <dgm:t>
        <a:bodyPr/>
        <a:lstStyle/>
        <a:p>
          <a:endParaRPr lang="cs-CZ"/>
        </a:p>
      </dgm:t>
    </dgm:pt>
    <dgm:pt modelId="{EFF3B961-C733-4C15-957F-2F3F4AE409CE}" type="sibTrans" cxnId="{B9D54AFD-B656-49EB-A184-0D18C62054C7}">
      <dgm:prSet/>
      <dgm:spPr/>
      <dgm:t>
        <a:bodyPr/>
        <a:lstStyle/>
        <a:p>
          <a:endParaRPr lang="cs-CZ"/>
        </a:p>
      </dgm:t>
    </dgm:pt>
    <dgm:pt modelId="{09C51817-681A-4EDF-B56E-87B198D13BA3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další</a:t>
          </a:r>
          <a:endParaRPr lang="cs-CZ" dirty="0"/>
        </a:p>
      </dgm:t>
    </dgm:pt>
    <dgm:pt modelId="{4B3292C4-9834-4CEC-B387-5E579D310FA4}" type="parTrans" cxnId="{DE56B99F-FE17-4E74-A32F-ECFE6BE9AD49}">
      <dgm:prSet/>
      <dgm:spPr/>
      <dgm:t>
        <a:bodyPr/>
        <a:lstStyle/>
        <a:p>
          <a:endParaRPr lang="cs-CZ"/>
        </a:p>
      </dgm:t>
    </dgm:pt>
    <dgm:pt modelId="{52C50685-1C43-4967-B483-2C0437C0D236}" type="sibTrans" cxnId="{DE56B99F-FE17-4E74-A32F-ECFE6BE9AD49}">
      <dgm:prSet/>
      <dgm:spPr/>
      <dgm:t>
        <a:bodyPr/>
        <a:lstStyle/>
        <a:p>
          <a:endParaRPr lang="cs-CZ"/>
        </a:p>
      </dgm:t>
    </dgm:pt>
    <dgm:pt modelId="{EDFC5B56-26CD-4E88-8B95-91E303F34E88}" type="pres">
      <dgm:prSet presAssocID="{0CAA6528-68C3-415B-A1FB-9471A7B242B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CC2F9DC-8DD4-434F-B75D-AFC1DA1FBD2D}" type="pres">
      <dgm:prSet presAssocID="{0AA4620F-401C-4D05-82BC-8A03C0F154C9}" presName="parentLin" presStyleCnt="0"/>
      <dgm:spPr/>
    </dgm:pt>
    <dgm:pt modelId="{6A78ED50-7BCD-419D-B9A2-CAA8C9411EA7}" type="pres">
      <dgm:prSet presAssocID="{0AA4620F-401C-4D05-82BC-8A03C0F154C9}" presName="parentLeftMargin" presStyleLbl="node1" presStyleIdx="0" presStyleCnt="1"/>
      <dgm:spPr/>
      <dgm:t>
        <a:bodyPr/>
        <a:lstStyle/>
        <a:p>
          <a:endParaRPr lang="cs-CZ"/>
        </a:p>
      </dgm:t>
    </dgm:pt>
    <dgm:pt modelId="{EE131309-4A65-457D-A293-729541A3D8C9}" type="pres">
      <dgm:prSet presAssocID="{0AA4620F-401C-4D05-82BC-8A03C0F154C9}" presName="parentText" presStyleLbl="node1" presStyleIdx="0" presStyleCnt="1" custScaleY="15376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7E5328-57BA-4E96-AF3C-02B5C4467995}" type="pres">
      <dgm:prSet presAssocID="{0AA4620F-401C-4D05-82BC-8A03C0F154C9}" presName="negativeSpace" presStyleCnt="0"/>
      <dgm:spPr/>
    </dgm:pt>
    <dgm:pt modelId="{09DD9A19-4601-4909-9C83-D31BCDA212E9}" type="pres">
      <dgm:prSet presAssocID="{0AA4620F-401C-4D05-82BC-8A03C0F154C9}" presName="childText" presStyleLbl="conFgAcc1" presStyleIdx="0" presStyleCnt="1" custScaleY="10376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41FBC68-2B50-4F8F-986F-D7BC267E6BE4}" type="presOf" srcId="{09C51817-681A-4EDF-B56E-87B198D13BA3}" destId="{09DD9A19-4601-4909-9C83-D31BCDA212E9}" srcOrd="0" destOrd="6" presId="urn:microsoft.com/office/officeart/2005/8/layout/list1"/>
    <dgm:cxn modelId="{E20A1BED-28CD-4051-8485-2E580DF1F960}" srcId="{0CAA6528-68C3-415B-A1FB-9471A7B242BA}" destId="{0AA4620F-401C-4D05-82BC-8A03C0F154C9}" srcOrd="0" destOrd="0" parTransId="{3AFEF754-8904-477E-94DF-8D06324841E2}" sibTransId="{18A829C8-BE9F-4879-A0D6-9128696BBD12}"/>
    <dgm:cxn modelId="{717DFA0B-FC33-4CC8-ABDE-5F6F47299987}" srcId="{0AA4620F-401C-4D05-82BC-8A03C0F154C9}" destId="{2EAC4D2E-A9F0-4761-AF96-56E6F4CDAB00}" srcOrd="3" destOrd="0" parTransId="{CFFD3D4A-B474-4B65-9712-9E2850E81996}" sibTransId="{06A1F375-C795-4842-BF2F-A025912A6844}"/>
    <dgm:cxn modelId="{134372A8-CA42-420E-93E2-BBC6772CCBA7}" type="presOf" srcId="{34010817-5B59-4109-8C0E-E3517A1AB496}" destId="{09DD9A19-4601-4909-9C83-D31BCDA212E9}" srcOrd="0" destOrd="0" presId="urn:microsoft.com/office/officeart/2005/8/layout/list1"/>
    <dgm:cxn modelId="{61A5376F-A897-4587-AF17-06CEBC43C283}" srcId="{0AA4620F-401C-4D05-82BC-8A03C0F154C9}" destId="{9E9F0D2D-7739-47CB-BF3C-FB88DB9C1B2D}" srcOrd="4" destOrd="0" parTransId="{CA64BBA4-5921-480E-8AFD-54604117416A}" sibTransId="{566D650D-95F7-418D-A4EF-497F3E4B9FD4}"/>
    <dgm:cxn modelId="{1E2E949B-AFFA-4AE7-AB25-66ADBF861B91}" type="presOf" srcId="{E17F12F8-53AA-4A6E-A4EE-8B6B2E229972}" destId="{09DD9A19-4601-4909-9C83-D31BCDA212E9}" srcOrd="0" destOrd="2" presId="urn:microsoft.com/office/officeart/2005/8/layout/list1"/>
    <dgm:cxn modelId="{20B64E5A-9136-4579-AF86-36CA2B75124A}" type="presOf" srcId="{0AA4620F-401C-4D05-82BC-8A03C0F154C9}" destId="{6A78ED50-7BCD-419D-B9A2-CAA8C9411EA7}" srcOrd="0" destOrd="0" presId="urn:microsoft.com/office/officeart/2005/8/layout/list1"/>
    <dgm:cxn modelId="{8501F76F-2DB3-45A3-A05E-1AC3AB18F343}" srcId="{0AA4620F-401C-4D05-82BC-8A03C0F154C9}" destId="{34010817-5B59-4109-8C0E-E3517A1AB496}" srcOrd="0" destOrd="0" parTransId="{AF078BFE-C63A-4F58-8D4F-00F9B06D6D41}" sibTransId="{50D7D224-EF1E-49AF-ADD9-29F48502AE62}"/>
    <dgm:cxn modelId="{F4535709-AA88-4AC4-B0FA-FA3862B52AAA}" type="presOf" srcId="{0D8F5FE4-64A8-4EE8-ADDF-4EFEBC901962}" destId="{09DD9A19-4601-4909-9C83-D31BCDA212E9}" srcOrd="0" destOrd="1" presId="urn:microsoft.com/office/officeart/2005/8/layout/list1"/>
    <dgm:cxn modelId="{C86FE75B-83C4-47E0-8959-4D31A274A83D}" type="presOf" srcId="{9E9F0D2D-7739-47CB-BF3C-FB88DB9C1B2D}" destId="{09DD9A19-4601-4909-9C83-D31BCDA212E9}" srcOrd="0" destOrd="4" presId="urn:microsoft.com/office/officeart/2005/8/layout/list1"/>
    <dgm:cxn modelId="{DD5C92D9-DCF4-4143-96E5-86E95035275B}" srcId="{0AA4620F-401C-4D05-82BC-8A03C0F154C9}" destId="{0D8F5FE4-64A8-4EE8-ADDF-4EFEBC901962}" srcOrd="1" destOrd="0" parTransId="{9DEFA287-D7B7-4545-AA47-4151C65AA727}" sibTransId="{721C8148-1E41-4250-9CB9-4B017CE30FA1}"/>
    <dgm:cxn modelId="{A6970271-14BA-4AC6-BB74-EE037CBE73BF}" srcId="{0AA4620F-401C-4D05-82BC-8A03C0F154C9}" destId="{E17F12F8-53AA-4A6E-A4EE-8B6B2E229972}" srcOrd="2" destOrd="0" parTransId="{B29A11EE-84BA-4A48-90AD-992FF40AB890}" sibTransId="{F89660C9-FA40-40A0-A58C-49C4234861BA}"/>
    <dgm:cxn modelId="{E22E191B-2C38-49F2-B8E4-024743E0879E}" type="presOf" srcId="{2EAC4D2E-A9F0-4761-AF96-56E6F4CDAB00}" destId="{09DD9A19-4601-4909-9C83-D31BCDA212E9}" srcOrd="0" destOrd="3" presId="urn:microsoft.com/office/officeart/2005/8/layout/list1"/>
    <dgm:cxn modelId="{2A4E22A8-0536-4934-91C2-EAE684C93B30}" type="presOf" srcId="{0CAA6528-68C3-415B-A1FB-9471A7B242BA}" destId="{EDFC5B56-26CD-4E88-8B95-91E303F34E88}" srcOrd="0" destOrd="0" presId="urn:microsoft.com/office/officeart/2005/8/layout/list1"/>
    <dgm:cxn modelId="{DE56B99F-FE17-4E74-A32F-ECFE6BE9AD49}" srcId="{0AA4620F-401C-4D05-82BC-8A03C0F154C9}" destId="{09C51817-681A-4EDF-B56E-87B198D13BA3}" srcOrd="6" destOrd="0" parTransId="{4B3292C4-9834-4CEC-B387-5E579D310FA4}" sibTransId="{52C50685-1C43-4967-B483-2C0437C0D236}"/>
    <dgm:cxn modelId="{B9D54AFD-B656-49EB-A184-0D18C62054C7}" srcId="{0AA4620F-401C-4D05-82BC-8A03C0F154C9}" destId="{C3992469-7701-4724-BC0C-F92C4B5EAA54}" srcOrd="5" destOrd="0" parTransId="{F4BE71F9-31BF-4C5A-BE87-48652C835D29}" sibTransId="{EFF3B961-C733-4C15-957F-2F3F4AE409CE}"/>
    <dgm:cxn modelId="{33072364-5680-435E-BC2C-0538059E804F}" type="presOf" srcId="{0AA4620F-401C-4D05-82BC-8A03C0F154C9}" destId="{EE131309-4A65-457D-A293-729541A3D8C9}" srcOrd="1" destOrd="0" presId="urn:microsoft.com/office/officeart/2005/8/layout/list1"/>
    <dgm:cxn modelId="{846D4D27-646B-4AFE-9641-C6D79FFC1029}" type="presOf" srcId="{C3992469-7701-4724-BC0C-F92C4B5EAA54}" destId="{09DD9A19-4601-4909-9C83-D31BCDA212E9}" srcOrd="0" destOrd="5" presId="urn:microsoft.com/office/officeart/2005/8/layout/list1"/>
    <dgm:cxn modelId="{6B2D0415-DFAD-4175-BC36-7D0C34426715}" type="presParOf" srcId="{EDFC5B56-26CD-4E88-8B95-91E303F34E88}" destId="{0CC2F9DC-8DD4-434F-B75D-AFC1DA1FBD2D}" srcOrd="0" destOrd="0" presId="urn:microsoft.com/office/officeart/2005/8/layout/list1"/>
    <dgm:cxn modelId="{43DBC8A4-6790-4654-9E38-83897828C40D}" type="presParOf" srcId="{0CC2F9DC-8DD4-434F-B75D-AFC1DA1FBD2D}" destId="{6A78ED50-7BCD-419D-B9A2-CAA8C9411EA7}" srcOrd="0" destOrd="0" presId="urn:microsoft.com/office/officeart/2005/8/layout/list1"/>
    <dgm:cxn modelId="{7D27E18D-E3CB-40BA-B297-C212619FC87C}" type="presParOf" srcId="{0CC2F9DC-8DD4-434F-B75D-AFC1DA1FBD2D}" destId="{EE131309-4A65-457D-A293-729541A3D8C9}" srcOrd="1" destOrd="0" presId="urn:microsoft.com/office/officeart/2005/8/layout/list1"/>
    <dgm:cxn modelId="{AB55C27C-0A9E-4D4A-B6D5-211C4A859952}" type="presParOf" srcId="{EDFC5B56-26CD-4E88-8B95-91E303F34E88}" destId="{887E5328-57BA-4E96-AF3C-02B5C4467995}" srcOrd="1" destOrd="0" presId="urn:microsoft.com/office/officeart/2005/8/layout/list1"/>
    <dgm:cxn modelId="{18BF7CC1-8B6F-47F7-AB6D-366B77BD192C}" type="presParOf" srcId="{EDFC5B56-26CD-4E88-8B95-91E303F34E88}" destId="{09DD9A19-4601-4909-9C83-D31BCDA212E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9D0924-D7F7-4502-9751-91DC6B5B186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B9949F4-741C-4A51-BB3D-496748645F22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Formalizované postupy</a:t>
          </a:r>
          <a:endParaRPr lang="cs-CZ" dirty="0"/>
        </a:p>
      </dgm:t>
    </dgm:pt>
    <dgm:pt modelId="{283F7A35-606F-469D-BA28-142BF0255F54}" type="parTrans" cxnId="{D3FBC8F3-4FFA-4E31-AEB3-A65416E9D6B6}">
      <dgm:prSet/>
      <dgm:spPr/>
      <dgm:t>
        <a:bodyPr/>
        <a:lstStyle/>
        <a:p>
          <a:endParaRPr lang="cs-CZ"/>
        </a:p>
      </dgm:t>
    </dgm:pt>
    <dgm:pt modelId="{83A1F50F-459B-49F1-B497-3AD80E234550}" type="sibTrans" cxnId="{D3FBC8F3-4FFA-4E31-AEB3-A65416E9D6B6}">
      <dgm:prSet/>
      <dgm:spPr/>
      <dgm:t>
        <a:bodyPr/>
        <a:lstStyle/>
        <a:p>
          <a:endParaRPr lang="cs-CZ"/>
        </a:p>
      </dgm:t>
    </dgm:pt>
    <dgm:pt modelId="{5BE7D194-705F-4860-A414-4DB5BF8B57C0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daňová kontrola</a:t>
          </a:r>
          <a:endParaRPr lang="cs-CZ" dirty="0"/>
        </a:p>
      </dgm:t>
    </dgm:pt>
    <dgm:pt modelId="{EAE5DC7E-732C-4728-A959-6483CBBAC11C}" type="parTrans" cxnId="{4DE48AA0-72C2-4A65-BB75-65354A36E920}">
      <dgm:prSet/>
      <dgm:spPr/>
      <dgm:t>
        <a:bodyPr/>
        <a:lstStyle/>
        <a:p>
          <a:endParaRPr lang="cs-CZ"/>
        </a:p>
      </dgm:t>
    </dgm:pt>
    <dgm:pt modelId="{C55ECFFA-1FC9-4263-BCC4-DFA44A622B12}" type="sibTrans" cxnId="{4DE48AA0-72C2-4A65-BB75-65354A36E920}">
      <dgm:prSet/>
      <dgm:spPr/>
      <dgm:t>
        <a:bodyPr/>
        <a:lstStyle/>
        <a:p>
          <a:endParaRPr lang="cs-CZ"/>
        </a:p>
      </dgm:t>
    </dgm:pt>
    <dgm:pt modelId="{63626AAC-BAA1-4055-B663-2F7C5C61198E}">
      <dgm:prSet phldrT="[Text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Neformalizované postupy</a:t>
          </a:r>
          <a:endParaRPr lang="cs-CZ" dirty="0"/>
        </a:p>
      </dgm:t>
    </dgm:pt>
    <dgm:pt modelId="{F1DB17C4-0C08-401C-90E0-8B199EE3D8C0}" type="parTrans" cxnId="{D4A3ECA9-49C0-4195-94AD-EF9E5C8EA436}">
      <dgm:prSet/>
      <dgm:spPr/>
      <dgm:t>
        <a:bodyPr/>
        <a:lstStyle/>
        <a:p>
          <a:endParaRPr lang="cs-CZ"/>
        </a:p>
      </dgm:t>
    </dgm:pt>
    <dgm:pt modelId="{439A1716-8197-4864-80C7-C415D3D91241}" type="sibTrans" cxnId="{D4A3ECA9-49C0-4195-94AD-EF9E5C8EA436}">
      <dgm:prSet/>
      <dgm:spPr/>
      <dgm:t>
        <a:bodyPr/>
        <a:lstStyle/>
        <a:p>
          <a:endParaRPr lang="cs-CZ"/>
        </a:p>
      </dgm:t>
    </dgm:pt>
    <dgm:pt modelId="{394A44A9-9CAD-4E63-94D1-0B0C1F71FFB8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vyhledávací činnost:</a:t>
          </a:r>
          <a:endParaRPr lang="cs-CZ" dirty="0"/>
        </a:p>
      </dgm:t>
    </dgm:pt>
    <dgm:pt modelId="{AE5881AA-A7B8-40CF-9A3D-26A13D4F15AE}" type="parTrans" cxnId="{B3DE61D6-F256-4459-BC07-CA5B3ECF316E}">
      <dgm:prSet/>
      <dgm:spPr/>
      <dgm:t>
        <a:bodyPr/>
        <a:lstStyle/>
        <a:p>
          <a:endParaRPr lang="cs-CZ"/>
        </a:p>
      </dgm:t>
    </dgm:pt>
    <dgm:pt modelId="{DBD78AB8-1F8F-4B9A-8727-344076BBC258}" type="sibTrans" cxnId="{B3DE61D6-F256-4459-BC07-CA5B3ECF316E}">
      <dgm:prSet/>
      <dgm:spPr/>
      <dgm:t>
        <a:bodyPr/>
        <a:lstStyle/>
        <a:p>
          <a:endParaRPr lang="cs-CZ"/>
        </a:p>
      </dgm:t>
    </dgm:pt>
    <dgm:pt modelId="{CC89CE62-87F1-4D4A-9B97-9A522271C965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postup k odstranění pochybností</a:t>
          </a:r>
          <a:endParaRPr lang="cs-CZ" dirty="0"/>
        </a:p>
      </dgm:t>
    </dgm:pt>
    <dgm:pt modelId="{4152D79B-A9D6-4DDE-9566-F4D6004FF8CB}" type="parTrans" cxnId="{5240E7D5-2E51-4E68-AC49-4F56271176A2}">
      <dgm:prSet/>
      <dgm:spPr/>
      <dgm:t>
        <a:bodyPr/>
        <a:lstStyle/>
        <a:p>
          <a:endParaRPr lang="cs-CZ"/>
        </a:p>
      </dgm:t>
    </dgm:pt>
    <dgm:pt modelId="{2259D108-2BC1-4DC0-8F95-B44531038EE8}" type="sibTrans" cxnId="{5240E7D5-2E51-4E68-AC49-4F56271176A2}">
      <dgm:prSet/>
      <dgm:spPr/>
      <dgm:t>
        <a:bodyPr/>
        <a:lstStyle/>
        <a:p>
          <a:endParaRPr lang="cs-CZ"/>
        </a:p>
      </dgm:t>
    </dgm:pt>
    <dgm:pt modelId="{223DC51F-164F-4542-AE15-F5025049A8B9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doručování</a:t>
          </a:r>
        </a:p>
      </dgm:t>
    </dgm:pt>
    <dgm:pt modelId="{FF349525-BDC7-4D31-9A79-35D2F62DA7AD}" type="parTrans" cxnId="{31BE4B84-6D3A-46E6-9903-FE2580418EC0}">
      <dgm:prSet/>
      <dgm:spPr/>
      <dgm:t>
        <a:bodyPr/>
        <a:lstStyle/>
        <a:p>
          <a:endParaRPr lang="cs-CZ"/>
        </a:p>
      </dgm:t>
    </dgm:pt>
    <dgm:pt modelId="{E4C04E3A-522F-4007-A62C-61D79DE49AD9}" type="sibTrans" cxnId="{31BE4B84-6D3A-46E6-9903-FE2580418EC0}">
      <dgm:prSet/>
      <dgm:spPr/>
      <dgm:t>
        <a:bodyPr/>
        <a:lstStyle/>
        <a:p>
          <a:endParaRPr lang="cs-CZ"/>
        </a:p>
      </dgm:t>
    </dgm:pt>
    <dgm:pt modelId="{139CEBC2-5B8B-4629-8DFC-2F44A0F3B4F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vedení spisu</a:t>
          </a:r>
        </a:p>
      </dgm:t>
    </dgm:pt>
    <dgm:pt modelId="{D5C601C2-9F03-4B97-8C14-413B4F9256CB}" type="parTrans" cxnId="{2EAC2042-7F0F-4882-BCD4-5ADBC102AE28}">
      <dgm:prSet/>
      <dgm:spPr/>
      <dgm:t>
        <a:bodyPr/>
        <a:lstStyle/>
        <a:p>
          <a:endParaRPr lang="cs-CZ"/>
        </a:p>
      </dgm:t>
    </dgm:pt>
    <dgm:pt modelId="{E35CE58E-6322-41D2-9704-A4F3B7702782}" type="sibTrans" cxnId="{2EAC2042-7F0F-4882-BCD4-5ADBC102AE28}">
      <dgm:prSet/>
      <dgm:spPr/>
      <dgm:t>
        <a:bodyPr/>
        <a:lstStyle/>
        <a:p>
          <a:endParaRPr lang="cs-CZ"/>
        </a:p>
      </dgm:t>
    </dgm:pt>
    <dgm:pt modelId="{4700D52C-240B-4EBB-833E-C397895A2A5A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evidence daní</a:t>
          </a:r>
        </a:p>
      </dgm:t>
    </dgm:pt>
    <dgm:pt modelId="{BC0EB94D-C033-4D3C-AC85-D2742F42DD07}" type="parTrans" cxnId="{857C8B92-2236-4E02-89F3-D9EA323DE33F}">
      <dgm:prSet/>
      <dgm:spPr/>
      <dgm:t>
        <a:bodyPr/>
        <a:lstStyle/>
        <a:p>
          <a:endParaRPr lang="cs-CZ"/>
        </a:p>
      </dgm:t>
    </dgm:pt>
    <dgm:pt modelId="{CDA883DB-8ECD-4D20-92C2-B8A39A00A747}" type="sibTrans" cxnId="{857C8B92-2236-4E02-89F3-D9EA323DE33F}">
      <dgm:prSet/>
      <dgm:spPr/>
      <dgm:t>
        <a:bodyPr/>
        <a:lstStyle/>
        <a:p>
          <a:endParaRPr lang="cs-CZ"/>
        </a:p>
      </dgm:t>
    </dgm:pt>
    <dgm:pt modelId="{D4B2914F-1802-47E9-A42D-94839763792E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místní šetření</a:t>
          </a:r>
        </a:p>
      </dgm:t>
    </dgm:pt>
    <dgm:pt modelId="{63FD4E17-A8F8-4A48-A723-D8FE65B10CA5}" type="parTrans" cxnId="{D7A7A89B-A88C-4209-B04C-453F624A5780}">
      <dgm:prSet/>
      <dgm:spPr/>
      <dgm:t>
        <a:bodyPr/>
        <a:lstStyle/>
        <a:p>
          <a:endParaRPr lang="cs-CZ"/>
        </a:p>
      </dgm:t>
    </dgm:pt>
    <dgm:pt modelId="{A7F4318D-8A1A-4A47-BE03-C3F5A057E500}" type="sibTrans" cxnId="{D7A7A89B-A88C-4209-B04C-453F624A5780}">
      <dgm:prSet/>
      <dgm:spPr/>
      <dgm:t>
        <a:bodyPr/>
        <a:lstStyle/>
        <a:p>
          <a:endParaRPr lang="cs-CZ"/>
        </a:p>
      </dgm:t>
    </dgm:pt>
    <dgm:pt modelId="{5E9875A3-27CC-41E5-82A2-DBB6A0C7E9A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dožádání</a:t>
          </a:r>
        </a:p>
      </dgm:t>
    </dgm:pt>
    <dgm:pt modelId="{D35A78DE-BD17-4C7B-A735-08EE67E779B5}" type="parTrans" cxnId="{9557F97B-4FB4-4DB0-B266-C2F810C90F23}">
      <dgm:prSet/>
      <dgm:spPr/>
      <dgm:t>
        <a:bodyPr/>
        <a:lstStyle/>
        <a:p>
          <a:endParaRPr lang="cs-CZ"/>
        </a:p>
      </dgm:t>
    </dgm:pt>
    <dgm:pt modelId="{23339E18-0CDE-4B5F-8EFF-1E850428D533}" type="sibTrans" cxnId="{9557F97B-4FB4-4DB0-B266-C2F810C90F23}">
      <dgm:prSet/>
      <dgm:spPr/>
      <dgm:t>
        <a:bodyPr/>
        <a:lstStyle/>
        <a:p>
          <a:endParaRPr lang="cs-CZ"/>
        </a:p>
      </dgm:t>
    </dgm:pt>
    <dgm:pt modelId="{D38D53BB-AE50-472B-AC71-26C598E8EC4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vybírání daní</a:t>
          </a:r>
        </a:p>
      </dgm:t>
    </dgm:pt>
    <dgm:pt modelId="{5B41C052-8121-4669-B53A-F6C3B2520CD0}" type="parTrans" cxnId="{A95CC255-A736-4534-A6FF-D0C6531CF3D5}">
      <dgm:prSet/>
      <dgm:spPr/>
      <dgm:t>
        <a:bodyPr/>
        <a:lstStyle/>
        <a:p>
          <a:endParaRPr lang="cs-CZ"/>
        </a:p>
      </dgm:t>
    </dgm:pt>
    <dgm:pt modelId="{C99AE332-EC68-4AF1-9651-57896E38CB2A}" type="sibTrans" cxnId="{A95CC255-A736-4534-A6FF-D0C6531CF3D5}">
      <dgm:prSet/>
      <dgm:spPr/>
      <dgm:t>
        <a:bodyPr/>
        <a:lstStyle/>
        <a:p>
          <a:endParaRPr lang="cs-CZ"/>
        </a:p>
      </dgm:t>
    </dgm:pt>
    <dgm:pt modelId="{B58A5267-CCEA-4064-A9CF-F31BFB63620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protokolace</a:t>
          </a:r>
        </a:p>
      </dgm:t>
    </dgm:pt>
    <dgm:pt modelId="{9257967C-2B84-4326-A9C4-F4D2664EC0B0}" type="parTrans" cxnId="{1718B98F-41E0-47E0-B4A8-5BE5CBF19F29}">
      <dgm:prSet/>
      <dgm:spPr/>
      <dgm:t>
        <a:bodyPr/>
        <a:lstStyle/>
        <a:p>
          <a:endParaRPr lang="cs-CZ"/>
        </a:p>
      </dgm:t>
    </dgm:pt>
    <dgm:pt modelId="{9AD2A3CA-C835-4D0F-A8B5-5A7C00E4391B}" type="sibTrans" cxnId="{1718B98F-41E0-47E0-B4A8-5BE5CBF19F29}">
      <dgm:prSet/>
      <dgm:spPr/>
      <dgm:t>
        <a:bodyPr/>
        <a:lstStyle/>
        <a:p>
          <a:endParaRPr lang="cs-CZ"/>
        </a:p>
      </dgm:t>
    </dgm:pt>
    <dgm:pt modelId="{E60A816E-47CD-413F-974A-18269A111EE2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vysvětlení	</a:t>
          </a:r>
        </a:p>
      </dgm:t>
    </dgm:pt>
    <dgm:pt modelId="{290FD07A-444E-4F7C-BDF7-FB53906BDDB4}" type="parTrans" cxnId="{66DB580A-1CB7-45A4-9AE6-EB53C7CE0C50}">
      <dgm:prSet/>
      <dgm:spPr/>
      <dgm:t>
        <a:bodyPr/>
        <a:lstStyle/>
        <a:p>
          <a:endParaRPr lang="cs-CZ"/>
        </a:p>
      </dgm:t>
    </dgm:pt>
    <dgm:pt modelId="{3DA1FE80-0B12-4EE5-B068-5D967F5D5B22}" type="sibTrans" cxnId="{66DB580A-1CB7-45A4-9AE6-EB53C7CE0C50}">
      <dgm:prSet/>
      <dgm:spPr/>
      <dgm:t>
        <a:bodyPr/>
        <a:lstStyle/>
        <a:p>
          <a:endParaRPr lang="cs-CZ"/>
        </a:p>
      </dgm:t>
    </dgm:pt>
    <dgm:pt modelId="{9C811100-73D9-4A74-A1BD-8F3E07CB36D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dokazování</a:t>
          </a:r>
        </a:p>
      </dgm:t>
    </dgm:pt>
    <dgm:pt modelId="{C297BB07-64ED-4577-834A-F36F672E75EB}" type="parTrans" cxnId="{60A3D24B-55E0-42AB-B9BB-7DA5612BC017}">
      <dgm:prSet/>
      <dgm:spPr/>
      <dgm:t>
        <a:bodyPr/>
        <a:lstStyle/>
        <a:p>
          <a:endParaRPr lang="cs-CZ"/>
        </a:p>
      </dgm:t>
    </dgm:pt>
    <dgm:pt modelId="{84105400-E466-4E50-AAC6-BEBBF16C52D6}" type="sibTrans" cxnId="{60A3D24B-55E0-42AB-B9BB-7DA5612BC017}">
      <dgm:prSet/>
      <dgm:spPr/>
      <dgm:t>
        <a:bodyPr/>
        <a:lstStyle/>
        <a:p>
          <a:endParaRPr lang="cs-CZ"/>
        </a:p>
      </dgm:t>
    </dgm:pt>
    <dgm:pt modelId="{CDD2FE59-8C04-4859-B869-D5A41CBF6C4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kontrolní postupy:</a:t>
          </a:r>
          <a:endParaRPr lang="cs-CZ" dirty="0"/>
        </a:p>
      </dgm:t>
    </dgm:pt>
    <dgm:pt modelId="{FACB5A1B-DA4E-42DF-96BE-4FCA87F5604D}" type="parTrans" cxnId="{1E56B410-EB3F-4229-A8B1-67C9DACBFFDF}">
      <dgm:prSet/>
      <dgm:spPr/>
    </dgm:pt>
    <dgm:pt modelId="{C8F7E7AD-6EBA-48CA-A7F7-CF0B3A8F4711}" type="sibTrans" cxnId="{1E56B410-EB3F-4229-A8B1-67C9DACBFFDF}">
      <dgm:prSet/>
      <dgm:spPr/>
    </dgm:pt>
    <dgm:pt modelId="{FDB8502D-8552-43E8-80EF-59FD57D700E7}" type="pres">
      <dgm:prSet presAssocID="{4D9D0924-D7F7-4502-9751-91DC6B5B18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2F26D6-C0D7-453D-B3D8-DE414803E92C}" type="pres">
      <dgm:prSet presAssocID="{7B9949F4-741C-4A51-BB3D-496748645F22}" presName="composite" presStyleCnt="0"/>
      <dgm:spPr/>
    </dgm:pt>
    <dgm:pt modelId="{2A2993C6-1DCB-48BE-9D76-82D91ABBBF56}" type="pres">
      <dgm:prSet presAssocID="{7B9949F4-741C-4A51-BB3D-496748645F2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7A128D-E97F-42A3-B59E-8D6174ED807F}" type="pres">
      <dgm:prSet presAssocID="{7B9949F4-741C-4A51-BB3D-496748645F2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3605B5-CAD8-4E3C-B8BB-C57764F01DDF}" type="pres">
      <dgm:prSet presAssocID="{83A1F50F-459B-49F1-B497-3AD80E234550}" presName="space" presStyleCnt="0"/>
      <dgm:spPr/>
    </dgm:pt>
    <dgm:pt modelId="{776BC58E-FD6D-461D-B5EF-6440669E8A99}" type="pres">
      <dgm:prSet presAssocID="{63626AAC-BAA1-4055-B663-2F7C5C61198E}" presName="composite" presStyleCnt="0"/>
      <dgm:spPr/>
    </dgm:pt>
    <dgm:pt modelId="{29FB556B-A09B-400D-84D6-AEDCCFF49AD8}" type="pres">
      <dgm:prSet presAssocID="{63626AAC-BAA1-4055-B663-2F7C5C61198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01595B-E45D-47D6-9D27-77ED4EEB4AFF}" type="pres">
      <dgm:prSet presAssocID="{63626AAC-BAA1-4055-B663-2F7C5C61198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95CC255-A736-4534-A6FF-D0C6531CF3D5}" srcId="{63626AAC-BAA1-4055-B663-2F7C5C61198E}" destId="{D38D53BB-AE50-472B-AC71-26C598E8EC40}" srcOrd="6" destOrd="0" parTransId="{5B41C052-8121-4669-B53A-F6C3B2520CD0}" sibTransId="{C99AE332-EC68-4AF1-9651-57896E38CB2A}"/>
    <dgm:cxn modelId="{60BC711E-8316-42D6-9041-D99A5849812A}" type="presOf" srcId="{D38D53BB-AE50-472B-AC71-26C598E8EC40}" destId="{6301595B-E45D-47D6-9D27-77ED4EEB4AFF}" srcOrd="0" destOrd="8" presId="urn:microsoft.com/office/officeart/2005/8/layout/hList1"/>
    <dgm:cxn modelId="{31BE4B84-6D3A-46E6-9903-FE2580418EC0}" srcId="{63626AAC-BAA1-4055-B663-2F7C5C61198E}" destId="{223DC51F-164F-4542-AE15-F5025049A8B9}" srcOrd="3" destOrd="0" parTransId="{FF349525-BDC7-4D31-9A79-35D2F62DA7AD}" sibTransId="{E4C04E3A-522F-4007-A62C-61D79DE49AD9}"/>
    <dgm:cxn modelId="{E580FC18-27D0-4792-88A6-E4450CE6213A}" type="presOf" srcId="{B58A5267-CCEA-4064-A9CF-F31BFB63620D}" destId="{6301595B-E45D-47D6-9D27-77ED4EEB4AFF}" srcOrd="0" destOrd="9" presId="urn:microsoft.com/office/officeart/2005/8/layout/hList1"/>
    <dgm:cxn modelId="{BD199ADF-55A8-4E94-BDD6-4FEB8E598843}" type="presOf" srcId="{9C811100-73D9-4A74-A1BD-8F3E07CB36DD}" destId="{6301595B-E45D-47D6-9D27-77ED4EEB4AFF}" srcOrd="0" destOrd="3" presId="urn:microsoft.com/office/officeart/2005/8/layout/hList1"/>
    <dgm:cxn modelId="{4DE48AA0-72C2-4A65-BB75-65354A36E920}" srcId="{CDD2FE59-8C04-4859-B869-D5A41CBF6C4F}" destId="{5BE7D194-705F-4860-A414-4DB5BF8B57C0}" srcOrd="0" destOrd="0" parTransId="{EAE5DC7E-732C-4728-A959-6483CBBAC11C}" sibTransId="{C55ECFFA-1FC9-4263-BCC4-DFA44A622B12}"/>
    <dgm:cxn modelId="{CFC14455-3D03-4EB6-B278-A387B1ED8B2E}" type="presOf" srcId="{394A44A9-9CAD-4E63-94D1-0B0C1F71FFB8}" destId="{6301595B-E45D-47D6-9D27-77ED4EEB4AFF}" srcOrd="0" destOrd="0" presId="urn:microsoft.com/office/officeart/2005/8/layout/hList1"/>
    <dgm:cxn modelId="{60A3D24B-55E0-42AB-B9BB-7DA5612BC017}" srcId="{63626AAC-BAA1-4055-B663-2F7C5C61198E}" destId="{9C811100-73D9-4A74-A1BD-8F3E07CB36DD}" srcOrd="1" destOrd="0" parTransId="{C297BB07-64ED-4577-834A-F36F672E75EB}" sibTransId="{84105400-E466-4E50-AAC6-BEBBF16C52D6}"/>
    <dgm:cxn modelId="{D7A7A89B-A88C-4209-B04C-453F624A5780}" srcId="{394A44A9-9CAD-4E63-94D1-0B0C1F71FFB8}" destId="{D4B2914F-1802-47E9-A42D-94839763792E}" srcOrd="0" destOrd="0" parTransId="{63FD4E17-A8F8-4A48-A723-D8FE65B10CA5}" sibTransId="{A7F4318D-8A1A-4A47-BE03-C3F5A057E500}"/>
    <dgm:cxn modelId="{62E479AC-C3EA-475D-925F-48C898B4E1A4}" type="presOf" srcId="{7B9949F4-741C-4A51-BB3D-496748645F22}" destId="{2A2993C6-1DCB-48BE-9D76-82D91ABBBF56}" srcOrd="0" destOrd="0" presId="urn:microsoft.com/office/officeart/2005/8/layout/hList1"/>
    <dgm:cxn modelId="{8D0C74A6-A098-4863-9D60-BF7D62606EA8}" type="presOf" srcId="{223DC51F-164F-4542-AE15-F5025049A8B9}" destId="{6301595B-E45D-47D6-9D27-77ED4EEB4AFF}" srcOrd="0" destOrd="5" presId="urn:microsoft.com/office/officeart/2005/8/layout/hList1"/>
    <dgm:cxn modelId="{8DA5DA3D-E996-4867-97F7-4609B2EC41B4}" type="presOf" srcId="{E60A816E-47CD-413F-974A-18269A111EE2}" destId="{6301595B-E45D-47D6-9D27-77ED4EEB4AFF}" srcOrd="0" destOrd="2" presId="urn:microsoft.com/office/officeart/2005/8/layout/hList1"/>
    <dgm:cxn modelId="{1E56B410-EB3F-4229-A8B1-67C9DACBFFDF}" srcId="{7B9949F4-741C-4A51-BB3D-496748645F22}" destId="{CDD2FE59-8C04-4859-B869-D5A41CBF6C4F}" srcOrd="0" destOrd="0" parTransId="{FACB5A1B-DA4E-42DF-96BE-4FCA87F5604D}" sibTransId="{C8F7E7AD-6EBA-48CA-A7F7-CF0B3A8F4711}"/>
    <dgm:cxn modelId="{D3FBC8F3-4FFA-4E31-AEB3-A65416E9D6B6}" srcId="{4D9D0924-D7F7-4502-9751-91DC6B5B186A}" destId="{7B9949F4-741C-4A51-BB3D-496748645F22}" srcOrd="0" destOrd="0" parTransId="{283F7A35-606F-469D-BA28-142BF0255F54}" sibTransId="{83A1F50F-459B-49F1-B497-3AD80E234550}"/>
    <dgm:cxn modelId="{2EAC2042-7F0F-4882-BCD4-5ADBC102AE28}" srcId="{63626AAC-BAA1-4055-B663-2F7C5C61198E}" destId="{139CEBC2-5B8B-4629-8DFC-2F44A0F3B4FD}" srcOrd="4" destOrd="0" parTransId="{D5C601C2-9F03-4B97-8C14-413B4F9256CB}" sibTransId="{E35CE58E-6322-41D2-9704-A4F3B7702782}"/>
    <dgm:cxn modelId="{66DB580A-1CB7-45A4-9AE6-EB53C7CE0C50}" srcId="{394A44A9-9CAD-4E63-94D1-0B0C1F71FFB8}" destId="{E60A816E-47CD-413F-974A-18269A111EE2}" srcOrd="1" destOrd="0" parTransId="{290FD07A-444E-4F7C-BDF7-FB53906BDDB4}" sibTransId="{3DA1FE80-0B12-4EE5-B068-5D967F5D5B22}"/>
    <dgm:cxn modelId="{C392D430-1173-40AC-93C3-B10E569E89EF}" type="presOf" srcId="{63626AAC-BAA1-4055-B663-2F7C5C61198E}" destId="{29FB556B-A09B-400D-84D6-AEDCCFF49AD8}" srcOrd="0" destOrd="0" presId="urn:microsoft.com/office/officeart/2005/8/layout/hList1"/>
    <dgm:cxn modelId="{9A170665-910A-4628-A49D-F8ED75C6F487}" type="presOf" srcId="{CC89CE62-87F1-4D4A-9B97-9A522271C965}" destId="{4A7A128D-E97F-42A3-B59E-8D6174ED807F}" srcOrd="0" destOrd="2" presId="urn:microsoft.com/office/officeart/2005/8/layout/hList1"/>
    <dgm:cxn modelId="{8C807FC6-0D1B-4E1A-9D92-AB50846BBE2B}" type="presOf" srcId="{CDD2FE59-8C04-4859-B869-D5A41CBF6C4F}" destId="{4A7A128D-E97F-42A3-B59E-8D6174ED807F}" srcOrd="0" destOrd="0" presId="urn:microsoft.com/office/officeart/2005/8/layout/hList1"/>
    <dgm:cxn modelId="{9557F97B-4FB4-4DB0-B266-C2F810C90F23}" srcId="{63626AAC-BAA1-4055-B663-2F7C5C61198E}" destId="{5E9875A3-27CC-41E5-82A2-DBB6A0C7E9A0}" srcOrd="2" destOrd="0" parTransId="{D35A78DE-BD17-4C7B-A735-08EE67E779B5}" sibTransId="{23339E18-0CDE-4B5F-8EFF-1E850428D533}"/>
    <dgm:cxn modelId="{94330BD5-F2E2-4798-BDEF-CC391C0B54E5}" type="presOf" srcId="{D4B2914F-1802-47E9-A42D-94839763792E}" destId="{6301595B-E45D-47D6-9D27-77ED4EEB4AFF}" srcOrd="0" destOrd="1" presId="urn:microsoft.com/office/officeart/2005/8/layout/hList1"/>
    <dgm:cxn modelId="{1718B98F-41E0-47E0-B4A8-5BE5CBF19F29}" srcId="{63626AAC-BAA1-4055-B663-2F7C5C61198E}" destId="{B58A5267-CCEA-4064-A9CF-F31BFB63620D}" srcOrd="7" destOrd="0" parTransId="{9257967C-2B84-4326-A9C4-F4D2664EC0B0}" sibTransId="{9AD2A3CA-C835-4D0F-A8B5-5A7C00E4391B}"/>
    <dgm:cxn modelId="{D4A3ECA9-49C0-4195-94AD-EF9E5C8EA436}" srcId="{4D9D0924-D7F7-4502-9751-91DC6B5B186A}" destId="{63626AAC-BAA1-4055-B663-2F7C5C61198E}" srcOrd="1" destOrd="0" parTransId="{F1DB17C4-0C08-401C-90E0-8B199EE3D8C0}" sibTransId="{439A1716-8197-4864-80C7-C415D3D91241}"/>
    <dgm:cxn modelId="{857C8B92-2236-4E02-89F3-D9EA323DE33F}" srcId="{63626AAC-BAA1-4055-B663-2F7C5C61198E}" destId="{4700D52C-240B-4EBB-833E-C397895A2A5A}" srcOrd="5" destOrd="0" parTransId="{BC0EB94D-C033-4D3C-AC85-D2742F42DD07}" sibTransId="{CDA883DB-8ECD-4D20-92C2-B8A39A00A747}"/>
    <dgm:cxn modelId="{57CF5547-49E1-4992-9147-DDB0A477C05E}" type="presOf" srcId="{4700D52C-240B-4EBB-833E-C397895A2A5A}" destId="{6301595B-E45D-47D6-9D27-77ED4EEB4AFF}" srcOrd="0" destOrd="7" presId="urn:microsoft.com/office/officeart/2005/8/layout/hList1"/>
    <dgm:cxn modelId="{EEB85654-6DFF-43DC-8342-FEE7C9F17F30}" type="presOf" srcId="{4D9D0924-D7F7-4502-9751-91DC6B5B186A}" destId="{FDB8502D-8552-43E8-80EF-59FD57D700E7}" srcOrd="0" destOrd="0" presId="urn:microsoft.com/office/officeart/2005/8/layout/hList1"/>
    <dgm:cxn modelId="{0CEEB8EA-C914-4218-AA51-0BD76AAFE04D}" type="presOf" srcId="{5BE7D194-705F-4860-A414-4DB5BF8B57C0}" destId="{4A7A128D-E97F-42A3-B59E-8D6174ED807F}" srcOrd="0" destOrd="1" presId="urn:microsoft.com/office/officeart/2005/8/layout/hList1"/>
    <dgm:cxn modelId="{B3DE61D6-F256-4459-BC07-CA5B3ECF316E}" srcId="{63626AAC-BAA1-4055-B663-2F7C5C61198E}" destId="{394A44A9-9CAD-4E63-94D1-0B0C1F71FFB8}" srcOrd="0" destOrd="0" parTransId="{AE5881AA-A7B8-40CF-9A3D-26A13D4F15AE}" sibTransId="{DBD78AB8-1F8F-4B9A-8727-344076BBC258}"/>
    <dgm:cxn modelId="{BB30D8E2-5625-4531-8C54-01C9E834A123}" type="presOf" srcId="{5E9875A3-27CC-41E5-82A2-DBB6A0C7E9A0}" destId="{6301595B-E45D-47D6-9D27-77ED4EEB4AFF}" srcOrd="0" destOrd="4" presId="urn:microsoft.com/office/officeart/2005/8/layout/hList1"/>
    <dgm:cxn modelId="{5240E7D5-2E51-4E68-AC49-4F56271176A2}" srcId="{CDD2FE59-8C04-4859-B869-D5A41CBF6C4F}" destId="{CC89CE62-87F1-4D4A-9B97-9A522271C965}" srcOrd="1" destOrd="0" parTransId="{4152D79B-A9D6-4DDE-9566-F4D6004FF8CB}" sibTransId="{2259D108-2BC1-4DC0-8F95-B44531038EE8}"/>
    <dgm:cxn modelId="{8C4C4837-0D1B-4C90-AD67-20DD49C8D407}" type="presOf" srcId="{139CEBC2-5B8B-4629-8DFC-2F44A0F3B4FD}" destId="{6301595B-E45D-47D6-9D27-77ED4EEB4AFF}" srcOrd="0" destOrd="6" presId="urn:microsoft.com/office/officeart/2005/8/layout/hList1"/>
    <dgm:cxn modelId="{D33F3D56-803F-479D-B573-A9DE9504ECDB}" type="presParOf" srcId="{FDB8502D-8552-43E8-80EF-59FD57D700E7}" destId="{EF2F26D6-C0D7-453D-B3D8-DE414803E92C}" srcOrd="0" destOrd="0" presId="urn:microsoft.com/office/officeart/2005/8/layout/hList1"/>
    <dgm:cxn modelId="{D01261F2-F9F8-4ACE-BF9E-CB0FF12BD52D}" type="presParOf" srcId="{EF2F26D6-C0D7-453D-B3D8-DE414803E92C}" destId="{2A2993C6-1DCB-48BE-9D76-82D91ABBBF56}" srcOrd="0" destOrd="0" presId="urn:microsoft.com/office/officeart/2005/8/layout/hList1"/>
    <dgm:cxn modelId="{A72F070C-5FB6-4321-84CA-5A3162263061}" type="presParOf" srcId="{EF2F26D6-C0D7-453D-B3D8-DE414803E92C}" destId="{4A7A128D-E97F-42A3-B59E-8D6174ED807F}" srcOrd="1" destOrd="0" presId="urn:microsoft.com/office/officeart/2005/8/layout/hList1"/>
    <dgm:cxn modelId="{76B3DB40-D05A-4F23-BEFC-9D743450A6F4}" type="presParOf" srcId="{FDB8502D-8552-43E8-80EF-59FD57D700E7}" destId="{203605B5-CAD8-4E3C-B8BB-C57764F01DDF}" srcOrd="1" destOrd="0" presId="urn:microsoft.com/office/officeart/2005/8/layout/hList1"/>
    <dgm:cxn modelId="{FE6DBBAB-5F28-4074-9CE3-6D34B5B8084E}" type="presParOf" srcId="{FDB8502D-8552-43E8-80EF-59FD57D700E7}" destId="{776BC58E-FD6D-461D-B5EF-6440669E8A99}" srcOrd="2" destOrd="0" presId="urn:microsoft.com/office/officeart/2005/8/layout/hList1"/>
    <dgm:cxn modelId="{69061355-A362-4A9B-9FE7-3E5B056881C3}" type="presParOf" srcId="{776BC58E-FD6D-461D-B5EF-6440669E8A99}" destId="{29FB556B-A09B-400D-84D6-AEDCCFF49AD8}" srcOrd="0" destOrd="0" presId="urn:microsoft.com/office/officeart/2005/8/layout/hList1"/>
    <dgm:cxn modelId="{24D108E1-7EDA-443E-8B99-084255520854}" type="presParOf" srcId="{776BC58E-FD6D-461D-B5EF-6440669E8A99}" destId="{6301595B-E45D-47D6-9D27-77ED4EEB4AF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8484A-BCB9-4F98-AE5B-60FDDC5F6074}">
      <dsp:nvSpPr>
        <dsp:cNvPr id="0" name=""/>
        <dsp:cNvSpPr/>
      </dsp:nvSpPr>
      <dsp:spPr>
        <a:xfrm rot="5400000">
          <a:off x="3746176" y="-1446034"/>
          <a:ext cx="668093" cy="3840209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Probíhají postupy </a:t>
          </a:r>
          <a:r>
            <a:rPr lang="cs-CZ" sz="1600" u="sng" kern="1200" dirty="0" smtClean="0"/>
            <a:t>nezávislé</a:t>
          </a:r>
          <a:r>
            <a:rPr lang="cs-CZ" sz="1600" kern="1200" dirty="0" smtClean="0"/>
            <a:t> na existenci řízení</a:t>
          </a:r>
          <a:endParaRPr lang="cs-CZ" sz="1600" kern="1200" dirty="0"/>
        </a:p>
      </dsp:txBody>
      <dsp:txXfrm rot="-5400000">
        <a:off x="2160118" y="172638"/>
        <a:ext cx="3807595" cy="602865"/>
      </dsp:txXfrm>
    </dsp:sp>
    <dsp:sp modelId="{384EEF50-506D-40F5-B374-2C218E90EEF5}">
      <dsp:nvSpPr>
        <dsp:cNvPr id="0" name=""/>
        <dsp:cNvSpPr/>
      </dsp:nvSpPr>
      <dsp:spPr>
        <a:xfrm>
          <a:off x="0" y="1660"/>
          <a:ext cx="2160118" cy="944819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Fáze před řízením</a:t>
          </a:r>
          <a:endParaRPr lang="cs-CZ" sz="1600" b="1" kern="1200" dirty="0"/>
        </a:p>
      </dsp:txBody>
      <dsp:txXfrm>
        <a:off x="46122" y="47782"/>
        <a:ext cx="2067874" cy="852575"/>
      </dsp:txXfrm>
    </dsp:sp>
    <dsp:sp modelId="{4BA6A012-FFD0-47AB-8452-17B729BD8E8E}">
      <dsp:nvSpPr>
        <dsp:cNvPr id="0" name=""/>
        <dsp:cNvSpPr/>
      </dsp:nvSpPr>
      <dsp:spPr>
        <a:xfrm rot="5400000">
          <a:off x="3007071" y="553201"/>
          <a:ext cx="2146304" cy="3840209"/>
        </a:xfrm>
        <a:prstGeom prst="round2Same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Probíhají postupy </a:t>
          </a:r>
          <a:r>
            <a:rPr lang="cs-CZ" sz="1600" u="sng" kern="1200" dirty="0" smtClean="0"/>
            <a:t>nezávislé</a:t>
          </a:r>
          <a:r>
            <a:rPr lang="cs-CZ" sz="1600" kern="1200" dirty="0" smtClean="0"/>
            <a:t> na existenci řízení</a:t>
          </a:r>
          <a:endParaRPr lang="cs-CZ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i="1" kern="1200" dirty="0" smtClean="0"/>
            <a:t>např. vyhledávací činnost</a:t>
          </a:r>
          <a:r>
            <a:rPr lang="cs-CZ" sz="1600" kern="1200" dirty="0" smtClean="0"/>
            <a:t>	</a:t>
          </a:r>
          <a:endParaRPr lang="cs-CZ" sz="1600" kern="1200" dirty="0"/>
        </a:p>
        <a:p>
          <a:pPr marL="114300" lvl="2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Probíhají postupy </a:t>
          </a:r>
          <a:r>
            <a:rPr lang="cs-CZ" sz="1600" u="sng" kern="1200" dirty="0" smtClean="0"/>
            <a:t>závislé</a:t>
          </a:r>
          <a:r>
            <a:rPr lang="cs-CZ" sz="1600" kern="1200" dirty="0" smtClean="0"/>
            <a:t> na existenci řízení</a:t>
          </a:r>
          <a:endParaRPr lang="cs-CZ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i="1" kern="1200" dirty="0" smtClean="0"/>
            <a:t>např. dokazování</a:t>
          </a:r>
          <a:endParaRPr lang="cs-CZ" sz="1600" i="1" kern="1200" dirty="0"/>
        </a:p>
      </dsp:txBody>
      <dsp:txXfrm rot="-5400000">
        <a:off x="2160119" y="1504927"/>
        <a:ext cx="3735435" cy="1936756"/>
      </dsp:txXfrm>
    </dsp:sp>
    <dsp:sp modelId="{7D1198AA-3740-4758-89C3-1D78EE41BB3F}">
      <dsp:nvSpPr>
        <dsp:cNvPr id="0" name=""/>
        <dsp:cNvSpPr/>
      </dsp:nvSpPr>
      <dsp:spPr>
        <a:xfrm>
          <a:off x="0" y="1155436"/>
          <a:ext cx="2160118" cy="2635739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Fáze řízení</a:t>
          </a:r>
          <a:endParaRPr lang="cs-CZ" sz="1800" b="1" kern="1200" dirty="0"/>
        </a:p>
      </dsp:txBody>
      <dsp:txXfrm>
        <a:off x="105448" y="1260884"/>
        <a:ext cx="1949222" cy="2424843"/>
      </dsp:txXfrm>
    </dsp:sp>
    <dsp:sp modelId="{DC2E5F64-738E-462D-B4EB-DBA095CC4199}">
      <dsp:nvSpPr>
        <dsp:cNvPr id="0" name=""/>
        <dsp:cNvSpPr/>
      </dsp:nvSpPr>
      <dsp:spPr>
        <a:xfrm rot="5400000">
          <a:off x="3691162" y="2599411"/>
          <a:ext cx="778121" cy="3840209"/>
        </a:xfrm>
        <a:prstGeom prst="round2Same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Probíhají postupy </a:t>
          </a:r>
          <a:r>
            <a:rPr lang="cs-CZ" sz="1600" u="sng" kern="1200" dirty="0" smtClean="0"/>
            <a:t>nezávislé</a:t>
          </a:r>
          <a:r>
            <a:rPr lang="cs-CZ" sz="1600" kern="1200" dirty="0" smtClean="0"/>
            <a:t> na existenci řízení</a:t>
          </a:r>
          <a:endParaRPr lang="cs-CZ" sz="1600" kern="1200" dirty="0"/>
        </a:p>
      </dsp:txBody>
      <dsp:txXfrm rot="-5400000">
        <a:off x="2160119" y="4168440"/>
        <a:ext cx="3802224" cy="702151"/>
      </dsp:txXfrm>
    </dsp:sp>
    <dsp:sp modelId="{81847872-D18E-4E72-9219-7AC1C07DE336}">
      <dsp:nvSpPr>
        <dsp:cNvPr id="0" name=""/>
        <dsp:cNvSpPr/>
      </dsp:nvSpPr>
      <dsp:spPr>
        <a:xfrm>
          <a:off x="0" y="4000133"/>
          <a:ext cx="2160118" cy="1038766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Fáze po řízení</a:t>
          </a:r>
          <a:endParaRPr lang="cs-CZ" sz="1600" b="1" kern="1200" dirty="0"/>
        </a:p>
      </dsp:txBody>
      <dsp:txXfrm>
        <a:off x="50708" y="4050841"/>
        <a:ext cx="2058702" cy="9373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BE15C-280C-4AD8-8449-BF869E76F040}">
      <dsp:nvSpPr>
        <dsp:cNvPr id="0" name=""/>
        <dsp:cNvSpPr/>
      </dsp:nvSpPr>
      <dsp:spPr>
        <a:xfrm>
          <a:off x="0" y="495889"/>
          <a:ext cx="345638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EF936-C3D9-45B3-9706-B576381D4D4D}">
      <dsp:nvSpPr>
        <dsp:cNvPr id="0" name=""/>
        <dsp:cNvSpPr/>
      </dsp:nvSpPr>
      <dsp:spPr>
        <a:xfrm>
          <a:off x="169950" y="21775"/>
          <a:ext cx="3285696" cy="784074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50" tIns="0" rIns="9145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Registrační řízení</a:t>
          </a:r>
          <a:endParaRPr lang="cs-CZ" sz="1600" b="1" kern="1200" dirty="0"/>
        </a:p>
      </dsp:txBody>
      <dsp:txXfrm>
        <a:off x="208225" y="60050"/>
        <a:ext cx="3209146" cy="707524"/>
      </dsp:txXfrm>
    </dsp:sp>
    <dsp:sp modelId="{6F9F5B67-BE5F-4B26-BAB7-076A278B0AED}">
      <dsp:nvSpPr>
        <dsp:cNvPr id="0" name=""/>
        <dsp:cNvSpPr/>
      </dsp:nvSpPr>
      <dsp:spPr>
        <a:xfrm>
          <a:off x="0" y="1586251"/>
          <a:ext cx="345638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B9219-6C87-40DD-A7D6-E4666FFB4738}">
      <dsp:nvSpPr>
        <dsp:cNvPr id="0" name=""/>
        <dsp:cNvSpPr/>
      </dsp:nvSpPr>
      <dsp:spPr>
        <a:xfrm>
          <a:off x="169950" y="1138489"/>
          <a:ext cx="3285696" cy="757722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50" tIns="0" rIns="9145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Řízení o závazném posouzení</a:t>
          </a:r>
          <a:endParaRPr lang="cs-CZ" sz="1600" b="1" kern="1200" dirty="0"/>
        </a:p>
      </dsp:txBody>
      <dsp:txXfrm>
        <a:off x="206939" y="1175478"/>
        <a:ext cx="3211718" cy="683744"/>
      </dsp:txXfrm>
    </dsp:sp>
    <dsp:sp modelId="{76F24DF1-682D-45A6-96FA-2C7C60C9A27C}">
      <dsp:nvSpPr>
        <dsp:cNvPr id="0" name=""/>
        <dsp:cNvSpPr/>
      </dsp:nvSpPr>
      <dsp:spPr>
        <a:xfrm>
          <a:off x="0" y="2760197"/>
          <a:ext cx="3456384" cy="1819125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68254" tIns="437388" rIns="268254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Vyměřovací řízení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Doměřovací řízení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Řízení o posečkání daně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Řízení o zajištění daně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Exekuční řízení</a:t>
          </a:r>
          <a:endParaRPr lang="cs-CZ" sz="1600" kern="1200" dirty="0"/>
        </a:p>
      </dsp:txBody>
      <dsp:txXfrm>
        <a:off x="0" y="2760197"/>
        <a:ext cx="3456384" cy="1819125"/>
      </dsp:txXfrm>
    </dsp:sp>
    <dsp:sp modelId="{5EB1ADED-46E8-4189-8D94-5975F23EB848}">
      <dsp:nvSpPr>
        <dsp:cNvPr id="0" name=""/>
        <dsp:cNvSpPr/>
      </dsp:nvSpPr>
      <dsp:spPr>
        <a:xfrm>
          <a:off x="170287" y="2228851"/>
          <a:ext cx="3284116" cy="848720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91450" tIns="0" rIns="9145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Daňové řízení</a:t>
          </a:r>
          <a:endParaRPr lang="cs-CZ" sz="1600" b="1" kern="1200" dirty="0"/>
        </a:p>
      </dsp:txBody>
      <dsp:txXfrm>
        <a:off x="211718" y="2270282"/>
        <a:ext cx="3201254" cy="7658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D9A19-4601-4909-9C83-D31BCDA212E9}">
      <dsp:nvSpPr>
        <dsp:cNvPr id="0" name=""/>
        <dsp:cNvSpPr/>
      </dsp:nvSpPr>
      <dsp:spPr>
        <a:xfrm>
          <a:off x="0" y="639079"/>
          <a:ext cx="3456384" cy="391232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68254" tIns="395732" rIns="268254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Řízení o vyloučení úřední osoby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Řízení o delegaci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Řízení o ustanovení zástupce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Řízení o navracení lhůty v předešlý stav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Řízení o prodloužení lhůty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Řízení o vyloučení neúčinnosti doručení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další</a:t>
          </a:r>
          <a:endParaRPr lang="cs-CZ" sz="1900" kern="1200" dirty="0"/>
        </a:p>
      </dsp:txBody>
      <dsp:txXfrm>
        <a:off x="0" y="639079"/>
        <a:ext cx="3456384" cy="3912322"/>
      </dsp:txXfrm>
    </dsp:sp>
    <dsp:sp modelId="{EE131309-4A65-457D-A293-729541A3D8C9}">
      <dsp:nvSpPr>
        <dsp:cNvPr id="0" name=""/>
        <dsp:cNvSpPr/>
      </dsp:nvSpPr>
      <dsp:spPr>
        <a:xfrm>
          <a:off x="172819" y="57110"/>
          <a:ext cx="2419468" cy="862409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91450" tIns="0" rIns="9145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Další řízení</a:t>
          </a:r>
          <a:endParaRPr lang="cs-CZ" sz="1800" b="1" kern="1200" dirty="0"/>
        </a:p>
      </dsp:txBody>
      <dsp:txXfrm>
        <a:off x="214918" y="99209"/>
        <a:ext cx="2335270" cy="7782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993C6-1DCB-48BE-9D76-82D91ABBBF56}">
      <dsp:nvSpPr>
        <dsp:cNvPr id="0" name=""/>
        <dsp:cNvSpPr/>
      </dsp:nvSpPr>
      <dsp:spPr>
        <a:xfrm>
          <a:off x="40" y="9926"/>
          <a:ext cx="3845569" cy="633600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Formalizované postupy</a:t>
          </a:r>
          <a:endParaRPr lang="cs-CZ" sz="2200" kern="1200" dirty="0"/>
        </a:p>
      </dsp:txBody>
      <dsp:txXfrm>
        <a:off x="40" y="9926"/>
        <a:ext cx="3845569" cy="633600"/>
      </dsp:txXfrm>
    </dsp:sp>
    <dsp:sp modelId="{4A7A128D-E97F-42A3-B59E-8D6174ED807F}">
      <dsp:nvSpPr>
        <dsp:cNvPr id="0" name=""/>
        <dsp:cNvSpPr/>
      </dsp:nvSpPr>
      <dsp:spPr>
        <a:xfrm>
          <a:off x="40" y="643526"/>
          <a:ext cx="3845569" cy="3872508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kontrolní postupy:</a:t>
          </a:r>
          <a:endParaRPr lang="cs-CZ" sz="2200" kern="1200" dirty="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daňová kontrola</a:t>
          </a:r>
          <a:endParaRPr lang="cs-CZ" sz="2200" kern="1200" dirty="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postup k odstranění pochybností</a:t>
          </a:r>
          <a:endParaRPr lang="cs-CZ" sz="2200" kern="1200" dirty="0"/>
        </a:p>
      </dsp:txBody>
      <dsp:txXfrm>
        <a:off x="40" y="643526"/>
        <a:ext cx="3845569" cy="3872508"/>
      </dsp:txXfrm>
    </dsp:sp>
    <dsp:sp modelId="{29FB556B-A09B-400D-84D6-AEDCCFF49AD8}">
      <dsp:nvSpPr>
        <dsp:cNvPr id="0" name=""/>
        <dsp:cNvSpPr/>
      </dsp:nvSpPr>
      <dsp:spPr>
        <a:xfrm>
          <a:off x="4383989" y="9926"/>
          <a:ext cx="3845569" cy="633600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Neformalizované postupy</a:t>
          </a:r>
          <a:endParaRPr lang="cs-CZ" sz="2200" kern="1200" dirty="0"/>
        </a:p>
      </dsp:txBody>
      <dsp:txXfrm>
        <a:off x="4383989" y="9926"/>
        <a:ext cx="3845569" cy="633600"/>
      </dsp:txXfrm>
    </dsp:sp>
    <dsp:sp modelId="{6301595B-E45D-47D6-9D27-77ED4EEB4AFF}">
      <dsp:nvSpPr>
        <dsp:cNvPr id="0" name=""/>
        <dsp:cNvSpPr/>
      </dsp:nvSpPr>
      <dsp:spPr>
        <a:xfrm>
          <a:off x="4383989" y="643526"/>
          <a:ext cx="3845569" cy="3872508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vyhledávací činnost:</a:t>
          </a:r>
          <a:endParaRPr lang="cs-CZ" sz="2200" kern="1200" dirty="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místní šetření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vysvětlení	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dokazování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dožádání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doručování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vedení spisu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evidence daní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vybírání daní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protokolace</a:t>
          </a:r>
        </a:p>
      </dsp:txBody>
      <dsp:txXfrm>
        <a:off x="4383989" y="643526"/>
        <a:ext cx="3845569" cy="3872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764960-D60E-49D5-807E-35BAABE7F54E}" type="datetimeFigureOut">
              <a:rPr lang="cs-CZ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122AC4-88D6-43AA-981D-0A557C5B2C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024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Podepsání – pokud se nedoručuje, expedice – pokud se doručuje;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 smtClean="0"/>
              <a:t>Vykonatelnost - Nelze se odvolat, nebo nemá odkladné účinky a případně uplynula lhůta k plnění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 smtClean="0"/>
              <a:t>Rozhodnutí</a:t>
            </a:r>
            <a:r>
              <a:rPr lang="cs-CZ" sz="1800" baseline="0" dirty="0" smtClean="0"/>
              <a:t> (X rozsudek a usnesení)</a:t>
            </a:r>
            <a:endParaRPr lang="cs-CZ" sz="9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22AC4-88D6-43AA-981D-0A557C5B2C3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30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Řetězení</a:t>
            </a:r>
            <a:r>
              <a:rPr lang="cs-CZ" baseline="0" dirty="0" smtClean="0"/>
              <a:t> nicotnosti (§ 105 odst. 3 in fine a 4 DŘ).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22AC4-88D6-43AA-981D-0A557C5B2C3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518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22AC4-88D6-43AA-981D-0A557C5B2C3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030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ulní stran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344816" cy="100811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998240" y="6093296"/>
            <a:ext cx="1845568" cy="365125"/>
          </a:xfrm>
        </p:spPr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3476600" y="6093296"/>
            <a:ext cx="28956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>
          <a:xfrm>
            <a:off x="7740352" y="6093296"/>
            <a:ext cx="1224136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492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382EA-36D8-4946-9F27-6C77B31CF5F0}" type="datetimeFigureOut">
              <a:rPr lang="cs-CZ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98F7A-909E-42F3-8819-B0D5E5A029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936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497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395537" y="1124744"/>
            <a:ext cx="8352928" cy="3960440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395536" y="5227984"/>
            <a:ext cx="8352929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 smtClean="0"/>
              <a:t>Popisek obrázku</a:t>
            </a:r>
            <a:endParaRPr lang="cs-CZ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395536" y="5155976"/>
            <a:ext cx="8352928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84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tabulku 6"/>
          <p:cNvSpPr>
            <a:spLocks noGrp="1"/>
          </p:cNvSpPr>
          <p:nvPr>
            <p:ph type="tbl" sz="quarter" idx="13"/>
          </p:nvPr>
        </p:nvSpPr>
        <p:spPr>
          <a:xfrm>
            <a:off x="250825" y="1125538"/>
            <a:ext cx="8713788" cy="4967287"/>
          </a:xfrm>
          <a:noFill/>
        </p:spPr>
        <p:txBody>
          <a:bodyPr/>
          <a:lstStyle/>
          <a:p>
            <a:r>
              <a:rPr lang="cs-CZ" smtClean="0"/>
              <a:t>Kliknutím na ikonu přidáte tabulku.</a:t>
            </a: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3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9" name="Zástupný symbol pro graf 8"/>
          <p:cNvSpPr>
            <a:spLocks noGrp="1"/>
          </p:cNvSpPr>
          <p:nvPr>
            <p:ph type="chart" sz="quarter" idx="13"/>
          </p:nvPr>
        </p:nvSpPr>
        <p:spPr>
          <a:xfrm>
            <a:off x="323850" y="1196975"/>
            <a:ext cx="8569325" cy="4895850"/>
          </a:xfrm>
        </p:spPr>
        <p:txBody>
          <a:bodyPr/>
          <a:lstStyle/>
          <a:p>
            <a:r>
              <a:rPr lang="cs-CZ" smtClean="0"/>
              <a:t>Kliknutím na ikonu přidáte graf.</a:t>
            </a:r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433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3970784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 rot="5400000">
            <a:off x="1979712" y="3645024"/>
            <a:ext cx="5040560" cy="12700"/>
          </a:xfrm>
          <a:prstGeom prst="curvedConnector3">
            <a:avLst>
              <a:gd name="adj1" fmla="val 50000"/>
            </a:avLst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51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5003800" y="1268413"/>
            <a:ext cx="3816350" cy="4105275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5517232"/>
            <a:ext cx="3759317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 smtClean="0"/>
              <a:t>Popisek obrázku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5061155" y="5445224"/>
            <a:ext cx="3759317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11"/>
          <p:cNvSpPr>
            <a:spLocks noGrp="1"/>
          </p:cNvSpPr>
          <p:nvPr>
            <p:ph type="body" sz="quarter" idx="15"/>
          </p:nvPr>
        </p:nvSpPr>
        <p:spPr>
          <a:xfrm>
            <a:off x="467545" y="1268760"/>
            <a:ext cx="4248472" cy="4896544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cxnSp>
        <p:nvCxnSpPr>
          <p:cNvPr id="14" name="Přímá spojnice 13"/>
          <p:cNvCxnSpPr/>
          <p:nvPr/>
        </p:nvCxnSpPr>
        <p:spPr>
          <a:xfrm>
            <a:off x="4860032" y="1268760"/>
            <a:ext cx="0" cy="4896544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24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lastní rozložení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2123728" y="4077072"/>
            <a:ext cx="5400675" cy="57626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E-mailová adresa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>
          <a:xfrm>
            <a:off x="926232" y="6160219"/>
            <a:ext cx="1773560" cy="365125"/>
          </a:xfrm>
        </p:spPr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>
          <a:xfrm>
            <a:off x="3476600" y="6165304"/>
            <a:ext cx="28956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>
          <a:xfrm>
            <a:off x="7740352" y="6165304"/>
            <a:ext cx="909464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624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66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6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Řízení a postupy </a:t>
            </a:r>
            <a:r>
              <a:rPr lang="cs-CZ" sz="4000" dirty="0" smtClean="0"/>
              <a:t>při </a:t>
            </a:r>
            <a:r>
              <a:rPr lang="cs-CZ" sz="4000" dirty="0"/>
              <a:t>správě daní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998240" y="6093296"/>
            <a:ext cx="1845568" cy="365125"/>
          </a:xfrm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istopadu 2017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476600" y="6093296"/>
            <a:ext cx="2895600" cy="365125"/>
          </a:xfrm>
        </p:spPr>
        <p:txBody>
          <a:bodyPr/>
          <a:lstStyle/>
          <a:p>
            <a:pPr algn="l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Mgr. Lukáš Hrdlička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093296"/>
            <a:ext cx="1224136" cy="365125"/>
          </a:xfrm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54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85000"/>
              </a:lnSpc>
            </a:pPr>
            <a:r>
              <a:rPr lang="cs-CZ" sz="2000" b="1" dirty="0" smtClean="0"/>
              <a:t>Účel:</a:t>
            </a:r>
            <a:r>
              <a:rPr lang="cs-CZ" sz="2000" dirty="0" smtClean="0"/>
              <a:t>  zjistit skutečnosti rozhodné pro správu daně, a to i bez vědomí a součinnosti daňového subjektu </a:t>
            </a:r>
          </a:p>
          <a:p>
            <a:pPr marL="623888" indent="-514350">
              <a:lnSpc>
                <a:spcPct val="90000"/>
              </a:lnSpc>
            </a:pPr>
            <a:endParaRPr lang="cs-CZ" sz="1000" dirty="0" smtClean="0"/>
          </a:p>
          <a:p>
            <a:pPr marL="623888" indent="-514350">
              <a:lnSpc>
                <a:spcPct val="115000"/>
              </a:lnSpc>
            </a:pPr>
            <a:r>
              <a:rPr lang="cs-CZ" sz="2400" dirty="0" smtClean="0"/>
              <a:t>K vyhledávací činnosti může docházet: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dirty="0" smtClean="0"/>
              <a:t>v průběhu řízení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dirty="0" smtClean="0"/>
              <a:t>mimo probíhající řízení</a:t>
            </a:r>
          </a:p>
          <a:p>
            <a:pPr marL="830263" lvl="1" indent="-438150">
              <a:lnSpc>
                <a:spcPct val="115000"/>
              </a:lnSpc>
            </a:pPr>
            <a:endParaRPr lang="cs-CZ" sz="1000" dirty="0" smtClean="0"/>
          </a:p>
          <a:p>
            <a:pPr marL="623888" indent="-514350">
              <a:lnSpc>
                <a:spcPct val="90000"/>
              </a:lnSpc>
            </a:pPr>
            <a:r>
              <a:rPr lang="cs-CZ" sz="2400" dirty="0" smtClean="0"/>
              <a:t>Informace od orgánů a osob lze vyžadovat prostřednictvím: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b="1" dirty="0" smtClean="0"/>
              <a:t>vyžádání </a:t>
            </a:r>
            <a:r>
              <a:rPr lang="cs-CZ" sz="1800" dirty="0" smtClean="0"/>
              <a:t>– </a:t>
            </a:r>
            <a:r>
              <a:rPr lang="cs-CZ" sz="1600" dirty="0" smtClean="0"/>
              <a:t>individuální či automatizované (kontrolní orgány)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b="1" dirty="0" smtClean="0"/>
              <a:t>využití informačních systémů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b="1" dirty="0" smtClean="0"/>
              <a:t>vysvětlení</a:t>
            </a:r>
            <a:endParaRPr lang="cs-CZ" sz="1800" dirty="0" smtClean="0"/>
          </a:p>
          <a:p>
            <a:pPr marL="830263" lvl="1" indent="-438150">
              <a:lnSpc>
                <a:spcPct val="90000"/>
              </a:lnSpc>
            </a:pPr>
            <a:r>
              <a:rPr lang="cs-CZ" sz="1800" b="1" dirty="0" smtClean="0"/>
              <a:t>místního šetření</a:t>
            </a:r>
            <a:endParaRPr lang="cs-CZ" sz="1800" dirty="0" smtClean="0"/>
          </a:p>
        </p:txBody>
      </p:sp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Vyhledávací činnost 1/2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10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11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467544" y="975048"/>
            <a:ext cx="2376264" cy="7977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Informace zjistitelná z vnitřních zdrojů</a:t>
            </a:r>
            <a:endParaRPr lang="cs-CZ" sz="1600" b="1" dirty="0"/>
          </a:p>
        </p:txBody>
      </p:sp>
      <p:sp>
        <p:nvSpPr>
          <p:cNvPr id="15" name="Zaoblený obdélník 14"/>
          <p:cNvSpPr/>
          <p:nvPr/>
        </p:nvSpPr>
        <p:spPr>
          <a:xfrm>
            <a:off x="2411724" y="2644600"/>
            <a:ext cx="1368153" cy="8068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dostupné evidence a rejstříky</a:t>
            </a:r>
            <a:endParaRPr lang="cs-CZ" sz="1400" b="1" dirty="0"/>
          </a:p>
        </p:txBody>
      </p:sp>
      <p:sp>
        <p:nvSpPr>
          <p:cNvPr id="16" name="Zaoblený obdélník 15"/>
          <p:cNvSpPr/>
          <p:nvPr/>
        </p:nvSpPr>
        <p:spPr>
          <a:xfrm>
            <a:off x="447616" y="2628279"/>
            <a:ext cx="1616398" cy="8231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vlastní evidence</a:t>
            </a:r>
            <a:endParaRPr lang="cs-CZ" sz="1400" b="1" dirty="0"/>
          </a:p>
        </p:txBody>
      </p:sp>
      <p:sp>
        <p:nvSpPr>
          <p:cNvPr id="18" name="Zaoblený obdélník 17"/>
          <p:cNvSpPr/>
          <p:nvPr/>
        </p:nvSpPr>
        <p:spPr>
          <a:xfrm>
            <a:off x="6660231" y="3924873"/>
            <a:ext cx="1512168" cy="93662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místní šetření</a:t>
            </a:r>
            <a:endParaRPr lang="cs-CZ" sz="1600" b="1" dirty="0"/>
          </a:p>
        </p:txBody>
      </p:sp>
      <p:sp>
        <p:nvSpPr>
          <p:cNvPr id="20" name="Zaoblený obdélník 19"/>
          <p:cNvSpPr/>
          <p:nvPr/>
        </p:nvSpPr>
        <p:spPr>
          <a:xfrm>
            <a:off x="6715125" y="5528081"/>
            <a:ext cx="2016224" cy="72718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kontrolní postupy</a:t>
            </a:r>
            <a:endParaRPr lang="cs-CZ" sz="1600" b="1" dirty="0"/>
          </a:p>
        </p:txBody>
      </p:sp>
      <p:cxnSp>
        <p:nvCxnSpPr>
          <p:cNvPr id="5" name="Přímá spojnice se šipkou 4"/>
          <p:cNvCxnSpPr>
            <a:endCxn id="16" idx="0"/>
          </p:cNvCxnSpPr>
          <p:nvPr/>
        </p:nvCxnSpPr>
        <p:spPr>
          <a:xfrm>
            <a:off x="1255815" y="1778496"/>
            <a:ext cx="0" cy="84978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3471952" y="1778496"/>
            <a:ext cx="0" cy="8661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33" idx="0"/>
          </p:cNvCxnSpPr>
          <p:nvPr/>
        </p:nvCxnSpPr>
        <p:spPr>
          <a:xfrm>
            <a:off x="6365130" y="1778496"/>
            <a:ext cx="0" cy="8661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2735794" y="3451442"/>
            <a:ext cx="0" cy="4918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60" idx="2"/>
            <a:endCxn id="75" idx="1"/>
          </p:cNvCxnSpPr>
          <p:nvPr/>
        </p:nvCxnSpPr>
        <p:spPr>
          <a:xfrm>
            <a:off x="1781655" y="4842369"/>
            <a:ext cx="1710796" cy="1049304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>
            <a:off x="8388424" y="3451442"/>
            <a:ext cx="0" cy="2069036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20" idx="1"/>
            <a:endCxn id="75" idx="3"/>
          </p:cNvCxnSpPr>
          <p:nvPr/>
        </p:nvCxnSpPr>
        <p:spPr>
          <a:xfrm flipH="1">
            <a:off x="5508675" y="5891673"/>
            <a:ext cx="1206450" cy="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ovéPole 76"/>
          <p:cNvSpPr txBox="1"/>
          <p:nvPr/>
        </p:nvSpPr>
        <p:spPr>
          <a:xfrm>
            <a:off x="1655676" y="1970421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primární zdroje</a:t>
            </a:r>
            <a:endParaRPr lang="cs-CZ" sz="1400" b="1" dirty="0"/>
          </a:p>
        </p:txBody>
      </p:sp>
      <p:sp>
        <p:nvSpPr>
          <p:cNvPr id="26" name="Zaoblený obdélník 25"/>
          <p:cNvSpPr/>
          <p:nvPr/>
        </p:nvSpPr>
        <p:spPr>
          <a:xfrm>
            <a:off x="3314168" y="980728"/>
            <a:ext cx="5130428" cy="7977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Informace zjistitelná z vnějších zdrojů</a:t>
            </a:r>
            <a:endParaRPr lang="cs-CZ" sz="1600" b="1" dirty="0"/>
          </a:p>
        </p:txBody>
      </p:sp>
      <p:sp>
        <p:nvSpPr>
          <p:cNvPr id="32" name="Zaoblený obdélník 31"/>
          <p:cNvSpPr/>
          <p:nvPr/>
        </p:nvSpPr>
        <p:spPr>
          <a:xfrm>
            <a:off x="4012011" y="2635067"/>
            <a:ext cx="1368153" cy="8163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orgány veřejné moci</a:t>
            </a:r>
            <a:endParaRPr lang="cs-CZ" sz="1400" b="1" dirty="0"/>
          </a:p>
        </p:txBody>
      </p:sp>
      <p:sp>
        <p:nvSpPr>
          <p:cNvPr id="33" name="Zaoblený obdélník 32"/>
          <p:cNvSpPr/>
          <p:nvPr/>
        </p:nvSpPr>
        <p:spPr>
          <a:xfrm>
            <a:off x="5681053" y="2644600"/>
            <a:ext cx="1368153" cy="8068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fyzické a právnické osoby</a:t>
            </a:r>
            <a:endParaRPr lang="cs-CZ" sz="1400" b="1" dirty="0"/>
          </a:p>
        </p:txBody>
      </p:sp>
      <p:sp>
        <p:nvSpPr>
          <p:cNvPr id="34" name="Zaoblený obdélník 33"/>
          <p:cNvSpPr/>
          <p:nvPr/>
        </p:nvSpPr>
        <p:spPr>
          <a:xfrm>
            <a:off x="7303708" y="2644600"/>
            <a:ext cx="1368153" cy="8068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daňový subjekt</a:t>
            </a:r>
            <a:endParaRPr lang="cs-CZ" sz="1400" b="1" dirty="0"/>
          </a:p>
        </p:txBody>
      </p:sp>
      <p:cxnSp>
        <p:nvCxnSpPr>
          <p:cNvPr id="38" name="Přímá spojnice se šipkou 37"/>
          <p:cNvCxnSpPr>
            <a:endCxn id="32" idx="0"/>
          </p:cNvCxnSpPr>
          <p:nvPr/>
        </p:nvCxnSpPr>
        <p:spPr>
          <a:xfrm>
            <a:off x="4696088" y="1778496"/>
            <a:ext cx="0" cy="85657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endCxn id="34" idx="0"/>
          </p:cNvCxnSpPr>
          <p:nvPr/>
        </p:nvCxnSpPr>
        <p:spPr>
          <a:xfrm>
            <a:off x="7987784" y="1778496"/>
            <a:ext cx="1" cy="8661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aoblený obdélník 55"/>
          <p:cNvSpPr/>
          <p:nvPr/>
        </p:nvSpPr>
        <p:spPr>
          <a:xfrm>
            <a:off x="5031649" y="3924872"/>
            <a:ext cx="1440160" cy="92937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podání vysvětlení</a:t>
            </a:r>
            <a:endParaRPr lang="cs-CZ" sz="1600" b="1" dirty="0"/>
          </a:p>
        </p:txBody>
      </p:sp>
      <p:sp>
        <p:nvSpPr>
          <p:cNvPr id="59" name="Zaoblený obdélník 58"/>
          <p:cNvSpPr/>
          <p:nvPr/>
        </p:nvSpPr>
        <p:spPr>
          <a:xfrm>
            <a:off x="3314167" y="3924873"/>
            <a:ext cx="1545864" cy="9174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vyžádání informací</a:t>
            </a:r>
            <a:endParaRPr lang="cs-CZ" sz="1600" b="1" dirty="0"/>
          </a:p>
        </p:txBody>
      </p:sp>
      <p:sp>
        <p:nvSpPr>
          <p:cNvPr id="60" name="Zaoblený obdélník 59"/>
          <p:cNvSpPr/>
          <p:nvPr/>
        </p:nvSpPr>
        <p:spPr>
          <a:xfrm>
            <a:off x="467509" y="3924873"/>
            <a:ext cx="2628292" cy="9174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automatizovaný přístup či výměna dat</a:t>
            </a:r>
            <a:endParaRPr lang="cs-CZ" sz="1600" b="1" dirty="0"/>
          </a:p>
        </p:txBody>
      </p:sp>
      <p:cxnSp>
        <p:nvCxnSpPr>
          <p:cNvPr id="62" name="Přímá spojnice se šipkou 61"/>
          <p:cNvCxnSpPr>
            <a:stCxn id="16" idx="2"/>
          </p:cNvCxnSpPr>
          <p:nvPr/>
        </p:nvCxnSpPr>
        <p:spPr>
          <a:xfrm>
            <a:off x="1255815" y="3451442"/>
            <a:ext cx="0" cy="4918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/>
          <p:nvPr/>
        </p:nvCxnSpPr>
        <p:spPr>
          <a:xfrm>
            <a:off x="4283968" y="3451442"/>
            <a:ext cx="0" cy="47343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/>
          <p:nvPr/>
        </p:nvCxnSpPr>
        <p:spPr>
          <a:xfrm>
            <a:off x="6012160" y="3451442"/>
            <a:ext cx="0" cy="4918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se šipkou 67"/>
          <p:cNvCxnSpPr/>
          <p:nvPr/>
        </p:nvCxnSpPr>
        <p:spPr>
          <a:xfrm flipH="1">
            <a:off x="4788024" y="3420405"/>
            <a:ext cx="894589" cy="5044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>
            <a:off x="6876256" y="3451442"/>
            <a:ext cx="0" cy="47343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/>
          <p:nvPr/>
        </p:nvCxnSpPr>
        <p:spPr>
          <a:xfrm>
            <a:off x="7812360" y="3451442"/>
            <a:ext cx="0" cy="4918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aoblený obdélník 74"/>
          <p:cNvSpPr/>
          <p:nvPr/>
        </p:nvSpPr>
        <p:spPr>
          <a:xfrm>
            <a:off x="3492451" y="5528081"/>
            <a:ext cx="2016224" cy="72718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dokazování</a:t>
            </a:r>
            <a:endParaRPr lang="cs-CZ" sz="2000" b="1" dirty="0"/>
          </a:p>
        </p:txBody>
      </p:sp>
      <p:sp>
        <p:nvSpPr>
          <p:cNvPr id="90" name="TextovéPole 89"/>
          <p:cNvSpPr txBox="1"/>
          <p:nvPr/>
        </p:nvSpPr>
        <p:spPr>
          <a:xfrm>
            <a:off x="6471809" y="200874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sekundární zdroje</a:t>
            </a:r>
            <a:endParaRPr lang="cs-CZ" sz="1400" b="1" dirty="0"/>
          </a:p>
        </p:txBody>
      </p:sp>
      <p:cxnSp>
        <p:nvCxnSpPr>
          <p:cNvPr id="103" name="Přímá spojnice se šipkou 102"/>
          <p:cNvCxnSpPr>
            <a:stCxn id="59" idx="2"/>
          </p:cNvCxnSpPr>
          <p:nvPr/>
        </p:nvCxnSpPr>
        <p:spPr>
          <a:xfrm>
            <a:off x="4087099" y="4842369"/>
            <a:ext cx="0" cy="685712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nice se šipkou 105"/>
          <p:cNvCxnSpPr>
            <a:stCxn id="56" idx="2"/>
          </p:cNvCxnSpPr>
          <p:nvPr/>
        </p:nvCxnSpPr>
        <p:spPr>
          <a:xfrm flipH="1">
            <a:off x="4860031" y="4854248"/>
            <a:ext cx="891698" cy="67383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římá spojnice se šipkou 109"/>
          <p:cNvCxnSpPr>
            <a:stCxn id="18" idx="2"/>
          </p:cNvCxnSpPr>
          <p:nvPr/>
        </p:nvCxnSpPr>
        <p:spPr>
          <a:xfrm flipH="1">
            <a:off x="5508675" y="4861497"/>
            <a:ext cx="1907640" cy="730989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Vyhledávací </a:t>
            </a:r>
            <a:r>
              <a:rPr lang="cs-CZ" sz="3600" dirty="0" smtClean="0"/>
              <a:t>činnost 2/2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361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20" grpId="0" animBg="1"/>
      <p:bldP spid="77" grpId="0"/>
      <p:bldP spid="32" grpId="0" animBg="1"/>
      <p:bldP spid="33" grpId="0" animBg="1"/>
      <p:bldP spid="34" grpId="0" animBg="1"/>
      <p:bldP spid="56" grpId="0" animBg="1"/>
      <p:bldP spid="59" grpId="0" animBg="1"/>
      <p:bldP spid="60" grpId="0" animBg="1"/>
      <p:bldP spid="75" grpId="0" animBg="1"/>
      <p:bldP spid="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95000"/>
              </a:lnSpc>
              <a:buFont typeface="Wingdings 3" pitchFamily="18" charset="2"/>
              <a:buNone/>
            </a:pPr>
            <a:r>
              <a:rPr lang="cs-CZ" sz="2400" b="1" smtClean="0"/>
              <a:t>Daňová kontrola:</a:t>
            </a:r>
          </a:p>
          <a:p>
            <a:pPr marL="623888" indent="-514350">
              <a:lnSpc>
                <a:spcPct val="95000"/>
              </a:lnSpc>
            </a:pPr>
            <a:endParaRPr lang="cs-CZ" sz="800" b="1" smtClean="0"/>
          </a:p>
          <a:p>
            <a:pPr marL="623888" indent="-514350">
              <a:lnSpc>
                <a:spcPct val="95000"/>
              </a:lnSpc>
            </a:pPr>
            <a:r>
              <a:rPr lang="cs-CZ" sz="2000" smtClean="0"/>
              <a:t>Postup</a:t>
            </a:r>
            <a:r>
              <a:rPr lang="cs-CZ" sz="1600" smtClean="0"/>
              <a:t>,</a:t>
            </a:r>
            <a:r>
              <a:rPr lang="cs-CZ" sz="1800" smtClean="0"/>
              <a:t> </a:t>
            </a:r>
            <a:r>
              <a:rPr lang="cs-CZ" sz="2000" smtClean="0"/>
              <a:t>kterým správce daně prověřuje tvrzení daňového subjektu a jiné skutečnosti mající vliv na stanovení jeho daňové povinnosti</a:t>
            </a:r>
            <a:r>
              <a:rPr lang="cs-CZ" sz="1600" smtClean="0"/>
              <a:t> </a:t>
            </a:r>
          </a:p>
          <a:p>
            <a:pPr marL="623888" indent="-514350">
              <a:lnSpc>
                <a:spcPct val="80000"/>
              </a:lnSpc>
              <a:buFontTx/>
              <a:buNone/>
            </a:pPr>
            <a:endParaRPr lang="cs-CZ" sz="700" smtClean="0"/>
          </a:p>
          <a:p>
            <a:pPr marL="623888" indent="-514350">
              <a:lnSpc>
                <a:spcPct val="50000"/>
              </a:lnSpc>
              <a:buFontTx/>
              <a:buNone/>
            </a:pPr>
            <a:endParaRPr lang="cs-CZ" sz="500" smtClean="0"/>
          </a:p>
          <a:p>
            <a:pPr marL="623888" indent="-514350">
              <a:lnSpc>
                <a:spcPct val="95000"/>
              </a:lnSpc>
            </a:pPr>
            <a:r>
              <a:rPr lang="cs-CZ" sz="2000" b="1" smtClean="0"/>
              <a:t>Předmět:</a:t>
            </a:r>
            <a:r>
              <a:rPr lang="cs-CZ" sz="1800" b="1" smtClean="0"/>
              <a:t>  </a:t>
            </a:r>
            <a:r>
              <a:rPr lang="cs-CZ" sz="1800" smtClean="0"/>
              <a:t>k jakému daňovému řízení se daňová kontrola vztahuje</a:t>
            </a:r>
          </a:p>
          <a:p>
            <a:pPr marL="830263" lvl="1" indent="-438150">
              <a:lnSpc>
                <a:spcPct val="95000"/>
              </a:lnSpc>
              <a:buFont typeface="Wingdings" pitchFamily="2" charset="2"/>
              <a:buNone/>
            </a:pPr>
            <a:endParaRPr lang="cs-CZ" sz="900" smtClean="0"/>
          </a:p>
          <a:p>
            <a:pPr marL="623888" indent="-514350">
              <a:lnSpc>
                <a:spcPct val="95000"/>
              </a:lnSpc>
            </a:pPr>
            <a:r>
              <a:rPr lang="cs-CZ" sz="2000" b="1" smtClean="0"/>
              <a:t>Rozsah:</a:t>
            </a:r>
            <a:r>
              <a:rPr lang="cs-CZ" sz="1800" b="1" smtClean="0"/>
              <a:t> </a:t>
            </a:r>
            <a:r>
              <a:rPr lang="cs-CZ" sz="1800" smtClean="0"/>
              <a:t> které povinnosti, tvrzení či okolnosti bude správce daně v rámci daného předmětu prověřovat</a:t>
            </a:r>
          </a:p>
          <a:p>
            <a:pPr marL="623888" indent="-514350">
              <a:lnSpc>
                <a:spcPct val="95000"/>
              </a:lnSpc>
            </a:pPr>
            <a:endParaRPr lang="cs-CZ" sz="900" smtClean="0"/>
          </a:p>
          <a:p>
            <a:pPr marL="623888" indent="-514350">
              <a:lnSpc>
                <a:spcPct val="95000"/>
              </a:lnSpc>
            </a:pPr>
            <a:r>
              <a:rPr lang="cs-CZ" sz="2000" b="1" smtClean="0"/>
              <a:t>Zahájení daňové kontroly</a:t>
            </a:r>
            <a:endParaRPr lang="cs-CZ" sz="1800" smtClean="0"/>
          </a:p>
          <a:p>
            <a:pPr marL="623888" indent="-514350">
              <a:lnSpc>
                <a:spcPct val="95000"/>
              </a:lnSpc>
            </a:pPr>
            <a:endParaRPr lang="cs-CZ" sz="1000" smtClean="0"/>
          </a:p>
          <a:p>
            <a:pPr marL="623888" indent="-514350">
              <a:lnSpc>
                <a:spcPct val="95000"/>
              </a:lnSpc>
            </a:pPr>
            <a:r>
              <a:rPr lang="cs-CZ" sz="2000" b="1" smtClean="0"/>
              <a:t>Opakování daňové kontroly</a:t>
            </a:r>
            <a:endParaRPr lang="cs-CZ" sz="1800" smtClean="0"/>
          </a:p>
          <a:p>
            <a:pPr marL="623888" indent="-514350">
              <a:lnSpc>
                <a:spcPct val="95000"/>
              </a:lnSpc>
            </a:pPr>
            <a:endParaRPr lang="cs-CZ" sz="1000" smtClean="0"/>
          </a:p>
          <a:p>
            <a:pPr marL="623888" indent="-514350">
              <a:lnSpc>
                <a:spcPct val="95000"/>
              </a:lnSpc>
            </a:pPr>
            <a:r>
              <a:rPr lang="cs-CZ" sz="2000" b="1" smtClean="0"/>
              <a:t>Ukončení</a:t>
            </a:r>
            <a:r>
              <a:rPr lang="cs-CZ" sz="2000" smtClean="0"/>
              <a:t> daňové kontroly </a:t>
            </a:r>
            <a:r>
              <a:rPr lang="cs-CZ" sz="1800" smtClean="0"/>
              <a:t>- zpráva o daňové kontrole</a:t>
            </a:r>
            <a:endParaRPr lang="cs-CZ" sz="2000" smtClean="0"/>
          </a:p>
        </p:txBody>
      </p:sp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Kontrolní postupy 1/2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12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marL="623888" indent="-514350">
              <a:lnSpc>
                <a:spcPct val="95000"/>
              </a:lnSpc>
              <a:buFont typeface="Wingdings 3" pitchFamily="18" charset="2"/>
              <a:buNone/>
            </a:pPr>
            <a:r>
              <a:rPr lang="cs-CZ" sz="2500" b="1" dirty="0" smtClean="0"/>
              <a:t>Postup k odstranění pochybností (POP):</a:t>
            </a:r>
          </a:p>
          <a:p>
            <a:pPr marL="623888" indent="-514350">
              <a:lnSpc>
                <a:spcPct val="95000"/>
              </a:lnSpc>
            </a:pPr>
            <a:endParaRPr lang="cs-CZ" sz="800" b="1" dirty="0" smtClean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Postup k odstranění konkrétních pochybností o správnosti, průkaznosti, pravdivosti nebo úplnosti podaného tvrzení či jiné písemnosti</a:t>
            </a:r>
            <a:endParaRPr lang="cs-CZ" sz="1600" dirty="0" smtClean="0"/>
          </a:p>
          <a:p>
            <a:pPr marL="623888" indent="-514350">
              <a:lnSpc>
                <a:spcPct val="80000"/>
              </a:lnSpc>
              <a:buFontTx/>
              <a:buNone/>
            </a:pPr>
            <a:endParaRPr lang="cs-CZ" sz="700" dirty="0" smtClean="0"/>
          </a:p>
          <a:p>
            <a:pPr marL="623888" indent="-514350">
              <a:lnSpc>
                <a:spcPct val="50000"/>
              </a:lnSpc>
              <a:buFontTx/>
              <a:buNone/>
            </a:pPr>
            <a:endParaRPr lang="cs-CZ" sz="5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100" dirty="0" smtClean="0"/>
              <a:t>Zahájení </a:t>
            </a:r>
            <a:r>
              <a:rPr lang="cs-CZ" sz="2100" b="1" dirty="0" smtClean="0"/>
              <a:t>- výzva</a:t>
            </a:r>
          </a:p>
          <a:p>
            <a:pPr marL="830263" lvl="1" indent="-438150">
              <a:lnSpc>
                <a:spcPct val="95000"/>
              </a:lnSpc>
            </a:pPr>
            <a:r>
              <a:rPr lang="cs-CZ" sz="1900" dirty="0" smtClean="0"/>
              <a:t>lhůta pro zahájení v případě daňového odpočtu</a:t>
            </a:r>
          </a:p>
          <a:p>
            <a:pPr marL="830263" lvl="1" indent="-438150">
              <a:lnSpc>
                <a:spcPct val="95000"/>
              </a:lnSpc>
              <a:buFont typeface="Wingdings" pitchFamily="2" charset="2"/>
              <a:buNone/>
            </a:pPr>
            <a:endParaRPr lang="cs-CZ" sz="10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100" b="1" dirty="0" smtClean="0"/>
              <a:t>Fáze:</a:t>
            </a:r>
          </a:p>
          <a:p>
            <a:pPr marL="830263" lvl="1" indent="-438150">
              <a:lnSpc>
                <a:spcPct val="95000"/>
              </a:lnSpc>
            </a:pPr>
            <a:r>
              <a:rPr lang="cs-CZ" sz="1900" dirty="0" smtClean="0"/>
              <a:t>reakce na výzvu</a:t>
            </a:r>
          </a:p>
          <a:p>
            <a:pPr marL="830263" lvl="1" indent="-438150">
              <a:lnSpc>
                <a:spcPct val="95000"/>
              </a:lnSpc>
            </a:pPr>
            <a:r>
              <a:rPr lang="cs-CZ" sz="1900" dirty="0" smtClean="0"/>
              <a:t>reakce na případné neodstranění pochybností</a:t>
            </a:r>
          </a:p>
          <a:p>
            <a:pPr marL="623888" indent="-514350">
              <a:lnSpc>
                <a:spcPct val="95000"/>
              </a:lnSpc>
            </a:pPr>
            <a:endParaRPr lang="cs-CZ" sz="9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100" dirty="0" smtClean="0"/>
              <a:t>Možnost přechodu do daňové kontroly</a:t>
            </a:r>
            <a:endParaRPr lang="cs-CZ" sz="2000" dirty="0" smtClean="0"/>
          </a:p>
        </p:txBody>
      </p:sp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Kontrolní postupy</a:t>
            </a:r>
            <a:r>
              <a:rPr lang="cs-CZ" sz="3600" dirty="0"/>
              <a:t> </a:t>
            </a:r>
            <a:r>
              <a:rPr lang="cs-CZ" sz="3600" dirty="0" smtClean="0"/>
              <a:t>2/2 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13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14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1115616" y="976059"/>
            <a:ext cx="2016224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Nebylo podáno daňové tvrzení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436096" y="976059"/>
            <a:ext cx="2016224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Bylo podáno daňové tvrzení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5112060" y="2135286"/>
            <a:ext cx="2664296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Pochybnosti správce daně ohledně tvrzení</a:t>
            </a:r>
            <a:endParaRPr lang="cs-CZ" sz="1400" dirty="0"/>
          </a:p>
        </p:txBody>
      </p:sp>
      <p:sp>
        <p:nvSpPr>
          <p:cNvPr id="15" name="Zaoblený obdélník 14"/>
          <p:cNvSpPr/>
          <p:nvPr/>
        </p:nvSpPr>
        <p:spPr>
          <a:xfrm>
            <a:off x="2123727" y="2135286"/>
            <a:ext cx="2376835" cy="71054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Pochybnosti správce daně vyvěrající z vyhledávací činnosti</a:t>
            </a:r>
            <a:endParaRPr lang="cs-CZ" sz="1400" dirty="0"/>
          </a:p>
        </p:txBody>
      </p:sp>
      <p:sp>
        <p:nvSpPr>
          <p:cNvPr id="16" name="Zaoblený obdélník 15"/>
          <p:cNvSpPr/>
          <p:nvPr/>
        </p:nvSpPr>
        <p:spPr>
          <a:xfrm>
            <a:off x="291306" y="2134475"/>
            <a:ext cx="1616398" cy="7026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Preventivní </a:t>
            </a:r>
          </a:p>
          <a:p>
            <a:pPr algn="ctr"/>
            <a:r>
              <a:rPr lang="cs-CZ" sz="1400" dirty="0" smtClean="0"/>
              <a:t>kontrola</a:t>
            </a:r>
            <a:endParaRPr lang="cs-CZ" sz="1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099505" y="3421897"/>
            <a:ext cx="2016224" cy="11087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Daňová kontrola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5436096" y="3437718"/>
            <a:ext cx="2016224" cy="111886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Postup k odstranění pochybností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5436096" y="4790049"/>
            <a:ext cx="2016224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Pochybnosti přetrvávají</a:t>
            </a:r>
            <a:endParaRPr lang="cs-CZ" sz="14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3005968" y="5582137"/>
            <a:ext cx="2016224" cy="58316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Stanovení daně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547664" y="1840155"/>
            <a:ext cx="0" cy="28559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2699792" y="1849688"/>
            <a:ext cx="0" cy="28559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13" idx="2"/>
            <a:endCxn id="14" idx="0"/>
          </p:cNvCxnSpPr>
          <p:nvPr/>
        </p:nvCxnSpPr>
        <p:spPr>
          <a:xfrm>
            <a:off x="6444208" y="1840155"/>
            <a:ext cx="0" cy="29513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6" idx="2"/>
          </p:cNvCxnSpPr>
          <p:nvPr/>
        </p:nvCxnSpPr>
        <p:spPr>
          <a:xfrm>
            <a:off x="1099505" y="2837111"/>
            <a:ext cx="664183" cy="60060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18" idx="2"/>
            <a:endCxn id="19" idx="0"/>
          </p:cNvCxnSpPr>
          <p:nvPr/>
        </p:nvCxnSpPr>
        <p:spPr>
          <a:xfrm>
            <a:off x="6444208" y="4556580"/>
            <a:ext cx="0" cy="23346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15" idx="2"/>
          </p:cNvCxnSpPr>
          <p:nvPr/>
        </p:nvCxnSpPr>
        <p:spPr>
          <a:xfrm flipH="1">
            <a:off x="2699792" y="2845833"/>
            <a:ext cx="612353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14" idx="2"/>
            <a:endCxn id="18" idx="0"/>
          </p:cNvCxnSpPr>
          <p:nvPr/>
        </p:nvCxnSpPr>
        <p:spPr>
          <a:xfrm>
            <a:off x="6444208" y="2855366"/>
            <a:ext cx="0" cy="5823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17" idx="2"/>
          </p:cNvCxnSpPr>
          <p:nvPr/>
        </p:nvCxnSpPr>
        <p:spPr>
          <a:xfrm>
            <a:off x="2107617" y="4530617"/>
            <a:ext cx="898351" cy="105152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>
            <a:stCxn id="19" idx="1"/>
          </p:cNvCxnSpPr>
          <p:nvPr/>
        </p:nvCxnSpPr>
        <p:spPr>
          <a:xfrm flipH="1" flipV="1">
            <a:off x="3131840" y="4430009"/>
            <a:ext cx="2304256" cy="72008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>
            <a:stCxn id="14" idx="2"/>
          </p:cNvCxnSpPr>
          <p:nvPr/>
        </p:nvCxnSpPr>
        <p:spPr>
          <a:xfrm flipH="1">
            <a:off x="3079726" y="2855366"/>
            <a:ext cx="3364482" cy="710547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19" idx="2"/>
            <a:endCxn id="20" idx="3"/>
          </p:cNvCxnSpPr>
          <p:nvPr/>
        </p:nvCxnSpPr>
        <p:spPr>
          <a:xfrm flipH="1">
            <a:off x="5022192" y="5510129"/>
            <a:ext cx="1422016" cy="363592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ovéPole 76"/>
          <p:cNvSpPr txBox="1"/>
          <p:nvPr/>
        </p:nvSpPr>
        <p:spPr>
          <a:xfrm>
            <a:off x="3257996" y="3822368"/>
            <a:ext cx="2051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= kontrolní postupy =</a:t>
            </a:r>
            <a:endParaRPr lang="cs-CZ" sz="1400" b="1" dirty="0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Vztah daňové kontroly a POP</a:t>
            </a:r>
          </a:p>
        </p:txBody>
      </p:sp>
    </p:spTree>
    <p:extLst>
      <p:ext uri="{BB962C8B-B14F-4D97-AF65-F5344CB8AC3E}">
        <p14:creationId xmlns:p14="http://schemas.microsoft.com/office/powerpoint/2010/main" val="247867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7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Týká se tzv. </a:t>
            </a:r>
            <a:r>
              <a:rPr lang="cs-CZ" sz="2000" b="1" dirty="0" smtClean="0"/>
              <a:t>vybrané činnosti </a:t>
            </a:r>
            <a:r>
              <a:rPr lang="cs-CZ" sz="1800" dirty="0" smtClean="0"/>
              <a:t>= vyhledávací činnost a kontrolní postupy</a:t>
            </a:r>
          </a:p>
          <a:p>
            <a:pPr marL="623888" indent="-514350">
              <a:lnSpc>
                <a:spcPct val="95000"/>
              </a:lnSpc>
            </a:pPr>
            <a:endParaRPr lang="cs-CZ" sz="6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Pouze pro </a:t>
            </a:r>
            <a:r>
              <a:rPr lang="cs-CZ" sz="2000" b="1" dirty="0" smtClean="0"/>
              <a:t>finanční a celní úřady</a:t>
            </a:r>
          </a:p>
          <a:p>
            <a:pPr marL="879476" lvl="1" indent="-514350">
              <a:lnSpc>
                <a:spcPct val="95000"/>
              </a:lnSpc>
            </a:pPr>
            <a:r>
              <a:rPr lang="cs-CZ" sz="1600" dirty="0" smtClean="0"/>
              <a:t>upraveno v zákoně č. 456/2011 Sb., o Finanční správě České republiky a v zákoně č. 17/2012 Sb., o Celní správě České republiky</a:t>
            </a:r>
          </a:p>
          <a:p>
            <a:pPr marL="879476" lvl="1" indent="-514350">
              <a:lnSpc>
                <a:spcPct val="95000"/>
              </a:lnSpc>
            </a:pPr>
            <a:endParaRPr lang="cs-CZ" sz="5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Změna účinná od 29. července 2016 </a:t>
            </a:r>
            <a:r>
              <a:rPr lang="cs-CZ" sz="1400" dirty="0" smtClean="0"/>
              <a:t>(den vyhlášení ve Sbírce zákonů)</a:t>
            </a:r>
          </a:p>
          <a:p>
            <a:pPr marL="879476" lvl="1" indent="-514350">
              <a:lnSpc>
                <a:spcPct val="95000"/>
              </a:lnSpc>
            </a:pPr>
            <a:endParaRPr lang="cs-CZ" sz="500" dirty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Výsledkem je </a:t>
            </a:r>
            <a:r>
              <a:rPr lang="cs-CZ" sz="2000" b="1" dirty="0" smtClean="0"/>
              <a:t>sdílená působnost</a:t>
            </a:r>
          </a:p>
          <a:p>
            <a:pPr marL="879476" lvl="1" indent="-514350">
              <a:lnSpc>
                <a:spcPct val="95000"/>
              </a:lnSpc>
            </a:pPr>
            <a:r>
              <a:rPr lang="cs-CZ" sz="1600" b="1" dirty="0" smtClean="0"/>
              <a:t>souběhová</a:t>
            </a:r>
            <a:r>
              <a:rPr lang="cs-CZ" sz="1600" dirty="0" smtClean="0"/>
              <a:t> – vyhledávací činnost (lze provádět nezávisle na sobě)</a:t>
            </a:r>
          </a:p>
          <a:p>
            <a:pPr marL="879476" lvl="1" indent="-514350">
              <a:lnSpc>
                <a:spcPct val="95000"/>
              </a:lnSpc>
            </a:pPr>
            <a:r>
              <a:rPr lang="cs-CZ" sz="1600" b="1" dirty="0" smtClean="0"/>
              <a:t>výlučná </a:t>
            </a:r>
            <a:r>
              <a:rPr lang="cs-CZ" sz="1600" dirty="0" smtClean="0"/>
              <a:t>– kontrolní postupy (postup provede ten, kdo zahájil nejdříve)</a:t>
            </a:r>
            <a:endParaRPr lang="cs-CZ" sz="1600" dirty="0"/>
          </a:p>
          <a:p>
            <a:pPr marL="879476" lvl="1" indent="-514350">
              <a:lnSpc>
                <a:spcPct val="95000"/>
              </a:lnSpc>
            </a:pPr>
            <a:endParaRPr lang="cs-CZ" sz="500" dirty="0"/>
          </a:p>
          <a:p>
            <a:pPr marL="623888" indent="-514350">
              <a:lnSpc>
                <a:spcPct val="95000"/>
              </a:lnSpc>
            </a:pPr>
            <a:r>
              <a:rPr lang="cs-CZ" sz="2000" dirty="0"/>
              <a:t>Právo seznámit se s obsahem spisového materiálu u úřadu příslušného k vydání rozhodnutí ve </a:t>
            </a:r>
            <a:r>
              <a:rPr lang="cs-CZ" sz="2000" dirty="0" smtClean="0"/>
              <a:t>věci</a:t>
            </a:r>
          </a:p>
          <a:p>
            <a:pPr marL="879476" lvl="1" indent="-514350">
              <a:lnSpc>
                <a:spcPct val="95000"/>
              </a:lnSpc>
            </a:pPr>
            <a:endParaRPr lang="cs-CZ" sz="500" dirty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Zachování účinků plné moci</a:t>
            </a:r>
            <a:endParaRPr lang="cs-CZ" sz="2000" dirty="0"/>
          </a:p>
          <a:p>
            <a:pPr marL="623888" indent="-514350">
              <a:lnSpc>
                <a:spcPct val="95000"/>
              </a:lnSpc>
            </a:pPr>
            <a:endParaRPr lang="cs-CZ" sz="2000" dirty="0"/>
          </a:p>
          <a:p>
            <a:pPr marL="623888" indent="-514350">
              <a:lnSpc>
                <a:spcPct val="95000"/>
              </a:lnSpc>
            </a:pPr>
            <a:endParaRPr lang="cs-CZ" sz="2000" dirty="0"/>
          </a:p>
          <a:p>
            <a:pPr marL="623888" indent="-514350">
              <a:lnSpc>
                <a:spcPct val="95000"/>
              </a:lnSpc>
            </a:pPr>
            <a:endParaRPr lang="cs-CZ" sz="2000" dirty="0" smtClean="0"/>
          </a:p>
          <a:p>
            <a:pPr marL="623888" indent="-514350">
              <a:lnSpc>
                <a:spcPct val="95000"/>
              </a:lnSpc>
            </a:pPr>
            <a:endParaRPr lang="cs-CZ" sz="2000" dirty="0"/>
          </a:p>
          <a:p>
            <a:pPr marL="623888" indent="-514350">
              <a:lnSpc>
                <a:spcPct val="95000"/>
              </a:lnSpc>
            </a:pPr>
            <a:endParaRPr lang="cs-CZ" sz="2000" dirty="0" smtClean="0"/>
          </a:p>
        </p:txBody>
      </p:sp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Celostátní územní působnost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15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34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90000"/>
              </a:lnSpc>
              <a:spcBef>
                <a:spcPct val="25000"/>
              </a:spcBef>
            </a:pPr>
            <a:r>
              <a:rPr lang="cs-CZ" sz="2400" b="1" dirty="0" smtClean="0"/>
              <a:t>Cíl:</a:t>
            </a:r>
            <a:r>
              <a:rPr lang="cs-CZ" sz="2400" dirty="0" smtClean="0"/>
              <a:t>  </a:t>
            </a:r>
            <a:r>
              <a:rPr lang="cs-CZ" sz="2000" dirty="0" smtClean="0"/>
              <a:t>získání poznatků (zjištění skutkového stavu) důležitých pro vydání rozhodnutí nebo další procesní postup</a:t>
            </a:r>
          </a:p>
          <a:p>
            <a:pPr marL="623888" indent="-514350">
              <a:lnSpc>
                <a:spcPct val="90000"/>
              </a:lnSpc>
              <a:spcBef>
                <a:spcPct val="25000"/>
              </a:spcBef>
            </a:pPr>
            <a:endParaRPr lang="cs-CZ" sz="1000" dirty="0" smtClean="0"/>
          </a:p>
          <a:p>
            <a:pPr marL="623888" indent="-514350">
              <a:lnSpc>
                <a:spcPct val="90000"/>
              </a:lnSpc>
              <a:spcBef>
                <a:spcPct val="25000"/>
              </a:spcBef>
            </a:pPr>
            <a:r>
              <a:rPr lang="cs-CZ" sz="2400" b="1" dirty="0" smtClean="0"/>
              <a:t>Důkazní povinnost</a:t>
            </a:r>
            <a:r>
              <a:rPr lang="cs-CZ" sz="2400" dirty="0" smtClean="0"/>
              <a:t> </a:t>
            </a:r>
            <a:r>
              <a:rPr lang="cs-CZ" sz="2000" dirty="0" smtClean="0"/>
              <a:t>(tj. povinnost předložit či navrhnout důkazní prostředky)</a:t>
            </a:r>
            <a:r>
              <a:rPr lang="cs-CZ" sz="2400" dirty="0" smtClean="0"/>
              <a:t> </a:t>
            </a:r>
            <a:r>
              <a:rPr lang="cs-CZ" sz="2000" dirty="0" smtClean="0"/>
              <a:t>ohledně toho, co daňový subjekt tvrdil nebo tvrdit měl</a:t>
            </a:r>
          </a:p>
          <a:p>
            <a:pPr marL="830263" lvl="1" indent="-438150">
              <a:lnSpc>
                <a:spcPct val="90000"/>
              </a:lnSpc>
              <a:spcBef>
                <a:spcPct val="25000"/>
              </a:spcBef>
            </a:pPr>
            <a:r>
              <a:rPr lang="cs-CZ" sz="1800" dirty="0" smtClean="0"/>
              <a:t>její splnění nemusí vždy znamenat unesení </a:t>
            </a:r>
            <a:r>
              <a:rPr lang="cs-CZ" sz="1800" b="1" dirty="0" smtClean="0"/>
              <a:t>důkazního břemene</a:t>
            </a:r>
            <a:r>
              <a:rPr lang="cs-CZ" sz="1800" dirty="0" smtClean="0"/>
              <a:t> (tj. odpovědnost za to, že bude správci daně prokázáno to, co tvrdil nebo tvrdit měl)</a:t>
            </a:r>
          </a:p>
          <a:p>
            <a:pPr marL="830263" lvl="1" indent="-438150">
              <a:lnSpc>
                <a:spcPct val="90000"/>
              </a:lnSpc>
              <a:spcBef>
                <a:spcPct val="25000"/>
              </a:spcBef>
            </a:pPr>
            <a:r>
              <a:rPr lang="cs-CZ" sz="1800" dirty="0" smtClean="0"/>
              <a:t>navazuje na </a:t>
            </a:r>
            <a:r>
              <a:rPr lang="cs-CZ" sz="1800" b="1" dirty="0" smtClean="0"/>
              <a:t>povinnost tvrzení</a:t>
            </a:r>
            <a:r>
              <a:rPr lang="cs-CZ" sz="1800" dirty="0" smtClean="0"/>
              <a:t> (tj. povinnost uvést skutečnosti důležité pro rozhodnutí)</a:t>
            </a:r>
          </a:p>
          <a:p>
            <a:pPr marL="623888" indent="-514350">
              <a:lnSpc>
                <a:spcPct val="90000"/>
              </a:lnSpc>
              <a:spcBef>
                <a:spcPct val="25000"/>
              </a:spcBef>
            </a:pPr>
            <a:endParaRPr lang="cs-CZ" sz="800" dirty="0" smtClean="0"/>
          </a:p>
          <a:p>
            <a:pPr marL="623888" indent="-514350">
              <a:lnSpc>
                <a:spcPct val="90000"/>
              </a:lnSpc>
              <a:spcBef>
                <a:spcPct val="25000"/>
              </a:spcBef>
            </a:pPr>
            <a:r>
              <a:rPr lang="cs-CZ" sz="2400" dirty="0" smtClean="0"/>
              <a:t>Nelze prokazovat neexistující skutečnosti </a:t>
            </a:r>
          </a:p>
          <a:p>
            <a:pPr marL="830263" lvl="1" indent="-438150">
              <a:lnSpc>
                <a:spcPct val="90000"/>
              </a:lnSpc>
              <a:spcBef>
                <a:spcPct val="25000"/>
              </a:spcBef>
            </a:pPr>
            <a:r>
              <a:rPr lang="cs-CZ" sz="1800" dirty="0" smtClean="0"/>
              <a:t>tzv. negativní důkazní teorie</a:t>
            </a:r>
            <a:endParaRPr lang="cs-CZ" sz="2000" dirty="0" smtClean="0"/>
          </a:p>
        </p:txBody>
      </p:sp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Dokazování 1/2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16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95000"/>
              </a:lnSpc>
            </a:pPr>
            <a:r>
              <a:rPr lang="cs-CZ" sz="2400" dirty="0" smtClean="0">
                <a:solidFill>
                  <a:srgbClr val="000000"/>
                </a:solidFill>
              </a:rPr>
              <a:t>Pojmy:</a:t>
            </a:r>
          </a:p>
          <a:p>
            <a:pPr marL="830263" lvl="1" indent="-438150">
              <a:lnSpc>
                <a:spcPct val="90000"/>
              </a:lnSpc>
              <a:spcBef>
                <a:spcPct val="30000"/>
              </a:spcBef>
            </a:pPr>
            <a:r>
              <a:rPr lang="cs-CZ" sz="1800" b="1" dirty="0" smtClean="0">
                <a:solidFill>
                  <a:srgbClr val="000000"/>
                </a:solidFill>
              </a:rPr>
              <a:t>Důkazní prostředek</a:t>
            </a:r>
            <a:r>
              <a:rPr lang="cs-CZ" sz="1800" dirty="0" smtClean="0">
                <a:solidFill>
                  <a:srgbClr val="000000"/>
                </a:solidFill>
              </a:rPr>
              <a:t>  =  procesní činnost při dokazování </a:t>
            </a:r>
          </a:p>
          <a:p>
            <a:pPr marL="830263" lvl="1" indent="-438150">
              <a:lnSpc>
                <a:spcPct val="90000"/>
              </a:lnSpc>
              <a:spcBef>
                <a:spcPct val="30000"/>
              </a:spcBef>
            </a:pPr>
            <a:r>
              <a:rPr lang="cs-CZ" sz="1800" b="1" dirty="0" smtClean="0">
                <a:solidFill>
                  <a:srgbClr val="000000"/>
                </a:solidFill>
              </a:rPr>
              <a:t>Pramen důkazu</a:t>
            </a:r>
            <a:r>
              <a:rPr lang="cs-CZ" sz="1800" dirty="0" smtClean="0">
                <a:solidFill>
                  <a:srgbClr val="000000"/>
                </a:solidFill>
              </a:rPr>
              <a:t>  =  nosič informace </a:t>
            </a:r>
          </a:p>
          <a:p>
            <a:pPr marL="830263" lvl="1" indent="-438150">
              <a:lnSpc>
                <a:spcPct val="90000"/>
              </a:lnSpc>
              <a:spcBef>
                <a:spcPct val="30000"/>
              </a:spcBef>
            </a:pPr>
            <a:r>
              <a:rPr lang="cs-CZ" sz="1800" b="1" dirty="0" smtClean="0">
                <a:solidFill>
                  <a:srgbClr val="000000"/>
                </a:solidFill>
              </a:rPr>
              <a:t>Důkaz  </a:t>
            </a:r>
            <a:r>
              <a:rPr lang="cs-CZ" sz="1800" dirty="0" smtClean="0">
                <a:solidFill>
                  <a:srgbClr val="000000"/>
                </a:solidFill>
              </a:rPr>
              <a:t>=  přímý poznatek (informace) z procesu dokazování </a:t>
            </a:r>
          </a:p>
          <a:p>
            <a:pPr marL="623888" indent="-514350">
              <a:lnSpc>
                <a:spcPct val="90000"/>
              </a:lnSpc>
              <a:buFontTx/>
              <a:buNone/>
            </a:pPr>
            <a:endParaRPr lang="cs-CZ" sz="900" dirty="0" smtClean="0"/>
          </a:p>
          <a:p>
            <a:pPr marL="830263" lvl="1" indent="-438150">
              <a:lnSpc>
                <a:spcPct val="135000"/>
              </a:lnSpc>
              <a:buFontTx/>
              <a:buAutoNum type="arabicPeriod"/>
            </a:pPr>
            <a:r>
              <a:rPr lang="cs-CZ" sz="1800" b="1" dirty="0" smtClean="0">
                <a:solidFill>
                  <a:srgbClr val="000000"/>
                </a:solidFill>
              </a:rPr>
              <a:t>tvrzení daňového subjektu</a:t>
            </a:r>
            <a:r>
              <a:rPr lang="cs-CZ" sz="1800" dirty="0" smtClean="0">
                <a:solidFill>
                  <a:srgbClr val="000000"/>
                </a:solidFill>
              </a:rPr>
              <a:t> (ústní či písemné)</a:t>
            </a:r>
          </a:p>
          <a:p>
            <a:pPr marL="830263" lvl="1" indent="-438150">
              <a:lnSpc>
                <a:spcPct val="110000"/>
              </a:lnSpc>
              <a:buFontTx/>
              <a:buAutoNum type="arabicPeriod"/>
            </a:pPr>
            <a:r>
              <a:rPr lang="cs-CZ" sz="1800" b="1" dirty="0" smtClean="0">
                <a:solidFill>
                  <a:srgbClr val="000000"/>
                </a:solidFill>
              </a:rPr>
              <a:t>listiny</a:t>
            </a:r>
            <a:r>
              <a:rPr lang="cs-CZ" sz="1800" dirty="0" smtClean="0">
                <a:solidFill>
                  <a:srgbClr val="000000"/>
                </a:solidFill>
              </a:rPr>
              <a:t> (elektronická i listinná forma)</a:t>
            </a:r>
          </a:p>
          <a:p>
            <a:pPr marL="830263" lvl="1" indent="-438150">
              <a:lnSpc>
                <a:spcPct val="110000"/>
              </a:lnSpc>
              <a:buFontTx/>
              <a:buAutoNum type="arabicPeriod"/>
            </a:pPr>
            <a:r>
              <a:rPr lang="cs-CZ" sz="1800" b="1" dirty="0" smtClean="0">
                <a:solidFill>
                  <a:srgbClr val="000000"/>
                </a:solidFill>
              </a:rPr>
              <a:t>znalecké posudky </a:t>
            </a:r>
            <a:r>
              <a:rPr lang="cs-CZ" sz="1800" dirty="0" smtClean="0">
                <a:solidFill>
                  <a:srgbClr val="000000"/>
                </a:solidFill>
              </a:rPr>
              <a:t>(ústní či písemné)</a:t>
            </a:r>
          </a:p>
          <a:p>
            <a:pPr marL="830263" lvl="1" indent="-438150">
              <a:lnSpc>
                <a:spcPct val="120000"/>
              </a:lnSpc>
              <a:buFontTx/>
              <a:buAutoNum type="arabicPeriod"/>
            </a:pPr>
            <a:r>
              <a:rPr lang="cs-CZ" sz="1800" b="1" dirty="0" smtClean="0">
                <a:solidFill>
                  <a:srgbClr val="000000"/>
                </a:solidFill>
              </a:rPr>
              <a:t>svědecké výpovědi </a:t>
            </a:r>
            <a:r>
              <a:rPr lang="cs-CZ" sz="1800" dirty="0" smtClean="0">
                <a:solidFill>
                  <a:srgbClr val="000000"/>
                </a:solidFill>
              </a:rPr>
              <a:t>(pouze ústní)</a:t>
            </a:r>
          </a:p>
          <a:p>
            <a:pPr marL="830263" lvl="1" indent="-438150">
              <a:lnSpc>
                <a:spcPct val="120000"/>
              </a:lnSpc>
              <a:buFontTx/>
              <a:buAutoNum type="arabicPeriod"/>
            </a:pPr>
            <a:r>
              <a:rPr lang="cs-CZ" sz="1800" b="1" dirty="0" smtClean="0">
                <a:solidFill>
                  <a:srgbClr val="000000"/>
                </a:solidFill>
              </a:rPr>
              <a:t>ohledání věci</a:t>
            </a:r>
          </a:p>
          <a:p>
            <a:pPr marL="623888" indent="-514350">
              <a:lnSpc>
                <a:spcPct val="120000"/>
              </a:lnSpc>
            </a:pPr>
            <a:endParaRPr lang="cs-CZ" sz="900" b="1" dirty="0" smtClean="0">
              <a:solidFill>
                <a:srgbClr val="000000"/>
              </a:solidFill>
            </a:endParaRPr>
          </a:p>
          <a:p>
            <a:pPr marL="623888" indent="-514350">
              <a:lnSpc>
                <a:spcPct val="120000"/>
              </a:lnSpc>
            </a:pPr>
            <a:r>
              <a:rPr lang="cs-CZ" sz="2400" b="1" dirty="0" smtClean="0">
                <a:solidFill>
                  <a:srgbClr val="000000"/>
                </a:solidFill>
              </a:rPr>
              <a:t>Hodnocení</a:t>
            </a:r>
            <a:r>
              <a:rPr lang="cs-CZ" sz="2400" dirty="0" smtClean="0">
                <a:solidFill>
                  <a:srgbClr val="000000"/>
                </a:solidFill>
              </a:rPr>
              <a:t> důkazů</a:t>
            </a:r>
            <a:r>
              <a:rPr lang="cs-CZ" sz="2400" b="1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(důkazních prostředků)</a:t>
            </a:r>
          </a:p>
        </p:txBody>
      </p:sp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Dokazování</a:t>
            </a:r>
            <a:r>
              <a:rPr lang="cs-CZ" sz="3600" dirty="0"/>
              <a:t> </a:t>
            </a:r>
            <a:r>
              <a:rPr lang="cs-CZ" sz="3600" dirty="0" smtClean="0"/>
              <a:t>2/2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17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332"/>
          </a:xfrm>
        </p:spPr>
        <p:txBody>
          <a:bodyPr/>
          <a:lstStyle/>
          <a:p>
            <a:pPr marL="623888" indent="-514350"/>
            <a:r>
              <a:rPr lang="cs-CZ" sz="1800" dirty="0" smtClean="0"/>
              <a:t>Daň lze stanovit </a:t>
            </a:r>
            <a:r>
              <a:rPr lang="cs-CZ" sz="1800" b="1" dirty="0" smtClean="0"/>
              <a:t>podle pomůcek</a:t>
            </a:r>
            <a:r>
              <a:rPr lang="cs-CZ" sz="1800" dirty="0" smtClean="0"/>
              <a:t> pokud:</a:t>
            </a:r>
          </a:p>
          <a:p>
            <a:pPr marL="830263" lvl="1" indent="-438150"/>
            <a:r>
              <a:rPr lang="cs-CZ" sz="1600" dirty="0" smtClean="0"/>
              <a:t>daň nelze stanovit na základě dokazování</a:t>
            </a:r>
            <a:r>
              <a:rPr lang="cs-CZ" sz="1000" dirty="0" smtClean="0"/>
              <a:t> </a:t>
            </a:r>
            <a:r>
              <a:rPr lang="cs-CZ" sz="1400" dirty="0" smtClean="0"/>
              <a:t>(sekundární)</a:t>
            </a:r>
            <a:r>
              <a:rPr lang="cs-CZ" sz="1000" dirty="0" smtClean="0"/>
              <a:t> </a:t>
            </a:r>
            <a:r>
              <a:rPr lang="cs-CZ" sz="1200" dirty="0" smtClean="0"/>
              <a:t>a zároveň</a:t>
            </a:r>
          </a:p>
          <a:p>
            <a:pPr marL="830263" lvl="1" indent="-438150"/>
            <a:r>
              <a:rPr lang="cs-CZ" sz="1600" dirty="0" smtClean="0"/>
              <a:t>daňový subjekt nesplnil svou důkazní povinnost </a:t>
            </a:r>
            <a:r>
              <a:rPr lang="cs-CZ" sz="1200" dirty="0" smtClean="0"/>
              <a:t>nebo</a:t>
            </a:r>
          </a:p>
          <a:p>
            <a:pPr marL="830263" lvl="1" indent="-438150"/>
            <a:r>
              <a:rPr lang="cs-CZ" sz="1600" dirty="0" smtClean="0"/>
              <a:t>daňový subjekt nesplnil povinnost součinnosti</a:t>
            </a:r>
          </a:p>
          <a:p>
            <a:pPr marL="623888" indent="-514350"/>
            <a:endParaRPr lang="cs-CZ" sz="400" dirty="0" smtClean="0"/>
          </a:p>
          <a:p>
            <a:pPr marL="623888" indent="-514350"/>
            <a:r>
              <a:rPr lang="cs-CZ" sz="1800" dirty="0" smtClean="0"/>
              <a:t>Jako pomůcky lze použít zejména:</a:t>
            </a:r>
          </a:p>
          <a:p>
            <a:pPr marL="830263" lvl="1" indent="-438150"/>
            <a:r>
              <a:rPr lang="cs-CZ" sz="1400" dirty="0" smtClean="0"/>
              <a:t>nezpochybněné důkazní prostředky</a:t>
            </a:r>
          </a:p>
          <a:p>
            <a:pPr marL="830263" lvl="1" indent="-438150"/>
            <a:r>
              <a:rPr lang="cs-CZ" sz="1400" dirty="0" smtClean="0"/>
              <a:t>podaná vysvětlení</a:t>
            </a:r>
          </a:p>
          <a:p>
            <a:pPr marL="830263" lvl="1" indent="-438150"/>
            <a:r>
              <a:rPr lang="cs-CZ" sz="1400" dirty="0" smtClean="0"/>
              <a:t>srovnání s jiným daňovým subjektem </a:t>
            </a:r>
          </a:p>
          <a:p>
            <a:pPr marL="830263" lvl="1" indent="-438150"/>
            <a:r>
              <a:rPr lang="cs-CZ" sz="1400" dirty="0" smtClean="0"/>
              <a:t>vlastní poznatky správce daně</a:t>
            </a:r>
          </a:p>
          <a:p>
            <a:pPr marL="623888" indent="-514350"/>
            <a:endParaRPr lang="cs-CZ" sz="400" dirty="0" smtClean="0"/>
          </a:p>
          <a:p>
            <a:pPr marL="623888" indent="-514350"/>
            <a:r>
              <a:rPr lang="cs-CZ" sz="1800" dirty="0" smtClean="0"/>
              <a:t>Správce daně přihlíží i k případným výhodám pro daňový subjekt </a:t>
            </a:r>
            <a:r>
              <a:rPr lang="cs-CZ" sz="1600" dirty="0" smtClean="0"/>
              <a:t> </a:t>
            </a:r>
            <a:r>
              <a:rPr lang="cs-CZ" sz="1400" dirty="0" smtClean="0"/>
              <a:t>(i když nebyly uplatněny)</a:t>
            </a:r>
          </a:p>
          <a:p>
            <a:pPr marL="623888" indent="-514350"/>
            <a:endParaRPr lang="cs-CZ" sz="400" dirty="0" smtClean="0"/>
          </a:p>
          <a:p>
            <a:pPr marL="623888" indent="-514350"/>
            <a:r>
              <a:rPr lang="cs-CZ" sz="1800" dirty="0" smtClean="0">
                <a:solidFill>
                  <a:srgbClr val="C00000"/>
                </a:solidFill>
              </a:rPr>
              <a:t>Zvláštní úprava v zákoně o daních z příjmů </a:t>
            </a:r>
            <a:r>
              <a:rPr lang="cs-CZ" sz="1600" dirty="0" smtClean="0">
                <a:solidFill>
                  <a:srgbClr val="C00000"/>
                </a:solidFill>
              </a:rPr>
              <a:t>(od 1. prosince 2016)</a:t>
            </a:r>
          </a:p>
          <a:p>
            <a:pPr marL="879476" lvl="1" indent="-514350"/>
            <a:r>
              <a:rPr lang="cs-CZ" sz="1400" dirty="0" smtClean="0">
                <a:solidFill>
                  <a:srgbClr val="C00000"/>
                </a:solidFill>
              </a:rPr>
              <a:t>tzv. „zákon“ o prokazování původu majetku</a:t>
            </a:r>
            <a:endParaRPr lang="cs-CZ" sz="1400" dirty="0">
              <a:solidFill>
                <a:srgbClr val="C00000"/>
              </a:solidFill>
            </a:endParaRPr>
          </a:p>
          <a:p>
            <a:pPr marL="623888" indent="-514350"/>
            <a:endParaRPr lang="cs-CZ" sz="400" dirty="0" smtClean="0"/>
          </a:p>
          <a:p>
            <a:pPr marL="623888" indent="-514350"/>
            <a:r>
              <a:rPr lang="cs-CZ" sz="1800" b="1" dirty="0" smtClean="0"/>
              <a:t>Sjednání daně</a:t>
            </a:r>
            <a:r>
              <a:rPr lang="cs-CZ" sz="1600" dirty="0" smtClean="0"/>
              <a:t> - </a:t>
            </a:r>
            <a:r>
              <a:rPr lang="cs-CZ" sz="1800" dirty="0" smtClean="0"/>
              <a:t>nelze-li daň stanovit ani podle pomůcek </a:t>
            </a:r>
            <a:r>
              <a:rPr lang="cs-CZ" sz="1600" dirty="0" smtClean="0"/>
              <a:t>(terciární)</a:t>
            </a:r>
          </a:p>
        </p:txBody>
      </p:sp>
      <p:sp>
        <p:nvSpPr>
          <p:cNvPr id="6144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Pomůcky a sjednání daně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18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hrdlicl@prf.cuni.cz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11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Postupy při správě daní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Řízení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Další postupy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endParaRPr lang="cs-CZ" dirty="0" smtClean="0"/>
          </a:p>
        </p:txBody>
      </p:sp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Osnova</a:t>
            </a:r>
          </a:p>
        </p:txBody>
      </p:sp>
      <p:sp>
        <p:nvSpPr>
          <p:cNvPr id="15364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2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cs-CZ" sz="2900" b="1" dirty="0" smtClean="0"/>
              <a:t>Řízení </a:t>
            </a:r>
            <a:r>
              <a:rPr lang="cs-CZ" sz="2500" dirty="0" smtClean="0"/>
              <a:t>= zákonem upravený postup (proces), jehož cílem je rozhodnout (vydat rozhodnutí)</a:t>
            </a:r>
            <a:endParaRPr lang="cs-CZ" sz="2500" dirty="0" smtClean="0">
              <a:latin typeface="Arial" charset="0"/>
            </a:endParaRPr>
          </a:p>
          <a:p>
            <a:pPr marL="830263" lvl="1" indent="-438150">
              <a:lnSpc>
                <a:spcPct val="80000"/>
              </a:lnSpc>
            </a:pPr>
            <a:endParaRPr lang="cs-CZ" sz="1000" dirty="0" smtClean="0">
              <a:cs typeface="Times New Roman" pitchFamily="18" charset="0"/>
            </a:endParaRPr>
          </a:p>
          <a:p>
            <a:pPr marL="830263" lvl="1" indent="-438150">
              <a:lnSpc>
                <a:spcPct val="80000"/>
              </a:lnSpc>
            </a:pPr>
            <a:r>
              <a:rPr lang="cs-CZ" sz="2200" dirty="0" smtClean="0">
                <a:cs typeface="Times New Roman" pitchFamily="18" charset="0"/>
              </a:rPr>
              <a:t>Rozhodnutí</a:t>
            </a:r>
            <a:r>
              <a:rPr lang="cs-CZ" sz="2200" dirty="0" smtClean="0"/>
              <a:t>m správce daně:</a:t>
            </a:r>
          </a:p>
          <a:p>
            <a:pPr marL="1030288" lvl="2" indent="-400050">
              <a:lnSpc>
                <a:spcPct val="80000"/>
              </a:lnSpc>
              <a:buFontTx/>
              <a:buChar char="–"/>
            </a:pPr>
            <a:r>
              <a:rPr lang="cs-CZ" sz="2000" dirty="0" smtClean="0"/>
              <a:t>ukládá povinnosti a přiznává práva (konstitutivní</a:t>
            </a:r>
            <a:r>
              <a:rPr lang="cs-CZ" sz="2000" dirty="0" smtClean="0">
                <a:latin typeface="Arial" charset="0"/>
              </a:rPr>
              <a:t>)</a:t>
            </a:r>
            <a:endParaRPr lang="cs-CZ" sz="2000" dirty="0" smtClean="0"/>
          </a:p>
          <a:p>
            <a:pPr marL="1030288" lvl="2" indent="-400050">
              <a:lnSpc>
                <a:spcPct val="80000"/>
              </a:lnSpc>
              <a:buFontTx/>
              <a:buChar char="–"/>
            </a:pPr>
            <a:r>
              <a:rPr lang="cs-CZ" sz="2000" dirty="0" smtClean="0"/>
              <a:t>prohlašuje již existující práva a povinnosti (deklaratorní)</a:t>
            </a:r>
          </a:p>
          <a:p>
            <a:pPr marL="1030288" lvl="2" indent="-400050">
              <a:lnSpc>
                <a:spcPct val="80000"/>
              </a:lnSpc>
              <a:buFontTx/>
              <a:buChar char="–"/>
            </a:pPr>
            <a:endParaRPr lang="cs-CZ" sz="1800" dirty="0" smtClean="0"/>
          </a:p>
          <a:p>
            <a:pPr marL="623888" indent="-51435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cs-CZ" sz="2900" b="1" dirty="0" smtClean="0"/>
              <a:t>Postup</a:t>
            </a:r>
            <a:r>
              <a:rPr lang="cs-CZ" sz="2900" dirty="0" smtClean="0"/>
              <a:t> </a:t>
            </a:r>
            <a:r>
              <a:rPr lang="cs-CZ" sz="2500" dirty="0" smtClean="0"/>
              <a:t>(rozuměj „další postup“) = ucelený a zákonem upravený proces, jehož cílem není rozhodnout </a:t>
            </a:r>
            <a:r>
              <a:rPr lang="cs-CZ" sz="2000" dirty="0" smtClean="0"/>
              <a:t>(nevydává se zde žádné rozhodnutí)</a:t>
            </a:r>
          </a:p>
          <a:p>
            <a:pPr marL="1030288" lvl="2" indent="-40005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cs-CZ" sz="2000" dirty="0" smtClean="0"/>
              <a:t>formalizované postupy   </a:t>
            </a:r>
            <a:endParaRPr lang="cs-CZ" sz="2000" dirty="0" smtClean="0">
              <a:latin typeface="Arial" charset="0"/>
            </a:endParaRPr>
          </a:p>
          <a:p>
            <a:pPr marL="1030288" lvl="2" indent="-40005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cs-CZ" sz="2000" dirty="0" smtClean="0"/>
              <a:t>neformalizované postupy</a:t>
            </a:r>
          </a:p>
        </p:txBody>
      </p:sp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4000" dirty="0" smtClean="0"/>
              <a:t>Postupy při správě daní</a:t>
            </a:r>
            <a:endParaRPr lang="cs-CZ" sz="37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3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Členění postupů při správě daní</a:t>
            </a:r>
            <a:endParaRPr lang="cs-CZ" sz="3600" dirty="0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4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56147" y="1428597"/>
            <a:ext cx="7488832" cy="43204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/>
              <a:t>Postupy při správě daní</a:t>
            </a:r>
          </a:p>
          <a:p>
            <a:pPr algn="ctr"/>
            <a:endParaRPr lang="cs-CZ" sz="3200" b="1" dirty="0"/>
          </a:p>
          <a:p>
            <a:pPr algn="ctr"/>
            <a:endParaRPr lang="cs-CZ" sz="3200" b="1" dirty="0" smtClean="0"/>
          </a:p>
          <a:p>
            <a:pPr algn="ctr"/>
            <a:endParaRPr lang="cs-CZ" sz="3200" b="1" dirty="0"/>
          </a:p>
          <a:p>
            <a:pPr algn="ctr"/>
            <a:endParaRPr lang="cs-CZ" sz="3200" b="1" dirty="0" smtClean="0"/>
          </a:p>
          <a:p>
            <a:pPr algn="ctr"/>
            <a:endParaRPr lang="cs-CZ" sz="3200" b="1" dirty="0"/>
          </a:p>
          <a:p>
            <a:pPr algn="ctr"/>
            <a:endParaRPr lang="cs-CZ" sz="3200" b="1" dirty="0"/>
          </a:p>
        </p:txBody>
      </p:sp>
      <p:sp>
        <p:nvSpPr>
          <p:cNvPr id="9" name="Obdélník 8"/>
          <p:cNvSpPr/>
          <p:nvPr/>
        </p:nvSpPr>
        <p:spPr>
          <a:xfrm>
            <a:off x="1043608" y="2852936"/>
            <a:ext cx="2304256" cy="25922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Řízení</a:t>
            </a:r>
            <a:endParaRPr lang="cs-CZ" sz="2800" b="1" dirty="0"/>
          </a:p>
        </p:txBody>
      </p:sp>
      <p:sp>
        <p:nvSpPr>
          <p:cNvPr id="10" name="Obdélník 9"/>
          <p:cNvSpPr/>
          <p:nvPr/>
        </p:nvSpPr>
        <p:spPr>
          <a:xfrm>
            <a:off x="3563888" y="2852936"/>
            <a:ext cx="4464495" cy="25922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Jiné postupy</a:t>
            </a:r>
          </a:p>
          <a:p>
            <a:pPr algn="ctr"/>
            <a:endParaRPr lang="cs-CZ" sz="2800" b="1" dirty="0"/>
          </a:p>
          <a:p>
            <a:pPr algn="ctr"/>
            <a:endParaRPr lang="cs-CZ" sz="2800" b="1" dirty="0" smtClean="0"/>
          </a:p>
          <a:p>
            <a:pPr algn="ctr"/>
            <a:endParaRPr lang="cs-CZ" sz="2800" b="1" dirty="0"/>
          </a:p>
        </p:txBody>
      </p:sp>
      <p:sp>
        <p:nvSpPr>
          <p:cNvPr id="11" name="Obdélník 10"/>
          <p:cNvSpPr/>
          <p:nvPr/>
        </p:nvSpPr>
        <p:spPr>
          <a:xfrm>
            <a:off x="3707904" y="4149080"/>
            <a:ext cx="1944216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Formalizované</a:t>
            </a:r>
            <a:endParaRPr lang="cs-CZ" b="1" dirty="0"/>
          </a:p>
        </p:txBody>
      </p:sp>
      <p:sp>
        <p:nvSpPr>
          <p:cNvPr id="12" name="Obdélník 11"/>
          <p:cNvSpPr/>
          <p:nvPr/>
        </p:nvSpPr>
        <p:spPr>
          <a:xfrm>
            <a:off x="5724128" y="4149080"/>
            <a:ext cx="2156388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Neformalizované</a:t>
            </a:r>
            <a:endParaRPr lang="cs-CZ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18095029"/>
              </p:ext>
            </p:extLst>
          </p:nvPr>
        </p:nvGraphicFramePr>
        <p:xfrm>
          <a:off x="1500399" y="1052736"/>
          <a:ext cx="600032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5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Vztah řízení a dalších postupů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Řízení 1/3</a:t>
            </a:r>
            <a:endParaRPr lang="cs-CZ" sz="36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23208341"/>
              </p:ext>
            </p:extLst>
          </p:nvPr>
        </p:nvGraphicFramePr>
        <p:xfrm>
          <a:off x="1048235" y="1268760"/>
          <a:ext cx="345638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45573517"/>
              </p:ext>
            </p:extLst>
          </p:nvPr>
        </p:nvGraphicFramePr>
        <p:xfrm>
          <a:off x="5004048" y="1268760"/>
          <a:ext cx="345638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6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3888" indent="-514350">
              <a:lnSpc>
                <a:spcPct val="90000"/>
              </a:lnSpc>
            </a:pPr>
            <a:r>
              <a:rPr lang="cs-CZ" sz="2500" b="1" dirty="0" smtClean="0">
                <a:cs typeface="Times New Roman" pitchFamily="18" charset="0"/>
              </a:rPr>
              <a:t>Vydání</a:t>
            </a:r>
            <a:r>
              <a:rPr lang="cs-CZ" sz="2500" dirty="0" smtClean="0">
                <a:cs typeface="Times New Roman" pitchFamily="18" charset="0"/>
              </a:rPr>
              <a:t> rozhodnutí (vč. výzvy)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dirty="0" smtClean="0">
                <a:cs typeface="Times New Roman" pitchFamily="18" charset="0"/>
              </a:rPr>
              <a:t>podepsání vs. expedice</a:t>
            </a:r>
            <a:endParaRPr lang="cs-CZ" sz="800" dirty="0" smtClean="0">
              <a:cs typeface="Times New Roman" pitchFamily="18" charset="0"/>
            </a:endParaRPr>
          </a:p>
          <a:p>
            <a:pPr marL="623888" indent="-514350">
              <a:lnSpc>
                <a:spcPct val="90000"/>
              </a:lnSpc>
            </a:pPr>
            <a:r>
              <a:rPr lang="cs-CZ" sz="2500" b="1" dirty="0" smtClean="0"/>
              <a:t>Účinnost </a:t>
            </a:r>
            <a:r>
              <a:rPr lang="cs-CZ" sz="2500" dirty="0" smtClean="0"/>
              <a:t>rozhodnutí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dirty="0" smtClean="0"/>
              <a:t>oznámení vs. doručení</a:t>
            </a:r>
          </a:p>
          <a:p>
            <a:pPr marL="623888" indent="-514350">
              <a:lnSpc>
                <a:spcPct val="90000"/>
              </a:lnSpc>
            </a:pPr>
            <a:endParaRPr lang="cs-CZ" sz="800" dirty="0" smtClean="0"/>
          </a:p>
          <a:p>
            <a:pPr marL="623888" indent="-514350">
              <a:lnSpc>
                <a:spcPct val="90000"/>
              </a:lnSpc>
            </a:pPr>
            <a:r>
              <a:rPr lang="cs-CZ" sz="2500" b="1" dirty="0" smtClean="0"/>
              <a:t>Právní moc</a:t>
            </a:r>
            <a:r>
              <a:rPr lang="cs-CZ" sz="2500" dirty="0" smtClean="0"/>
              <a:t> rozhodnutí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i="1" dirty="0" smtClean="0"/>
              <a:t>Formální právní moc</a:t>
            </a:r>
            <a:r>
              <a:rPr lang="cs-CZ" sz="1800" dirty="0" smtClean="0"/>
              <a:t> </a:t>
            </a:r>
            <a:r>
              <a:rPr lang="cs-CZ" sz="1600" dirty="0" smtClean="0"/>
              <a:t>= závaznost a nezměnitelnost rozhodnutí (rozhodnutí je konečné)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i="1" dirty="0" smtClean="0"/>
              <a:t>Materiální právní moc</a:t>
            </a:r>
            <a:r>
              <a:rPr lang="cs-CZ" sz="1800" dirty="0" smtClean="0"/>
              <a:t> </a:t>
            </a:r>
            <a:r>
              <a:rPr lang="cs-CZ" sz="1600" dirty="0" smtClean="0"/>
              <a:t>= v téže věci již nelze znovu rozhodnout (překážka věci rozhodnuté)</a:t>
            </a:r>
          </a:p>
          <a:p>
            <a:pPr marL="623888" indent="-514350">
              <a:lnSpc>
                <a:spcPct val="90000"/>
              </a:lnSpc>
            </a:pPr>
            <a:endParaRPr lang="cs-CZ" sz="800" dirty="0" smtClean="0"/>
          </a:p>
          <a:p>
            <a:pPr marL="623888" indent="-514350">
              <a:lnSpc>
                <a:spcPct val="90000"/>
              </a:lnSpc>
            </a:pPr>
            <a:r>
              <a:rPr lang="cs-CZ" sz="2500" b="1" dirty="0" smtClean="0"/>
              <a:t>Vykonatelnost</a:t>
            </a:r>
            <a:r>
              <a:rPr lang="cs-CZ" sz="2500" dirty="0" smtClean="0"/>
              <a:t> rozhodnutí (§ 103 odst. 2 DŘ)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dirty="0" smtClean="0"/>
              <a:t>možnost vynucení splnění rozhodnutím uložené povinnosti prostřednictvím donucení, i proti vůli toho, komu byla povinnost uložena</a:t>
            </a:r>
          </a:p>
        </p:txBody>
      </p:sp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4000" dirty="0" smtClean="0"/>
              <a:t>Řízení 2/3</a:t>
            </a:r>
            <a:endParaRPr lang="cs-CZ" sz="37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7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90000"/>
              </a:lnSpc>
            </a:pPr>
            <a:r>
              <a:rPr lang="cs-CZ" sz="2400" b="1" dirty="0" smtClean="0"/>
              <a:t>Příjemce </a:t>
            </a:r>
            <a:r>
              <a:rPr lang="cs-CZ" sz="2400" dirty="0" smtClean="0"/>
              <a:t>rozhodnutí: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  <a:cs typeface="Times New Roman" pitchFamily="18" charset="0"/>
              </a:rPr>
              <a:t>ten, komu je rozhodnutím ukládána povinnost nebo přiznáváno právo anebo prohlášeno právo nebo povinnost stanovená zákonem</a:t>
            </a:r>
            <a:endParaRPr lang="cs-CZ" sz="2000" dirty="0" smtClean="0">
              <a:solidFill>
                <a:schemeClr val="tx2"/>
              </a:solidFill>
            </a:endParaRPr>
          </a:p>
          <a:p>
            <a:pPr marL="830263" lvl="1" indent="-438150">
              <a:lnSpc>
                <a:spcPct val="90000"/>
              </a:lnSpc>
            </a:pPr>
            <a:endParaRPr lang="cs-CZ" sz="800" dirty="0" smtClean="0"/>
          </a:p>
          <a:p>
            <a:pPr marL="623888" indent="-514350">
              <a:lnSpc>
                <a:spcPct val="90000"/>
              </a:lnSpc>
            </a:pPr>
            <a:r>
              <a:rPr lang="cs-CZ" sz="2400" dirty="0" smtClean="0"/>
              <a:t>Obsahové </a:t>
            </a:r>
            <a:r>
              <a:rPr lang="cs-CZ" sz="2400" b="1" dirty="0" smtClean="0"/>
              <a:t>náležitosti </a:t>
            </a:r>
            <a:r>
              <a:rPr lang="cs-CZ" sz="2400" dirty="0" smtClean="0"/>
              <a:t>rozhodnutí</a:t>
            </a:r>
          </a:p>
          <a:p>
            <a:pPr marL="830263" lvl="1" indent="-438150">
              <a:lnSpc>
                <a:spcPct val="90000"/>
              </a:lnSpc>
            </a:pPr>
            <a:endParaRPr lang="cs-CZ" sz="1400" dirty="0" smtClean="0"/>
          </a:p>
          <a:p>
            <a:pPr marL="623888" indent="-514350">
              <a:lnSpc>
                <a:spcPct val="90000"/>
              </a:lnSpc>
            </a:pPr>
            <a:r>
              <a:rPr lang="cs-CZ" sz="2400" b="1" dirty="0" smtClean="0"/>
              <a:t>Vady</a:t>
            </a:r>
            <a:r>
              <a:rPr lang="cs-CZ" sz="2400" dirty="0" smtClean="0"/>
              <a:t> rozhodnutí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2000" b="1" dirty="0" smtClean="0"/>
              <a:t>zřejmá nesprávnost</a:t>
            </a:r>
            <a:r>
              <a:rPr lang="cs-CZ" sz="2000" dirty="0" smtClean="0"/>
              <a:t> 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2000" b="1" dirty="0" smtClean="0"/>
              <a:t>nicotnost</a:t>
            </a:r>
            <a:r>
              <a:rPr lang="cs-CZ" sz="2000" dirty="0" smtClean="0"/>
              <a:t> (x neplatnost)</a:t>
            </a:r>
          </a:p>
          <a:p>
            <a:pPr marL="1030288" lvl="2" indent="-400050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800" dirty="0" smtClean="0"/>
              <a:t>při absolutní věcné nepříslušnosti</a:t>
            </a:r>
          </a:p>
          <a:p>
            <a:pPr marL="1030288" lvl="2" indent="-400050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800" dirty="0" smtClean="0"/>
              <a:t>při zjevné vnitřní rozpornosti </a:t>
            </a:r>
          </a:p>
          <a:p>
            <a:pPr marL="1030288" lvl="2" indent="-400050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800" dirty="0" smtClean="0"/>
              <a:t>při právní či faktické neuskutečnitelnosti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2000" b="1" dirty="0" smtClean="0"/>
              <a:t>nezákonnost</a:t>
            </a:r>
          </a:p>
        </p:txBody>
      </p:sp>
      <p:sp>
        <p:nvSpPr>
          <p:cNvPr id="5529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Řízení 3/3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8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167672"/>
              </p:ext>
            </p:extLst>
          </p:nvPr>
        </p:nvGraphicFramePr>
        <p:xfrm>
          <a:off x="467544" y="1196752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Další postupy</a:t>
            </a:r>
            <a:endParaRPr lang="cs-CZ" sz="3600" dirty="0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9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minar-1-danove-pravo-18-10-2017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C00000"/>
          </a:solidFill>
        </a:ln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3600" b="1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seminar-1-danove-pravo-18-10-2017</Template>
  <TotalTime>1092</TotalTime>
  <Words>1033</Words>
  <Application>Microsoft Office PowerPoint</Application>
  <PresentationFormat>Předvádění na obrazovce (4:3)</PresentationFormat>
  <Paragraphs>249</Paragraphs>
  <Slides>19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seminar-1-danove-pravo-18-10-2017</vt:lpstr>
      <vt:lpstr>Řízení a postupy při správě daní</vt:lpstr>
      <vt:lpstr>Osnova</vt:lpstr>
      <vt:lpstr>Postupy při správě daní</vt:lpstr>
      <vt:lpstr>Členění postupů při správě daní</vt:lpstr>
      <vt:lpstr>Vztah řízení a dalších postupů</vt:lpstr>
      <vt:lpstr>Řízení 1/3</vt:lpstr>
      <vt:lpstr>Řízení 2/3</vt:lpstr>
      <vt:lpstr>Řízení 3/3</vt:lpstr>
      <vt:lpstr>Další postupy</vt:lpstr>
      <vt:lpstr>Vyhledávací činnost 1/2</vt:lpstr>
      <vt:lpstr>Vyhledávací činnost 2/2</vt:lpstr>
      <vt:lpstr>Kontrolní postupy 1/2</vt:lpstr>
      <vt:lpstr>Kontrolní postupy 2/2 </vt:lpstr>
      <vt:lpstr>Vztah daňové kontroly a POP</vt:lpstr>
      <vt:lpstr>Celostátní územní působnost</vt:lpstr>
      <vt:lpstr>Dokazování 1/2</vt:lpstr>
      <vt:lpstr>Dokazování 2/2</vt:lpstr>
      <vt:lpstr>Pomůcky a sjednání daně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Boháčovi</dc:creator>
  <cp:lastModifiedBy>Dana Šramková</cp:lastModifiedBy>
  <cp:revision>186</cp:revision>
  <dcterms:created xsi:type="dcterms:W3CDTF">2010-01-10T10:53:02Z</dcterms:created>
  <dcterms:modified xsi:type="dcterms:W3CDTF">2018-03-15T15:37:32Z</dcterms:modified>
</cp:coreProperties>
</file>