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4"/>
  </p:notesMasterIdLst>
  <p:handoutMasterIdLst>
    <p:handoutMasterId r:id="rId25"/>
  </p:handoutMasterIdLst>
  <p:sldIdLst>
    <p:sldId id="256" r:id="rId2"/>
    <p:sldId id="340" r:id="rId3"/>
    <p:sldId id="310" r:id="rId4"/>
    <p:sldId id="341" r:id="rId5"/>
    <p:sldId id="345" r:id="rId6"/>
    <p:sldId id="346" r:id="rId7"/>
    <p:sldId id="342" r:id="rId8"/>
    <p:sldId id="343" r:id="rId9"/>
    <p:sldId id="309" r:id="rId10"/>
    <p:sldId id="347" r:id="rId11"/>
    <p:sldId id="348" r:id="rId12"/>
    <p:sldId id="349" r:id="rId13"/>
    <p:sldId id="352" r:id="rId14"/>
    <p:sldId id="344" r:id="rId15"/>
    <p:sldId id="350" r:id="rId16"/>
    <p:sldId id="351" r:id="rId17"/>
    <p:sldId id="353" r:id="rId18"/>
    <p:sldId id="354" r:id="rId19"/>
    <p:sldId id="355" r:id="rId20"/>
    <p:sldId id="356" r:id="rId21"/>
    <p:sldId id="357" r:id="rId22"/>
    <p:sldId id="327" r:id="rId23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0" autoAdjust="0"/>
    <p:restoredTop sz="66723" autoAdjust="0"/>
  </p:normalViewPr>
  <p:slideViewPr>
    <p:cSldViewPr>
      <p:cViewPr>
        <p:scale>
          <a:sx n="76" d="100"/>
          <a:sy n="76" d="100"/>
        </p:scale>
        <p:origin x="-100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38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man Landgráf" userId="4affefdf9c50b313" providerId="LiveId" clId="{0C79057A-38EA-485D-AB35-D0B8487F653A}"/>
    <pc:docChg chg="modSld sldOrd">
      <pc:chgData name="Roman Landgráf" userId="4affefdf9c50b313" providerId="LiveId" clId="{0C79057A-38EA-485D-AB35-D0B8487F653A}" dt="2017-11-01T12:08:46.814" v="1" actId="6549"/>
      <pc:docMkLst>
        <pc:docMk/>
      </pc:docMkLst>
      <pc:sldChg chg="ord">
        <pc:chgData name="Roman Landgráf" userId="4affefdf9c50b313" providerId="LiveId" clId="{0C79057A-38EA-485D-AB35-D0B8487F653A}" dt="2017-11-01T12:08:29.285" v="0"/>
        <pc:sldMkLst>
          <pc:docMk/>
          <pc:sldMk cId="3763769806" sldId="340"/>
        </pc:sldMkLst>
      </pc:sldChg>
      <pc:sldChg chg="modNotesTx">
        <pc:chgData name="Roman Landgráf" userId="4affefdf9c50b313" providerId="LiveId" clId="{0C79057A-38EA-485D-AB35-D0B8487F653A}" dt="2017-11-01T12:08:46.814" v="1" actId="6549"/>
        <pc:sldMkLst>
          <pc:docMk/>
          <pc:sldMk cId="335864986" sldId="34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charset="0"/>
              </a:defRPr>
            </a:lvl1pPr>
          </a:lstStyle>
          <a:p>
            <a:endParaRPr lang="cs-CZ" altLang="cs-CZ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charset="0"/>
              </a:defRPr>
            </a:lvl1pPr>
          </a:lstStyle>
          <a:p>
            <a:endParaRPr lang="cs-CZ" altLang="cs-CZ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charset="0"/>
              </a:defRPr>
            </a:lvl1pPr>
          </a:lstStyle>
          <a:p>
            <a:endParaRPr lang="cs-CZ" altLang="cs-CZ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charset="0"/>
              </a:defRPr>
            </a:lvl1pPr>
          </a:lstStyle>
          <a:p>
            <a:fld id="{EE2E90BB-82C0-434B-9062-710D27CBE22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488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charset="0"/>
              </a:defRPr>
            </a:lvl1pPr>
          </a:lstStyle>
          <a:p>
            <a:r>
              <a:rPr lang="cs-CZ" altLang="cs-CZ"/>
              <a:t>*</a:t>
            </a:r>
            <a:endParaRPr lang="cs-CZ" altLang="cs-CZ" sz="1200" i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charset="0"/>
              </a:defRPr>
            </a:lvl1pPr>
          </a:lstStyle>
          <a:p>
            <a:r>
              <a:rPr lang="cs-CZ" altLang="cs-CZ"/>
              <a:t>16. 7. 1996</a:t>
            </a:r>
            <a:endParaRPr lang="cs-CZ" altLang="cs-CZ" sz="1200" i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675" tIns="46840" rIns="93675" bIns="46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charset="0"/>
              </a:defRPr>
            </a:lvl1pPr>
          </a:lstStyle>
          <a:p>
            <a:r>
              <a:rPr lang="cs-CZ" altLang="cs-CZ"/>
              <a:t>*</a:t>
            </a:r>
            <a:endParaRPr lang="cs-CZ" altLang="cs-CZ" sz="1200" i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charset="0"/>
              </a:defRPr>
            </a:lvl1pPr>
          </a:lstStyle>
          <a:p>
            <a:r>
              <a:rPr lang="cs-CZ" altLang="cs-CZ"/>
              <a:t>##</a:t>
            </a:r>
            <a:endParaRPr lang="cs-CZ" altLang="cs-CZ" sz="1200" i="0"/>
          </a:p>
        </p:txBody>
      </p:sp>
    </p:spTree>
    <p:extLst>
      <p:ext uri="{BB962C8B-B14F-4D97-AF65-F5344CB8AC3E}">
        <p14:creationId xmlns:p14="http://schemas.microsoft.com/office/powerpoint/2010/main" val="389383444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cs-CZ" altLang="cs-CZ"/>
              <a:t>*</a:t>
            </a:r>
            <a:endParaRPr lang="cs-CZ" altLang="cs-CZ" sz="12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cs-CZ" altLang="cs-CZ"/>
              <a:t>16. 7. 1996</a:t>
            </a:r>
            <a:endParaRPr lang="cs-CZ" altLang="cs-CZ" sz="12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cs-CZ" altLang="cs-CZ"/>
              <a:t>*</a:t>
            </a:r>
            <a:endParaRPr lang="cs-CZ" altLang="cs-CZ" sz="12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cs-CZ" altLang="cs-CZ"/>
              <a:t>##</a:t>
            </a:r>
            <a:endParaRPr lang="cs-CZ" altLang="cs-CZ" sz="1200" i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6538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 sz="1200" i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16. 7. 1996</a:t>
            </a:r>
            <a:endParaRPr lang="cs-CZ" altLang="cs-CZ" sz="1200" i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 sz="1200" i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cs-CZ" altLang="cs-CZ"/>
              <a:t>##</a:t>
            </a:r>
            <a:endParaRPr lang="cs-CZ" altLang="cs-CZ" sz="1200" i="0"/>
          </a:p>
        </p:txBody>
      </p:sp>
    </p:spTree>
    <p:extLst>
      <p:ext uri="{BB962C8B-B14F-4D97-AF65-F5344CB8AC3E}">
        <p14:creationId xmlns:p14="http://schemas.microsoft.com/office/powerpoint/2010/main" val="3909085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 sz="1200" i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16. 7. 1996</a:t>
            </a:r>
            <a:endParaRPr lang="cs-CZ" altLang="cs-CZ" sz="1200" i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 sz="1200" i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cs-CZ" altLang="cs-CZ"/>
              <a:t>##</a:t>
            </a:r>
            <a:endParaRPr lang="cs-CZ" altLang="cs-CZ" sz="1200" i="0"/>
          </a:p>
        </p:txBody>
      </p:sp>
    </p:spTree>
    <p:extLst>
      <p:ext uri="{BB962C8B-B14F-4D97-AF65-F5344CB8AC3E}">
        <p14:creationId xmlns:p14="http://schemas.microsoft.com/office/powerpoint/2010/main" val="1081127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 sz="1200" i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16. 7. 1996</a:t>
            </a:r>
            <a:endParaRPr lang="cs-CZ" altLang="cs-CZ" sz="1200" i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 sz="1200" i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cs-CZ" altLang="cs-CZ"/>
              <a:t>##</a:t>
            </a:r>
            <a:endParaRPr lang="cs-CZ" altLang="cs-CZ" sz="1200" i="0"/>
          </a:p>
        </p:txBody>
      </p:sp>
    </p:spTree>
    <p:extLst>
      <p:ext uri="{BB962C8B-B14F-4D97-AF65-F5344CB8AC3E}">
        <p14:creationId xmlns:p14="http://schemas.microsoft.com/office/powerpoint/2010/main" val="1910686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 sz="1200" i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16. 7. 1996</a:t>
            </a:r>
            <a:endParaRPr lang="cs-CZ" altLang="cs-CZ" sz="1200" i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 sz="1200" i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cs-CZ" altLang="cs-CZ"/>
              <a:t>##</a:t>
            </a:r>
            <a:endParaRPr lang="cs-CZ" altLang="cs-CZ" sz="1200" i="0"/>
          </a:p>
        </p:txBody>
      </p:sp>
    </p:spTree>
    <p:extLst>
      <p:ext uri="{BB962C8B-B14F-4D97-AF65-F5344CB8AC3E}">
        <p14:creationId xmlns:p14="http://schemas.microsoft.com/office/powerpoint/2010/main" val="785615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 sz="1200" i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16. 7. 1996</a:t>
            </a:r>
            <a:endParaRPr lang="cs-CZ" altLang="cs-CZ" sz="1200" i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 sz="1200" i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cs-CZ" altLang="cs-CZ"/>
              <a:t>##</a:t>
            </a:r>
            <a:endParaRPr lang="cs-CZ" altLang="cs-CZ" sz="1200" i="0"/>
          </a:p>
        </p:txBody>
      </p:sp>
    </p:spTree>
    <p:extLst>
      <p:ext uri="{BB962C8B-B14F-4D97-AF65-F5344CB8AC3E}">
        <p14:creationId xmlns:p14="http://schemas.microsoft.com/office/powerpoint/2010/main" val="85412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 sz="1200" i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16. 7. 1996</a:t>
            </a:r>
            <a:endParaRPr lang="cs-CZ" altLang="cs-CZ" sz="1200" i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 sz="1200" i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cs-CZ" altLang="cs-CZ"/>
              <a:t>##</a:t>
            </a:r>
            <a:endParaRPr lang="cs-CZ" altLang="cs-CZ" sz="1200" i="0"/>
          </a:p>
        </p:txBody>
      </p:sp>
    </p:spTree>
    <p:extLst>
      <p:ext uri="{BB962C8B-B14F-4D97-AF65-F5344CB8AC3E}">
        <p14:creationId xmlns:p14="http://schemas.microsoft.com/office/powerpoint/2010/main" val="2900115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 sz="1200" i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altLang="cs-CZ"/>
              <a:t>16. 7. 1996</a:t>
            </a:r>
            <a:endParaRPr lang="cs-CZ" altLang="cs-CZ" sz="1200" i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altLang="cs-CZ"/>
              <a:t>*</a:t>
            </a:r>
            <a:endParaRPr lang="cs-CZ" altLang="cs-CZ" sz="1200" i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cs-CZ" altLang="cs-CZ"/>
              <a:t>##</a:t>
            </a:r>
            <a:endParaRPr lang="cs-CZ" altLang="cs-CZ" sz="1200" i="0"/>
          </a:p>
        </p:txBody>
      </p:sp>
    </p:spTree>
    <p:extLst>
      <p:ext uri="{BB962C8B-B14F-4D97-AF65-F5344CB8AC3E}">
        <p14:creationId xmlns:p14="http://schemas.microsoft.com/office/powerpoint/2010/main" val="3568386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58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8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58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58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58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Kliknutím můžete upravit styl předlohy.</a:t>
            </a:r>
            <a:endParaRPr lang="cs-CZ" alt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2185814" cy="457200"/>
          </a:xfrm>
        </p:spPr>
        <p:txBody>
          <a:bodyPr/>
          <a:lstStyle/>
          <a:p>
            <a:r>
              <a:rPr lang="cs-CZ" altLang="cs-CZ" dirty="0"/>
              <a:t>© Ing. Roman Landgráf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419872" y="6243638"/>
            <a:ext cx="3240360" cy="457200"/>
          </a:xfrm>
        </p:spPr>
        <p:txBody>
          <a:bodyPr/>
          <a:lstStyle/>
          <a:p>
            <a:r>
              <a:rPr lang="cs-CZ" altLang="cs-CZ" dirty="0"/>
              <a:t>WWW.LANDGRAF.CZ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2955-5B56-40B5-A411-35DE98C4811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© Ing. Roman Landgráf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WWW.LANDGRAF.CZ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642E5-3D75-42D8-9A02-86DA60E507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1355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© Ing. Roman Landgráf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WWW.LANDGRAF.CZ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414556-FB9C-4E70-9003-C0F7BD4D16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85135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8D0B9-AE8F-4B19-A8AD-DF0E1447CB74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787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1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1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1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1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1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© Ing. Roman Landgráf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E8C27-83E8-4D57-B0E7-13EF558B891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7432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© Ing. Roman Landgráf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WWW.LANDGRAF.CZ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C2F42C-AE5E-4697-B539-B5A1AF5233F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10865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© Ing. Roman Landgráf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WWW.LANDGRAF.CZ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4F4C82-88EA-4DA3-94A0-C18FA626CA6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32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© Ing. Roman Landgráf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WWW.LANDGRAF.CZ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B876D1-9FA6-4F58-B1F7-7342231468C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833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© Ing. Roman Landgráf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WWW.LANDGRAF.CZ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5C8F71-FD73-412E-82E8-D47CC31F97D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3825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© Ing. Roman Landgráf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WWW.LANDGRAF.CZ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DA626B-D2F3-44BC-B1A2-CBC91F41180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810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© Ing. Roman Landgráf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WWW.LANDGRAF.CZ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FBF3F-4182-45F7-9498-A5E341B9229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178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cs-CZ" altLang="cs-CZ" sz="2400">
              <a:latin typeface="Tahoma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cs-CZ" altLang="cs-CZ" sz="2400">
              <a:latin typeface="Tahoma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cs-CZ" altLang="cs-CZ" sz="2400">
              <a:latin typeface="Tahoma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cs-CZ" altLang="cs-CZ" sz="2400">
              <a:latin typeface="Tahoma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cs-CZ" altLang="cs-CZ" sz="2400">
              <a:latin typeface="Tahoma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cs-CZ" altLang="cs-CZ" sz="2400">
              <a:latin typeface="Tahoma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cs-CZ" altLang="cs-CZ" sz="2400">
              <a:latin typeface="Tahoma" charset="0"/>
            </a:endParaRP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  <a:p>
            <a:pPr lvl="2"/>
            <a:r>
              <a:rPr lang="cs-CZ" altLang="cs-CZ" dirty="0"/>
              <a:t>Třetí úroveň</a:t>
            </a:r>
          </a:p>
          <a:p>
            <a:pPr lvl="3"/>
            <a:r>
              <a:rPr lang="cs-CZ" altLang="cs-CZ" dirty="0"/>
              <a:t>Čtvrtá úroveň</a:t>
            </a:r>
          </a:p>
          <a:p>
            <a:pPr lvl="4"/>
            <a:r>
              <a:rPr lang="cs-CZ" altLang="cs-CZ" dirty="0"/>
              <a:t>Pátá úroveň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218581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3848" y="6243638"/>
            <a:ext cx="367240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B5512955-5B56-40B5-A411-35DE98C4811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/>
          <a:p>
            <a:pPr algn="ctr"/>
            <a:r>
              <a:rPr lang="cs-CZ" sz="5400" dirty="0"/>
              <a:t>Dokazování při správě daní</a:t>
            </a:r>
            <a:endParaRPr lang="cs-CZ" altLang="cs-CZ" sz="5400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Vybraná témata</a:t>
            </a:r>
            <a:endParaRPr lang="cs-CZ" alt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2955-5B56-40B5-A411-35DE98C48118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  <p:bldP spid="410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 dirty="0"/>
              <a:t>Důkazní břemeno</a:t>
            </a:r>
            <a:r>
              <a:rPr lang="cs-CZ" b="1" dirty="0"/>
              <a:t> správce daně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§ 92/5/c) DŘ:</a:t>
            </a:r>
          </a:p>
          <a:p>
            <a:pPr lvl="1"/>
            <a:r>
              <a:rPr lang="cs-CZ" i="1" dirty="0"/>
              <a:t>Správce daně prokazuje </a:t>
            </a:r>
            <a:r>
              <a:rPr lang="cs-CZ" i="1" u="sng" dirty="0"/>
              <a:t>skutečnosti</a:t>
            </a:r>
            <a:r>
              <a:rPr lang="cs-CZ" i="1" dirty="0"/>
              <a:t> </a:t>
            </a:r>
            <a:r>
              <a:rPr lang="cs-CZ" b="1" i="1" u="sng" dirty="0"/>
              <a:t>vyvracející</a:t>
            </a:r>
            <a:r>
              <a:rPr lang="cs-CZ" i="1" dirty="0"/>
              <a:t> věrohodnost, průkaznost, správnost či úplnost povinných evidencí, účetních záznamů, jakož i jiných záznamů, listin a dalších důkazních prostředků uplatněných daňovým subjektem.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049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 dirty="0"/>
              <a:t>Typický průběh dokazování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Daňový subjekt předloží účetnictví</a:t>
            </a:r>
          </a:p>
          <a:p>
            <a:pPr lvl="1"/>
            <a:r>
              <a:rPr lang="cs-CZ" dirty="0"/>
              <a:t>(OSVČ): daňovou evidenci fyzické osoby dle § 7b zákona o daních z příjmů</a:t>
            </a:r>
          </a:p>
          <a:p>
            <a:pPr lvl="1"/>
            <a:r>
              <a:rPr lang="cs-CZ" dirty="0"/>
              <a:t>(plátce DPH): evidenci pro účely DPH dle § 100 zákona o DPH</a:t>
            </a:r>
          </a:p>
          <a:p>
            <a:r>
              <a:rPr lang="cs-CZ" dirty="0"/>
              <a:t>Správce daně unese své důkazní břemeno: </a:t>
            </a:r>
          </a:p>
          <a:p>
            <a:pPr lvl="1"/>
            <a:r>
              <a:rPr lang="cs-CZ" dirty="0"/>
              <a:t>prokáže skutečnosti vyvracející věrohodnost, průkaznost či správnost předložených evidencí</a:t>
            </a:r>
          </a:p>
          <a:p>
            <a:r>
              <a:rPr lang="cs-CZ" dirty="0"/>
              <a:t>Daňový subjekt předloží či navrhne další důkazní prostředky ze sféry mimo účetnictví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7893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 dirty="0"/>
              <a:t>Nejčastější právní odůvodnění výroku o doměření daně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Protože se nepodařilo s jistotou prokázat rozhodné skutečnosti, daňový subjekt neunesl své důkazní břemeno, proto správce daně neuznává daňový výdaj (resp. odpočet DPH).</a:t>
            </a:r>
          </a:p>
          <a:p>
            <a:r>
              <a:rPr lang="cs-CZ" dirty="0"/>
              <a:t>Doměřuje se tedy na základě konstatování o </a:t>
            </a:r>
            <a:r>
              <a:rPr lang="cs-CZ" u="sng" dirty="0"/>
              <a:t>neunesení objektivního důkazního břemene</a:t>
            </a:r>
            <a:r>
              <a:rPr lang="cs-CZ" dirty="0"/>
              <a:t> daňovým subjektem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5179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 dirty="0"/>
              <a:t>Non </a:t>
            </a:r>
            <a:r>
              <a:rPr lang="cs-CZ" dirty="0" err="1"/>
              <a:t>liquet</a:t>
            </a:r>
            <a:r>
              <a:rPr lang="cs-CZ" dirty="0"/>
              <a:t> =&gt; doměření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Tedy v situaci </a:t>
            </a:r>
            <a:r>
              <a:rPr lang="cs-CZ" i="1" dirty="0"/>
              <a:t>non </a:t>
            </a:r>
            <a:r>
              <a:rPr lang="cs-CZ" i="1" dirty="0" err="1"/>
              <a:t>liquet</a:t>
            </a:r>
            <a:r>
              <a:rPr lang="cs-CZ" i="1" dirty="0"/>
              <a:t> </a:t>
            </a:r>
            <a:r>
              <a:rPr lang="cs-CZ" dirty="0"/>
              <a:t>(nepodařilo se prokázat </a:t>
            </a:r>
            <a:r>
              <a:rPr lang="cs-CZ" dirty="0" err="1"/>
              <a:t>rozhodnující</a:t>
            </a:r>
            <a:r>
              <a:rPr lang="cs-CZ" dirty="0"/>
              <a:t> skutečnosti) správce daně konstatuje, že to byl právě daňový subjekt, kdo neunesl důkazní břemeno, a proto musí strpět prohru ve sporu (doměření daně).</a:t>
            </a:r>
          </a:p>
          <a:p>
            <a:r>
              <a:rPr lang="cs-CZ" dirty="0"/>
              <a:t>FÚ tedy nedoměřuje na základě toho, že by přišel na to, že se rozhodující děje a skutky odehrály jinak, ale pouze na základě toho, že podle jeho názoru je intenzita důkazů předložených subjektem nedostatečná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3128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10D2307-8D7F-40DE-B3D4-969E89A95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Důkazní standard (míra důkazu)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B517E58-668F-4061-8DAE-6BA854092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Úroveň důkazu (míra důkazu) = </a:t>
            </a:r>
            <a:r>
              <a:rPr lang="pl-PL" dirty="0"/>
              <a:t>za jakých podmínek je třeba považovat skutečnost za prokázanou</a:t>
            </a:r>
          </a:p>
          <a:p>
            <a:r>
              <a:rPr lang="pl-PL" dirty="0"/>
              <a:t>Se 100% jistotou nelze prokázat žádnou v minulosti nastalou skutečnost =&gt; vždy tedy musí zůstat určitá míra nejistoty</a:t>
            </a:r>
          </a:p>
          <a:p>
            <a:r>
              <a:rPr lang="pl-PL" dirty="0"/>
              <a:t>Otázka určení požadované míry důkazu (důkazního standardu) je v dané věci naprosto klíčová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570B7CD-33BA-461C-BF9C-BB39343CB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749209D-4637-4DE6-A501-EED917F6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C52382B-4BE9-4304-9DA4-35ACAA9F2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91418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10D2307-8D7F-40DE-B3D4-969E89A95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Důkazní standardy ( důkazní teorie)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B517E58-668F-4061-8DAE-6BA854092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Mimo jakoukoli pochybnost</a:t>
            </a:r>
          </a:p>
          <a:p>
            <a:pPr lvl="1"/>
            <a:r>
              <a:rPr lang="cs-CZ" dirty="0"/>
              <a:t>požadavek</a:t>
            </a:r>
            <a:r>
              <a:rPr lang="cs-CZ" i="1" dirty="0"/>
              <a:t> ad absurdum</a:t>
            </a:r>
            <a:endParaRPr lang="cs-CZ" dirty="0"/>
          </a:p>
          <a:p>
            <a:r>
              <a:rPr lang="cs-CZ" dirty="0"/>
              <a:t>Mimo rozumnou (důvodnou) pochybnost </a:t>
            </a:r>
          </a:p>
          <a:p>
            <a:pPr lvl="1"/>
            <a:r>
              <a:rPr lang="cs-CZ" i="1" dirty="0" err="1"/>
              <a:t>Beyond</a:t>
            </a:r>
            <a:r>
              <a:rPr lang="cs-CZ" i="1" dirty="0"/>
              <a:t> </a:t>
            </a:r>
            <a:r>
              <a:rPr lang="cs-CZ" i="1" dirty="0" err="1"/>
              <a:t>reasonable</a:t>
            </a:r>
            <a:r>
              <a:rPr lang="cs-CZ" i="1" dirty="0"/>
              <a:t> </a:t>
            </a:r>
            <a:r>
              <a:rPr lang="cs-CZ" i="1" dirty="0" err="1"/>
              <a:t>doubt</a:t>
            </a:r>
            <a:endParaRPr lang="cs-CZ" dirty="0"/>
          </a:p>
          <a:p>
            <a:r>
              <a:rPr lang="cs-CZ" dirty="0"/>
              <a:t>Jasný a přesvědčivý důkaz</a:t>
            </a:r>
          </a:p>
          <a:p>
            <a:pPr lvl="1"/>
            <a:r>
              <a:rPr lang="cs-CZ" i="1" dirty="0" err="1"/>
              <a:t>Clear</a:t>
            </a:r>
            <a:r>
              <a:rPr lang="cs-CZ" i="1" dirty="0"/>
              <a:t> and </a:t>
            </a:r>
            <a:r>
              <a:rPr lang="cs-CZ" i="1" dirty="0" err="1"/>
              <a:t>cinvincing</a:t>
            </a:r>
            <a:endParaRPr lang="cs-CZ" dirty="0"/>
          </a:p>
          <a:p>
            <a:r>
              <a:rPr lang="cs-CZ" dirty="0"/>
              <a:t>S převahou důkazů (spíše ano než ne)</a:t>
            </a:r>
          </a:p>
          <a:p>
            <a:pPr lvl="1"/>
            <a:r>
              <a:rPr lang="cs-CZ" i="1" dirty="0" err="1"/>
              <a:t>Preponderance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evidence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570B7CD-33BA-461C-BF9C-BB39343CB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749209D-4637-4DE6-A501-EED917F6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C52382B-4BE9-4304-9DA4-35ACAA9F2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76726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10D2307-8D7F-40DE-B3D4-969E89A95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Typické důkazní prostředky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B517E58-668F-4061-8DAE-6BA854092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Účetnictví a obdobné povinné evidence</a:t>
            </a:r>
          </a:p>
          <a:p>
            <a:r>
              <a:rPr lang="cs-CZ" dirty="0"/>
              <a:t>Účetní doklady</a:t>
            </a:r>
          </a:p>
          <a:p>
            <a:r>
              <a:rPr lang="cs-CZ" dirty="0"/>
              <a:t>Ostatní listinné důkazy (smlouvy, dodací listy, stavební deníky)</a:t>
            </a:r>
          </a:p>
          <a:p>
            <a:r>
              <a:rPr lang="cs-CZ" dirty="0"/>
              <a:t>Fotografie</a:t>
            </a:r>
          </a:p>
          <a:p>
            <a:r>
              <a:rPr lang="cs-CZ" dirty="0"/>
              <a:t>Znalecké posudky (výslech znalce)</a:t>
            </a:r>
          </a:p>
          <a:p>
            <a:r>
              <a:rPr lang="cs-CZ" dirty="0"/>
              <a:t>Výslechy svědků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570B7CD-33BA-461C-BF9C-BB39343CB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749209D-4637-4DE6-A501-EED917F6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C52382B-4BE9-4304-9DA4-35ACAA9F2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03696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Předkládat a navrhovat důkazní prostředky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Dvě základní formy:</a:t>
            </a:r>
          </a:p>
          <a:p>
            <a:pPr lvl="1"/>
            <a:r>
              <a:rPr lang="cs-CZ" sz="2000" b="1" u="sng" dirty="0"/>
              <a:t>Předkládat:</a:t>
            </a:r>
            <a:r>
              <a:rPr lang="cs-CZ" sz="2000" dirty="0"/>
              <a:t> podnikatel určité důkazní prostředky </a:t>
            </a:r>
            <a:r>
              <a:rPr lang="cs-CZ" sz="2000" b="1" dirty="0"/>
              <a:t>má v držení</a:t>
            </a:r>
          </a:p>
          <a:p>
            <a:pPr lvl="2"/>
            <a:r>
              <a:rPr lang="cs-CZ" sz="1800" dirty="0"/>
              <a:t>tyto důkazní prostředky </a:t>
            </a:r>
            <a:r>
              <a:rPr lang="cs-CZ" sz="1800" b="1" dirty="0"/>
              <a:t>přímo</a:t>
            </a:r>
            <a:r>
              <a:rPr lang="cs-CZ" sz="1800" dirty="0"/>
              <a:t> správci daně předloží</a:t>
            </a:r>
          </a:p>
          <a:p>
            <a:pPr lvl="2"/>
            <a:r>
              <a:rPr lang="cs-CZ" sz="1800" dirty="0"/>
              <a:t>Například: účetnictví, objednávky, smlouvy, dodací listy, faktury, pokladní doklady</a:t>
            </a:r>
          </a:p>
          <a:p>
            <a:pPr lvl="1"/>
            <a:r>
              <a:rPr lang="cs-CZ" sz="2000" b="1" u="sng" dirty="0"/>
              <a:t>Navrhovat:</a:t>
            </a:r>
            <a:r>
              <a:rPr lang="cs-CZ" sz="2000" dirty="0"/>
              <a:t> podnikatel určité důkazní prostředky </a:t>
            </a:r>
            <a:r>
              <a:rPr lang="cs-CZ" sz="2000" b="1" dirty="0"/>
              <a:t>v držení nemá</a:t>
            </a:r>
            <a:r>
              <a:rPr lang="cs-CZ" sz="2000" dirty="0"/>
              <a:t>, ale umí označit osobu, která tyto důkazní prostředky v držení má</a:t>
            </a:r>
          </a:p>
          <a:p>
            <a:pPr lvl="2"/>
            <a:r>
              <a:rPr lang="cs-CZ" sz="1800" dirty="0"/>
              <a:t>správci daně tento důkazní prostředek popíše včetně uvedení identifikace (alespoň jméno a adresa) osoby, která jej má v držení</a:t>
            </a:r>
          </a:p>
          <a:p>
            <a:pPr lvl="2"/>
            <a:r>
              <a:rPr lang="cs-CZ" sz="1800" dirty="0"/>
              <a:t>správci daně navrhne, aby tyto důkazní prostředky obstaral  (ediční povinnost : vydat, zapůjčit k ohledání)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5437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Svědecká výpověď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Základní parametry osoby svědka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 vypovídat jako svědek je </a:t>
            </a:r>
            <a:r>
              <a:rPr lang="cs-CZ" sz="2400" b="1" dirty="0"/>
              <a:t>povinností</a:t>
            </a:r>
          </a:p>
          <a:p>
            <a:pPr lvl="2">
              <a:lnSpc>
                <a:spcPct val="80000"/>
              </a:lnSpc>
            </a:pPr>
            <a:r>
              <a:rPr lang="cs-CZ" sz="2000" dirty="0"/>
              <a:t>tj. osoba v této pozici zásadně  </a:t>
            </a:r>
            <a:r>
              <a:rPr lang="cs-CZ" sz="2000" b="1" dirty="0"/>
              <a:t>nemá právo odmítnout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svědek je </a:t>
            </a:r>
            <a:r>
              <a:rPr lang="cs-CZ" sz="2400" b="1" dirty="0"/>
              <a:t>každý</a:t>
            </a:r>
            <a:r>
              <a:rPr lang="cs-CZ" sz="2400" dirty="0"/>
              <a:t>, komu jsou </a:t>
            </a:r>
            <a:r>
              <a:rPr lang="cs-CZ" sz="2400" b="1" dirty="0"/>
              <a:t>známy</a:t>
            </a:r>
            <a:r>
              <a:rPr lang="cs-CZ" sz="2400" dirty="0"/>
              <a:t> nějaké důležité okolnosti</a:t>
            </a:r>
          </a:p>
          <a:p>
            <a:pPr lvl="2">
              <a:lnSpc>
                <a:spcPct val="80000"/>
              </a:lnSpc>
            </a:pPr>
            <a:r>
              <a:rPr lang="cs-CZ" sz="2000" dirty="0"/>
              <a:t>svědkem je ten, kdo něco důležitého sám osobně </a:t>
            </a:r>
            <a:r>
              <a:rPr lang="cs-CZ" sz="2000" b="1" dirty="0"/>
              <a:t>vnímal svými smysly</a:t>
            </a:r>
            <a:r>
              <a:rPr lang="cs-CZ" sz="2000" dirty="0"/>
              <a:t>, tedy zejména zrakem a sluchem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svědek je povinen vypovídat </a:t>
            </a:r>
            <a:r>
              <a:rPr lang="cs-CZ" sz="2400" b="1" dirty="0"/>
              <a:t>pravdivě</a:t>
            </a:r>
            <a:r>
              <a:rPr lang="cs-CZ" sz="2400" dirty="0"/>
              <a:t> a nic </a:t>
            </a:r>
            <a:r>
              <a:rPr lang="cs-CZ" sz="2400" b="1" dirty="0"/>
              <a:t>nezamlčet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svědkovi může být úředně uloženo se dostavit osobně k podání výpovědi</a:t>
            </a:r>
          </a:p>
          <a:p>
            <a:pPr lvl="2">
              <a:lnSpc>
                <a:spcPct val="80000"/>
              </a:lnSpc>
            </a:pPr>
            <a:r>
              <a:rPr lang="cs-CZ" sz="2000" dirty="0"/>
              <a:t>včetně </a:t>
            </a:r>
            <a:r>
              <a:rPr lang="cs-CZ" sz="2000" u="sng" dirty="0"/>
              <a:t>předvedení policií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0260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Svědecká výpověď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§ 96 DŘ:</a:t>
            </a:r>
          </a:p>
          <a:p>
            <a:pPr lvl="1"/>
            <a:r>
              <a:rPr lang="cs-CZ" dirty="0"/>
              <a:t>O provádění svědecké výpovědi správce daně daňový subjekt </a:t>
            </a:r>
            <a:r>
              <a:rPr lang="cs-CZ" b="1" dirty="0"/>
              <a:t>včas vyrozumí</a:t>
            </a:r>
            <a:r>
              <a:rPr lang="cs-CZ" dirty="0"/>
              <a:t>, nehrozí-li nebezpečí z prodlení</a:t>
            </a:r>
          </a:p>
          <a:p>
            <a:pPr lvl="1"/>
            <a:r>
              <a:rPr lang="cs-CZ" dirty="0"/>
              <a:t>Ve vyrozumění daňového subjektu o provádění svědecké výpovědi správce daně uvede </a:t>
            </a:r>
            <a:r>
              <a:rPr lang="cs-CZ" b="1" dirty="0"/>
              <a:t>označení věci</a:t>
            </a:r>
            <a:r>
              <a:rPr lang="cs-CZ" dirty="0"/>
              <a:t>, ve které bude svědek vypovídat, a </a:t>
            </a:r>
            <a:r>
              <a:rPr lang="cs-CZ" b="1" dirty="0"/>
              <a:t>označení svědka</a:t>
            </a:r>
            <a:r>
              <a:rPr lang="cs-CZ" dirty="0"/>
              <a:t>, nehrozí-li nebezpečí, že by došlo ke zmaření účelu výpovědi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61845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302B260-151F-4A6F-8D36-EA0D58F17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EC5D40E-A418-4872-93D2-97C3DCD5B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Základní právní úprava</a:t>
            </a:r>
          </a:p>
          <a:p>
            <a:r>
              <a:rPr lang="cs-CZ" dirty="0"/>
              <a:t>Důkazní břemeno, důkazní standard</a:t>
            </a:r>
          </a:p>
          <a:p>
            <a:r>
              <a:rPr lang="cs-CZ" dirty="0"/>
              <a:t>Typický průběh dokazování</a:t>
            </a:r>
          </a:p>
          <a:p>
            <a:pPr lvl="1"/>
            <a:r>
              <a:rPr lang="cs-CZ" dirty="0"/>
              <a:t>Účetnictví jako důkaz</a:t>
            </a:r>
          </a:p>
          <a:p>
            <a:r>
              <a:rPr lang="cs-CZ" dirty="0"/>
              <a:t>Doměřování na základě neunesení objektivního důkazního břemene</a:t>
            </a:r>
          </a:p>
          <a:p>
            <a:r>
              <a:rPr lang="cs-CZ" dirty="0"/>
              <a:t>Typické důkazní prostředky</a:t>
            </a:r>
          </a:p>
          <a:p>
            <a:pPr lvl="1"/>
            <a:r>
              <a:rPr lang="cs-CZ" dirty="0"/>
              <a:t>Předkládat a navrhovat</a:t>
            </a:r>
          </a:p>
          <a:p>
            <a:r>
              <a:rPr lang="cs-CZ" dirty="0"/>
              <a:t>Důkaz svědeckou výpovědí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EE13E2F-D06C-4496-81CE-1DA6B26B3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8850385-96A9-41A5-BA7F-C92C301CE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BFD307A-5255-4859-93CC-C8D2A9349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6376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Svědecká výpověď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96/5 a 95/4 DŘ:</a:t>
            </a:r>
          </a:p>
          <a:p>
            <a:pPr lvl="1"/>
            <a:r>
              <a:rPr lang="cs-CZ" dirty="0"/>
              <a:t>Podnikatel má právo být </a:t>
            </a:r>
            <a:r>
              <a:rPr lang="cs-CZ" b="1" dirty="0"/>
              <a:t>přítomen</a:t>
            </a:r>
            <a:r>
              <a:rPr lang="cs-CZ" dirty="0"/>
              <a:t> a </a:t>
            </a:r>
            <a:r>
              <a:rPr lang="cs-CZ" b="1" dirty="0"/>
              <a:t>klást</a:t>
            </a:r>
            <a:r>
              <a:rPr lang="cs-CZ" dirty="0"/>
              <a:t> svědkům (a znalcům) </a:t>
            </a:r>
            <a:r>
              <a:rPr lang="cs-CZ" b="1" dirty="0"/>
              <a:t>otázky</a:t>
            </a:r>
            <a:r>
              <a:rPr lang="cs-CZ" dirty="0"/>
              <a:t> v rámci dokazování svých práv a povinností </a:t>
            </a:r>
          </a:p>
          <a:p>
            <a:pPr lvl="1"/>
            <a:r>
              <a:rPr lang="cs-CZ" dirty="0"/>
              <a:t>Správce daně před výslechem </a:t>
            </a:r>
            <a:r>
              <a:rPr lang="cs-CZ" b="1" dirty="0"/>
              <a:t>poučí svědka</a:t>
            </a:r>
            <a:r>
              <a:rPr lang="cs-CZ" dirty="0"/>
              <a:t> o možnosti odepřít výpověď, o povinnosti vypovídat pravdivě a nic nezamlčovat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15581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Svědecká výpověď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/>
              <a:t>Podnikatel má právo podávat námitky proti postupu FÚ při výslechu</a:t>
            </a:r>
          </a:p>
          <a:p>
            <a:pPr lvl="1"/>
            <a:r>
              <a:rPr lang="cs-CZ" sz="2400" dirty="0"/>
              <a:t>proti nepovoleným otázkám:</a:t>
            </a:r>
          </a:p>
          <a:p>
            <a:pPr lvl="2"/>
            <a:r>
              <a:rPr lang="cs-CZ" sz="2000" dirty="0"/>
              <a:t>nesouvisejícím s předmětem výslechu</a:t>
            </a:r>
          </a:p>
          <a:p>
            <a:pPr lvl="2"/>
            <a:r>
              <a:rPr lang="cs-CZ" sz="2000" dirty="0"/>
              <a:t>naznačujícím odpověď</a:t>
            </a:r>
          </a:p>
          <a:p>
            <a:pPr lvl="2"/>
            <a:r>
              <a:rPr lang="cs-CZ" sz="2000" dirty="0"/>
              <a:t>klamavým (předstíráním neprokázaných nebo nepravdivých skutečností)</a:t>
            </a:r>
          </a:p>
          <a:p>
            <a:pPr lvl="2"/>
            <a:r>
              <a:rPr lang="cs-CZ" sz="2000" i="1" dirty="0"/>
              <a:t>per </a:t>
            </a:r>
            <a:r>
              <a:rPr lang="cs-CZ" sz="2000" i="1" dirty="0" err="1"/>
              <a:t>analogiam</a:t>
            </a:r>
            <a:r>
              <a:rPr lang="cs-CZ" sz="2000" dirty="0"/>
              <a:t> § 126/3 OSŘ</a:t>
            </a:r>
          </a:p>
          <a:p>
            <a:pPr lvl="1"/>
            <a:r>
              <a:rPr lang="cs-CZ" sz="2400" dirty="0"/>
              <a:t>Svědek smí vypovídat pouze strohý popis toho, co vlastními smysly vnímal</a:t>
            </a:r>
          </a:p>
          <a:p>
            <a:pPr lvl="2"/>
            <a:r>
              <a:rPr lang="cs-CZ" sz="2000" dirty="0"/>
              <a:t>zejména nesmí sdělovat jakékoli vlastní hodnocení faktů či jejich vazeb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64457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cs-CZ" sz="2800" dirty="0"/>
              <a:t>Ing. Roman Landgráf</a:t>
            </a:r>
          </a:p>
          <a:p>
            <a:pPr marL="0" indent="0" algn="r">
              <a:buNone/>
            </a:pPr>
            <a:r>
              <a:rPr lang="cs-CZ" sz="2800" dirty="0"/>
              <a:t>daňový poradce</a:t>
            </a:r>
          </a:p>
          <a:p>
            <a:pPr marL="0" indent="0" algn="r">
              <a:buNone/>
            </a:pPr>
            <a:r>
              <a:rPr lang="cs-CZ" sz="2800" dirty="0">
                <a:solidFill>
                  <a:schemeClr val="accent2">
                    <a:lumMod val="75000"/>
                  </a:schemeClr>
                </a:solidFill>
              </a:rPr>
              <a:t>www.landgraf.cz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115616" y="1124744"/>
            <a:ext cx="7344816" cy="1462087"/>
          </a:xfrm>
        </p:spPr>
        <p:txBody>
          <a:bodyPr/>
          <a:lstStyle/>
          <a:p>
            <a:r>
              <a:rPr lang="cs-CZ" dirty="0"/>
              <a:t>Děkuji Vám za pozornost!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10600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Úloha</a:t>
            </a:r>
            <a:r>
              <a:rPr lang="cs-CZ" baseline="0" dirty="0"/>
              <a:t> právníka v daních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Legislativní</a:t>
            </a:r>
            <a:r>
              <a:rPr lang="cs-CZ" baseline="0" dirty="0"/>
              <a:t> činnost</a:t>
            </a:r>
          </a:p>
          <a:p>
            <a:r>
              <a:rPr lang="cs-CZ" baseline="0" dirty="0"/>
              <a:t>Správní (úřednická) činnost</a:t>
            </a:r>
          </a:p>
          <a:p>
            <a:r>
              <a:rPr lang="cs-CZ" dirty="0"/>
              <a:t>Soudcovská činnost</a:t>
            </a:r>
          </a:p>
          <a:p>
            <a:r>
              <a:rPr lang="cs-CZ" dirty="0"/>
              <a:t>Zmocněnec -poradce</a:t>
            </a:r>
          </a:p>
          <a:p>
            <a:pPr lvl="1"/>
            <a:r>
              <a:rPr lang="cs-CZ" baseline="0" dirty="0"/>
              <a:t>advokát </a:t>
            </a:r>
            <a:r>
              <a:rPr lang="cs-CZ" dirty="0"/>
              <a:t> - specializace daně</a:t>
            </a:r>
          </a:p>
          <a:p>
            <a:pPr lvl="1"/>
            <a:r>
              <a:rPr lang="cs-CZ" baseline="0" dirty="0"/>
              <a:t>daňový</a:t>
            </a:r>
            <a:r>
              <a:rPr lang="cs-CZ" dirty="0"/>
              <a:t> poradce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31870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ústavně-právní pojetí čl.2 Listiny zákl. práv a svobod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u="sng" dirty="0"/>
              <a:t>Občan</a:t>
            </a:r>
            <a:r>
              <a:rPr lang="cs-CZ" dirty="0"/>
              <a:t> (podnikatel)</a:t>
            </a:r>
            <a:r>
              <a:rPr lang="cs-CZ" baseline="0" dirty="0"/>
              <a:t> </a:t>
            </a:r>
            <a:r>
              <a:rPr lang="cs-CZ" b="1" baseline="0" dirty="0"/>
              <a:t>může činit </a:t>
            </a:r>
            <a:r>
              <a:rPr lang="cs-CZ" b="1" u="sng" baseline="0" dirty="0"/>
              <a:t>všechno</a:t>
            </a:r>
          </a:p>
          <a:p>
            <a:pPr lvl="1"/>
            <a:r>
              <a:rPr lang="cs-CZ" b="0" dirty="0"/>
              <a:t>co není zákonem</a:t>
            </a:r>
            <a:r>
              <a:rPr lang="cs-CZ" b="0" baseline="0" dirty="0"/>
              <a:t> zakázáno</a:t>
            </a:r>
            <a:endParaRPr lang="cs-CZ" b="0" dirty="0"/>
          </a:p>
          <a:p>
            <a:r>
              <a:rPr lang="cs-CZ" dirty="0"/>
              <a:t>Občan (podnikatel) </a:t>
            </a:r>
            <a:r>
              <a:rPr lang="cs-CZ" b="1" dirty="0"/>
              <a:t>nesmí</a:t>
            </a:r>
            <a:r>
              <a:rPr lang="cs-CZ" b="1" baseline="0" dirty="0"/>
              <a:t> být nucen </a:t>
            </a:r>
            <a:r>
              <a:rPr lang="cs-CZ" baseline="0" dirty="0"/>
              <a:t>činit,</a:t>
            </a:r>
          </a:p>
          <a:p>
            <a:pPr lvl="1"/>
            <a:r>
              <a:rPr lang="cs-CZ" dirty="0"/>
              <a:t>co zákon neukládá</a:t>
            </a:r>
          </a:p>
          <a:p>
            <a:r>
              <a:rPr lang="cs-CZ" b="1" u="sng" dirty="0"/>
              <a:t>Stát</a:t>
            </a:r>
            <a:r>
              <a:rPr lang="cs-CZ" baseline="0" dirty="0"/>
              <a:t> (úřední osoba) </a:t>
            </a:r>
            <a:r>
              <a:rPr lang="cs-CZ" b="1" u="sng" baseline="0" dirty="0"/>
              <a:t>nesmí nic</a:t>
            </a:r>
          </a:p>
          <a:p>
            <a:pPr lvl="1"/>
            <a:r>
              <a:rPr lang="cs-CZ" dirty="0"/>
              <a:t>co zákon výslovně nestanoví</a:t>
            </a:r>
          </a:p>
          <a:p>
            <a:pPr lvl="1"/>
            <a:r>
              <a:rPr lang="cs-CZ" dirty="0"/>
              <a:t>a</a:t>
            </a:r>
            <a:r>
              <a:rPr lang="cs-CZ" baseline="0" dirty="0"/>
              <a:t> to jen a právě tím způsobem, který stanoví zákon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7689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Správné</a:t>
            </a:r>
            <a:r>
              <a:rPr lang="cs-CZ" dirty="0"/>
              <a:t> zjištění a stanovení daní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§ 1 odst. 2 DŘ:</a:t>
            </a:r>
          </a:p>
          <a:p>
            <a:pPr lvl="1"/>
            <a:r>
              <a:rPr lang="cs-CZ" i="1" dirty="0"/>
              <a:t>Správa daně je postup, jehož cílem je </a:t>
            </a:r>
            <a:r>
              <a:rPr lang="cs-CZ" i="1" u="sng" dirty="0"/>
              <a:t>správné</a:t>
            </a:r>
            <a:r>
              <a:rPr lang="cs-CZ" i="1" dirty="0"/>
              <a:t> zjištění a stanovení daní a zabezpečení jejich úhrady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1497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0EE5080-5402-488D-ABF0-83A8C20C5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volného hodnocení důkazů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9153C9F-96C7-4686-BB2F-CF08AD556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8 odst. 1 DŘ:</a:t>
            </a:r>
          </a:p>
          <a:p>
            <a:pPr lvl="1"/>
            <a:r>
              <a:rPr lang="cs-CZ" i="1" dirty="0"/>
              <a:t>Správce daně při dokazování hodnotí důkazy </a:t>
            </a:r>
            <a:r>
              <a:rPr lang="cs-CZ" i="1" u="sng" dirty="0"/>
              <a:t>podle své úvahy</a:t>
            </a:r>
            <a:r>
              <a:rPr lang="cs-CZ" i="1" dirty="0"/>
              <a:t>. </a:t>
            </a:r>
          </a:p>
          <a:p>
            <a:pPr lvl="1"/>
            <a:r>
              <a:rPr lang="cs-CZ" i="1" dirty="0"/>
              <a:t>Správce daně posuzuje </a:t>
            </a:r>
            <a:r>
              <a:rPr lang="cs-CZ" i="1" u="sng" dirty="0"/>
              <a:t>každý důkaz jednotlivě</a:t>
            </a:r>
            <a:r>
              <a:rPr lang="cs-CZ" i="1" dirty="0"/>
              <a:t> a všechny důkazy v jejich </a:t>
            </a:r>
            <a:r>
              <a:rPr lang="cs-CZ" i="1" u="sng" dirty="0"/>
              <a:t>vzájemné souvislosti</a:t>
            </a:r>
            <a:r>
              <a:rPr lang="cs-CZ" i="1" dirty="0"/>
              <a:t>; přitom </a:t>
            </a:r>
            <a:r>
              <a:rPr lang="cs-CZ" i="1" u="sng" dirty="0"/>
              <a:t>přihlíží ke všemu</a:t>
            </a:r>
            <a:r>
              <a:rPr lang="cs-CZ" i="1" dirty="0"/>
              <a:t>, co při správě daní vyšlo najevo.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7DF4B94-138B-4BBF-B0ED-10AC1BC21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B63057C-8AF4-4092-B107-2A4E9DDDB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A528B47-E372-4944-B12F-ED5439E48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87587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Dokazování provádí správce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§ 92/1 DŘ:</a:t>
            </a:r>
          </a:p>
          <a:p>
            <a:pPr lvl="1"/>
            <a:r>
              <a:rPr lang="cs-CZ" i="1" dirty="0"/>
              <a:t>Dokazování </a:t>
            </a:r>
            <a:r>
              <a:rPr lang="cs-CZ" b="1" i="1" dirty="0"/>
              <a:t>provádí</a:t>
            </a:r>
            <a:r>
              <a:rPr lang="cs-CZ" i="1" dirty="0"/>
              <a:t> příslušný správce daně </a:t>
            </a:r>
          </a:p>
          <a:p>
            <a:r>
              <a:rPr lang="cs-CZ" dirty="0"/>
              <a:t>§ 92/2 DŘ: </a:t>
            </a:r>
          </a:p>
          <a:p>
            <a:pPr lvl="1"/>
            <a:r>
              <a:rPr lang="cs-CZ" i="1" dirty="0"/>
              <a:t>Správce daně dbá, aby skutečnosti rozhodné pro správné zjištění a stanovení daně byly </a:t>
            </a:r>
            <a:r>
              <a:rPr lang="cs-CZ" b="1" i="1" dirty="0"/>
              <a:t>zjištěny co nejúplněji</a:t>
            </a:r>
            <a:r>
              <a:rPr lang="cs-CZ" i="1" dirty="0"/>
              <a:t>, </a:t>
            </a:r>
            <a:r>
              <a:rPr lang="cs-CZ" i="1" u="sng" dirty="0"/>
              <a:t>a není v tom vázán </a:t>
            </a:r>
            <a:r>
              <a:rPr lang="cs-CZ" i="1" dirty="0"/>
              <a:t>jen návrhy daňových subjektů</a:t>
            </a:r>
          </a:p>
          <a:p>
            <a:pPr lvl="1"/>
            <a:endParaRPr lang="cs-CZ" i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3973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66E26D1-C958-4A34-B66D-0502148A2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Důkazní břemeno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864AC43-7DB7-45F6-B54A-B43DF8F12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400" dirty="0"/>
              <a:t>Důkazní břemeno nese:</a:t>
            </a:r>
          </a:p>
          <a:p>
            <a:pPr lvl="1"/>
            <a:r>
              <a:rPr lang="cs-CZ" sz="3400" dirty="0"/>
              <a:t>daňový subjekt </a:t>
            </a:r>
          </a:p>
          <a:p>
            <a:pPr lvl="2"/>
            <a:r>
              <a:rPr lang="cs-CZ" sz="2600" dirty="0"/>
              <a:t>(§ 92/3 DŘ: </a:t>
            </a:r>
            <a:r>
              <a:rPr lang="cs-CZ" sz="2600" i="1" dirty="0"/>
              <a:t>„daňový subjekt prokazuje ..“</a:t>
            </a:r>
            <a:r>
              <a:rPr lang="cs-CZ" sz="2600" dirty="0"/>
              <a:t>)</a:t>
            </a:r>
          </a:p>
          <a:p>
            <a:pPr lvl="1"/>
            <a:r>
              <a:rPr lang="cs-CZ" sz="3400" dirty="0"/>
              <a:t>správce daně </a:t>
            </a:r>
          </a:p>
          <a:p>
            <a:pPr lvl="2"/>
            <a:r>
              <a:rPr lang="cs-CZ" sz="2600" dirty="0"/>
              <a:t>(§ 92/5 DŘ: </a:t>
            </a:r>
            <a:r>
              <a:rPr lang="cs-CZ" sz="2600" i="1" dirty="0"/>
              <a:t>„správce daně prokazuje …“</a:t>
            </a:r>
            <a:r>
              <a:rPr lang="cs-CZ" sz="2600" dirty="0"/>
              <a:t>)</a:t>
            </a:r>
          </a:p>
          <a:p>
            <a:endParaRPr lang="cs-CZ" sz="3400" dirty="0"/>
          </a:p>
          <a:p>
            <a:r>
              <a:rPr lang="cs-CZ" sz="3400" dirty="0"/>
              <a:t>Důkazní břemeno</a:t>
            </a:r>
          </a:p>
          <a:p>
            <a:pPr lvl="1">
              <a:lnSpc>
                <a:spcPct val="120000"/>
              </a:lnSpc>
            </a:pPr>
            <a:r>
              <a:rPr lang="cs-CZ" sz="3400" b="1" dirty="0"/>
              <a:t>subjektivní</a:t>
            </a:r>
            <a:r>
              <a:rPr lang="cs-CZ" sz="3400" dirty="0"/>
              <a:t> (formální) důkazní břemeno = kdo </a:t>
            </a:r>
            <a:r>
              <a:rPr lang="cs-CZ" sz="3400" u="sng" dirty="0"/>
              <a:t>musí předložit</a:t>
            </a:r>
            <a:r>
              <a:rPr lang="cs-CZ" sz="3400" dirty="0"/>
              <a:t> skutečnosti a případné důkazní prostředky</a:t>
            </a:r>
          </a:p>
          <a:p>
            <a:pPr lvl="1">
              <a:lnSpc>
                <a:spcPct val="120000"/>
              </a:lnSpc>
            </a:pPr>
            <a:r>
              <a:rPr lang="cs-CZ" sz="3400" b="1" dirty="0"/>
              <a:t>objektivní</a:t>
            </a:r>
            <a:r>
              <a:rPr lang="cs-CZ" sz="3400" dirty="0"/>
              <a:t> (hmotné) důkazní břemeno = kdo </a:t>
            </a:r>
            <a:r>
              <a:rPr lang="cs-CZ" sz="3400" u="sng" dirty="0"/>
              <a:t>nese riziko </a:t>
            </a:r>
            <a:r>
              <a:rPr lang="cs-CZ" sz="3400" dirty="0"/>
              <a:t>neobjasnění skutkového stavu, resp. neprokázání tvrzení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AA016E8-EA1C-4152-97D5-B806373CF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998A9B9-5FEF-4240-BD77-711E168C0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0BC8C37-8819-4AEA-ABAA-319D0D890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5864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 dirty="0"/>
              <a:t>Důkazní břemeno</a:t>
            </a:r>
            <a:r>
              <a:rPr lang="cs-CZ" b="1" dirty="0"/>
              <a:t> daňového subjektu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§ 92/3 DŘ:</a:t>
            </a:r>
          </a:p>
          <a:p>
            <a:pPr lvl="1"/>
            <a:r>
              <a:rPr lang="cs-CZ" i="1" dirty="0"/>
              <a:t>Daňový subjekt prokazuje všechny skutečnosti, </a:t>
            </a:r>
            <a:r>
              <a:rPr lang="cs-CZ" i="1" u="sng" dirty="0"/>
              <a:t>které je povinen uvádět </a:t>
            </a:r>
            <a:r>
              <a:rPr lang="cs-CZ" i="1" dirty="0"/>
              <a:t>v řádném daňovém tvrzení, dodatečném daňovém tvrzení a dalších podáních</a:t>
            </a:r>
            <a:r>
              <a:rPr lang="cs-CZ" dirty="0"/>
              <a:t>.</a:t>
            </a:r>
          </a:p>
          <a:p>
            <a:r>
              <a:rPr lang="cs-CZ" dirty="0"/>
              <a:t>Tedy nikoli cokoliv, co je pro správné zjištění a stanovení daně podstatné, nýbrž jen skutečnosti, které daňový subjekt sám uvádí (tvrdí).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altLang="cs-CZ"/>
              <a:t>© Ing. Roman Landgráf</a:t>
            </a:r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/>
              <a:t>WWW.LANDGRAF.CZ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8D0B9-AE8F-4B19-A8AD-DF0E1447CB74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9658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Komunikace s FÚ Česká Třebová 14-11-2014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Daň z přidané hodnoty - PF UK 18-11-2015</Template>
  <TotalTime>196</TotalTime>
  <Words>1229</Words>
  <Application>Microsoft Office PowerPoint</Application>
  <PresentationFormat>Předvádění na obrazovce (4:3)</PresentationFormat>
  <Paragraphs>224</Paragraphs>
  <Slides>22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Komunikace s FÚ Česká Třebová 14-11-2014</vt:lpstr>
      <vt:lpstr>Dokazování při správě daní</vt:lpstr>
      <vt:lpstr>Obsah:</vt:lpstr>
      <vt:lpstr>Úloha právníka v daních</vt:lpstr>
      <vt:lpstr>Základní ústavně-právní pojetí čl.2 Listiny zákl. práv a svobod</vt:lpstr>
      <vt:lpstr>Správné zjištění a stanovení daní</vt:lpstr>
      <vt:lpstr>Zásada volného hodnocení důkazů</vt:lpstr>
      <vt:lpstr>Dokazování provádí správce daně</vt:lpstr>
      <vt:lpstr>Důkazní břemeno</vt:lpstr>
      <vt:lpstr>Důkazní břemeno daňového subjektu:</vt:lpstr>
      <vt:lpstr>Důkazní břemeno správce daně:</vt:lpstr>
      <vt:lpstr>Typický průběh dokazování</vt:lpstr>
      <vt:lpstr>Nejčastější právní odůvodnění výroku o doměření daně </vt:lpstr>
      <vt:lpstr>Non liquet =&gt; doměření daně</vt:lpstr>
      <vt:lpstr>Důkazní standard (míra důkazu)</vt:lpstr>
      <vt:lpstr>Důkazní standardy ( důkazní teorie)</vt:lpstr>
      <vt:lpstr>Typické důkazní prostředky</vt:lpstr>
      <vt:lpstr>Předkládat a navrhovat důkazní prostředky</vt:lpstr>
      <vt:lpstr>Svědecká výpověď</vt:lpstr>
      <vt:lpstr>Svědecká výpověď</vt:lpstr>
      <vt:lpstr>Svědecká výpověď</vt:lpstr>
      <vt:lpstr>Svědecká výpověď</vt:lpstr>
      <vt:lpstr>Děkuji Vám za pozornost!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Dokazování při správě daní</dc:title>
  <dc:creator>Roman Landgráf</dc:creator>
  <cp:lastModifiedBy>Dana Šramková</cp:lastModifiedBy>
  <cp:revision>5</cp:revision>
  <dcterms:created xsi:type="dcterms:W3CDTF">2017-10-11T08:22:23Z</dcterms:created>
  <dcterms:modified xsi:type="dcterms:W3CDTF">2018-03-15T15:38:01Z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TC010130221029</vt:lpwstr>
  </property>
</Properties>
</file>