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270" r:id="rId12"/>
    <p:sldId id="271" r:id="rId13"/>
    <p:sldId id="261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19.02.2018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právo – obecná část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FIPR – Finanční právo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Veřejné statky III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2"/>
            <a:ext cx="10018713" cy="4654295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Financování veřejných statků</a:t>
            </a:r>
          </a:p>
          <a:p>
            <a:r>
              <a:rPr lang="es-ES" dirty="0" smtClean="0"/>
              <a:t>zdroj, které jsou soust</a:t>
            </a:r>
            <a:r>
              <a:rPr lang="cs-CZ" dirty="0" smtClean="0"/>
              <a:t>ř</a:t>
            </a:r>
            <a:r>
              <a:rPr lang="es-ES" dirty="0" smtClean="0"/>
              <a:t>ed</a:t>
            </a:r>
            <a:r>
              <a:rPr lang="cs-CZ" dirty="0" smtClean="0"/>
              <a:t>š</a:t>
            </a:r>
            <a:r>
              <a:rPr lang="es-ES" dirty="0" smtClean="0"/>
              <a:t>ny ve ve</a:t>
            </a:r>
            <a:r>
              <a:rPr lang="cs-CZ" dirty="0" smtClean="0"/>
              <a:t>ř</a:t>
            </a:r>
            <a:r>
              <a:rPr lang="pl-PL" dirty="0" smtClean="0"/>
              <a:t>ejných fondech, resp. veřejných rozpočtech</a:t>
            </a:r>
          </a:p>
          <a:p>
            <a:r>
              <a:rPr lang="pl-PL" dirty="0" smtClean="0"/>
              <a:t>produkce je buď plně kryta </a:t>
            </a:r>
            <a:r>
              <a:rPr lang="cs-CZ" dirty="0" smtClean="0"/>
              <a:t>z těchto prostředků  je předepsaná i peněžní účast spotřebitele veřejného statku</a:t>
            </a:r>
          </a:p>
          <a:p>
            <a:r>
              <a:rPr lang="cs-CZ" dirty="0" smtClean="0"/>
              <a:t>samotná existence produkce veřejných statků je více méně odkázána na existenci veřejných financí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Několik poznámek v veřejným financím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0421" y="1609344"/>
            <a:ext cx="10018713" cy="334670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Hospodaření státu </a:t>
            </a:r>
          </a:p>
          <a:p>
            <a:pPr lvl="1"/>
            <a:r>
              <a:rPr lang="cs-CZ" dirty="0" smtClean="0"/>
              <a:t>Příjmy</a:t>
            </a:r>
          </a:p>
          <a:p>
            <a:pPr lvl="1"/>
            <a:r>
              <a:rPr lang="cs-CZ" dirty="0" smtClean="0"/>
              <a:t>Správa prostředků – veřejné fondy</a:t>
            </a:r>
          </a:p>
          <a:p>
            <a:pPr lvl="1"/>
            <a:r>
              <a:rPr lang="cs-CZ" dirty="0" smtClean="0"/>
              <a:t>Přerozdělování</a:t>
            </a:r>
          </a:p>
          <a:p>
            <a:pPr lvl="1"/>
            <a:r>
              <a:rPr lang="cs-CZ" dirty="0" smtClean="0"/>
              <a:t>výdaje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594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Finance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700015"/>
          </a:xfrm>
        </p:spPr>
        <p:txBody>
          <a:bodyPr anchor="t">
            <a:normAutofit fontScale="92500" lnSpcReduction="10000"/>
          </a:bodyPr>
          <a:lstStyle/>
          <a:p>
            <a:r>
              <a:rPr lang="cs-CZ" dirty="0" smtClean="0"/>
              <a:t>Finance představují souhrn těch peněžních vztahů, které souvisejí s vytvářením, rozdělováním (distribucí), přerozdělováním (redistribucí) a užitím (realizací) peněžní masy</a:t>
            </a:r>
          </a:p>
          <a:p>
            <a:r>
              <a:rPr lang="cs-CZ" dirty="0" smtClean="0"/>
              <a:t> Vymezení financí tak vychází z názoru, že:</a:t>
            </a:r>
          </a:p>
          <a:p>
            <a:r>
              <a:rPr lang="pl-PL" dirty="0" smtClean="0"/>
              <a:t>• pojem finance je užší než peníze,</a:t>
            </a:r>
          </a:p>
          <a:p>
            <a:r>
              <a:rPr lang="cs-CZ" dirty="0" smtClean="0"/>
              <a:t>• pojem finanční vztahy je užší než pojem peněžní vztahy,</a:t>
            </a:r>
          </a:p>
          <a:p>
            <a:r>
              <a:rPr lang="cs-CZ" dirty="0" smtClean="0"/>
              <a:t>• peněžní vztahy subsumují ceny (cenové vztahy), mzdy (mzdové</a:t>
            </a:r>
          </a:p>
          <a:p>
            <a:r>
              <a:rPr lang="cs-CZ" dirty="0" smtClean="0"/>
              <a:t>vztahy) a konečně i finance (finanční vztahy)</a:t>
            </a:r>
          </a:p>
          <a:p>
            <a:endParaRPr lang="cs-CZ" dirty="0" smtClean="0"/>
          </a:p>
          <a:p>
            <a:r>
              <a:rPr lang="cs-CZ" dirty="0" smtClean="0"/>
              <a:t>Finance jsou základní ekonomickou kategorií finančního práva a základním</a:t>
            </a:r>
          </a:p>
          <a:p>
            <a:r>
              <a:rPr lang="cs-CZ" dirty="0" smtClean="0"/>
              <a:t>prvkem, kterým se finanční právo odlišuje od jiných odvětví práva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04304" y="6325862"/>
            <a:ext cx="496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MRKÝVKA P. Propedeutika finančního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Teoretické zařazení finančního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822192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Veřejnoprávní povaha</a:t>
            </a:r>
          </a:p>
          <a:p>
            <a:pPr lvl="1"/>
            <a:r>
              <a:rPr lang="cs-CZ" dirty="0" smtClean="0"/>
              <a:t>Teorie mocenská, zájmová, organická</a:t>
            </a:r>
          </a:p>
          <a:p>
            <a:endParaRPr lang="cs-CZ" dirty="0" smtClean="0"/>
          </a:p>
          <a:p>
            <a:r>
              <a:rPr lang="cs-CZ" dirty="0" smtClean="0"/>
              <a:t>Veřejnoprávní charakter: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Nerovnost subjektů (alespoň jeden jako </a:t>
            </a:r>
            <a:r>
              <a:rPr lang="cs-CZ" dirty="0" err="1" smtClean="0"/>
              <a:t>potentior</a:t>
            </a:r>
            <a:r>
              <a:rPr lang="cs-CZ" dirty="0" smtClean="0"/>
              <a:t> persona)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Ochrana (prosazování) veřejného zájmu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Omezovaná autonomie vůle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Ingerence státu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Význam teoretického řazení?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822192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Zejména pro aplikaci norem FP a jejich interpretaci</a:t>
            </a:r>
          </a:p>
          <a:p>
            <a:r>
              <a:rPr lang="cs-CZ" dirty="0" smtClean="0"/>
              <a:t>Pro argumentaci a použití analogie</a:t>
            </a:r>
          </a:p>
          <a:p>
            <a:r>
              <a:rPr lang="cs-CZ" dirty="0" smtClean="0"/>
              <a:t>Pro pochopení zásad FP</a:t>
            </a:r>
          </a:p>
          <a:p>
            <a:r>
              <a:rPr lang="cs-CZ" dirty="0" smtClean="0"/>
              <a:t>Pro další tvorbu vztahu FP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Samostatnost odvětví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822192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Finanční právo je mladé samostatné odvětví (do určité míry vyčleněné z práva správního, které se vyvinulo z práva státního)</a:t>
            </a:r>
          </a:p>
          <a:p>
            <a:r>
              <a:rPr lang="cs-CZ" dirty="0" err="1" smtClean="0"/>
              <a:t>Odvětvotvorná</a:t>
            </a:r>
            <a:r>
              <a:rPr lang="cs-CZ" dirty="0" smtClean="0"/>
              <a:t> kritéria: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Samostatnost a specifičnost předmětu právní regulace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Metoda právní regulace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Systémová soudržnost právních norem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Společenská akceptace samostatnosti odvětví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Vnitřní systémové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73352"/>
            <a:ext cx="10018713" cy="4791456"/>
          </a:xfrm>
        </p:spPr>
        <p:txBody>
          <a:bodyPr anchor="t">
            <a:normAutofit fontScale="85000" lnSpcReduction="20000"/>
          </a:bodyPr>
          <a:lstStyle/>
          <a:p>
            <a:r>
              <a:rPr lang="cs-CZ" b="1" dirty="0" smtClean="0"/>
              <a:t>Fiskální část</a:t>
            </a:r>
          </a:p>
          <a:p>
            <a:pPr lvl="1"/>
            <a:r>
              <a:rPr lang="cs-CZ" dirty="0" smtClean="0"/>
              <a:t>Rozpočtové právo</a:t>
            </a:r>
          </a:p>
          <a:p>
            <a:pPr lvl="1"/>
            <a:r>
              <a:rPr lang="cs-CZ" dirty="0" smtClean="0"/>
              <a:t>Daňové právo</a:t>
            </a:r>
          </a:p>
          <a:p>
            <a:pPr lvl="1"/>
            <a:r>
              <a:rPr lang="cs-CZ" dirty="0" smtClean="0"/>
              <a:t>Celní právo</a:t>
            </a:r>
          </a:p>
          <a:p>
            <a:pPr lvl="1"/>
            <a:r>
              <a:rPr lang="cs-CZ" dirty="0" smtClean="0"/>
              <a:t>Právo veřejných výdajů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Nefiskální část</a:t>
            </a:r>
          </a:p>
          <a:p>
            <a:pPr lvl="1"/>
            <a:r>
              <a:rPr lang="cs-CZ" dirty="0" smtClean="0"/>
              <a:t>Měnové a devizové právo</a:t>
            </a:r>
          </a:p>
          <a:p>
            <a:pPr lvl="1"/>
            <a:r>
              <a:rPr lang="cs-CZ" dirty="0" smtClean="0"/>
              <a:t>Veřejné bankovní a pojišťovnické právo</a:t>
            </a:r>
          </a:p>
          <a:p>
            <a:pPr lvl="1"/>
            <a:r>
              <a:rPr lang="cs-CZ" dirty="0" smtClean="0"/>
              <a:t>Veřejné právo finančních trhů</a:t>
            </a:r>
          </a:p>
          <a:p>
            <a:pPr lvl="1"/>
            <a:r>
              <a:rPr lang="cs-CZ" dirty="0" smtClean="0"/>
              <a:t>Puncovní právo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sz="2000" dirty="0" smtClean="0"/>
              <a:t>+ právo bilanční (někdy řazeno mezi fiskál někdy mezi </a:t>
            </a:r>
            <a:r>
              <a:rPr lang="cs-CZ" sz="2000" dirty="0" err="1" smtClean="0"/>
              <a:t>nefiskál</a:t>
            </a:r>
            <a:r>
              <a:rPr lang="cs-CZ" sz="2000" dirty="0" smtClean="0"/>
              <a:t> a někdy označováno za hybridní </a:t>
            </a:r>
            <a:r>
              <a:rPr lang="cs-CZ" sz="2000" dirty="0" err="1" smtClean="0"/>
              <a:t>pododvětví</a:t>
            </a:r>
            <a:r>
              <a:rPr lang="cs-CZ" sz="2000" dirty="0" smtClean="0"/>
              <a:t> s prvky fiskálními i nefiskálními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Vnější systémové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08760"/>
            <a:ext cx="10018713" cy="4956048"/>
          </a:xfrm>
        </p:spPr>
        <p:txBody>
          <a:bodyPr anchor="t">
            <a:normAutofit fontScale="92500" lnSpcReduction="20000"/>
          </a:bodyPr>
          <a:lstStyle/>
          <a:p>
            <a:r>
              <a:rPr lang="cs-CZ" dirty="0" smtClean="0"/>
              <a:t>Vztahy k veřejnoprávním odvětvím</a:t>
            </a:r>
          </a:p>
          <a:p>
            <a:pPr lvl="1"/>
            <a:r>
              <a:rPr lang="cs-CZ" dirty="0" smtClean="0"/>
              <a:t>K ústavnímu právu (</a:t>
            </a:r>
            <a:r>
              <a:rPr lang="cs-CZ" dirty="0" err="1" smtClean="0"/>
              <a:t>konstitucionalizace</a:t>
            </a:r>
            <a:r>
              <a:rPr lang="cs-CZ" dirty="0" smtClean="0"/>
              <a:t> finančního práva)</a:t>
            </a:r>
          </a:p>
          <a:p>
            <a:pPr lvl="1"/>
            <a:r>
              <a:rPr lang="cs-CZ" dirty="0" smtClean="0"/>
              <a:t>Ke správnímu právu</a:t>
            </a:r>
          </a:p>
          <a:p>
            <a:pPr lvl="1"/>
            <a:r>
              <a:rPr lang="cs-CZ" dirty="0" smtClean="0"/>
              <a:t>K trestnímu právu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Vztahy k soukromoprávním odvětvím</a:t>
            </a:r>
          </a:p>
          <a:p>
            <a:pPr lvl="1"/>
            <a:r>
              <a:rPr lang="cs-CZ" dirty="0" smtClean="0"/>
              <a:t>K občanskému právu (např. definice některých entit, např. PO)</a:t>
            </a:r>
          </a:p>
          <a:p>
            <a:pPr lvl="1"/>
            <a:r>
              <a:rPr lang="cs-CZ" dirty="0" smtClean="0"/>
              <a:t>K obchodnímu právu (např. soukromoprávní oblast práva finančních trhů, práva bankovního či pojišťovnického, atd.)</a:t>
            </a:r>
          </a:p>
          <a:p>
            <a:endParaRPr lang="cs-CZ" dirty="0" smtClean="0"/>
          </a:p>
          <a:p>
            <a:r>
              <a:rPr lang="cs-CZ" dirty="0" smtClean="0"/>
              <a:t>Vztahy k procesní úpravě</a:t>
            </a:r>
          </a:p>
          <a:p>
            <a:pPr lvl="1"/>
            <a:r>
              <a:rPr lang="cs-CZ" dirty="0" smtClean="0"/>
              <a:t>V některých případech (subsidiární) použití OSŘ či SŘ</a:t>
            </a:r>
          </a:p>
          <a:p>
            <a:pPr lvl="1"/>
            <a:r>
              <a:rPr lang="cs-CZ" dirty="0" smtClean="0"/>
              <a:t>Soudní poplatky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Veřejné statky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2"/>
            <a:ext cx="10018713" cy="4654295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Veřejné statky </a:t>
            </a:r>
            <a:r>
              <a:rPr lang="cs-CZ" dirty="0" smtClean="0"/>
              <a:t>-</a:t>
            </a:r>
            <a:r>
              <a:rPr lang="cs-CZ" b="1" dirty="0" smtClean="0"/>
              <a:t> souhrn zboží a služeb poskytovaných za účelem uspokojení veřejných potřeb</a:t>
            </a:r>
          </a:p>
          <a:p>
            <a:r>
              <a:rPr lang="cs-CZ" dirty="0" smtClean="0"/>
              <a:t>výrazem pečovatelské funkce státu, případně dalších veřejnoprávních korporací a jiných subjektů tvořících tzv. veřejný sektor</a:t>
            </a:r>
          </a:p>
          <a:p>
            <a:r>
              <a:rPr lang="cs-CZ" dirty="0" smtClean="0"/>
              <a:t>chápeme-li statky jako zboží nebo služby, pak pro určení, zda se </a:t>
            </a:r>
            <a:r>
              <a:rPr lang="cs-CZ" dirty="0" smtClean="0"/>
              <a:t>jedná o </a:t>
            </a:r>
            <a:r>
              <a:rPr lang="cs-CZ" dirty="0" smtClean="0"/>
              <a:t>statky veřejné nebo soukromé, není příliš významné, kdo je jejich producentem a spotřebitelem, </a:t>
            </a:r>
            <a:r>
              <a:rPr lang="cs-CZ" u="sng" dirty="0" smtClean="0"/>
              <a:t>ale v jakém zájmu jsou vytvářeny a spotřebovávány</a:t>
            </a:r>
          </a:p>
          <a:p>
            <a:r>
              <a:rPr lang="cs-CZ" dirty="0" smtClean="0"/>
              <a:t>producentem zboží a služeb vytvářených ve veřejném jsou většinou subjekty tvořící veřejný </a:t>
            </a:r>
            <a:r>
              <a:rPr lang="cs-CZ" dirty="0" smtClean="0"/>
              <a:t>sektor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04304" y="6280141"/>
            <a:ext cx="496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MRKÝVKA P. Propedeutika finančního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Veřejné statky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200655"/>
            <a:ext cx="10018713" cy="4300729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 smtClean="0"/>
              <a:t>Veřejné statky </a:t>
            </a:r>
            <a:r>
              <a:rPr lang="cs-CZ" sz="2800" dirty="0" smtClean="0"/>
              <a:t>– nejsou přímo zpoplatněny, z podstaty jsou  nabízeny bezplatně </a:t>
            </a:r>
          </a:p>
          <a:p>
            <a:pPr lvl="1"/>
            <a:r>
              <a:rPr lang="cs-CZ" dirty="0" smtClean="0"/>
              <a:t>veřejné osvětlení</a:t>
            </a:r>
          </a:p>
          <a:p>
            <a:pPr lvl="1"/>
            <a:r>
              <a:rPr lang="cs-CZ" dirty="0" smtClean="0"/>
              <a:t>armáda</a:t>
            </a:r>
          </a:p>
          <a:p>
            <a:r>
              <a:rPr lang="cs-CZ" sz="2800" dirty="0" smtClean="0"/>
              <a:t>„neplatící“ nelze vyloučit ze spotřeby (problém černých pasažérů)</a:t>
            </a:r>
          </a:p>
          <a:p>
            <a:r>
              <a:rPr lang="cs-CZ" sz="2800" dirty="0" smtClean="0"/>
              <a:t>O množství veřejného statku </a:t>
            </a:r>
            <a:r>
              <a:rPr lang="cs-CZ" sz="2800" u="sng" dirty="0" smtClean="0"/>
              <a:t>nerozhodují spotřebitelé přímo projevením svých preferencí (poptávky) na trhu, určuje je obec (stát)</a:t>
            </a:r>
          </a:p>
          <a:p>
            <a:endParaRPr lang="cs-CZ" sz="2800" u="sng" dirty="0" smtClean="0"/>
          </a:p>
          <a:p>
            <a:r>
              <a:rPr lang="cs-CZ" sz="2800" dirty="0" smtClean="0"/>
              <a:t>Výpočet poptávky po veřejných statcích je problematický</a:t>
            </a:r>
          </a:p>
          <a:p>
            <a:r>
              <a:rPr lang="cs-CZ" sz="2800" dirty="0" smtClean="0"/>
              <a:t>Jsou financovány z veřejných fondů </a:t>
            </a:r>
          </a:p>
          <a:p>
            <a:endParaRPr lang="cs-CZ" sz="2800" dirty="0" smtClean="0"/>
          </a:p>
          <a:p>
            <a:r>
              <a:rPr lang="cs-CZ" sz="2800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6316718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Role státu a veřejné finance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Různé stupně mezi minimálním státem (stát „noční hlídač“) a sociálním státem (</a:t>
            </a:r>
            <a:r>
              <a:rPr lang="cs-CZ" sz="2800" dirty="0" err="1" smtClean="0"/>
              <a:t>welfare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 rostoucími státním výdaji (přerozdělováním) roste i potřeba státu získávat více peněžních prostředků</a:t>
            </a:r>
          </a:p>
          <a:p>
            <a:r>
              <a:rPr lang="cs-CZ" sz="2800" dirty="0" smtClean="0"/>
              <a:t>Financování schodkových rozpočtů zejména prostřednictvím emise veřejných dluhopisů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2223</TotalTime>
  <Words>652</Words>
  <Application>Microsoft Office PowerPoint</Application>
  <PresentationFormat>Širokoúhlá obrazovka</PresentationFormat>
  <Paragraphs>123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Paralaxa</vt:lpstr>
      <vt:lpstr>Finanční právo – obecná část</vt:lpstr>
      <vt:lpstr>Teoretické zařazení finančního práva</vt:lpstr>
      <vt:lpstr>Význam teoretického řazení?</vt:lpstr>
      <vt:lpstr>Samostatnost odvětví</vt:lpstr>
      <vt:lpstr>Vnitřní systémové členění</vt:lpstr>
      <vt:lpstr>Vnější systémové členění</vt:lpstr>
      <vt:lpstr>Veřejné statky I</vt:lpstr>
      <vt:lpstr>Veřejné statky II</vt:lpstr>
      <vt:lpstr>Role státu a veřejné finance </vt:lpstr>
      <vt:lpstr>Veřejné statky III</vt:lpstr>
      <vt:lpstr>Několik poznámek v veřejným financím </vt:lpstr>
      <vt:lpstr>Finance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133</cp:revision>
  <cp:lastPrinted>2016-12-01T06:58:45Z</cp:lastPrinted>
  <dcterms:created xsi:type="dcterms:W3CDTF">2016-10-17T17:38:14Z</dcterms:created>
  <dcterms:modified xsi:type="dcterms:W3CDTF">2018-02-19T13:08:25Z</dcterms:modified>
</cp:coreProperties>
</file>