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5"/>
  </p:handoutMasterIdLst>
  <p:sldIdLst>
    <p:sldId id="256" r:id="rId2"/>
    <p:sldId id="267" r:id="rId3"/>
    <p:sldId id="271" r:id="rId4"/>
    <p:sldId id="272" r:id="rId5"/>
    <p:sldId id="273" r:id="rId6"/>
    <p:sldId id="274" r:id="rId7"/>
    <p:sldId id="276" r:id="rId8"/>
    <p:sldId id="277" r:id="rId9"/>
    <p:sldId id="278" r:id="rId10"/>
    <p:sldId id="279" r:id="rId11"/>
    <p:sldId id="275" r:id="rId12"/>
    <p:sldId id="280" r:id="rId13"/>
    <p:sldId id="261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63" d="100"/>
          <a:sy n="63" d="100"/>
        </p:scale>
        <p:origin x="78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05.03.2018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Kryptom</a:t>
            </a:r>
            <a:r>
              <a:rPr lang="cs-CZ" dirty="0" err="1" smtClean="0"/>
              <a:t>ěny</a:t>
            </a:r>
            <a:r>
              <a:rPr lang="cs-CZ" dirty="0" smtClean="0"/>
              <a:t>?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Finanční právo</a:t>
            </a:r>
          </a:p>
          <a:p>
            <a:r>
              <a:rPr lang="cs-CZ" sz="2400" dirty="0" smtClean="0"/>
              <a:t>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76D234-D42A-4A26-896C-217F3101A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Právní regulace </a:t>
            </a:r>
            <a:r>
              <a:rPr lang="cs-CZ" sz="3600" dirty="0" err="1"/>
              <a:t>kryptoměn</a:t>
            </a:r>
            <a:r>
              <a:rPr lang="cs-CZ" sz="3600" dirty="0"/>
              <a:t>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EE73DD-3C21-4715-B137-51DB7F3DC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81200"/>
            <a:ext cx="11029615" cy="4876800"/>
          </a:xfrm>
        </p:spPr>
        <p:txBody>
          <a:bodyPr>
            <a:normAutofit fontScale="47500" lnSpcReduction="20000"/>
          </a:bodyPr>
          <a:lstStyle/>
          <a:p>
            <a:r>
              <a:rPr lang="cs-CZ" sz="5100" dirty="0"/>
              <a:t>Systém </a:t>
            </a:r>
            <a:r>
              <a:rPr lang="cs-CZ" sz="5100" dirty="0" err="1"/>
              <a:t>peet</a:t>
            </a:r>
            <a:r>
              <a:rPr lang="cs-CZ" sz="5100" dirty="0"/>
              <a:t> to peer (klient – klient) – bez potřeby banky </a:t>
            </a:r>
          </a:p>
          <a:p>
            <a:r>
              <a:rPr lang="cs-CZ" sz="5100" dirty="0"/>
              <a:t>ČNB nemusí povolovat přijímání úhrad za zboží a služby – zpravidla nepodléhá povolení</a:t>
            </a:r>
          </a:p>
          <a:p>
            <a:pPr lvl="2"/>
            <a:r>
              <a:rPr lang="cs-CZ" sz="5100" dirty="0"/>
              <a:t>Výjimky: </a:t>
            </a:r>
          </a:p>
          <a:p>
            <a:pPr lvl="3"/>
            <a:r>
              <a:rPr lang="cs-CZ" sz="5100" dirty="0"/>
              <a:t>při obchodování s deriváty, kdy podkladovým aktivem může být </a:t>
            </a:r>
            <a:r>
              <a:rPr lang="cs-CZ" sz="5100" dirty="0" err="1"/>
              <a:t>kryptoměna</a:t>
            </a:r>
            <a:r>
              <a:rPr lang="cs-CZ" sz="5100" dirty="0"/>
              <a:t>. (č. 256/2004 Sb., o podnikání na kapitálovém trhu)</a:t>
            </a:r>
          </a:p>
          <a:p>
            <a:pPr lvl="3"/>
            <a:r>
              <a:rPr lang="cs-CZ" sz="5100" dirty="0"/>
              <a:t>obhospodařování investičního fondu, který investuje do </a:t>
            </a:r>
            <a:r>
              <a:rPr lang="cs-CZ" sz="5100" dirty="0" err="1"/>
              <a:t>kryptoměn</a:t>
            </a:r>
            <a:endParaRPr lang="cs-CZ" sz="5100" dirty="0"/>
          </a:p>
          <a:p>
            <a:pPr lvl="3"/>
            <a:r>
              <a:rPr lang="cs-CZ" sz="5100" dirty="0"/>
              <a:t>provádění platebních transakcí v souvislosti s organizací a vypořádáním obchodů s virtuální měnou např. v rámci burzy zaměřené na virtuální </a:t>
            </a:r>
            <a:r>
              <a:rPr lang="cs-CZ" sz="5100" dirty="0" smtClean="0"/>
              <a:t>měny</a:t>
            </a:r>
          </a:p>
          <a:p>
            <a:pPr lvl="3"/>
            <a:r>
              <a:rPr lang="cs-CZ" sz="5100" dirty="0" smtClean="0"/>
              <a:t>ČNB: Virtuální měna není plnohodnotnou národní měnou a není proto platebním prostředkem ve smyslu zákona o platebním styku</a:t>
            </a:r>
            <a:endParaRPr lang="cs-CZ" sz="51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543622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431F7E-4C62-42A6-9845-7EB6A8CC4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Nevýhody a možné problémy </a:t>
            </a:r>
            <a:r>
              <a:rPr lang="cs-CZ" sz="3600" dirty="0" err="1"/>
              <a:t>kryptoměn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A8562A-C65D-4906-ACB5-6EAD822A3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7200" dirty="0" smtClean="0"/>
              <a:t>Anonymita transakcí – případ </a:t>
            </a:r>
            <a:r>
              <a:rPr lang="cs-CZ" sz="7200" dirty="0" err="1" smtClean="0"/>
              <a:t>silk</a:t>
            </a:r>
            <a:r>
              <a:rPr lang="cs-CZ" sz="7200" dirty="0" smtClean="0"/>
              <a:t> </a:t>
            </a:r>
            <a:r>
              <a:rPr lang="cs-CZ" sz="7200" dirty="0" err="1" smtClean="0"/>
              <a:t>road</a:t>
            </a:r>
            <a:r>
              <a:rPr lang="cs-CZ" sz="7200" dirty="0" smtClean="0"/>
              <a:t> 2.0.</a:t>
            </a:r>
            <a:endParaRPr lang="cs-CZ" sz="7200" dirty="0"/>
          </a:p>
          <a:p>
            <a:r>
              <a:rPr lang="cs-CZ" sz="7200" dirty="0"/>
              <a:t>R</a:t>
            </a:r>
            <a:r>
              <a:rPr lang="cs-CZ" sz="7200" dirty="0" smtClean="0"/>
              <a:t>ozšíření </a:t>
            </a:r>
            <a:r>
              <a:rPr lang="cs-CZ" sz="7200" dirty="0"/>
              <a:t>možnosti daňových úniků, praní špinavých peněz a použití k nelegálním obchodům</a:t>
            </a:r>
          </a:p>
          <a:p>
            <a:r>
              <a:rPr lang="cs-CZ" sz="7200" dirty="0"/>
              <a:t>Riziko dešifrování hackery – prolomení </a:t>
            </a:r>
            <a:r>
              <a:rPr lang="cs-CZ" sz="7200" dirty="0" smtClean="0"/>
              <a:t>algoritmu</a:t>
            </a:r>
          </a:p>
          <a:p>
            <a:r>
              <a:rPr lang="cs-CZ" sz="7200" dirty="0" smtClean="0"/>
              <a:t>Krádeže… (nevědomky, online – u obchodníků či směnáren, peněženky – USB tokenu, celého hardwaru – Island)</a:t>
            </a:r>
          </a:p>
          <a:p>
            <a:r>
              <a:rPr lang="cs-CZ" sz="7200" dirty="0" smtClean="0"/>
              <a:t>Trestní právo – kvalifikace trestného činu s ohledem na hodnotu škody</a:t>
            </a:r>
          </a:p>
          <a:p>
            <a:r>
              <a:rPr lang="cs-CZ" sz="7200" dirty="0" err="1" smtClean="0"/>
              <a:t>Insider</a:t>
            </a:r>
            <a:r>
              <a:rPr lang="cs-CZ" sz="7200" dirty="0" smtClean="0"/>
              <a:t> </a:t>
            </a:r>
            <a:r>
              <a:rPr lang="cs-CZ" sz="7200" dirty="0" err="1" smtClean="0"/>
              <a:t>trading</a:t>
            </a:r>
            <a:r>
              <a:rPr lang="cs-CZ" sz="7200" dirty="0" smtClean="0"/>
              <a:t>…</a:t>
            </a:r>
          </a:p>
          <a:p>
            <a:r>
              <a:rPr lang="cs-CZ" sz="7200" dirty="0" smtClean="0"/>
              <a:t>Rozdělení </a:t>
            </a:r>
            <a:r>
              <a:rPr lang="cs-CZ" sz="7200" dirty="0" err="1" smtClean="0"/>
              <a:t>Bitcoinu</a:t>
            </a:r>
            <a:r>
              <a:rPr lang="cs-CZ" sz="7200" dirty="0" smtClean="0"/>
              <a:t> na dvě samostatné „měny“ .. Jednotky..</a:t>
            </a:r>
          </a:p>
          <a:p>
            <a:r>
              <a:rPr lang="cs-CZ" sz="7200" dirty="0" smtClean="0"/>
              <a:t>Podléhá obchodování s měnou DPH? </a:t>
            </a:r>
          </a:p>
          <a:p>
            <a:r>
              <a:rPr lang="cs-CZ" sz="7200" dirty="0" smtClean="0"/>
              <a:t>Omezený počet jednotek – deflace (aktuální ekonomie a ekonomické teorie stojí na Inflaci – povzbuzování ekonomiky)</a:t>
            </a:r>
          </a:p>
          <a:p>
            <a:r>
              <a:rPr lang="cs-CZ" sz="7200" dirty="0" smtClean="0"/>
              <a:t>Dělení odměny za těžbu… vyplatí se těžba?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9567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907" y="1373430"/>
            <a:ext cx="8219049" cy="50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312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Damian Czudek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Penězi může být v obecné rovině vše, co je obecně přijímáno, jako prostředek směny 								(</a:t>
            </a:r>
            <a:r>
              <a:rPr lang="cs-CZ" dirty="0" err="1" smtClean="0"/>
              <a:t>Mishkin</a:t>
            </a:r>
            <a:r>
              <a:rPr lang="cs-CZ" dirty="0" smtClean="0"/>
              <a:t>, 2004)</a:t>
            </a:r>
          </a:p>
          <a:p>
            <a:endParaRPr lang="cs-CZ" dirty="0" smtClean="0"/>
          </a:p>
          <a:p>
            <a:r>
              <a:rPr lang="cs-CZ" dirty="0" smtClean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Uchovatel hodnoty</a:t>
            </a:r>
          </a:p>
          <a:p>
            <a:pPr marL="914400" lvl="1" indent="-45720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Měnou „</a:t>
            </a:r>
            <a:r>
              <a:rPr lang="cs-CZ" i="1" dirty="0" smtClean="0"/>
              <a:t> „rozumíme onen druh peněz, který v jednotlivém státě ve smyslu právním za peníze platí</a:t>
            </a:r>
            <a:r>
              <a:rPr lang="cs-CZ" dirty="0" smtClean="0"/>
              <a:t>“									(</a:t>
            </a:r>
            <a:r>
              <a:rPr lang="cs-CZ" dirty="0" err="1" smtClean="0"/>
              <a:t>Bráf</a:t>
            </a:r>
            <a:r>
              <a:rPr lang="cs-CZ" dirty="0" smtClean="0"/>
              <a:t>, 1888)</a:t>
            </a:r>
          </a:p>
          <a:p>
            <a:endParaRPr lang="cs-CZ" dirty="0" smtClean="0"/>
          </a:p>
          <a:p>
            <a:r>
              <a:rPr lang="cs-CZ" dirty="0" smtClean="0"/>
              <a:t>Měna je „</a:t>
            </a:r>
            <a:r>
              <a:rPr lang="cs-CZ" i="1" dirty="0" smtClean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dirty="0" smtClean="0"/>
              <a:t>“		(</a:t>
            </a:r>
            <a:r>
              <a:rPr lang="cs-CZ" dirty="0" err="1" smtClean="0"/>
              <a:t>Grůň</a:t>
            </a:r>
            <a:r>
              <a:rPr lang="cs-CZ" dirty="0" smtClean="0"/>
              <a:t>, 1996)</a:t>
            </a:r>
          </a:p>
          <a:p>
            <a:endParaRPr lang="cs-CZ" dirty="0" smtClean="0"/>
          </a:p>
          <a:p>
            <a:r>
              <a:rPr lang="cs-CZ" dirty="0" smtClean="0"/>
              <a:t>Měna jako zákonné platidlo </a:t>
            </a:r>
            <a:r>
              <a:rPr lang="cs-CZ" i="1" dirty="0" smtClean="0"/>
              <a:t>(</a:t>
            </a:r>
            <a:r>
              <a:rPr lang="cs-CZ" i="1" dirty="0" err="1" smtClean="0"/>
              <a:t>legal</a:t>
            </a:r>
            <a:r>
              <a:rPr lang="cs-CZ" i="1" dirty="0" smtClean="0"/>
              <a:t> tender, </a:t>
            </a:r>
            <a:r>
              <a:rPr lang="cs-CZ" i="1" dirty="0" err="1" smtClean="0"/>
              <a:t>gesetzliches</a:t>
            </a:r>
            <a:r>
              <a:rPr lang="cs-CZ" i="1" dirty="0" smtClean="0"/>
              <a:t> </a:t>
            </a:r>
            <a:r>
              <a:rPr lang="cs-CZ" i="1" dirty="0" err="1" smtClean="0"/>
              <a:t>Zahlungsmittel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dle různých kritérií:</a:t>
            </a:r>
          </a:p>
          <a:p>
            <a:r>
              <a:rPr lang="cs-CZ" dirty="0" smtClean="0"/>
              <a:t>Podoba: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Hotovostní (cash)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Bezhotovostní (účetní, žirové)</a:t>
            </a:r>
          </a:p>
          <a:p>
            <a:pPr marL="457200" lvl="1" indent="0">
              <a:buNone/>
            </a:pPr>
            <a:r>
              <a:rPr lang="cs-CZ" dirty="0"/>
              <a:t>v</a:t>
            </a:r>
            <a:r>
              <a:rPr lang="cs-CZ" dirty="0" smtClean="0"/>
              <a:t>s.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(„elektronické peníze“ dle zák. o </a:t>
            </a:r>
            <a:r>
              <a:rPr lang="cs-CZ" dirty="0" err="1" smtClean="0"/>
              <a:t>pl.styku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dle různých kritérií:</a:t>
            </a:r>
          </a:p>
          <a:p>
            <a:r>
              <a:rPr lang="cs-CZ" dirty="0" smtClean="0"/>
              <a:t>Krytí: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Kryté (zejm. drahým kovem)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Nekryté</a:t>
            </a:r>
          </a:p>
          <a:p>
            <a:endParaRPr lang="cs-CZ" dirty="0" smtClean="0"/>
          </a:p>
          <a:p>
            <a:r>
              <a:rPr lang="cs-CZ" dirty="0" smtClean="0"/>
              <a:t>Vnitřní hodnota: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Plnohodnotné (komoditní)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Neplnohodnotné (</a:t>
            </a:r>
            <a:r>
              <a:rPr lang="cs-CZ" dirty="0" err="1" smtClean="0"/>
              <a:t>fiduciary</a:t>
            </a:r>
            <a:r>
              <a:rPr lang="cs-CZ" dirty="0" smtClean="0"/>
              <a:t> money)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„</a:t>
            </a:r>
            <a:r>
              <a:rPr lang="cs-CZ" b="1" dirty="0" err="1" smtClean="0"/>
              <a:t>Kryptoměny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Nejedná se o měnu  - není zákonným platidlem</a:t>
            </a:r>
          </a:p>
          <a:p>
            <a:r>
              <a:rPr lang="cs-CZ" dirty="0" smtClean="0"/>
              <a:t>Různé druhy:</a:t>
            </a:r>
          </a:p>
          <a:p>
            <a:r>
              <a:rPr lang="cs-CZ" dirty="0" smtClean="0"/>
              <a:t>Bez emitenta vs. Emitované (Venezuela? Petro..)</a:t>
            </a:r>
          </a:p>
          <a:p>
            <a:endParaRPr lang="cs-CZ" dirty="0" smtClean="0"/>
          </a:p>
          <a:p>
            <a:r>
              <a:rPr lang="cs-CZ" dirty="0" smtClean="0"/>
              <a:t>Splňují v současné době </a:t>
            </a:r>
            <a:r>
              <a:rPr lang="cs-CZ" dirty="0" err="1" smtClean="0"/>
              <a:t>kryptoměny</a:t>
            </a:r>
            <a:r>
              <a:rPr lang="cs-CZ" dirty="0" smtClean="0"/>
              <a:t> výše vymezené funkce peněz?</a:t>
            </a:r>
          </a:p>
          <a:p>
            <a:r>
              <a:rPr lang="cs-CZ" dirty="0" smtClean="0"/>
              <a:t>Jsou spíše penězi nebo „investičními“ (spekulativními) instrumenty?</a:t>
            </a:r>
          </a:p>
          <a:p>
            <a:r>
              <a:rPr lang="cs-CZ" dirty="0" smtClean="0"/>
              <a:t>Jako investiční instrument mají povahu soukromoprávní</a:t>
            </a:r>
          </a:p>
          <a:p>
            <a:r>
              <a:rPr lang="cs-CZ" dirty="0" smtClean="0"/>
              <a:t>Jaké vztahy spadají do veřejnoprávní regulace </a:t>
            </a:r>
            <a:r>
              <a:rPr lang="cs-CZ" dirty="0" err="1" smtClean="0"/>
              <a:t>kryptoměn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49D74F-B055-456C-9047-8DE6B5F5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Co je to </a:t>
            </a:r>
            <a:r>
              <a:rPr lang="cs-CZ" sz="3600" dirty="0" err="1"/>
              <a:t>kryptoměna</a:t>
            </a:r>
            <a:r>
              <a:rPr lang="cs-CZ" sz="3600" dirty="0"/>
              <a:t>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944AC5-B641-4F12-9A83-F9BBE0D37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Evropský orgán pro bankovnictví</a:t>
            </a:r>
          </a:p>
          <a:p>
            <a:pPr lvl="1"/>
            <a:r>
              <a:rPr lang="cs-CZ" sz="2800" dirty="0"/>
              <a:t>digitální reprezentant hodnoty</a:t>
            </a:r>
          </a:p>
          <a:p>
            <a:pPr lvl="1"/>
            <a:r>
              <a:rPr lang="cs-CZ" sz="2800" dirty="0"/>
              <a:t>není vydána centrální bankou </a:t>
            </a:r>
          </a:p>
          <a:p>
            <a:pPr lvl="1"/>
            <a:r>
              <a:rPr lang="cs-CZ" sz="2800" dirty="0"/>
              <a:t>není nutně připojena k běžné měně</a:t>
            </a:r>
          </a:p>
          <a:p>
            <a:pPr lvl="1"/>
            <a:r>
              <a:rPr lang="cs-CZ" sz="2800" dirty="0"/>
              <a:t>je používána FO a PO jako prostředek směny</a:t>
            </a:r>
          </a:p>
          <a:p>
            <a:pPr lvl="1"/>
            <a:r>
              <a:rPr lang="cs-CZ" sz="2800" dirty="0"/>
              <a:t>lze elektronicky převést, uložit nebo s ní obchodovat</a:t>
            </a:r>
          </a:p>
        </p:txBody>
      </p:sp>
    </p:spTree>
    <p:extLst>
      <p:ext uri="{BB962C8B-B14F-4D97-AF65-F5344CB8AC3E}">
        <p14:creationId xmlns:p14="http://schemas.microsoft.com/office/powerpoint/2010/main" val="32414761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2810B-B259-4CFB-B8B9-8397DCEC2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POJEM  virtuální měna  v českém právním řádu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7D5B26-7B52-4FDE-97E1-59A216542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/>
              <a:t>používán v zákoně č. 253/2008 Sb., o některých opatřeních proti legalizaci výnosů z trestné činnosti a financování terorismu (dále jen „AML“),</a:t>
            </a:r>
          </a:p>
          <a:p>
            <a:r>
              <a:rPr lang="cs-CZ" sz="2800" dirty="0"/>
              <a:t>§ 2 odst. 1 písm. l) definuje jako elektronicky uchovávanou jednotku bez ohledu na to, zda má nebo nemá emitenta, a která není peněžním prostředkem podle zákona o platebním styku, ale je přijímána jako platba za zboží nebo služby i jinou osobou odlišnou od jejího emitenta.</a:t>
            </a:r>
          </a:p>
        </p:txBody>
      </p:sp>
    </p:spTree>
    <p:extLst>
      <p:ext uri="{BB962C8B-B14F-4D97-AF65-F5344CB8AC3E}">
        <p14:creationId xmlns:p14="http://schemas.microsoft.com/office/powerpoint/2010/main" val="36841961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62CFBC-986C-40AF-AD92-6473B15B4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Přehled nejznámějších </a:t>
            </a:r>
            <a:r>
              <a:rPr lang="cs-CZ" sz="3600" dirty="0" err="1"/>
              <a:t>kryptoměn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EFC900-73E9-424E-9238-AE6365D05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Bitcoin</a:t>
            </a:r>
            <a:r>
              <a:rPr lang="cs-CZ" sz="2800" dirty="0"/>
              <a:t> – 2008 – </a:t>
            </a:r>
            <a:r>
              <a:rPr lang="cs-CZ" sz="2800" dirty="0" err="1"/>
              <a:t>Satoshi</a:t>
            </a:r>
            <a:r>
              <a:rPr lang="cs-CZ" sz="2800" dirty="0"/>
              <a:t> </a:t>
            </a:r>
            <a:r>
              <a:rPr lang="cs-CZ" sz="2800" dirty="0" err="1"/>
              <a:t>Nakamoto</a:t>
            </a:r>
            <a:r>
              <a:rPr lang="cs-CZ" sz="2800" dirty="0"/>
              <a:t>.</a:t>
            </a:r>
          </a:p>
          <a:p>
            <a:r>
              <a:rPr lang="cs-CZ" sz="2800" dirty="0" err="1"/>
              <a:t>Ethereum</a:t>
            </a:r>
            <a:r>
              <a:rPr lang="cs-CZ" sz="2800" dirty="0"/>
              <a:t> – 2015</a:t>
            </a:r>
          </a:p>
          <a:p>
            <a:r>
              <a:rPr lang="cs-CZ" sz="2800" dirty="0" err="1"/>
              <a:t>Ripple</a:t>
            </a:r>
            <a:r>
              <a:rPr lang="cs-CZ" sz="2800" dirty="0"/>
              <a:t> – 2012 </a:t>
            </a:r>
          </a:p>
          <a:p>
            <a:r>
              <a:rPr lang="cs-CZ" sz="2800" dirty="0" err="1"/>
              <a:t>Litecoin</a:t>
            </a:r>
            <a:r>
              <a:rPr lang="cs-CZ" sz="2800" dirty="0"/>
              <a:t> – 2011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9346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1984</TotalTime>
  <Words>383</Words>
  <Application>Microsoft Office PowerPoint</Application>
  <PresentationFormat>Širokoúhlá obrazovka</PresentationFormat>
  <Paragraphs>106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Corbel</vt:lpstr>
      <vt:lpstr>Wingdings</vt:lpstr>
      <vt:lpstr>Paralaxa</vt:lpstr>
      <vt:lpstr>Kryptoměny? </vt:lpstr>
      <vt:lpstr>Peníze a měna</vt:lpstr>
      <vt:lpstr>Peníze a měna</vt:lpstr>
      <vt:lpstr>Peníze a měna</vt:lpstr>
      <vt:lpstr>Peníze a měna</vt:lpstr>
      <vt:lpstr>„Kryptoměny“</vt:lpstr>
      <vt:lpstr>Co je to kryptoměna? </vt:lpstr>
      <vt:lpstr>POJEM  virtuální měna  v českém právním řádu</vt:lpstr>
      <vt:lpstr>Přehled nejznámějších kryptoměn</vt:lpstr>
      <vt:lpstr>Právní regulace kryptoměn </vt:lpstr>
      <vt:lpstr>Nevýhody a možné problémy kryptoměn</vt:lpstr>
      <vt:lpstr>Prezentace aplikace PowerPoint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Posluchárna</cp:lastModifiedBy>
  <cp:revision>141</cp:revision>
  <cp:lastPrinted>2016-12-01T06:58:45Z</cp:lastPrinted>
  <dcterms:created xsi:type="dcterms:W3CDTF">2016-10-17T17:38:14Z</dcterms:created>
  <dcterms:modified xsi:type="dcterms:W3CDTF">2018-03-05T18:27:51Z</dcterms:modified>
</cp:coreProperties>
</file>