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490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8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6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9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7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1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1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CC3575F2-5E36-4FC8-80D5-8C8B17BC8DDE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center.cz/business/pravo/zakony/trestni-zakonik/cast2h6d2.aspx" TargetMode="External"/><Relationship Id="rId2" Type="http://schemas.openxmlformats.org/officeDocument/2006/relationships/hyperlink" Target="http://business.center.cz/business/pravo/zakony/trestni-zakonik/cast2h6d1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siness.center.cz/business/pravo/zakony/trestni-zakonik/cast2h6d3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Základy teorie finančního práva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Charakteristika finančního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78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Specifika metody ve finančním právu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Vychází z charakteru předmětu právní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Veřejnoprávní charakter účelu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Atributivní podíl veřejné moci (veř.správa)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Převažující mocenský charakter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Samostatná konkretizace finančně právních povinností („autoaplikace“)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Finančně právní akt (normativní, individuální)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Imperativní charakter právní regulace (charakter norem)</a:t>
            </a:r>
          </a:p>
        </p:txBody>
      </p:sp>
    </p:spTree>
    <p:extLst>
      <p:ext uri="{BB962C8B-B14F-4D97-AF65-F5344CB8AC3E}">
        <p14:creationId xmlns:p14="http://schemas.microsoft.com/office/powerpoint/2010/main" val="23714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Rysy metody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Převažující veřejnoprávní charakter</a:t>
            </a:r>
          </a:p>
          <a:p>
            <a:pPr eaLnBrk="1" hangingPunct="1"/>
            <a:r>
              <a:rPr lang="cs-CZ" altLang="cs-CZ" smtClean="0"/>
              <a:t>Základ v administrativněprávní metodě</a:t>
            </a:r>
          </a:p>
          <a:p>
            <a:pPr eaLnBrk="1" hangingPunct="1"/>
            <a:r>
              <a:rPr lang="cs-CZ" altLang="cs-CZ" smtClean="0"/>
              <a:t>Modifikace užitím soukromoprávních prvků, nástrojů ekonomického působení (%)</a:t>
            </a:r>
          </a:p>
          <a:p>
            <a:pPr eaLnBrk="1" hangingPunct="1"/>
            <a:r>
              <a:rPr lang="cs-CZ" altLang="cs-CZ" smtClean="0"/>
              <a:t>Specifika v rámci subsystémů finančního práva</a:t>
            </a:r>
          </a:p>
        </p:txBody>
      </p:sp>
    </p:spTree>
    <p:extLst>
      <p:ext uri="{BB962C8B-B14F-4D97-AF65-F5344CB8AC3E}">
        <p14:creationId xmlns:p14="http://schemas.microsoft.com/office/powerpoint/2010/main" val="3127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Vyšší míra vzájemných vazeb právních norem tvořících danou výseč práva </a:t>
            </a:r>
          </a:p>
          <a:p>
            <a:pPr eaLnBrk="1" hangingPunct="1"/>
            <a:r>
              <a:rPr lang="cs-CZ" altLang="cs-CZ" smtClean="0"/>
              <a:t>Relativní autonomie daného souboru právních norem vůči normám jiných odvětví</a:t>
            </a:r>
          </a:p>
        </p:txBody>
      </p:sp>
    </p:spTree>
    <p:extLst>
      <p:ext uri="{BB962C8B-B14F-4D97-AF65-F5344CB8AC3E}">
        <p14:creationId xmlns:p14="http://schemas.microsoft.com/office/powerpoint/2010/main" val="3531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Vnitřní systémová soudržnost </a:t>
            </a:r>
            <a:r>
              <a:rPr lang="cs-CZ" altLang="cs-CZ" smtClean="0"/>
              <a:t>– systém finančního práva</a:t>
            </a:r>
            <a:endParaRPr lang="cs-CZ" altLang="cs-CZ" smtClean="0">
              <a:solidFill>
                <a:srgbClr val="CC3300"/>
              </a:solidFill>
            </a:endParaRPr>
          </a:p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Vnější systémová soudržnost </a:t>
            </a:r>
            <a:r>
              <a:rPr lang="cs-CZ" altLang="cs-CZ" smtClean="0"/>
              <a:t>– vztahy k ostatním právním odvětvím</a:t>
            </a:r>
            <a:endParaRPr lang="cs-CZ" altLang="cs-CZ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Subsystémy finančního práva</a:t>
            </a:r>
          </a:p>
          <a:p>
            <a:pPr eaLnBrk="1" hangingPunct="1"/>
            <a:r>
              <a:rPr lang="cs-CZ" altLang="cs-CZ" smtClean="0"/>
              <a:t>Kritéria uspořádání finančního práva</a:t>
            </a:r>
          </a:p>
          <a:p>
            <a:pPr eaLnBrk="1" hangingPunct="1"/>
            <a:r>
              <a:rPr lang="cs-CZ" altLang="cs-CZ" smtClean="0"/>
              <a:t>Problém obecné části a zvláštní části finančního práva</a:t>
            </a:r>
          </a:p>
          <a:p>
            <a:pPr eaLnBrk="1" hangingPunct="1"/>
            <a:r>
              <a:rPr lang="cs-CZ" altLang="cs-CZ" smtClean="0"/>
              <a:t>Finanční právo hmotné a procesní</a:t>
            </a:r>
          </a:p>
          <a:p>
            <a:pPr eaLnBrk="1" hangingPunct="1"/>
            <a:r>
              <a:rPr lang="cs-CZ" altLang="cs-CZ" smtClean="0"/>
              <a:t>Finanční právo správní, trestní ….</a:t>
            </a:r>
          </a:p>
          <a:p>
            <a:pPr eaLnBrk="1" hangingPunct="1"/>
            <a:r>
              <a:rPr lang="cs-CZ" altLang="cs-CZ" smtClean="0"/>
              <a:t>Fiskální a nefiskální část finančního práva</a:t>
            </a:r>
          </a:p>
        </p:txBody>
      </p:sp>
    </p:spTree>
    <p:extLst>
      <p:ext uri="{BB962C8B-B14F-4D97-AF65-F5344CB8AC3E}">
        <p14:creationId xmlns:p14="http://schemas.microsoft.com/office/powerpoint/2010/main" val="36600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4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Předmětové kriterium: </a:t>
            </a:r>
          </a:p>
          <a:p>
            <a:pPr eaLnBrk="1" hangingPunct="1"/>
            <a:r>
              <a:rPr lang="cs-CZ" altLang="cs-CZ" smtClean="0"/>
              <a:t>FISKÁLNÍ ČÁST  (fiskální právo)</a:t>
            </a:r>
          </a:p>
          <a:p>
            <a:pPr eaLnBrk="1" hangingPunct="1"/>
            <a:r>
              <a:rPr lang="cs-CZ" altLang="cs-CZ" smtClean="0"/>
              <a:t>NEFISKÁLNÍ ČÁST (finanční právo </a:t>
            </a:r>
            <a:r>
              <a:rPr lang="cs-CZ" altLang="cs-CZ" i="1" smtClean="0"/>
              <a:t>sensu stricto)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649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Systémová soudržnost právních norem – 4a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u="sng" smtClean="0">
                <a:solidFill>
                  <a:srgbClr val="CC3300"/>
                </a:solidFill>
              </a:rPr>
              <a:t>fiskální část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Rozpočtové právo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Berní právo (daňové právo)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Celní právo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Právní regulace veřejných výdajů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Bilanční právo (regulace účetnictví a obdobných evidencí)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u="sng" smtClean="0">
                <a:solidFill>
                  <a:srgbClr val="CC3300"/>
                </a:solidFill>
              </a:rPr>
              <a:t>nefiskální část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Měnové právo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Devizové právo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Právo finančního trhu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Puncovní právo</a:t>
            </a:r>
          </a:p>
        </p:txBody>
      </p:sp>
    </p:spTree>
    <p:extLst>
      <p:ext uri="{BB962C8B-B14F-4D97-AF65-F5344CB8AC3E}">
        <p14:creationId xmlns:p14="http://schemas.microsoft.com/office/powerpoint/2010/main" val="7978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Systémová soudržnost právních norem – 5 </a:t>
            </a:r>
            <a:r>
              <a:rPr lang="cs-CZ" altLang="cs-CZ" sz="3800" smtClean="0">
                <a:solidFill>
                  <a:srgbClr val="CC3300"/>
                </a:solidFill>
              </a:rPr>
              <a:t>Vnější </a:t>
            </a:r>
            <a:endParaRPr lang="cs-CZ" altLang="cs-CZ" sz="38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Vztahy k veřejnoprávním odvětvím</a:t>
            </a:r>
          </a:p>
          <a:p>
            <a:pPr eaLnBrk="1" hangingPunct="1"/>
            <a:r>
              <a:rPr lang="cs-CZ" altLang="cs-CZ" smtClean="0"/>
              <a:t>Vztahy k soukromoprávním odvětvím</a:t>
            </a:r>
          </a:p>
        </p:txBody>
      </p:sp>
    </p:spTree>
    <p:extLst>
      <p:ext uri="{BB962C8B-B14F-4D97-AF65-F5344CB8AC3E}">
        <p14:creationId xmlns:p14="http://schemas.microsoft.com/office/powerpoint/2010/main" val="11668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Vnější systémová charakteristika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Vyjadřuje vztah daného odvětví práva k jiným právním odvětvím.</a:t>
            </a:r>
          </a:p>
          <a:p>
            <a:pPr eaLnBrk="1" hangingPunct="1"/>
            <a:r>
              <a:rPr lang="cs-CZ" altLang="cs-CZ" smtClean="0"/>
              <a:t>Styčné body při plnění regulativní funkce právních odvětví, realizace jejich norem, aplikaci …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71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(1)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Ústavně právní normy představují základ pro každé právní odvětví.</a:t>
            </a:r>
          </a:p>
          <a:p>
            <a:pPr eaLnBrk="1" hangingPunct="1"/>
            <a:r>
              <a:rPr lang="cs-CZ" altLang="cs-CZ" sz="2800" smtClean="0">
                <a:solidFill>
                  <a:srgbClr val="FF9933"/>
                </a:solidFill>
              </a:rPr>
              <a:t>Konstitucionalizace</a:t>
            </a:r>
            <a:r>
              <a:rPr lang="cs-CZ" altLang="cs-CZ" sz="2800" smtClean="0"/>
              <a:t> finančního práva – regulace převážné části základních institutů finančního práva v normách ústavního pořádku 	   výraz společenského významu finančního práva a současně i ochrana </a:t>
            </a:r>
            <a:r>
              <a:rPr lang="cs-CZ" altLang="cs-CZ" sz="2800" b="1" smtClean="0"/>
              <a:t>finanční suverenity státu </a:t>
            </a:r>
            <a:r>
              <a:rPr lang="cs-CZ" altLang="cs-CZ" sz="2800" smtClean="0"/>
              <a:t>a ochrana </a:t>
            </a:r>
            <a:r>
              <a:rPr lang="cs-CZ" altLang="cs-CZ" sz="2800" b="1" smtClean="0"/>
              <a:t>rovnováhy veřejných financí a zastupitelské demokracie.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284663" y="37163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87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8353425" cy="719138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FFFF00"/>
                </a:solidFill>
              </a:rPr>
              <a:t>Charakteristika finančního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Veřejnoprávní povaha: teorie zájmová, mocenská, organická ad.</a:t>
            </a:r>
          </a:p>
          <a:p>
            <a:pPr eaLnBrk="1" hangingPunct="1">
              <a:defRPr/>
            </a:pPr>
            <a:r>
              <a:rPr lang="cs-CZ" dirty="0" smtClean="0"/>
              <a:t>Hybridní hraniční povaha</a:t>
            </a:r>
          </a:p>
          <a:p>
            <a:pPr eaLnBrk="1" hangingPunct="1">
              <a:defRPr/>
            </a:pPr>
            <a:r>
              <a:rPr lang="cs-CZ" dirty="0" smtClean="0"/>
              <a:t>Charakter předmětu právní regulace, subjektů a metody regulace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683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FF9933"/>
                </a:solidFill>
              </a:rPr>
              <a:t>Státní rozpočet </a:t>
            </a:r>
            <a:r>
              <a:rPr lang="cs-CZ" altLang="cs-CZ" sz="2800" smtClean="0">
                <a:solidFill>
                  <a:srgbClr val="FF9933"/>
                </a:solidFill>
              </a:rPr>
              <a:t> a </a:t>
            </a:r>
            <a:r>
              <a:rPr lang="cs-CZ" altLang="cs-CZ" sz="2800" b="1" smtClean="0">
                <a:solidFill>
                  <a:srgbClr val="FF9933"/>
                </a:solidFill>
              </a:rPr>
              <a:t>státní závěrečný účet</a:t>
            </a:r>
          </a:p>
          <a:p>
            <a:pPr eaLnBrk="1" hangingPunct="1"/>
            <a:r>
              <a:rPr lang="cs-CZ" altLang="cs-CZ" sz="2800" smtClean="0"/>
              <a:t>Čl. 42 odst. 2 – výlučná pravomoc PS PČR</a:t>
            </a:r>
          </a:p>
          <a:p>
            <a:pPr eaLnBrk="1" hangingPunct="1"/>
            <a:r>
              <a:rPr lang="cs-CZ" altLang="cs-CZ" sz="2800" smtClean="0"/>
              <a:t>Čl. 33 odst. 2 – zákaz suplování ve věcech st. rozpočtu a st. závěrečného účtu Senátem</a:t>
            </a:r>
          </a:p>
          <a:p>
            <a:pPr eaLnBrk="1" hangingPunct="1"/>
            <a:r>
              <a:rPr lang="cs-CZ" altLang="cs-CZ" sz="2800" smtClean="0"/>
              <a:t>Čl. 42 odst. 1 – zákonodárná iniciativa státního rozpočtu a iniciativa st.závěrečného účtu – jen vláda</a:t>
            </a:r>
          </a:p>
        </p:txBody>
      </p:sp>
    </p:spTree>
    <p:extLst>
      <p:ext uri="{BB962C8B-B14F-4D97-AF65-F5344CB8AC3E}">
        <p14:creationId xmlns:p14="http://schemas.microsoft.com/office/powerpoint/2010/main" val="29968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(3)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Nejvyšší kontrolní úřad </a:t>
            </a:r>
            <a:r>
              <a:rPr lang="cs-CZ" altLang="cs-CZ" sz="2800" smtClean="0"/>
              <a:t>(hl. V., čl 97)</a:t>
            </a:r>
          </a:p>
          <a:p>
            <a:pPr eaLnBrk="1" hangingPunct="1"/>
            <a:r>
              <a:rPr lang="cs-CZ" altLang="cs-CZ" sz="2800" smtClean="0"/>
              <a:t>Kontrola hospodaření se státním majetkem a kontrola plnění státního rozpočtu svěřeny nezávislému orgánu – NKÚ.</a:t>
            </a:r>
          </a:p>
          <a:p>
            <a:pPr eaLnBrk="1" hangingPunct="1"/>
            <a:r>
              <a:rPr lang="cs-CZ" altLang="cs-CZ" sz="2800" b="1" smtClean="0"/>
              <a:t>Česká národní banka </a:t>
            </a:r>
            <a:r>
              <a:rPr lang="cs-CZ" altLang="cs-CZ" sz="2800" smtClean="0"/>
              <a:t>(hl. VI, čl. 98)</a:t>
            </a:r>
          </a:p>
          <a:p>
            <a:pPr eaLnBrk="1" hangingPunct="1"/>
            <a:r>
              <a:rPr lang="cs-CZ" altLang="cs-CZ" sz="2800" smtClean="0"/>
              <a:t>ústřední banka státu</a:t>
            </a:r>
          </a:p>
          <a:p>
            <a:pPr eaLnBrk="1" hangingPunct="1"/>
            <a:r>
              <a:rPr lang="cs-CZ" altLang="cs-CZ" sz="2800" smtClean="0"/>
              <a:t>Hlavní cíl činnosti ČNB: péče o cenovou stabilitu</a:t>
            </a:r>
          </a:p>
          <a:p>
            <a:pPr eaLnBrk="1" hangingPunct="1"/>
            <a:r>
              <a:rPr lang="cs-CZ" altLang="cs-CZ" sz="2800" smtClean="0"/>
              <a:t>Garance nezávislosti – zásah do činnosti pouze cestou zákona</a:t>
            </a:r>
          </a:p>
        </p:txBody>
      </p:sp>
    </p:spTree>
    <p:extLst>
      <p:ext uri="{BB962C8B-B14F-4D97-AF65-F5344CB8AC3E}">
        <p14:creationId xmlns:p14="http://schemas.microsoft.com/office/powerpoint/2010/main" val="8432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(4)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Ekonomická autonomie územní samosprávy </a:t>
            </a:r>
          </a:p>
          <a:p>
            <a:pPr eaLnBrk="1" hangingPunct="1"/>
            <a:r>
              <a:rPr lang="cs-CZ" altLang="cs-CZ" smtClean="0"/>
              <a:t>ÚSC – veřejnoprávní korporace, které mohou mít vlastní majetek a hospodaří podle vlastního rozpočtu (čl. 101 odst. 3)</a:t>
            </a:r>
          </a:p>
          <a:p>
            <a:pPr eaLnBrk="1" hangingPunct="1"/>
            <a:r>
              <a:rPr lang="cs-CZ" altLang="cs-CZ" smtClean="0"/>
              <a:t>Čl. 11 odst. 5 LZPS: </a:t>
            </a:r>
            <a:r>
              <a:rPr lang="cs-CZ" altLang="cs-CZ" b="1" smtClean="0"/>
              <a:t>„Daně a poplatky lze ukládat jen na základě zákona.“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80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ke správnímu právu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Evoluce</a:t>
            </a:r>
          </a:p>
          <a:p>
            <a:pPr eaLnBrk="1" hangingPunct="1"/>
            <a:r>
              <a:rPr lang="cs-CZ" altLang="cs-CZ" sz="2800" smtClean="0"/>
              <a:t>Metoda</a:t>
            </a:r>
          </a:p>
          <a:p>
            <a:pPr eaLnBrk="1" hangingPunct="1"/>
            <a:r>
              <a:rPr lang="cs-CZ" altLang="cs-CZ" sz="2800" smtClean="0"/>
              <a:t>Využití orgánů veřejné správy při realizaci a aplikaci norem finančního práva</a:t>
            </a:r>
          </a:p>
          <a:p>
            <a:pPr eaLnBrk="1" hangingPunct="1"/>
            <a:r>
              <a:rPr lang="cs-CZ" altLang="cs-CZ" sz="2800" smtClean="0"/>
              <a:t>Využití metod a forem veřejné správy</a:t>
            </a:r>
          </a:p>
          <a:p>
            <a:pPr eaLnBrk="1" hangingPunct="1"/>
            <a:r>
              <a:rPr lang="cs-CZ" altLang="cs-CZ" sz="2800" smtClean="0"/>
              <a:t>Uplatnění správního procesu. Subsidární použití správního řádu</a:t>
            </a:r>
          </a:p>
          <a:p>
            <a:pPr eaLnBrk="1" hangingPunct="1"/>
            <a:r>
              <a:rPr lang="cs-CZ" altLang="cs-CZ" sz="2800" smtClean="0"/>
              <a:t>Správní trestání</a:t>
            </a:r>
          </a:p>
          <a:p>
            <a:pPr eaLnBrk="1" hangingPunct="1"/>
            <a:r>
              <a:rPr lang="cs-CZ" altLang="cs-CZ" sz="2800" smtClean="0"/>
              <a:t>Správní poplatky</a:t>
            </a:r>
          </a:p>
          <a:p>
            <a:pPr eaLnBrk="1" hangingPunct="1"/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39283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(1)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FF9933"/>
                </a:solidFill>
              </a:rPr>
              <a:t>Majetkové sankce</a:t>
            </a:r>
            <a:r>
              <a:rPr lang="cs-CZ" altLang="cs-CZ" sz="2000" smtClean="0"/>
              <a:t> - ve prospěch státu: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Propadnutí majetku,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peněžitý trest,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propadnutí věci nebo jiné majetkové hodnoty </a:t>
            </a:r>
            <a:r>
              <a:rPr lang="en-US" altLang="cs-CZ" sz="2000" smtClean="0"/>
              <a:t>[</a:t>
            </a:r>
            <a:r>
              <a:rPr lang="cs-CZ" altLang="cs-CZ" sz="2000" smtClean="0"/>
              <a:t>§ 52 odst. 1 pís. d) – f) TZ</a:t>
            </a:r>
            <a:r>
              <a:rPr lang="en-US" altLang="cs-CZ" sz="2000" smtClean="0"/>
              <a:t>]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FF9933"/>
                </a:solidFill>
              </a:rPr>
              <a:t>Trestní odpovědnost</a:t>
            </a:r>
            <a:r>
              <a:rPr lang="cs-CZ" altLang="cs-CZ" sz="2000" smtClean="0"/>
              <a:t> - hospodářské trestné činy (většina spojena s porušením norem finančního práva):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 Zvláštní část  TZ - Hlava 6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>
                <a:hlinkClick r:id="rId2"/>
              </a:rPr>
              <a:t>Díl 1</a:t>
            </a:r>
            <a:r>
              <a:rPr lang="cs-CZ" altLang="cs-CZ" sz="2000" smtClean="0"/>
              <a:t> § 233 – 239 Trestné činy proti měně a platebním prostředkům 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>
                <a:hlinkClick r:id="rId3"/>
              </a:rPr>
              <a:t>Díl 2</a:t>
            </a:r>
            <a:r>
              <a:rPr lang="cs-CZ" altLang="cs-CZ" sz="2000" smtClean="0"/>
              <a:t> § 240 - 247Trestné činy daňové, poplatkové a devizové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>
                <a:hlinkClick r:id="rId4"/>
              </a:rPr>
              <a:t>Díl 3</a:t>
            </a:r>
            <a:r>
              <a:rPr lang="cs-CZ" altLang="cs-CZ" sz="2000" smtClean="0"/>
              <a:t> § 248 – 267 Trestné činy proti závazným pravidlům tržní ekonomiky a oběhu zboží ve styku s cizinou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smtClean="0"/>
          </a:p>
        </p:txBody>
      </p:sp>
    </p:spTree>
    <p:extLst>
      <p:ext uri="{BB962C8B-B14F-4D97-AF65-F5344CB8AC3E}">
        <p14:creationId xmlns:p14="http://schemas.microsoft.com/office/powerpoint/2010/main" val="29947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(2)</a:t>
            </a:r>
            <a:r>
              <a:rPr lang="cs-CZ" altLang="cs-CZ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Trestné činy proti měně a platebním prostředkům</a:t>
            </a:r>
            <a:endParaRPr lang="cs-CZ" altLang="cs-CZ" sz="280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233 Padělání a pozměnění peněz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234 Neoprávněné opatření, padělání a pozměnění platebního prostředku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235 Udávání padělaných a pozměněných peněz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236 Výroba a držení padělatelského náčiní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237 Neoprávněná výroba peněz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239 Ohrožování oběhu tuzemských peněz </a:t>
            </a:r>
          </a:p>
        </p:txBody>
      </p:sp>
    </p:spTree>
    <p:extLst>
      <p:ext uri="{BB962C8B-B14F-4D97-AF65-F5344CB8AC3E}">
        <p14:creationId xmlns:p14="http://schemas.microsoft.com/office/powerpoint/2010/main" val="273499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(3)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Trestné činy daňové, poplatkové a devizové: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240 Zkrácení daně, poplatku a podobné povinné platby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241 Neodvedení daně, pojistného na sociální zabezpečení a podobné povinné platby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243 Nesplnění oznamovací povinnosti v daňovém řízení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244 Porušení předpisů o nálepkách a jiných předmětech k označení zboží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245 Padělání a pozměnění předmětů k označení zboží pro daňové účely a předmětů dokazujících splnění poplatkové povinnosti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246 Padělání a pozměnění známek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247 Porušení zákazů v době nouzového stavu v devizovém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225709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(4)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Trestné činy proti závazným pravidlům tržní ekonomiky a oběhu zboží ve styku s cizinou: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252 Neoprávněné provozování loterie a podobné sázkové hry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254 Zkreslování údajů o stavu hospodaření a jmění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259 Vystavení nepravdivého potvrzení a zprávy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260 Poškození finančních zájmů Evropských společenství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b="1" smtClean="0"/>
          </a:p>
        </p:txBody>
      </p:sp>
    </p:spTree>
    <p:extLst>
      <p:ext uri="{BB962C8B-B14F-4D97-AF65-F5344CB8AC3E}">
        <p14:creationId xmlns:p14="http://schemas.microsoft.com/office/powerpoint/2010/main" val="202605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civilnímu procesu</a:t>
            </a:r>
            <a:endParaRPr lang="cs-CZ" altLang="cs-CZ" smtClean="0">
              <a:solidFill>
                <a:srgbClr val="FF9933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Subsidiární použití OSŘ – exekuce</a:t>
            </a:r>
          </a:p>
          <a:p>
            <a:pPr eaLnBrk="1" hangingPunct="1"/>
            <a:r>
              <a:rPr lang="cs-CZ" altLang="cs-CZ" smtClean="0"/>
              <a:t>Soudní poplatky</a:t>
            </a:r>
          </a:p>
          <a:p>
            <a:pPr eaLnBrk="1" hangingPunct="1"/>
            <a:r>
              <a:rPr lang="cs-CZ" altLang="cs-CZ" smtClean="0"/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1939605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soukromému právu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Terminologie</a:t>
            </a:r>
          </a:p>
          <a:p>
            <a:pPr eaLnBrk="1" hangingPunct="1"/>
            <a:r>
              <a:rPr lang="cs-CZ" altLang="cs-CZ" smtClean="0"/>
              <a:t>Skutečnosti rozhodné pro vznik, změnu a zánik finančně právních vztahů – finanční skutečnosti</a:t>
            </a:r>
          </a:p>
          <a:p>
            <a:pPr eaLnBrk="1" hangingPunct="1"/>
            <a:r>
              <a:rPr lang="cs-CZ" altLang="cs-CZ" smtClean="0"/>
              <a:t>Ochrana spotřebitele</a:t>
            </a:r>
          </a:p>
          <a:p>
            <a:pPr eaLnBrk="1" hangingPunct="1"/>
            <a:r>
              <a:rPr lang="cs-CZ" altLang="cs-CZ" smtClean="0"/>
              <a:t>Ovlivňování podnikatelského prostředí</a:t>
            </a:r>
          </a:p>
          <a:p>
            <a:pPr eaLnBrk="1" hangingPunct="1"/>
            <a:r>
              <a:rPr lang="cs-CZ" altLang="cs-CZ" smtClean="0"/>
              <a:t>Regulace finančního trhu</a:t>
            </a:r>
          </a:p>
          <a:p>
            <a:pPr eaLnBrk="1" hangingPunct="1"/>
            <a:r>
              <a:rPr lang="cs-CZ" altLang="cs-CZ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8214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FF00"/>
                </a:solidFill>
              </a:rPr>
              <a:t>Důkazy veřejnoprávního charakteru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určitá nerovnost subjektů</a:t>
            </a:r>
            <a:r>
              <a:rPr lang="cs-CZ" altLang="cs-CZ" sz="2400" dirty="0" smtClean="0"/>
              <a:t> regulovaných společenských vztahů, kdy vždy alespoň jeden vystupuje jako </a:t>
            </a:r>
            <a:r>
              <a:rPr lang="cs-CZ" altLang="cs-CZ" sz="2400" i="1" dirty="0" err="1" smtClean="0">
                <a:solidFill>
                  <a:srgbClr val="FFFF00"/>
                </a:solidFill>
              </a:rPr>
              <a:t>potentior</a:t>
            </a:r>
            <a:r>
              <a:rPr lang="cs-CZ" altLang="cs-CZ" sz="2400" i="1" dirty="0" smtClean="0">
                <a:solidFill>
                  <a:srgbClr val="FFFF00"/>
                </a:solidFill>
              </a:rPr>
              <a:t> persona</a:t>
            </a:r>
            <a:r>
              <a:rPr lang="cs-CZ" altLang="cs-CZ" sz="2400" dirty="0" smtClean="0"/>
              <a:t>,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ochranu veřejného zájmu</a:t>
            </a:r>
            <a:r>
              <a:rPr lang="cs-CZ" altLang="cs-CZ" sz="2400" dirty="0" smtClean="0"/>
              <a:t>,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omezená až minimalizovaná autonomie vůle </a:t>
            </a:r>
            <a:r>
              <a:rPr lang="cs-CZ" altLang="cs-CZ" sz="2400" dirty="0" smtClean="0"/>
              <a:t>subjektů při formování jejich subjektivních práv a povinností,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ingerence státu</a:t>
            </a:r>
            <a:r>
              <a:rPr lang="cs-CZ" altLang="cs-CZ" sz="2400" dirty="0" smtClean="0"/>
              <a:t> do vztahů regulovaných finančním právem v souladu s realizací veřejné finanční politiky.</a:t>
            </a:r>
          </a:p>
        </p:txBody>
      </p:sp>
    </p:spTree>
    <p:extLst>
      <p:ext uri="{BB962C8B-B14F-4D97-AF65-F5344CB8AC3E}">
        <p14:creationId xmlns:p14="http://schemas.microsoft.com/office/powerpoint/2010/main" val="30134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FF00"/>
                </a:solidFill>
              </a:rPr>
              <a:t>Význam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Začlenění finančního práva do veřejného práva má význam především pro interpretaci a aplikaci jeho norem, argumentaci, použití analogie, ale také pro jeho tvorbu.</a:t>
            </a:r>
          </a:p>
        </p:txBody>
      </p:sp>
    </p:spTree>
    <p:extLst>
      <p:ext uri="{BB962C8B-B14F-4D97-AF65-F5344CB8AC3E}">
        <p14:creationId xmlns:p14="http://schemas.microsoft.com/office/powerpoint/2010/main" val="16445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 smtClean="0">
                <a:solidFill>
                  <a:srgbClr val="FFC000"/>
                </a:solidFill>
              </a:rPr>
              <a:t>Odvětvotvorná</a:t>
            </a:r>
            <a:r>
              <a:rPr lang="cs-CZ" altLang="cs-CZ" b="1" dirty="0" smtClean="0">
                <a:solidFill>
                  <a:srgbClr val="FFC000"/>
                </a:solidFill>
              </a:rPr>
              <a:t> kritéria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Samostatnost a specifičnost předmětu právní regulace</a:t>
            </a:r>
          </a:p>
          <a:p>
            <a:pPr eaLnBrk="1" hangingPunct="1"/>
            <a:r>
              <a:rPr lang="cs-CZ" altLang="cs-CZ" smtClean="0"/>
              <a:t>Metoda právní regulace</a:t>
            </a:r>
          </a:p>
          <a:p>
            <a:pPr eaLnBrk="1" hangingPunct="1"/>
            <a:r>
              <a:rPr lang="cs-CZ" altLang="cs-CZ" smtClean="0"/>
              <a:t>Systémová soudržnost právních norem</a:t>
            </a:r>
          </a:p>
          <a:p>
            <a:pPr eaLnBrk="1" hangingPunct="1"/>
            <a:r>
              <a:rPr lang="cs-CZ" altLang="cs-CZ" smtClean="0"/>
              <a:t>Společenská akceptace samostatnosti odvětví</a:t>
            </a:r>
          </a:p>
        </p:txBody>
      </p:sp>
    </p:spTree>
    <p:extLst>
      <p:ext uri="{BB962C8B-B14F-4D97-AF65-F5344CB8AC3E}">
        <p14:creationId xmlns:p14="http://schemas.microsoft.com/office/powerpoint/2010/main" val="1148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000"/>
                </a:solidFill>
              </a:rPr>
              <a:t>Akceptace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Evoluce</a:t>
            </a:r>
          </a:p>
          <a:p>
            <a:pPr eaLnBrk="1" hangingPunct="1"/>
            <a:r>
              <a:rPr lang="cs-CZ" altLang="cs-CZ" smtClean="0"/>
              <a:t>Státní právo – správní právo – finanční právo </a:t>
            </a:r>
          </a:p>
          <a:p>
            <a:pPr eaLnBrk="1" hangingPunct="1"/>
            <a:r>
              <a:rPr lang="cs-CZ" altLang="cs-CZ" smtClean="0"/>
              <a:t>Nejednotné pojetí finančního práva</a:t>
            </a:r>
          </a:p>
          <a:p>
            <a:pPr eaLnBrk="1" hangingPunct="1"/>
            <a:r>
              <a:rPr lang="cs-CZ" altLang="cs-CZ" smtClean="0"/>
              <a:t>FP odvětví</a:t>
            </a:r>
          </a:p>
          <a:p>
            <a:pPr eaLnBrk="1" hangingPunct="1"/>
            <a:r>
              <a:rPr lang="cs-CZ" altLang="cs-CZ" smtClean="0"/>
              <a:t>FP věda</a:t>
            </a:r>
          </a:p>
          <a:p>
            <a:pPr eaLnBrk="1" hangingPunct="1"/>
            <a:r>
              <a:rPr lang="cs-CZ" altLang="cs-CZ" smtClean="0"/>
              <a:t>FP didaktická disciplína</a:t>
            </a:r>
          </a:p>
        </p:txBody>
      </p:sp>
    </p:spTree>
    <p:extLst>
      <p:ext uri="{BB962C8B-B14F-4D97-AF65-F5344CB8AC3E}">
        <p14:creationId xmlns:p14="http://schemas.microsoft.com/office/powerpoint/2010/main" val="34694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000"/>
                </a:solidFill>
              </a:rPr>
              <a:t>Předmět právní regulace 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Obecně – chování; společenské vztahy</a:t>
            </a:r>
          </a:p>
          <a:p>
            <a:pPr eaLnBrk="1" hangingPunct="1"/>
            <a:r>
              <a:rPr lang="cs-CZ" altLang="cs-CZ" b="1" smtClean="0">
                <a:solidFill>
                  <a:srgbClr val="CC3300"/>
                </a:solidFill>
              </a:rPr>
              <a:t>NE </a:t>
            </a:r>
            <a:r>
              <a:rPr lang="cs-CZ" altLang="cs-CZ" b="1" i="1" smtClean="0">
                <a:solidFill>
                  <a:srgbClr val="CC3300"/>
                </a:solidFill>
              </a:rPr>
              <a:t>peníze </a:t>
            </a:r>
            <a:r>
              <a:rPr lang="cs-CZ" altLang="cs-CZ" b="1" i="1" smtClean="0"/>
              <a:t>– objekt vztahů</a:t>
            </a:r>
          </a:p>
          <a:p>
            <a:pPr eaLnBrk="1" hangingPunct="1"/>
            <a:r>
              <a:rPr lang="cs-CZ" altLang="cs-CZ" b="1" i="1" smtClean="0"/>
              <a:t>Peněžní vztahy …. </a:t>
            </a:r>
            <a:r>
              <a:rPr lang="cs-CZ" altLang="cs-CZ" b="1" smtClean="0">
                <a:solidFill>
                  <a:srgbClr val="CC3300"/>
                </a:solidFill>
              </a:rPr>
              <a:t>NE VŠECHNY</a:t>
            </a:r>
          </a:p>
          <a:p>
            <a:pPr eaLnBrk="1" hangingPunct="1"/>
            <a:r>
              <a:rPr lang="cs-CZ" altLang="cs-CZ" b="1" smtClean="0"/>
              <a:t>Ekonomický prvek</a:t>
            </a:r>
          </a:p>
          <a:p>
            <a:pPr eaLnBrk="1" hangingPunct="1"/>
            <a:r>
              <a:rPr lang="cs-CZ" altLang="cs-CZ" b="1" smtClean="0"/>
              <a:t>Majetkový prvek</a:t>
            </a:r>
          </a:p>
          <a:p>
            <a:pPr eaLnBrk="1" hangingPunct="1"/>
            <a:r>
              <a:rPr lang="cs-CZ" altLang="cs-CZ" b="1" smtClean="0"/>
              <a:t>Veřejně zájmový prvek</a:t>
            </a:r>
          </a:p>
          <a:p>
            <a:pPr eaLnBrk="1" hangingPunct="1"/>
            <a:r>
              <a:rPr lang="cs-CZ" altLang="cs-CZ" b="1" smtClean="0"/>
              <a:t>Mocenský prvek</a:t>
            </a:r>
          </a:p>
        </p:txBody>
      </p:sp>
    </p:spTree>
    <p:extLst>
      <p:ext uri="{BB962C8B-B14F-4D97-AF65-F5344CB8AC3E}">
        <p14:creationId xmlns:p14="http://schemas.microsoft.com/office/powerpoint/2010/main" val="4400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Předmět právní regulace - 2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cs-CZ" altLang="cs-CZ" smtClean="0"/>
              <a:t>Chování ve společenských vztazích, které vznikají, realizují se a zanikají v souvislosti s </a:t>
            </a:r>
            <a:r>
              <a:rPr lang="cs-CZ" altLang="cs-CZ" u="sng" smtClean="0"/>
              <a:t>veřejnou</a:t>
            </a:r>
            <a:r>
              <a:rPr lang="cs-CZ" altLang="cs-CZ" smtClean="0"/>
              <a:t> finanční činností = </a:t>
            </a:r>
            <a:r>
              <a:rPr lang="cs-CZ" altLang="cs-CZ" i="1" smtClean="0"/>
              <a:t>finanční činnost státu a jiných veřejnoprávních korporací</a:t>
            </a:r>
          </a:p>
          <a:p>
            <a:pPr marL="533400" indent="-533400" eaLnBrk="1" hangingPunct="1"/>
            <a:r>
              <a:rPr lang="cs-CZ" altLang="cs-CZ" b="1" smtClean="0"/>
              <a:t>Měna</a:t>
            </a:r>
          </a:p>
          <a:p>
            <a:pPr marL="533400" indent="-533400" eaLnBrk="1" hangingPunct="1"/>
            <a:r>
              <a:rPr lang="cs-CZ" altLang="cs-CZ" b="1" smtClean="0"/>
              <a:t>Veřejné finance</a:t>
            </a:r>
          </a:p>
          <a:p>
            <a:pPr marL="533400" indent="-533400" eaLnBrk="1" hangingPunct="1"/>
            <a:r>
              <a:rPr lang="cs-CZ" altLang="cs-CZ" b="1" smtClean="0"/>
              <a:t>Finanční trh</a:t>
            </a:r>
            <a:endParaRPr lang="cs-CZ" altLang="cs-CZ" smtClean="0">
              <a:solidFill>
                <a:srgbClr val="CC3300"/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72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Metoda právní regulace - obecně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Odpověď na otázku: „Jak se uskutečňuje regulace toho, co je předmětem regulace“</a:t>
            </a:r>
          </a:p>
          <a:p>
            <a:pPr eaLnBrk="1" hangingPunct="1"/>
            <a:r>
              <a:rPr lang="cs-CZ" altLang="cs-CZ" smtClean="0"/>
              <a:t>Souvislost mezi předmětem (účelem) regulace a metodou</a:t>
            </a:r>
          </a:p>
          <a:p>
            <a:pPr eaLnBrk="1" hangingPunct="1"/>
            <a:r>
              <a:rPr lang="cs-CZ" altLang="cs-CZ" smtClean="0"/>
              <a:t>Jakým způsobem se určuje obsah – práva a povinnosti – účastníků daných vztahů</a:t>
            </a:r>
          </a:p>
        </p:txBody>
      </p:sp>
    </p:spTree>
    <p:extLst>
      <p:ext uri="{BB962C8B-B14F-4D97-AF65-F5344CB8AC3E}">
        <p14:creationId xmlns:p14="http://schemas.microsoft.com/office/powerpoint/2010/main" val="25811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TS001140806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TS00114080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S001140806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12</TotalTime>
  <Words>1080</Words>
  <Application>Microsoft Office PowerPoint</Application>
  <PresentationFormat>Předvádění na obrazovce (4:3)</PresentationFormat>
  <Paragraphs>165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Verdana</vt:lpstr>
      <vt:lpstr>Wingdings</vt:lpstr>
      <vt:lpstr>Motiv1</vt:lpstr>
      <vt:lpstr>Základy teorie finančního práva </vt:lpstr>
      <vt:lpstr>Charakteristika finančního práva</vt:lpstr>
      <vt:lpstr>Důkazy veřejnoprávního charakteru</vt:lpstr>
      <vt:lpstr>Význam</vt:lpstr>
      <vt:lpstr>Odvětvotvorná kritéria</vt:lpstr>
      <vt:lpstr>Akceptace</vt:lpstr>
      <vt:lpstr>Předmět právní regulace - 1</vt:lpstr>
      <vt:lpstr>Předmět právní regulace - 2</vt:lpstr>
      <vt:lpstr>Metoda právní regulace - obecně</vt:lpstr>
      <vt:lpstr>Specifika metody ve finančním právu</vt:lpstr>
      <vt:lpstr>Rysy metody</vt:lpstr>
      <vt:lpstr>Systémová soudržnost právních norem – 1</vt:lpstr>
      <vt:lpstr>Systémová soudržnost právních norem – 2</vt:lpstr>
      <vt:lpstr>Systémová soudržnost právních norem – 3</vt:lpstr>
      <vt:lpstr>Systémová soudržnost právních norem – 4</vt:lpstr>
      <vt:lpstr>Systémová soudržnost právních norem – 4a </vt:lpstr>
      <vt:lpstr>Systémová soudržnost právních norem – 5 Vnější </vt:lpstr>
      <vt:lpstr>Vnější systémová charakteristika</vt:lpstr>
      <vt:lpstr>Vztah k ústavnímu právu (1)</vt:lpstr>
      <vt:lpstr>Vztah k ústavnímu právu (2)</vt:lpstr>
      <vt:lpstr>Vztah k ústavnímu právu (3)</vt:lpstr>
      <vt:lpstr>Vztah k ústavnímu právu (4)</vt:lpstr>
      <vt:lpstr>Vztah ke správnímu právu</vt:lpstr>
      <vt:lpstr>Vztah k trestnímu právu (1)</vt:lpstr>
      <vt:lpstr>Vztah k trestnímu právu (2) </vt:lpstr>
      <vt:lpstr>Vztah k trestnímu právu (3)</vt:lpstr>
      <vt:lpstr>Vztah k trestnímu právu (4)</vt:lpstr>
      <vt:lpstr>Vztah k civilnímu procesu</vt:lpstr>
      <vt:lpstr>Vztah k soukromému právu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teorie finančního práva 2</dc:title>
  <dc:creator>632</dc:creator>
  <cp:lastModifiedBy>Petr Mrkývka</cp:lastModifiedBy>
  <cp:revision>3</cp:revision>
  <dcterms:created xsi:type="dcterms:W3CDTF">2013-10-02T21:22:33Z</dcterms:created>
  <dcterms:modified xsi:type="dcterms:W3CDTF">2018-03-05T15:31:58Z</dcterms:modified>
</cp:coreProperties>
</file>