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15" r:id="rId1"/>
  </p:sldMasterIdLst>
  <p:notesMasterIdLst>
    <p:notesMasterId r:id="rId56"/>
  </p:notesMasterIdLst>
  <p:sldIdLst>
    <p:sldId id="256" r:id="rId2"/>
    <p:sldId id="311" r:id="rId3"/>
    <p:sldId id="266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58" r:id="rId12"/>
    <p:sldId id="269" r:id="rId13"/>
    <p:sldId id="312" r:id="rId14"/>
    <p:sldId id="270" r:id="rId15"/>
    <p:sldId id="271" r:id="rId16"/>
    <p:sldId id="273" r:id="rId17"/>
    <p:sldId id="272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274" r:id="rId5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1"/>
  </p:normalViewPr>
  <p:slideViewPr>
    <p:cSldViewPr snapToGrid="0" snapToObjects="1">
      <p:cViewPr varScale="1">
        <p:scale>
          <a:sx n="81" d="100"/>
          <a:sy n="81" d="100"/>
        </p:scale>
        <p:origin x="96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D8D07-DCC5-FA45-BEBD-498D8F121C53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5C40B-0BA3-FA47-ABCE-8C988E957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683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22B5D0-F149-4FF8-A1E7-8ACDF51B158A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61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BBF9F47-F600-4C78-92F0-09821FBB3FD3}" type="slidenum">
              <a:rPr lang="cs-CZ" altLang="cs-CZ" b="0"/>
              <a:pPr algn="r" eaLnBrk="1" hangingPunct="1">
                <a:spcBef>
                  <a:spcPct val="0"/>
                </a:spcBef>
              </a:pPr>
              <a:t>19</a:t>
            </a:fld>
            <a:endParaRPr lang="cs-CZ" altLang="cs-CZ" b="0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829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CD38E9-14DD-41DB-8F0E-3FEA9F5989DC}" type="slidenum">
              <a:rPr lang="cs-CZ" altLang="cs-CZ"/>
              <a:pPr>
                <a:spcBef>
                  <a:spcPct val="0"/>
                </a:spcBef>
              </a:pPr>
              <a:t>29</a:t>
            </a:fld>
            <a:endParaRPr lang="cs-CZ" altLang="cs-CZ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7A2CA46-BE11-4B82-B031-57DAA2BCB1A0}" type="slidenum">
              <a:rPr lang="cs-CZ" altLang="cs-CZ" b="0"/>
              <a:pPr algn="r" eaLnBrk="1" hangingPunct="1">
                <a:spcBef>
                  <a:spcPct val="0"/>
                </a:spcBef>
              </a:pPr>
              <a:t>29</a:t>
            </a:fld>
            <a:endParaRPr lang="cs-CZ" altLang="cs-CZ" b="0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148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7FA6D6-B814-404A-BC1A-F4792D65218B}" type="slidenum">
              <a:rPr lang="cs-CZ" altLang="cs-CZ"/>
              <a:pPr>
                <a:spcBef>
                  <a:spcPct val="0"/>
                </a:spcBef>
              </a:pPr>
              <a:t>30</a:t>
            </a:fld>
            <a:endParaRPr lang="cs-CZ" altLang="cs-CZ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1419975-4F6E-47BA-9318-D01D8C0B2626}" type="slidenum">
              <a:rPr lang="cs-CZ" altLang="cs-CZ" b="0"/>
              <a:pPr algn="r" eaLnBrk="1" hangingPunct="1">
                <a:spcBef>
                  <a:spcPct val="0"/>
                </a:spcBef>
              </a:pPr>
              <a:t>30</a:t>
            </a:fld>
            <a:endParaRPr lang="cs-CZ" altLang="cs-CZ" b="0"/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8511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DC825E-8CFE-488F-BA9D-86C39A54C174}" type="slidenum">
              <a:rPr lang="cs-CZ" altLang="cs-CZ"/>
              <a:pPr>
                <a:spcBef>
                  <a:spcPct val="0"/>
                </a:spcBef>
              </a:pPr>
              <a:t>31</a:t>
            </a:fld>
            <a:endParaRPr lang="cs-CZ" altLang="cs-CZ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E080C70-4492-4C65-BC75-ABBB7F84D019}" type="slidenum">
              <a:rPr lang="cs-CZ" altLang="cs-CZ" b="0"/>
              <a:pPr algn="r" eaLnBrk="1" hangingPunct="1">
                <a:spcBef>
                  <a:spcPct val="0"/>
                </a:spcBef>
              </a:pPr>
              <a:t>31</a:t>
            </a:fld>
            <a:endParaRPr lang="cs-CZ" altLang="cs-CZ" b="0"/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830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D46486-B952-419A-9E8A-F85EAC2B1B8A}" type="slidenum">
              <a:rPr lang="cs-CZ" altLang="cs-CZ"/>
              <a:pPr>
                <a:spcBef>
                  <a:spcPct val="0"/>
                </a:spcBef>
              </a:pPr>
              <a:t>34</a:t>
            </a:fld>
            <a:endParaRPr lang="cs-CZ" altLang="cs-CZ"/>
          </a:p>
        </p:txBody>
      </p:sp>
      <p:sp>
        <p:nvSpPr>
          <p:cNvPr id="798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8A336F4-00BE-4941-A515-1D0974A9D693}" type="slidenum">
              <a:rPr lang="cs-CZ" altLang="cs-CZ" b="0"/>
              <a:pPr algn="r" eaLnBrk="1" hangingPunct="1">
                <a:spcBef>
                  <a:spcPct val="0"/>
                </a:spcBef>
              </a:pPr>
              <a:t>34</a:t>
            </a:fld>
            <a:endParaRPr lang="cs-CZ" altLang="cs-CZ" b="0"/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96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163C8D-2AE2-46D3-9750-953D1523E5A5}" type="slidenum">
              <a:rPr lang="cs-CZ" altLang="cs-CZ"/>
              <a:pPr>
                <a:spcBef>
                  <a:spcPct val="0"/>
                </a:spcBef>
              </a:pPr>
              <a:t>38</a:t>
            </a:fld>
            <a:endParaRPr lang="cs-CZ" altLang="cs-CZ"/>
          </a:p>
        </p:txBody>
      </p:sp>
      <p:sp>
        <p:nvSpPr>
          <p:cNvPr id="849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B65E30-919C-436A-B694-BF3092E2BD56}" type="slidenum">
              <a:rPr lang="cs-CZ" altLang="cs-CZ" b="0"/>
              <a:pPr algn="r" eaLnBrk="1" hangingPunct="1">
                <a:spcBef>
                  <a:spcPct val="0"/>
                </a:spcBef>
              </a:pPr>
              <a:t>38</a:t>
            </a:fld>
            <a:endParaRPr lang="cs-CZ" altLang="cs-CZ" b="0"/>
          </a:p>
        </p:txBody>
      </p:sp>
      <p:sp>
        <p:nvSpPr>
          <p:cNvPr id="849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6871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4FB5A5-5B61-4A10-B6EB-F7C28419620D}" type="slidenum">
              <a:rPr lang="cs-CZ" altLang="cs-CZ"/>
              <a:pPr>
                <a:spcBef>
                  <a:spcPct val="0"/>
                </a:spcBef>
              </a:pPr>
              <a:t>39</a:t>
            </a:fld>
            <a:endParaRPr lang="cs-CZ" altLang="cs-CZ"/>
          </a:p>
        </p:txBody>
      </p:sp>
      <p:sp>
        <p:nvSpPr>
          <p:cNvPr id="870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A69B90B-A3E4-42E6-A3A4-E28417E43F1F}" type="slidenum">
              <a:rPr lang="cs-CZ" altLang="cs-CZ" b="0"/>
              <a:pPr algn="r" eaLnBrk="1" hangingPunct="1">
                <a:spcBef>
                  <a:spcPct val="0"/>
                </a:spcBef>
              </a:pPr>
              <a:t>39</a:t>
            </a:fld>
            <a:endParaRPr lang="cs-CZ" altLang="cs-CZ" b="0"/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5143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003774-9078-43D0-82AC-D25DE9202D09}" type="slidenum">
              <a:rPr lang="cs-CZ" altLang="cs-CZ"/>
              <a:pPr>
                <a:spcBef>
                  <a:spcPct val="0"/>
                </a:spcBef>
              </a:pPr>
              <a:t>40</a:t>
            </a:fld>
            <a:endParaRPr lang="cs-CZ" altLang="cs-CZ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EF50426-B070-490D-AFA9-BE597A66E5EE}" type="slidenum">
              <a:rPr lang="cs-CZ" altLang="cs-CZ" b="0"/>
              <a:pPr algn="r" eaLnBrk="1" hangingPunct="1">
                <a:spcBef>
                  <a:spcPct val="0"/>
                </a:spcBef>
              </a:pPr>
              <a:t>40</a:t>
            </a:fld>
            <a:endParaRPr lang="cs-CZ" altLang="cs-CZ" b="0"/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595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646354-D3A1-43EB-9D98-DAC29DCA21E3}" type="slidenum">
              <a:rPr lang="cs-CZ" altLang="cs-CZ"/>
              <a:pPr>
                <a:spcBef>
                  <a:spcPct val="0"/>
                </a:spcBef>
              </a:pPr>
              <a:t>43</a:t>
            </a:fld>
            <a:endParaRPr lang="cs-CZ" altLang="cs-CZ"/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6EAFDBE-EF45-491A-A066-9F170D2BCB53}" type="slidenum">
              <a:rPr lang="cs-CZ" altLang="cs-CZ" b="0"/>
              <a:pPr algn="r" eaLnBrk="1" hangingPunct="1">
                <a:spcBef>
                  <a:spcPct val="0"/>
                </a:spcBef>
              </a:pPr>
              <a:t>43</a:t>
            </a:fld>
            <a:endParaRPr lang="cs-CZ" altLang="cs-CZ" b="0"/>
          </a:p>
        </p:txBody>
      </p:sp>
      <p:sp>
        <p:nvSpPr>
          <p:cNvPr id="1013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10138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3933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214043-676C-464A-9DC5-39C14D3ABDE0}" type="slidenum">
              <a:rPr lang="cs-CZ" altLang="cs-CZ"/>
              <a:pPr>
                <a:spcBef>
                  <a:spcPct val="0"/>
                </a:spcBef>
              </a:pPr>
              <a:t>45</a:t>
            </a:fld>
            <a:endParaRPr lang="cs-CZ" altLang="cs-CZ"/>
          </a:p>
        </p:txBody>
      </p:sp>
      <p:sp>
        <p:nvSpPr>
          <p:cNvPr id="1044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64B0243-16E3-4210-8D90-82FE4B8C32D4}" type="slidenum">
              <a:rPr lang="cs-CZ" altLang="cs-CZ" b="0"/>
              <a:pPr algn="r" eaLnBrk="1" hangingPunct="1">
                <a:spcBef>
                  <a:spcPct val="0"/>
                </a:spcBef>
              </a:pPr>
              <a:t>45</a:t>
            </a:fld>
            <a:endParaRPr lang="cs-CZ" altLang="cs-CZ" b="0"/>
          </a:p>
        </p:txBody>
      </p:sp>
      <p:sp>
        <p:nvSpPr>
          <p:cNvPr id="1044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10445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8059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AB2434-CC8B-44EC-B8B6-B047E6247699}" type="slidenum">
              <a:rPr lang="cs-CZ" altLang="cs-CZ"/>
              <a:pPr>
                <a:spcBef>
                  <a:spcPct val="0"/>
                </a:spcBef>
              </a:pPr>
              <a:t>46</a:t>
            </a:fld>
            <a:endParaRPr lang="cs-CZ" altLang="cs-CZ"/>
          </a:p>
        </p:txBody>
      </p:sp>
      <p:sp>
        <p:nvSpPr>
          <p:cNvPr id="1105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BC5530C-CB6D-4569-9261-4862B3F3F760}" type="slidenum">
              <a:rPr lang="cs-CZ" altLang="cs-CZ" b="0"/>
              <a:pPr algn="r" eaLnBrk="1" hangingPunct="1">
                <a:spcBef>
                  <a:spcPct val="0"/>
                </a:spcBef>
              </a:pPr>
              <a:t>46</a:t>
            </a:fld>
            <a:endParaRPr lang="cs-CZ" altLang="cs-CZ" b="0"/>
          </a:p>
        </p:txBody>
      </p:sp>
      <p:sp>
        <p:nvSpPr>
          <p:cNvPr id="1105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11059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308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CF2543-A88B-45D3-82E8-C20BD0FC574C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E633F02-4131-4B46-AC1F-C68388BBD50F}" type="slidenum">
              <a:rPr lang="cs-CZ" altLang="cs-CZ" b="0"/>
              <a:pPr algn="r" eaLnBrk="1" hangingPunct="1">
                <a:spcBef>
                  <a:spcPct val="0"/>
                </a:spcBef>
              </a:pPr>
              <a:t>20</a:t>
            </a:fld>
            <a:endParaRPr lang="cs-CZ" altLang="cs-CZ" b="0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9706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100F06-81CE-4255-82E8-90959A1DBC5F}" type="slidenum">
              <a:rPr lang="cs-CZ" altLang="cs-CZ"/>
              <a:pPr>
                <a:spcBef>
                  <a:spcPct val="0"/>
                </a:spcBef>
              </a:pPr>
              <a:t>47</a:t>
            </a:fld>
            <a:endParaRPr lang="cs-CZ" altLang="cs-CZ"/>
          </a:p>
        </p:txBody>
      </p:sp>
      <p:sp>
        <p:nvSpPr>
          <p:cNvPr id="1136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F12CCA5-1453-4A83-80D8-CD3A163B4F19}" type="slidenum">
              <a:rPr lang="cs-CZ" altLang="cs-CZ" b="0"/>
              <a:pPr algn="r" eaLnBrk="1" hangingPunct="1">
                <a:spcBef>
                  <a:spcPct val="0"/>
                </a:spcBef>
              </a:pPr>
              <a:t>47</a:t>
            </a:fld>
            <a:endParaRPr lang="cs-CZ" altLang="cs-CZ" b="0"/>
          </a:p>
        </p:txBody>
      </p:sp>
      <p:sp>
        <p:nvSpPr>
          <p:cNvPr id="1136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11366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313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2EF886-3E20-4715-B396-22F883FD5D59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E4048D-867C-44BA-AF2A-FA11B10DFD84}" type="slidenum">
              <a:rPr lang="cs-CZ" altLang="cs-CZ" b="0"/>
              <a:pPr algn="r" eaLnBrk="1" hangingPunct="1">
                <a:spcBef>
                  <a:spcPct val="0"/>
                </a:spcBef>
              </a:pPr>
              <a:t>21</a:t>
            </a:fld>
            <a:endParaRPr lang="cs-CZ" altLang="cs-CZ" b="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923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058F1A-89A4-4601-9F61-22640EB98ABF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E286DA4-77FD-47C6-9DEF-EBE6E7DD8177}" type="slidenum">
              <a:rPr lang="cs-CZ" altLang="cs-CZ" b="0"/>
              <a:pPr algn="r" eaLnBrk="1" hangingPunct="1">
                <a:spcBef>
                  <a:spcPct val="0"/>
                </a:spcBef>
              </a:pPr>
              <a:t>22</a:t>
            </a:fld>
            <a:endParaRPr lang="cs-CZ" altLang="cs-CZ" b="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661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FC06EB-E17A-458A-827E-42747BB70A5A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67848F9-6757-4E4D-B39A-40ADF3817C66}" type="slidenum">
              <a:rPr lang="cs-CZ" altLang="cs-CZ" b="0"/>
              <a:pPr algn="r" eaLnBrk="1" hangingPunct="1">
                <a:spcBef>
                  <a:spcPct val="0"/>
                </a:spcBef>
              </a:pPr>
              <a:t>23</a:t>
            </a:fld>
            <a:endParaRPr lang="cs-CZ" altLang="cs-CZ" b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029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36DE8C-6B18-44A6-9CE1-527DBFB99A0C}" type="slidenum">
              <a:rPr lang="cs-CZ" altLang="cs-CZ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A051173-06E4-4146-B3FB-4A37E885728A}" type="slidenum">
              <a:rPr lang="cs-CZ" altLang="cs-CZ" b="0"/>
              <a:pPr algn="r" eaLnBrk="1" hangingPunct="1">
                <a:spcBef>
                  <a:spcPct val="0"/>
                </a:spcBef>
              </a:pPr>
              <a:t>24</a:t>
            </a:fld>
            <a:endParaRPr lang="cs-CZ" altLang="cs-CZ" b="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938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C81403-D55F-4D45-BC23-3FBFA5B23FEB}" type="slidenum">
              <a:rPr lang="cs-CZ" altLang="cs-CZ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43954DD-77AF-4D7A-B499-1E914F0A9C0D}" type="slidenum">
              <a:rPr lang="cs-CZ" altLang="cs-CZ" b="0"/>
              <a:pPr algn="r" eaLnBrk="1" hangingPunct="1">
                <a:spcBef>
                  <a:spcPct val="0"/>
                </a:spcBef>
              </a:pPr>
              <a:t>25</a:t>
            </a:fld>
            <a:endParaRPr lang="cs-CZ" altLang="cs-CZ" b="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118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02A463-6F3F-4F3D-B17A-0567F62FE9CE}" type="slidenum">
              <a:rPr lang="cs-CZ" altLang="cs-CZ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2160357-BF1F-4ED2-B365-892819D97EE2}" type="slidenum">
              <a:rPr lang="cs-CZ" altLang="cs-CZ" b="0"/>
              <a:pPr algn="r" eaLnBrk="1" hangingPunct="1">
                <a:spcBef>
                  <a:spcPct val="0"/>
                </a:spcBef>
              </a:pPr>
              <a:t>26</a:t>
            </a:fld>
            <a:endParaRPr lang="cs-CZ" altLang="cs-CZ" b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774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2D7AA4-7041-4512-B2F7-BB94E73EB6FD}" type="slidenum">
              <a:rPr lang="cs-CZ" altLang="cs-CZ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68C669-8B48-46B0-AFDE-379A5FFE95A1}" type="slidenum">
              <a:rPr lang="cs-CZ" altLang="cs-CZ" b="0"/>
              <a:pPr algn="r" eaLnBrk="1" hangingPunct="1">
                <a:spcBef>
                  <a:spcPct val="0"/>
                </a:spcBef>
              </a:pPr>
              <a:t>28</a:t>
            </a:fld>
            <a:endParaRPr lang="cs-CZ" altLang="cs-CZ" b="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310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0985024-F384-EE48-8B5A-27CF66C37D0B}" type="datetimeFigureOut">
              <a:rPr lang="cs-CZ" smtClean="0"/>
              <a:t>30.05.2018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CBB2E92-E27F-AA44-A733-D902009340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42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6" r:id="rId1"/>
    <p:sldLayoutId id="2147484517" r:id="rId2"/>
    <p:sldLayoutId id="2147484518" r:id="rId3"/>
    <p:sldLayoutId id="2147484519" r:id="rId4"/>
    <p:sldLayoutId id="2147484520" r:id="rId5"/>
    <p:sldLayoutId id="2147484521" r:id="rId6"/>
    <p:sldLayoutId id="2147484522" r:id="rId7"/>
    <p:sldLayoutId id="2147484523" r:id="rId8"/>
    <p:sldLayoutId id="2147484524" r:id="rId9"/>
    <p:sldLayoutId id="2147484525" r:id="rId10"/>
    <p:sldLayoutId id="2147484526" r:id="rId11"/>
    <p:sldLayoutId id="2147484527" r:id="rId12"/>
    <p:sldLayoutId id="2147484528" r:id="rId13"/>
    <p:sldLayoutId id="2147484529" r:id="rId14"/>
    <p:sldLayoutId id="2147484530" r:id="rId15"/>
    <p:sldLayoutId id="2147484531" r:id="rId16"/>
    <p:sldLayoutId id="214748453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narionline.cz/archiv/dokument/doc-d1493v1469-harmonizace-primeho-zdaneni-v-evropske-unii/?#footnote-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Přímé </a:t>
            </a:r>
            <a:r>
              <a:rPr lang="cs-CZ" dirty="0" err="1" smtClean="0"/>
              <a:t>danĚ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Harmonizace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Ivana Pařízková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2018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890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harmonizace daně z příjmu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vysokÁ</a:t>
            </a:r>
            <a:r>
              <a:rPr lang="cs-CZ" sz="2800" dirty="0" smtClean="0"/>
              <a:t> </a:t>
            </a:r>
            <a:r>
              <a:rPr lang="cs-CZ" sz="2800" dirty="0" err="1"/>
              <a:t>administrativni</a:t>
            </a:r>
            <a:r>
              <a:rPr lang="cs-CZ" sz="2800" dirty="0"/>
              <a:t>́ </a:t>
            </a:r>
            <a:r>
              <a:rPr lang="cs-CZ" sz="2800" dirty="0" err="1" smtClean="0"/>
              <a:t>zatĚŽ</a:t>
            </a:r>
            <a:r>
              <a:rPr lang="cs-CZ" sz="2800" dirty="0" smtClean="0"/>
              <a:t> </a:t>
            </a:r>
            <a:r>
              <a:rPr lang="cs-CZ" sz="2800" dirty="0"/>
              <a:t>jak pro </a:t>
            </a:r>
            <a:r>
              <a:rPr lang="cs-CZ" sz="2800" dirty="0" err="1"/>
              <a:t>daňove</a:t>
            </a:r>
            <a:r>
              <a:rPr lang="cs-CZ" sz="2800" dirty="0"/>
              <a:t>́ subjekty, tak pro </a:t>
            </a:r>
            <a:r>
              <a:rPr lang="cs-CZ" sz="2800" dirty="0" err="1"/>
              <a:t>správce</a:t>
            </a:r>
            <a:r>
              <a:rPr lang="cs-CZ" sz="2800" dirty="0"/>
              <a:t> </a:t>
            </a:r>
            <a:r>
              <a:rPr lang="cs-CZ" sz="2800" dirty="0" err="1" smtClean="0"/>
              <a:t>danĚ</a:t>
            </a:r>
            <a:r>
              <a:rPr lang="cs-CZ" sz="2800" dirty="0" smtClean="0"/>
              <a:t>,</a:t>
            </a:r>
          </a:p>
          <a:p>
            <a:r>
              <a:rPr lang="cs-CZ" sz="2800" dirty="0" err="1"/>
              <a:t>Č</a:t>
            </a:r>
            <a:r>
              <a:rPr lang="cs-CZ" sz="2800" dirty="0" err="1" smtClean="0"/>
              <a:t>aste</a:t>
            </a:r>
            <a:r>
              <a:rPr lang="cs-CZ" sz="2800" dirty="0" smtClean="0"/>
              <a:t>́ </a:t>
            </a:r>
            <a:r>
              <a:rPr lang="cs-CZ" sz="2800" dirty="0" err="1"/>
              <a:t>p</a:t>
            </a:r>
            <a:r>
              <a:rPr lang="cs-CZ" sz="2800" dirty="0" err="1" smtClean="0"/>
              <a:t>r</a:t>
            </a:r>
            <a:r>
              <a:rPr lang="cs-CZ" sz="2800" dirty="0" err="1"/>
              <a:t>̌ípady</a:t>
            </a:r>
            <a:r>
              <a:rPr lang="cs-CZ" sz="2800" dirty="0"/>
              <a:t> </a:t>
            </a:r>
            <a:r>
              <a:rPr lang="cs-CZ" sz="2800" dirty="0" err="1"/>
              <a:t>nadměrného</a:t>
            </a:r>
            <a:r>
              <a:rPr lang="cs-CZ" sz="2800" dirty="0"/>
              <a:t> </a:t>
            </a:r>
            <a:r>
              <a:rPr lang="cs-CZ" sz="2800" dirty="0" err="1"/>
              <a:t>daňového</a:t>
            </a:r>
            <a:r>
              <a:rPr lang="cs-CZ" sz="2800" dirty="0"/>
              <a:t> </a:t>
            </a:r>
            <a:r>
              <a:rPr lang="cs-CZ" sz="2800" dirty="0" err="1"/>
              <a:t>břemene</a:t>
            </a:r>
            <a:r>
              <a:rPr lang="cs-CZ" sz="2800" dirty="0"/>
              <a:t> a </a:t>
            </a:r>
            <a:r>
              <a:rPr lang="cs-CZ" sz="2800" dirty="0" err="1"/>
              <a:t>dvojího</a:t>
            </a:r>
            <a:r>
              <a:rPr lang="cs-CZ" sz="2800" dirty="0"/>
              <a:t> </a:t>
            </a:r>
            <a:r>
              <a:rPr lang="cs-CZ" sz="2800" dirty="0" err="1"/>
              <a:t>zdaněni</a:t>
            </a:r>
            <a:r>
              <a:rPr lang="cs-CZ" sz="2800" dirty="0"/>
              <a:t>́,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16099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</a:t>
            </a:r>
            <a:r>
              <a:rPr lang="cs-CZ" b="1" dirty="0"/>
              <a:t>harmonizace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b="1" dirty="0" smtClean="0"/>
              <a:t>Daňové sazby</a:t>
            </a:r>
          </a:p>
          <a:p>
            <a:r>
              <a:rPr lang="cs-CZ" sz="2400" b="1" dirty="0"/>
              <a:t>harmonizace </a:t>
            </a:r>
            <a:r>
              <a:rPr lang="cs-CZ" sz="2400" b="1" dirty="0" smtClean="0"/>
              <a:t>základu </a:t>
            </a:r>
            <a:r>
              <a:rPr lang="cs-CZ" sz="2400" b="1" dirty="0"/>
              <a:t>dane</a:t>
            </a:r>
            <a:r>
              <a:rPr lang="cs-CZ" sz="2400" dirty="0"/>
              <a:t>̌ </a:t>
            </a:r>
            <a:r>
              <a:rPr lang="cs-CZ" sz="2400" dirty="0" smtClean="0"/>
              <a:t>- </a:t>
            </a:r>
            <a:r>
              <a:rPr lang="cs-CZ" sz="2400" b="1" i="1" u="sng" dirty="0" smtClean="0"/>
              <a:t>společný konsolidovaný základ </a:t>
            </a:r>
            <a:r>
              <a:rPr lang="cs-CZ" sz="2400" dirty="0"/>
              <a:t>daně z </a:t>
            </a:r>
            <a:r>
              <a:rPr lang="cs-CZ" sz="2400" dirty="0" err="1" smtClean="0"/>
              <a:t>pŘíjmů</a:t>
            </a:r>
            <a:r>
              <a:rPr lang="cs-CZ" sz="2400" dirty="0" smtClean="0"/>
              <a:t> </a:t>
            </a:r>
            <a:r>
              <a:rPr lang="cs-CZ" sz="2400" dirty="0"/>
              <a:t>korporací </a:t>
            </a:r>
          </a:p>
          <a:p>
            <a:r>
              <a:rPr lang="cs-CZ" sz="2400" dirty="0" smtClean="0"/>
              <a:t>Subjekty po ale i </a:t>
            </a:r>
            <a:r>
              <a:rPr lang="cs-CZ" sz="2400" dirty="0" err="1" smtClean="0"/>
              <a:t>fo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smtClean="0"/>
              <a:t>Otázka zda harmonizovat </a:t>
            </a:r>
            <a:r>
              <a:rPr lang="cs-CZ" sz="2400" b="1" dirty="0" smtClean="0"/>
              <a:t>všechny prvky daňově právní konstrukce </a:t>
            </a:r>
            <a:r>
              <a:rPr lang="cs-CZ" sz="2400" dirty="0" smtClean="0"/>
              <a:t>????</a:t>
            </a:r>
          </a:p>
          <a:p>
            <a:r>
              <a:rPr lang="cs-CZ" sz="2400" dirty="0" smtClean="0"/>
              <a:t>Názor  nikoli postačí </a:t>
            </a:r>
            <a:r>
              <a:rPr lang="cs-CZ" sz="2800" b="1" u="sng" dirty="0" smtClean="0"/>
              <a:t>základ </a:t>
            </a:r>
            <a:endParaRPr lang="cs-CZ" sz="2800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890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2400" dirty="0" smtClean="0"/>
              <a:t>na </a:t>
            </a:r>
            <a:r>
              <a:rPr lang="cs-CZ" sz="2400" dirty="0"/>
              <a:t>počátku roku 2011 byl představen veřejnosti </a:t>
            </a:r>
            <a:r>
              <a:rPr lang="cs-CZ" sz="2400" b="1" u="sng" dirty="0"/>
              <a:t>návrh směrnice o společném konsolidovaném základu daně z příjmů právnických osob „CCCTB“. </a:t>
            </a:r>
            <a:r>
              <a:rPr lang="cs-CZ" sz="2400" dirty="0"/>
              <a:t>Po zhodnocení všech poznatků je nutno konstatovat, že návrh Směrnice o společném konsolidovaném základu daně z příjmů právnických osob v sobě nese dobrou myšlenku, která však naráží na několik problémů. Jednak je prvním z právních předpisů v rámci pokusů o </a:t>
            </a:r>
            <a:r>
              <a:rPr lang="cs-CZ" sz="2400" dirty="0" smtClean="0"/>
              <a:t>harmonizaci přímých daní, </a:t>
            </a:r>
            <a:r>
              <a:rPr lang="cs-CZ" sz="2400" dirty="0"/>
              <a:t>který by s sebou přinesl </a:t>
            </a:r>
            <a:r>
              <a:rPr lang="cs-CZ" sz="2400" b="1" i="1" u="sng" dirty="0"/>
              <a:t>citelnější zásah do suverenity států v oblasti daňových předpisů</a:t>
            </a:r>
            <a:r>
              <a:rPr lang="cs-CZ" b="1" i="1" u="sng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43956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Navržený systém CC(C)TB by měl sjednotit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cs-CZ" sz="2400" b="1" dirty="0" smtClean="0"/>
              <a:t>podmínky </a:t>
            </a:r>
            <a:r>
              <a:rPr lang="cs-CZ" sz="2400" b="1" dirty="0"/>
              <a:t>pro podnikání a danění na jednotném vnitřním trhu </a:t>
            </a:r>
            <a:r>
              <a:rPr lang="cs-CZ" sz="2400" b="1" dirty="0" smtClean="0"/>
              <a:t>EU Obsahuje </a:t>
            </a:r>
            <a:r>
              <a:rPr lang="cs-CZ" sz="2400" b="1" dirty="0"/>
              <a:t>tři základní prvky: </a:t>
            </a:r>
            <a:endParaRPr lang="cs-CZ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jednotný </a:t>
            </a:r>
            <a:r>
              <a:rPr lang="cs-CZ" sz="2400" b="1" dirty="0"/>
              <a:t>soubor pravidel pro výpočet základu daně z příjmu právnických osob, </a:t>
            </a:r>
            <a:endParaRPr lang="cs-CZ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jednotné </a:t>
            </a:r>
            <a:r>
              <a:rPr lang="cs-CZ" sz="2400" b="1" dirty="0"/>
              <a:t>místo pro podání daňového přiznání a v konečné fázi </a:t>
            </a:r>
            <a:endParaRPr lang="cs-CZ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rozdělení </a:t>
            </a:r>
            <a:r>
              <a:rPr lang="cs-CZ" sz="2400" b="1" dirty="0"/>
              <a:t>zdanitelných příjmů mezi členské státy, které je pak zdaní svou národní sazbou daně.</a:t>
            </a:r>
          </a:p>
        </p:txBody>
      </p:sp>
    </p:spTree>
    <p:extLst>
      <p:ext uri="{BB962C8B-B14F-4D97-AF65-F5344CB8AC3E}">
        <p14:creationId xmlns:p14="http://schemas.microsoft.com/office/powerpoint/2010/main" val="879828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2400" b="1" dirty="0"/>
              <a:t>Na tomto </a:t>
            </a:r>
            <a:r>
              <a:rPr lang="cs-CZ" sz="2400" b="1" dirty="0" smtClean="0"/>
              <a:t>problému </a:t>
            </a:r>
            <a:r>
              <a:rPr lang="cs-CZ" sz="2400" b="1" dirty="0"/>
              <a:t>by mohla ztroskotat nejen navrhovaná úprava, ale i celý proces harmonizace přímých daní jako takový. A právě v tomto místě se projevuje význam daní z příjmů jako oblasti, v níž jsou negativně přijímány jakékoliv, byť sebemenší, zásahy, či změny, a to ať již ze strany států ve vztahu k daňovým subjektům, tak v této rovině také ze strany Evropské komise vůči členským státům. </a:t>
            </a:r>
            <a:endParaRPr lang="cs-CZ" sz="2400" b="1" dirty="0" smtClean="0"/>
          </a:p>
          <a:p>
            <a:r>
              <a:rPr lang="cs-CZ" sz="2600" b="1" i="1" u="sng" dirty="0" smtClean="0"/>
              <a:t>Neexistuje optimální model harmonizace DP !!!!</a:t>
            </a:r>
            <a:endParaRPr lang="cs-CZ" sz="2600" b="1" i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279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Důsledné provedení harmonizace si žádá velmi rozsáhlé zkoumání prvků daňové konstrukce a jejich jednotlivých </a:t>
            </a:r>
            <a:r>
              <a:rPr lang="cs-CZ" dirty="0" smtClean="0"/>
              <a:t>institutů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 smtClean="0"/>
              <a:t>Pro </a:t>
            </a:r>
            <a:r>
              <a:rPr lang="cs-CZ" b="1" i="1" dirty="0"/>
              <a:t>účely vytvoření harmonizovaného </a:t>
            </a:r>
            <a:r>
              <a:rPr lang="cs-CZ" b="1" i="1" dirty="0" smtClean="0"/>
              <a:t>modulu </a:t>
            </a:r>
            <a:r>
              <a:rPr lang="cs-CZ" b="1" i="1" dirty="0"/>
              <a:t>byly podrobeny </a:t>
            </a:r>
            <a:r>
              <a:rPr lang="cs-CZ" b="1" i="1" u="sng" dirty="0"/>
              <a:t>analýze </a:t>
            </a:r>
            <a:r>
              <a:rPr lang="cs-CZ" b="1" i="1" dirty="0"/>
              <a:t>v rámci jednotlivých právních úprav </a:t>
            </a:r>
            <a:r>
              <a:rPr lang="cs-CZ" b="1" i="1" u="sng" dirty="0"/>
              <a:t>následující prvky</a:t>
            </a:r>
            <a:r>
              <a:rPr lang="cs-CZ" b="1" i="1" dirty="0"/>
              <a:t>: </a:t>
            </a:r>
            <a:endParaRPr lang="cs-CZ" b="1" i="1" dirty="0" smtClean="0"/>
          </a:p>
          <a:p>
            <a:r>
              <a:rPr lang="cs-CZ" dirty="0" smtClean="0"/>
              <a:t>subjekt </a:t>
            </a:r>
            <a:r>
              <a:rPr lang="cs-CZ" dirty="0"/>
              <a:t>daně, </a:t>
            </a:r>
            <a:endParaRPr lang="cs-CZ" dirty="0" smtClean="0"/>
          </a:p>
          <a:p>
            <a:r>
              <a:rPr lang="cs-CZ" dirty="0" smtClean="0"/>
              <a:t>předmět </a:t>
            </a:r>
            <a:r>
              <a:rPr lang="cs-CZ" dirty="0"/>
              <a:t>daně, </a:t>
            </a:r>
            <a:endParaRPr lang="cs-CZ" dirty="0" smtClean="0"/>
          </a:p>
          <a:p>
            <a:r>
              <a:rPr lang="cs-CZ" dirty="0" smtClean="0"/>
              <a:t>základ </a:t>
            </a:r>
            <a:r>
              <a:rPr lang="cs-CZ" dirty="0"/>
              <a:t>daně (v rámci základu daně budou zkoumány též ztráty, nezdanitelná část základu daně, odčitatelné položky, rezervy a opravné položky apod.), </a:t>
            </a:r>
            <a:endParaRPr lang="cs-CZ" dirty="0" smtClean="0"/>
          </a:p>
          <a:p>
            <a:r>
              <a:rPr lang="cs-CZ" dirty="0" smtClean="0"/>
              <a:t>osvobození </a:t>
            </a:r>
            <a:r>
              <a:rPr lang="cs-CZ" dirty="0"/>
              <a:t>od daně, sazba daně, slevy na dani, srážková daň, odpisování a správa daně. </a:t>
            </a:r>
          </a:p>
        </p:txBody>
      </p:sp>
    </p:spTree>
    <p:extLst>
      <p:ext uri="{BB962C8B-B14F-4D97-AF65-F5344CB8AC3E}">
        <p14:creationId xmlns:p14="http://schemas.microsoft.com/office/powerpoint/2010/main" val="149261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Stávající stav - 1. 11. 2016 </a:t>
            </a:r>
            <a:r>
              <a:rPr lang="cs-CZ" dirty="0" smtClean="0"/>
              <a:t>MF předkládá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sz="2600" dirty="0" smtClean="0"/>
              <a:t>k </a:t>
            </a:r>
            <a:r>
              <a:rPr lang="cs-CZ" sz="2600" dirty="0"/>
              <a:t>veřejné konzultaci </a:t>
            </a:r>
            <a:r>
              <a:rPr lang="cs-CZ" sz="2600" b="1" u="sng" dirty="0"/>
              <a:t>aktuální návrhy dvou směrnic Rady - návrh směrnice o Společném základu daně z příjmu právnických osob (CCTB) a návrh směrnice o Společném konsolidovaném základu daně z příjmu právnických osob (CCCTB). </a:t>
            </a:r>
          </a:p>
          <a:p>
            <a:pPr algn="just"/>
            <a:r>
              <a:rPr lang="cs-CZ" sz="2200" dirty="0"/>
              <a:t>Podněty budou následně zejména sloužit jako východiska pro formulování rámcové pozice a pro vyjádření pozice ČR na jednáních pracovních skupin.</a:t>
            </a:r>
          </a:p>
          <a:p>
            <a:pPr algn="just"/>
            <a:r>
              <a:rPr lang="cs-CZ" sz="2200" dirty="0"/>
              <a:t>Kromě názorů k jednotlivým </a:t>
            </a:r>
            <a:r>
              <a:rPr lang="cs-CZ" sz="2200" dirty="0" smtClean="0"/>
              <a:t>článkům, vylepšení </a:t>
            </a:r>
            <a:r>
              <a:rPr lang="cs-CZ" sz="2200" dirty="0"/>
              <a:t>znění jednotlivých článků a argumentaci (ať již ve prospěch či neprospěch navrhovaných řešení) nebo návrh dalších variant, které připadají v úvahu a které by pro Českou republiku byly nejvhodnější.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064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daní v ČR a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Daně přímé – důchodové - daň z příjmů  </a:t>
            </a:r>
            <a:r>
              <a:rPr lang="cs-CZ" dirty="0" err="1" smtClean="0"/>
              <a:t>Fo</a:t>
            </a:r>
            <a:r>
              <a:rPr lang="cs-CZ" dirty="0" smtClean="0"/>
              <a:t> po</a:t>
            </a:r>
            <a:r>
              <a:rPr lang="cs-CZ" dirty="0"/>
              <a:t> </a:t>
            </a:r>
            <a:r>
              <a:rPr lang="cs-CZ" dirty="0" smtClean="0"/>
              <a:t>           </a:t>
            </a:r>
            <a:r>
              <a:rPr lang="cs-CZ" dirty="0"/>
              <a:t> </a:t>
            </a:r>
            <a:r>
              <a:rPr lang="cs-CZ" dirty="0" smtClean="0"/>
              <a:t>                                                           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-  majetkové  - Daň z nemovitých věcí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daň z nabytí nemovitých věcí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daň silniční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daň z hazardních her</a:t>
            </a:r>
          </a:p>
          <a:p>
            <a:r>
              <a:rPr lang="cs-CZ" dirty="0" smtClean="0"/>
              <a:t>Nepřímé daně – univerzální – </a:t>
            </a:r>
            <a:r>
              <a:rPr lang="cs-CZ" dirty="0" err="1" smtClean="0"/>
              <a:t>dph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                    selektivní – spotřební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EKO</a:t>
            </a:r>
          </a:p>
        </p:txBody>
      </p:sp>
    </p:spTree>
    <p:extLst>
      <p:ext uri="{BB962C8B-B14F-4D97-AF65-F5344CB8AC3E}">
        <p14:creationId xmlns:p14="http://schemas.microsoft.com/office/powerpoint/2010/main" val="1016550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 idx="4294967295"/>
          </p:nvPr>
        </p:nvSpPr>
        <p:spPr>
          <a:xfrm>
            <a:off x="1981200" y="1447801"/>
            <a:ext cx="8229600" cy="1736725"/>
          </a:xfrm>
        </p:spPr>
        <p:txBody>
          <a:bodyPr anchor="ctr"/>
          <a:lstStyle/>
          <a:p>
            <a:pPr eaLnBrk="1" hangingPunct="1">
              <a:defRPr/>
            </a:pPr>
            <a:r>
              <a:rPr lang="cs-CZ" altLang="cs-CZ" sz="48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</a:t>
            </a:r>
            <a:r>
              <a:rPr lang="cs-CZ" altLang="cs-CZ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sz="quarter" idx="4294967295"/>
          </p:nvPr>
        </p:nvSpPr>
        <p:spPr>
          <a:xfrm>
            <a:off x="3706813" y="3502026"/>
            <a:ext cx="5688012" cy="160337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1. zákonem upraveny dvě daně:</a:t>
            </a:r>
          </a:p>
          <a:p>
            <a:pPr marL="0" indent="0">
              <a:buFont typeface="Wingdings" panose="05000000000000000000" pitchFamily="2" charset="2"/>
              <a:buChar char="Ø"/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 fyzických osob</a:t>
            </a:r>
          </a:p>
          <a:p>
            <a:pPr marL="0" indent="0">
              <a:buFont typeface="Wingdings" panose="05000000000000000000" pitchFamily="2" charset="2"/>
              <a:buChar char="Ø"/>
              <a:defRPr/>
            </a:pPr>
            <a:r>
              <a:rPr lang="cs-CZ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 právnických osob</a:t>
            </a:r>
          </a:p>
          <a:p>
            <a:pPr marL="0" indent="0">
              <a:buNone/>
              <a:defRPr/>
            </a:pPr>
            <a:endParaRPr lang="cs-CZ" altLang="cs-CZ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4662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01850" y="2088135"/>
            <a:ext cx="7759700" cy="1313309"/>
          </a:xfrm>
          <a:solidFill>
            <a:srgbClr val="00CC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 anchorCtr="1">
            <a:spAutoFit/>
          </a:bodyPr>
          <a:lstStyle/>
          <a:p>
            <a:pPr defTabSz="449263">
              <a:buClr>
                <a:srgbClr val="0101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4400" dirty="0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rPr>
              <a:t>  </a:t>
            </a:r>
            <a:r>
              <a:rPr lang="en-GB" altLang="cs-CZ" sz="4400" dirty="0" err="1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rPr>
              <a:t>Daň</a:t>
            </a:r>
            <a:r>
              <a:rPr lang="en-GB" altLang="cs-CZ" sz="4400" dirty="0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rPr>
              <a:t> z </a:t>
            </a:r>
            <a:r>
              <a:rPr lang="en-GB" altLang="cs-CZ" sz="4400" dirty="0" err="1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rPr>
              <a:t>příjmů</a:t>
            </a:r>
            <a:r>
              <a:rPr lang="en-GB" altLang="cs-CZ" sz="4400" dirty="0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rPr>
              <a:t> </a:t>
            </a:r>
            <a:r>
              <a:rPr lang="en-GB" altLang="cs-CZ" sz="4400" dirty="0" err="1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rPr>
              <a:t>fyzických</a:t>
            </a:r>
            <a:r>
              <a:rPr lang="en-GB" altLang="cs-CZ" sz="4400" dirty="0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rPr>
              <a:t> </a:t>
            </a:r>
            <a:r>
              <a:rPr lang="en-GB" altLang="cs-CZ" sz="4400" dirty="0" err="1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rPr>
              <a:t>osob</a:t>
            </a:r>
            <a:endParaRPr lang="en-GB" altLang="cs-CZ" sz="4400" dirty="0">
              <a:solidFill>
                <a:srgbClr val="0101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5050" y="3789363"/>
            <a:ext cx="4978400" cy="354674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0" indent="0" algn="ctr" defTabSz="449263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z.č.586/1992 Sb., o</a:t>
            </a:r>
            <a:r>
              <a:rPr lang="en-GB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daních</a:t>
            </a:r>
            <a:r>
              <a:rPr lang="en-GB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z </a:t>
            </a:r>
            <a:r>
              <a:rPr lang="en-GB" altLang="cs-CZ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příjmů</a:t>
            </a:r>
            <a:r>
              <a:rPr lang="en-GB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GB" altLang="cs-CZ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</a:t>
            </a:r>
            <a:r>
              <a:rPr lang="en-GB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znění</a:t>
            </a:r>
            <a:r>
              <a:rPr lang="en-GB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pozdějších</a:t>
            </a:r>
            <a:r>
              <a:rPr lang="en-GB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změn</a:t>
            </a:r>
            <a:r>
              <a:rPr lang="en-GB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</a:t>
            </a:r>
            <a:r>
              <a:rPr lang="cs-CZ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doplňků</a:t>
            </a:r>
            <a:endParaRPr lang="en-GB" altLang="cs-CZ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just" defTabSz="449263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1400" dirty="0"/>
              <a:t>Základní směrnicí v této oblasti je směrnice z 19. prosince 1977 č. </a:t>
            </a:r>
            <a:r>
              <a:rPr lang="cs-CZ" sz="1400" b="1" dirty="0"/>
              <a:t>77/799/EEC</a:t>
            </a:r>
            <a:r>
              <a:rPr lang="cs-CZ" sz="1400" baseline="30000" dirty="0">
                <a:hlinkClick r:id="rId3" tooltip="The Mutual Assistance Directive. "/>
              </a:rPr>
              <a:t>6</a:t>
            </a:r>
            <a:r>
              <a:rPr lang="cs-CZ" sz="1400" dirty="0"/>
              <a:t> o vzájemné pomoci mezi příslušnými úřady členských států v oblasti přímých daní. Tato směrnice upravuje výměnu informací, součinnost při zajišťování a vyšetřování a přítomnost úředníků jednoho členského státu na území jiného členského státu z důvodu kontroly aktivit nadnárodních korporací. Platnost této směrnice byla v roce 1997 rozšířena i na nepřímé daně (zejména daň z přidané hodnoty). </a:t>
            </a:r>
            <a:endParaRPr lang="en-GB" altLang="cs-CZ" sz="1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42118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Daňová harmonizace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Společný daňový systém </a:t>
            </a:r>
          </a:p>
          <a:p>
            <a:r>
              <a:rPr lang="cs-CZ" sz="2800" dirty="0" smtClean="0"/>
              <a:t>Sladění daní v rámci jednotných pravidel</a:t>
            </a:r>
          </a:p>
          <a:p>
            <a:endParaRPr lang="cs-CZ" sz="2800" dirty="0"/>
          </a:p>
          <a:p>
            <a:r>
              <a:rPr lang="cs-CZ" sz="2800" dirty="0" smtClean="0"/>
              <a:t>Pokus o harmonizaci od 60. let minulého století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01578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5964" y="809219"/>
            <a:ext cx="8377237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Daně placené obyvatelstvem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827213"/>
            <a:ext cx="7315200" cy="4212564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spcBef>
                <a:spcPts val="900"/>
              </a:spcBef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/>
              <a:t>Daň ze mzdy</a:t>
            </a:r>
          </a:p>
          <a:p>
            <a:pPr marL="341313" indent="-341313" defTabSz="449263">
              <a:spcBef>
                <a:spcPts val="900"/>
              </a:spcBef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/>
              <a:t>Daň z příjmů obyvatelstva</a:t>
            </a:r>
          </a:p>
          <a:p>
            <a:pPr marL="341313" indent="-341313" defTabSz="449263">
              <a:spcBef>
                <a:spcPts val="900"/>
              </a:spcBef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/>
              <a:t>Daň z literární a umělecké činnosti</a:t>
            </a:r>
          </a:p>
          <a:p>
            <a:pPr marL="341313" indent="-341313" defTabSz="449263">
              <a:spcBef>
                <a:spcPts val="900"/>
              </a:spcBef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/>
              <a:t>Zemědělská daň</a:t>
            </a:r>
          </a:p>
          <a:p>
            <a:pPr marL="341313" indent="-341313" defTabSz="449263">
              <a:spcBef>
                <a:spcPts val="900"/>
              </a:spcBef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/>
              <a:t>Domovní daň</a:t>
            </a:r>
          </a:p>
        </p:txBody>
      </p:sp>
    </p:spTree>
    <p:extLst>
      <p:ext uri="{BB962C8B-B14F-4D97-AF65-F5344CB8AC3E}">
        <p14:creationId xmlns:p14="http://schemas.microsoft.com/office/powerpoint/2010/main" val="1136937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1" y="576569"/>
            <a:ext cx="7286625" cy="593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6699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Charakteristika DPFO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00400" y="2259014"/>
            <a:ext cx="7010400" cy="394685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u="sng" smtClean="0">
                <a:solidFill>
                  <a:schemeClr val="tx2"/>
                </a:solidFill>
              </a:rPr>
              <a:t>Daň přímá</a:t>
            </a:r>
            <a:r>
              <a:rPr lang="en-GB" altLang="cs-CZ" smtClean="0"/>
              <a:t> 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mtClean="0"/>
              <a:t>   </a:t>
            </a:r>
            <a:r>
              <a:rPr lang="en-GB" altLang="cs-CZ" smtClean="0"/>
              <a:t>– </a:t>
            </a:r>
            <a:r>
              <a:rPr lang="en-GB" altLang="cs-CZ" b="1" smtClean="0"/>
              <a:t>subjekt </a:t>
            </a:r>
            <a:r>
              <a:rPr lang="cs-CZ" altLang="cs-CZ" b="1" smtClean="0"/>
              <a:t>- </a:t>
            </a:r>
            <a:r>
              <a:rPr lang="en-GB" altLang="cs-CZ" b="1" smtClean="0"/>
              <a:t>osoba POPLATNÍKA</a:t>
            </a:r>
          </a:p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u="sng" smtClean="0">
                <a:solidFill>
                  <a:schemeClr val="tx2"/>
                </a:solidFill>
              </a:rPr>
              <a:t>Daň důchodová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 smtClean="0"/>
              <a:t>       </a:t>
            </a:r>
            <a:r>
              <a:rPr lang="en-GB" altLang="cs-CZ" b="1" smtClean="0"/>
              <a:t>-  zdaňuje se PŘÍJEM</a:t>
            </a:r>
          </a:p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u="sng" smtClean="0">
                <a:solidFill>
                  <a:schemeClr val="tx2"/>
                </a:solidFill>
              </a:rPr>
              <a:t>Komplexní daň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mtClean="0"/>
              <a:t>  </a:t>
            </a:r>
            <a:r>
              <a:rPr lang="en-GB" altLang="cs-CZ" b="1" smtClean="0"/>
              <a:t>-  zdaňuje  občany, podnikatele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smtClean="0"/>
              <a:t> </a:t>
            </a:r>
            <a:r>
              <a:rPr lang="cs-CZ" altLang="cs-CZ" b="1" smtClean="0"/>
              <a:t> </a:t>
            </a:r>
            <a:r>
              <a:rPr lang="en-GB" altLang="cs-CZ" b="1" smtClean="0"/>
              <a:t>-  fyzické a právnické osoby</a:t>
            </a:r>
          </a:p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smtClean="0"/>
          </a:p>
        </p:txBody>
      </p:sp>
    </p:spTree>
    <p:extLst>
      <p:ext uri="{BB962C8B-B14F-4D97-AF65-F5344CB8AC3E}">
        <p14:creationId xmlns:p14="http://schemas.microsoft.com/office/powerpoint/2010/main" val="21190157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1" y="603475"/>
            <a:ext cx="7286625" cy="5377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00CC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Základní konstrukční prvky DPFO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62200" y="2257426"/>
            <a:ext cx="8008938" cy="3449279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i="1" smtClean="0"/>
              <a:t>Subjekty daně</a:t>
            </a:r>
          </a:p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i="1" smtClean="0"/>
              <a:t>Předmět daně </a:t>
            </a:r>
          </a:p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i="1" smtClean="0"/>
              <a:t>Základ daně</a:t>
            </a:r>
          </a:p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i="1" smtClean="0"/>
              <a:t>Sazba daně</a:t>
            </a:r>
          </a:p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i="1" smtClean="0"/>
              <a:t>Splatnost daně </a:t>
            </a:r>
          </a:p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i="1" smtClean="0"/>
              <a:t>Podávání daňových přiznání</a:t>
            </a:r>
          </a:p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i="1" smtClean="0"/>
              <a:t>Správa daně</a:t>
            </a:r>
          </a:p>
        </p:txBody>
      </p:sp>
    </p:spTree>
    <p:extLst>
      <p:ext uri="{BB962C8B-B14F-4D97-AF65-F5344CB8AC3E}">
        <p14:creationId xmlns:p14="http://schemas.microsoft.com/office/powerpoint/2010/main" val="1441774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0" y="576569"/>
            <a:ext cx="7285038" cy="593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Korekční prvky DPFO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71813" y="1557339"/>
            <a:ext cx="7010400" cy="3449279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smtClean="0"/>
              <a:t>Osvobození od daně</a:t>
            </a:r>
          </a:p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smtClean="0"/>
              <a:t>Nezdanitelná část základu daně § 15</a:t>
            </a:r>
          </a:p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smtClean="0"/>
              <a:t>Sleva na dani §35 a násl.</a:t>
            </a:r>
          </a:p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smtClean="0"/>
              <a:t>Odpisy hmotného a nehmotného majetku</a:t>
            </a:r>
          </a:p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smtClean="0"/>
              <a:t>Daňové zvýhodnění </a:t>
            </a:r>
            <a:r>
              <a:rPr lang="en-GB" altLang="cs-CZ" b="1" i="1" u="sng" smtClean="0">
                <a:solidFill>
                  <a:schemeClr val="tx2"/>
                </a:solidFill>
              </a:rPr>
              <a:t>sleva na dani</a:t>
            </a:r>
            <a:r>
              <a:rPr lang="cs-CZ" altLang="cs-CZ" b="1" i="1" u="sng" smtClean="0">
                <a:solidFill>
                  <a:schemeClr val="tx2"/>
                </a:solidFill>
              </a:rPr>
              <a:t> x </a:t>
            </a:r>
            <a:r>
              <a:rPr lang="en-GB" altLang="cs-CZ" b="1" i="1" u="sng" smtClean="0">
                <a:solidFill>
                  <a:schemeClr val="tx2"/>
                </a:solidFill>
              </a:rPr>
              <a:t>daňový bonus</a:t>
            </a:r>
          </a:p>
          <a:p>
            <a:pPr marL="341313" indent="-341313" defTabSz="449263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smtClean="0"/>
              <a:t>položky odčitatelné od základu daně §34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smtClean="0"/>
          </a:p>
        </p:txBody>
      </p:sp>
    </p:spTree>
    <p:extLst>
      <p:ext uri="{BB962C8B-B14F-4D97-AF65-F5344CB8AC3E}">
        <p14:creationId xmlns:p14="http://schemas.microsoft.com/office/powerpoint/2010/main" val="39184208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65314" y="563213"/>
            <a:ext cx="8434387" cy="55156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33CC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en-GB" altLang="cs-CZ" sz="33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Koncepce zákona o daních z příjmů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5625" y="1973264"/>
            <a:ext cx="8540750" cy="478810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první část se zabývá zdaněním příjmů</a:t>
            </a:r>
            <a:r>
              <a:rPr lang="cs-CZ" altLang="cs-CZ" sz="2500" b="1"/>
              <a:t> FO</a:t>
            </a:r>
            <a:endParaRPr lang="en-GB" altLang="cs-CZ" sz="2500" b="1"/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druhá část formuluje podmínky pro zdanění příjmů </a:t>
            </a:r>
            <a:r>
              <a:rPr lang="cs-CZ" altLang="cs-CZ" sz="2500" b="1"/>
              <a:t>PO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třetí část zákona obsahuje daňové podmínky, které jsou pro fyzické a právnické osoby společné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čtvrtá část je přejatou částí ze zákona o správě daní a poplatků nesoucí název “</a:t>
            </a:r>
            <a:r>
              <a:rPr lang="en-GB" altLang="cs-CZ" sz="2500" b="1" i="1" u="sng"/>
              <a:t>Zvláštní ustanovení pro vybírání daně z příjmů”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část pátá  -</a:t>
            </a:r>
            <a:r>
              <a:rPr lang="cs-CZ" altLang="cs-CZ" sz="2500" b="1"/>
              <a:t>Registrace 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část šestá –</a:t>
            </a:r>
            <a:r>
              <a:rPr lang="cs-CZ" altLang="cs-CZ" sz="2500" b="1"/>
              <a:t>Pravomoci vlády a MF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500" b="1"/>
              <a:t>Část sedmá-přechodná a z. ust.</a:t>
            </a:r>
            <a:endParaRPr lang="en-GB" altLang="cs-CZ" sz="2100" b="1"/>
          </a:p>
        </p:txBody>
      </p:sp>
    </p:spTree>
    <p:extLst>
      <p:ext uri="{BB962C8B-B14F-4D97-AF65-F5344CB8AC3E}">
        <p14:creationId xmlns:p14="http://schemas.microsoft.com/office/powerpoint/2010/main" val="27506442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0" y="576569"/>
            <a:ext cx="7285038" cy="593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SUBJEKTY DPFO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827213"/>
            <a:ext cx="7315200" cy="182627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1900"/>
              <a:t>      </a:t>
            </a:r>
            <a:endParaRPr lang="en-GB" altLang="cs-CZ" i="1" smtClean="0">
              <a:solidFill>
                <a:srgbClr val="FFCC00"/>
              </a:solidFill>
            </a:endParaRPr>
          </a:p>
          <a:p>
            <a:pPr marL="341313" indent="-341313" defTabSz="449263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smtClean="0"/>
              <a:t>poplatník</a:t>
            </a:r>
          </a:p>
          <a:p>
            <a:pPr marL="341313" indent="-341313" defTabSz="449263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smtClean="0"/>
              <a:t>plátce </a:t>
            </a:r>
          </a:p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smtClean="0"/>
          </a:p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mtClean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784760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08350" y="473382"/>
            <a:ext cx="6826250" cy="593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SUBJEKTY DPFO-poplatník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57400" y="2100263"/>
            <a:ext cx="8153400" cy="443519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lnSpc>
                <a:spcPct val="80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1900" b="1" i="1"/>
              <a:t>Zákon o daních z příjmů  ( dále jen ZDP ) uvádí poplatníky v § 2</a:t>
            </a:r>
          </a:p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poplatníky</a:t>
            </a:r>
            <a:r>
              <a:rPr lang="en-GB" altLang="cs-CZ" sz="2500" b="1" i="1"/>
              <a:t> </a:t>
            </a:r>
            <a:r>
              <a:rPr lang="en-GB" altLang="cs-CZ" sz="2500" b="1"/>
              <a:t>daně z příjmů fyzických osob jsou fyzické osoby </a:t>
            </a:r>
          </a:p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přitom nerozhoduje, zda se jedná o osobu zapsanou či nezapsanou v obchodním rejstříku</a:t>
            </a:r>
          </a:p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může jím být i osoba nezletilá </a:t>
            </a:r>
          </a:p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osoba, která byla rozhodnutím soudu omezena či zbavena způsobilosti k právním úkonům</a:t>
            </a:r>
          </a:p>
          <a:p>
            <a:pPr marL="341313" indent="-341313" defTabSz="449263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i="1" u="sng"/>
              <a:t>Jde tedy o takovou fyzickou osobu, jejíž příjmy jsou přímo podrobeny dani.</a:t>
            </a:r>
            <a:r>
              <a:rPr lang="en-GB" altLang="cs-CZ" sz="1900" b="1" i="1" u="sng"/>
              <a:t> </a:t>
            </a:r>
          </a:p>
          <a:p>
            <a:pPr marL="341313" indent="-341313" defTabSz="449263">
              <a:lnSpc>
                <a:spcPct val="80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z="1900" b="1" i="1" u="sng"/>
          </a:p>
        </p:txBody>
      </p:sp>
    </p:spTree>
    <p:extLst>
      <p:ext uri="{BB962C8B-B14F-4D97-AF65-F5344CB8AC3E}">
        <p14:creationId xmlns:p14="http://schemas.microsoft.com/office/powerpoint/2010/main" val="3423470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GB" altLang="cs-CZ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oplatník</a:t>
            </a:r>
            <a:endParaRPr lang="cs-CZ" altLang="cs-CZ" sz="4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9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altLang="cs-CZ" b="1" u="sng" smtClean="0"/>
              <a:t>Poplatníci</a:t>
            </a:r>
            <a:r>
              <a:rPr lang="cs-CZ" altLang="cs-CZ" b="1" smtClean="0"/>
              <a:t> jsou </a:t>
            </a:r>
            <a:r>
              <a:rPr lang="cs-CZ" altLang="cs-CZ" b="1" i="1" u="sng" smtClean="0"/>
              <a:t>daňovými rezidenty </a:t>
            </a:r>
            <a:r>
              <a:rPr lang="cs-CZ" altLang="cs-CZ" b="1" smtClean="0"/>
              <a:t>České republiky,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smtClean="0"/>
          </a:p>
          <a:p>
            <a:pPr eaLnBrk="1" hangingPunct="1"/>
            <a:r>
              <a:rPr lang="cs-CZ" altLang="cs-CZ" b="1" smtClean="0"/>
              <a:t>nebo </a:t>
            </a:r>
            <a:r>
              <a:rPr lang="cs-CZ" altLang="cs-CZ" b="1" u="sng" smtClean="0"/>
              <a:t>daňovými nerezidenty</a:t>
            </a:r>
            <a:r>
              <a:rPr lang="cs-CZ" altLang="cs-CZ" b="1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46434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76569"/>
            <a:ext cx="7315200" cy="593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SUBJEKTY DPFO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62200" y="2187576"/>
            <a:ext cx="8007350" cy="280807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smtClean="0"/>
              <a:t>Problém je pouze v  určení toho, které příjmy se budou zdaňovat </a:t>
            </a:r>
            <a:r>
              <a:rPr lang="en-GB" altLang="cs-CZ" b="1" u="sng" smtClean="0"/>
              <a:t>v ČR a které v zahraničí. 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smtClean="0"/>
              <a:t>Výchozím pro toto určení je závislost na</a:t>
            </a:r>
            <a:r>
              <a:rPr lang="en-GB" altLang="cs-CZ" b="1" smtClean="0">
                <a:solidFill>
                  <a:srgbClr val="FF0066"/>
                </a:solidFill>
              </a:rPr>
              <a:t> </a:t>
            </a:r>
            <a:r>
              <a:rPr lang="en-GB" altLang="cs-CZ" b="1" i="1" smtClean="0">
                <a:solidFill>
                  <a:srgbClr val="FF0066"/>
                </a:solidFill>
              </a:rPr>
              <a:t>bydliště</a:t>
            </a:r>
            <a:r>
              <a:rPr lang="en-GB" altLang="cs-CZ" b="1" smtClean="0"/>
              <a:t> tzv.  </a:t>
            </a:r>
            <a:r>
              <a:rPr lang="en-GB" altLang="cs-CZ" b="1" i="1" u="sng" smtClean="0"/>
              <a:t>rezidence poplatníka</a:t>
            </a:r>
            <a:r>
              <a:rPr lang="en-GB" altLang="cs-CZ" b="1" smtClean="0"/>
              <a:t> , což znamená, že je třeba přesně určit podmínky, které stanoví rezidenci neboli </a:t>
            </a:r>
            <a:r>
              <a:rPr lang="en-GB" altLang="cs-CZ" b="1" i="1" u="sng" smtClean="0">
                <a:solidFill>
                  <a:srgbClr val="FF0066"/>
                </a:solidFill>
              </a:rPr>
              <a:t>domicil </a:t>
            </a:r>
            <a:r>
              <a:rPr lang="en-GB" altLang="cs-CZ" b="1" i="1" smtClean="0">
                <a:solidFill>
                  <a:srgbClr val="FF0066"/>
                </a:solidFill>
              </a:rPr>
              <a:t> </a:t>
            </a:r>
            <a:r>
              <a:rPr lang="en-GB" altLang="cs-CZ" b="1" smtClean="0"/>
              <a:t>poplatníka, tzn. ve kterém státě bude tento příjem zdaňován . </a:t>
            </a:r>
          </a:p>
        </p:txBody>
      </p:sp>
    </p:spTree>
    <p:extLst>
      <p:ext uri="{BB962C8B-B14F-4D97-AF65-F5344CB8AC3E}">
        <p14:creationId xmlns:p14="http://schemas.microsoft.com/office/powerpoint/2010/main" val="30135180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76569"/>
            <a:ext cx="7315200" cy="593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6699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 i="1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POPLATNÍCI  DANĚ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30538" y="2181225"/>
            <a:ext cx="6234112" cy="195656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mtClean="0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mtClean="0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mtClean="0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mtClean="0"/>
              <a:t>Poplatník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 flipV="1">
            <a:off x="3863975" y="2922589"/>
            <a:ext cx="719138" cy="1012825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3863975" y="3933825"/>
            <a:ext cx="647700" cy="935038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3935413" y="3933825"/>
            <a:ext cx="647700" cy="1588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4711700" y="2708275"/>
            <a:ext cx="5976036" cy="679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449263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449263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449263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449263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panose="020B0604030504040204" pitchFamily="34" charset="0"/>
              <a:buNone/>
              <a:defRPr/>
            </a:pPr>
            <a:r>
              <a:rPr lang="en-GB" altLang="cs-CZ" sz="1900">
                <a:solidFill>
                  <a:srgbClr val="FFFFFF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S </a:t>
            </a:r>
            <a:r>
              <a:rPr lang="en-GB" altLang="cs-CZ" sz="1900">
                <a:solidFill>
                  <a:schemeClr val="tx2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neomezenou daňovou povinností – daňový tuzemec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panose="020B0604030504040204" pitchFamily="34" charset="0"/>
              <a:buNone/>
              <a:defRPr/>
            </a:pPr>
            <a:r>
              <a:rPr lang="en-GB" altLang="cs-CZ" sz="1900">
                <a:solidFill>
                  <a:schemeClr val="tx2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                                            </a:t>
            </a:r>
            <a:r>
              <a:rPr lang="cs-CZ" altLang="cs-CZ" sz="1900">
                <a:solidFill>
                  <a:schemeClr val="tx2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         </a:t>
            </a:r>
            <a:r>
              <a:rPr lang="en-GB" altLang="cs-CZ" sz="19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rPr>
              <a:t>rezident 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8524875" y="32273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endParaRPr lang="cs-CZ" altLang="cs-CZ" sz="1700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8451850" y="3397250"/>
            <a:ext cx="1718332" cy="386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panose="020B0604030504040204" pitchFamily="34" charset="0"/>
              <a:buNone/>
            </a:pPr>
            <a:r>
              <a:rPr lang="en-GB" altLang="cs-CZ" sz="1700">
                <a:solidFill>
                  <a:schemeClr val="tx2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 </a:t>
            </a:r>
            <a:r>
              <a:rPr lang="en-GB" altLang="cs-CZ" sz="1700">
                <a:solidFill>
                  <a:srgbClr val="FFFFFF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     </a:t>
            </a:r>
            <a:r>
              <a:rPr lang="en-GB" altLang="cs-CZ" sz="1900" i="1">
                <a:solidFill>
                  <a:srgbClr val="FFFFFF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Bydliště  </a:t>
            </a:r>
            <a:r>
              <a:rPr lang="en-GB" altLang="cs-CZ" sz="1700">
                <a:solidFill>
                  <a:srgbClr val="FFFFFF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  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4656138" y="3914775"/>
            <a:ext cx="6052980" cy="679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449263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449263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449263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449263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panose="020B0604030504040204" pitchFamily="34" charset="0"/>
              <a:buNone/>
              <a:defRPr/>
            </a:pPr>
            <a:r>
              <a:rPr lang="en-GB" altLang="cs-CZ" sz="1900">
                <a:solidFill>
                  <a:srgbClr val="FFFFFF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S </a:t>
            </a:r>
            <a:r>
              <a:rPr lang="en-GB" altLang="cs-CZ" sz="1900">
                <a:solidFill>
                  <a:schemeClr val="tx2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neomezenou daňovou povinností – daňový tuzemec</a:t>
            </a:r>
            <a:r>
              <a:rPr lang="cs-CZ" altLang="cs-CZ" sz="1900">
                <a:solidFill>
                  <a:schemeClr val="tx2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 </a:t>
            </a:r>
            <a:endParaRPr lang="en-GB" altLang="cs-CZ" sz="1900">
              <a:solidFill>
                <a:schemeClr val="tx2"/>
              </a:solidFill>
              <a:latin typeface="Tahoma" panose="020B0604030504040204" pitchFamily="34" charset="0"/>
              <a:cs typeface="Lucida Sans Unicode" panose="020B0602030504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GB" altLang="cs-CZ" sz="1900">
                <a:solidFill>
                  <a:schemeClr val="tx2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               </a:t>
            </a:r>
            <a:r>
              <a:rPr lang="cs-CZ" altLang="cs-CZ" sz="1900">
                <a:solidFill>
                  <a:schemeClr val="tx2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       </a:t>
            </a:r>
            <a:r>
              <a:rPr lang="en-GB" altLang="cs-CZ" sz="19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rPr>
              <a:t>rezident </a:t>
            </a:r>
            <a:r>
              <a:rPr lang="cs-CZ" altLang="cs-CZ" sz="19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rPr>
              <a:t>   </a:t>
            </a:r>
            <a:r>
              <a:rPr lang="en-GB" altLang="cs-CZ" sz="1900">
                <a:solidFill>
                  <a:schemeClr val="tx2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zdržuje se 183  dnů v roce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4635500" y="4714876"/>
            <a:ext cx="5863698" cy="1264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449263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449263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449263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449263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panose="020B0604030504040204" pitchFamily="34" charset="0"/>
              <a:buNone/>
              <a:defRPr/>
            </a:pPr>
            <a:r>
              <a:rPr lang="en-GB" altLang="cs-CZ" sz="1900">
                <a:solidFill>
                  <a:schemeClr val="tx2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S omezenou d</a:t>
            </a:r>
            <a:r>
              <a:rPr lang="cs-CZ" altLang="cs-CZ" sz="1900">
                <a:solidFill>
                  <a:schemeClr val="tx2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a</a:t>
            </a:r>
            <a:r>
              <a:rPr lang="en-GB" altLang="cs-CZ" sz="1900">
                <a:solidFill>
                  <a:schemeClr val="tx2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ňovou povinností – </a:t>
            </a:r>
            <a:r>
              <a:rPr lang="en-GB" altLang="cs-CZ" sz="19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rPr>
              <a:t>nerezident 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panose="020B0604030504040204" pitchFamily="34" charset="0"/>
              <a:buNone/>
              <a:defRPr/>
            </a:pPr>
            <a:r>
              <a:rPr lang="en-GB" altLang="cs-CZ" sz="1900">
                <a:solidFill>
                  <a:schemeClr val="tx2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nezahrnují do první skupiny nebo ti, 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panose="020B0604030504040204" pitchFamily="34" charset="0"/>
              <a:buNone/>
              <a:defRPr/>
            </a:pPr>
            <a:r>
              <a:rPr lang="en-GB" altLang="cs-CZ" sz="1900">
                <a:solidFill>
                  <a:schemeClr val="tx2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o nichž tak stanoví mezinárodní smlouvy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panose="020B0604030504040204" pitchFamily="34" charset="0"/>
              <a:buNone/>
              <a:defRPr/>
            </a:pPr>
            <a:r>
              <a:rPr lang="en-GB" altLang="cs-CZ" sz="1900">
                <a:solidFill>
                  <a:schemeClr val="tx2"/>
                </a:solidFill>
                <a:latin typeface="Tahoma" panose="020B0604030504040204" pitchFamily="34" charset="0"/>
                <a:cs typeface="Lucida Sans Unicode" panose="020B0602030504020204" pitchFamily="34" charset="0"/>
              </a:rPr>
              <a:t>tito zdaňují pouze příjmy ze zdrojů v České republice</a:t>
            </a:r>
          </a:p>
        </p:txBody>
      </p:sp>
    </p:spTree>
    <p:extLst>
      <p:ext uri="{BB962C8B-B14F-4D97-AF65-F5344CB8AC3E}">
        <p14:creationId xmlns:p14="http://schemas.microsoft.com/office/powerpoint/2010/main" val="28505300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x-none"/>
              <a:t>Harmonizace a integrace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>
          <a:xfrm>
            <a:off x="2063750" y="1733551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cs-CZ" altLang="x-none" dirty="0"/>
              <a:t>Harmonizace doprovází integraci.</a:t>
            </a:r>
            <a:endParaRPr lang="en-US" altLang="x-none" dirty="0"/>
          </a:p>
          <a:p>
            <a:r>
              <a:rPr lang="en-US" altLang="x-none" sz="2400" u="sng" dirty="0"/>
              <a:t>ALE </a:t>
            </a:r>
            <a:r>
              <a:rPr lang="en-US" altLang="x-none" sz="2400" u="sng" dirty="0" err="1"/>
              <a:t>harmonizace</a:t>
            </a:r>
            <a:r>
              <a:rPr lang="en-US" altLang="x-none" sz="2400" u="sng" dirty="0"/>
              <a:t> </a:t>
            </a:r>
            <a:r>
              <a:rPr lang="en-US" altLang="x-none" sz="2400" u="sng" dirty="0" err="1"/>
              <a:t>nerovn</a:t>
            </a:r>
            <a:r>
              <a:rPr lang="cs-CZ" altLang="x-none" sz="2400" u="sng" dirty="0"/>
              <a:t>á se integrace.</a:t>
            </a:r>
          </a:p>
          <a:p>
            <a:r>
              <a:rPr lang="cs-CZ" altLang="x-none" b="1" i="1" dirty="0"/>
              <a:t>Integrace = ekonomický pojem, </a:t>
            </a:r>
            <a:r>
              <a:rPr lang="cs-CZ" altLang="x-none" b="1" dirty="0" smtClean="0"/>
              <a:t>S</a:t>
            </a:r>
            <a:r>
              <a:rPr lang="cs-CZ" b="1" dirty="0" smtClean="0"/>
              <a:t>jednocení</a:t>
            </a:r>
            <a:r>
              <a:rPr lang="cs-CZ" b="1" dirty="0"/>
              <a:t>, ucelení, splynutí</a:t>
            </a:r>
          </a:p>
          <a:p>
            <a:r>
              <a:rPr lang="cs-CZ" altLang="x-none" b="1" dirty="0" smtClean="0"/>
              <a:t>dochází </a:t>
            </a:r>
            <a:r>
              <a:rPr lang="cs-CZ" altLang="x-none" b="1" dirty="0"/>
              <a:t>k integraci ekonomik členských států Evropské unie.</a:t>
            </a:r>
          </a:p>
          <a:p>
            <a:pPr lvl="1"/>
            <a:r>
              <a:rPr lang="cs-CZ" altLang="x-none" sz="2400" dirty="0"/>
              <a:t>Vyšší míra přeshraničního obchodu se zbožím a </a:t>
            </a:r>
            <a:r>
              <a:rPr lang="cs-CZ" altLang="x-none" sz="2400" dirty="0" smtClean="0"/>
              <a:t>službami </a:t>
            </a:r>
            <a:r>
              <a:rPr lang="cs-CZ" altLang="x-none" sz="2400" dirty="0"/>
              <a:t>(přeshraniční = v rámci EU, zahraniční = mimo hranice EU)…</a:t>
            </a:r>
          </a:p>
          <a:p>
            <a:pPr lvl="1"/>
            <a:r>
              <a:rPr lang="cs-CZ" altLang="x-none" sz="2400" dirty="0"/>
              <a:t>Vyšší míra kapitálové propojenosti…</a:t>
            </a:r>
          </a:p>
          <a:p>
            <a:pPr lvl="1"/>
            <a:r>
              <a:rPr lang="cs-CZ" altLang="x-none" sz="2400" dirty="0"/>
              <a:t>Neexistující bariéry mezi státy</a:t>
            </a:r>
            <a:r>
              <a:rPr lang="cs-CZ" altLang="x-non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14761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48869"/>
            <a:ext cx="7315200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66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Předmět daně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827214"/>
            <a:ext cx="7315200" cy="346877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608013" indent="-608013" defTabSz="449263">
              <a:buFont typeface="Tahoma" panose="020B0604030504040204" pitchFamily="34" charset="0"/>
              <a:buAutoNum type="arabi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b="1" i="1" u="sng" smtClean="0"/>
              <a:t>Obecně</a:t>
            </a:r>
            <a:r>
              <a:rPr lang="en-GB" altLang="cs-CZ" u="sng" smtClean="0"/>
              <a:t> </a:t>
            </a:r>
            <a:r>
              <a:rPr lang="en-GB" altLang="cs-CZ" smtClean="0"/>
              <a:t>– </a:t>
            </a:r>
            <a:r>
              <a:rPr lang="en-GB" altLang="cs-CZ" b="1" smtClean="0"/>
              <a:t>z daňové teorie</a:t>
            </a:r>
          </a:p>
          <a:p>
            <a:pPr marL="608013" indent="-608013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b="1" smtClean="0"/>
              <a:t>     souhrn skutečností, na které PN váže zásadní právní povin</a:t>
            </a:r>
            <a:r>
              <a:rPr lang="cs-CZ" altLang="cs-CZ" b="1" smtClean="0"/>
              <a:t>n</a:t>
            </a:r>
            <a:r>
              <a:rPr lang="en-GB" altLang="cs-CZ" b="1" smtClean="0"/>
              <a:t>ost</a:t>
            </a:r>
            <a:r>
              <a:rPr lang="cs-CZ" altLang="cs-CZ" b="1" smtClean="0"/>
              <a:t>  </a:t>
            </a:r>
            <a:r>
              <a:rPr lang="en-GB" altLang="cs-CZ" b="1" smtClean="0"/>
              <a:t>= </a:t>
            </a:r>
            <a:endParaRPr lang="cs-CZ" altLang="cs-CZ" b="1" smtClean="0"/>
          </a:p>
          <a:p>
            <a:pPr marL="608013" indent="-608013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altLang="cs-CZ" b="1" smtClean="0"/>
              <a:t>     </a:t>
            </a:r>
          </a:p>
          <a:p>
            <a:pPr marL="608013" indent="-608013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altLang="cs-CZ" b="1" smtClean="0"/>
              <a:t>     </a:t>
            </a:r>
            <a:r>
              <a:rPr lang="en-GB" altLang="cs-CZ" b="1" smtClean="0"/>
              <a:t>DAŇOV</a:t>
            </a:r>
            <a:r>
              <a:rPr lang="cs-CZ" altLang="cs-CZ" b="1" smtClean="0"/>
              <a:t>Á </a:t>
            </a:r>
            <a:r>
              <a:rPr lang="en-GB" altLang="cs-CZ" b="1" smtClean="0"/>
              <a:t> POVINNOST</a:t>
            </a:r>
          </a:p>
          <a:p>
            <a:pPr marL="608013" indent="-608013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endParaRPr lang="en-GB" altLang="cs-CZ" b="1" smtClean="0"/>
          </a:p>
          <a:p>
            <a:pPr marL="608013" indent="-608013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altLang="cs-CZ" sz="2800" b="1"/>
              <a:t>Pozitivní  X Negativní vymezení PD</a:t>
            </a:r>
            <a:endParaRPr lang="en-GB" altLang="cs-CZ" sz="2800" b="1"/>
          </a:p>
        </p:txBody>
      </p:sp>
    </p:spTree>
    <p:extLst>
      <p:ext uri="{BB962C8B-B14F-4D97-AF65-F5344CB8AC3E}">
        <p14:creationId xmlns:p14="http://schemas.microsoft.com/office/powerpoint/2010/main" val="41608455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-167034"/>
            <a:ext cx="8229600" cy="231050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66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b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Předmět</a:t>
            </a: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daně z příjmů </a:t>
            </a: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fyzických </a:t>
            </a: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osob  jsou:</a:t>
            </a:r>
            <a:b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cs-CZ" sz="32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2105025"/>
            <a:ext cx="7313612" cy="277217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608013" indent="-608013" defTabSz="449263">
              <a:spcBef>
                <a:spcPts val="900"/>
              </a:spcBef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b="1" smtClean="0"/>
              <a:t>příjmy ze závislé činnosti § 6</a:t>
            </a:r>
          </a:p>
          <a:p>
            <a:pPr marL="608013" indent="-608013" defTabSz="449263">
              <a:spcBef>
                <a:spcPts val="900"/>
              </a:spcBef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b="1" smtClean="0"/>
              <a:t>příjmy </a:t>
            </a:r>
            <a:r>
              <a:rPr lang="cs-CZ" altLang="cs-CZ" b="1" smtClean="0"/>
              <a:t>ze </a:t>
            </a:r>
            <a:r>
              <a:rPr lang="en-GB" altLang="cs-CZ" b="1" smtClean="0"/>
              <a:t>samostatné činnosti § 7</a:t>
            </a:r>
          </a:p>
          <a:p>
            <a:pPr marL="608013" indent="-608013" defTabSz="449263">
              <a:spcBef>
                <a:spcPts val="900"/>
              </a:spcBef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b="1" smtClean="0"/>
              <a:t>příjmy z kapitálového majetku § 8</a:t>
            </a:r>
          </a:p>
          <a:p>
            <a:pPr marL="608013" indent="-608013" defTabSz="449263">
              <a:spcBef>
                <a:spcPts val="900"/>
              </a:spcBef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b="1" smtClean="0"/>
              <a:t>příjmy z nájmu § 9</a:t>
            </a:r>
          </a:p>
          <a:p>
            <a:pPr marL="608013" indent="-608013" defTabSz="449263">
              <a:spcBef>
                <a:spcPts val="900"/>
              </a:spcBef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b="1" smtClean="0"/>
              <a:t>ostatní příjmy § 10</a:t>
            </a:r>
            <a:br>
              <a:rPr lang="en-GB" altLang="cs-CZ" b="1" smtClean="0"/>
            </a:br>
            <a:endParaRPr lang="en-GB" altLang="cs-CZ" b="1" smtClean="0"/>
          </a:p>
        </p:txBody>
      </p:sp>
    </p:spTree>
    <p:extLst>
      <p:ext uri="{BB962C8B-B14F-4D97-AF65-F5344CB8AC3E}">
        <p14:creationId xmlns:p14="http://schemas.microsoft.com/office/powerpoint/2010/main" val="3272875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Předmětem daně nejsou např.</a:t>
            </a:r>
            <a:r>
              <a:rPr lang="cs-CZ" alt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alt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negativní vymezení předmětu</a:t>
            </a:r>
            <a:endParaRPr lang="cs-CZ" altLang="cs-CZ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10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mtClean="0"/>
              <a:t>a) příjmy získané</a:t>
            </a:r>
          </a:p>
          <a:p>
            <a:pPr marL="0" indent="0">
              <a:buFontTx/>
              <a:buAutoNum type="arabicPeriod"/>
            </a:pPr>
            <a:r>
              <a:rPr lang="cs-CZ" altLang="cs-CZ" smtClean="0"/>
              <a:t>nabytím akcií nebo podílových listů</a:t>
            </a:r>
          </a:p>
          <a:p>
            <a:pPr marL="0" indent="0">
              <a:buFontTx/>
              <a:buAutoNum type="arabicPeriod"/>
            </a:pPr>
            <a:r>
              <a:rPr lang="cs-CZ" altLang="cs-CZ" smtClean="0"/>
              <a:t>vydáním podle právních předpisů upravujících restituci majetku,</a:t>
            </a:r>
          </a:p>
          <a:p>
            <a:pPr marL="0" indent="0">
              <a:buNone/>
            </a:pPr>
            <a:r>
              <a:rPr lang="cs-CZ" altLang="cs-CZ" smtClean="0"/>
              <a:t>b) úvěry nebo zápůjčky s výjimkou</a:t>
            </a:r>
          </a:p>
          <a:p>
            <a:pPr marL="0" indent="0">
              <a:buNone/>
            </a:pPr>
            <a:r>
              <a:rPr lang="cs-CZ" altLang="cs-CZ" smtClean="0"/>
              <a:t> c) příjmy z rozšíření rozsahu nebo vypořádání společného jmění manželů</a:t>
            </a:r>
          </a:p>
          <a:p>
            <a:pPr marL="0" indent="0">
              <a:buNone/>
            </a:pPr>
            <a:r>
              <a:rPr lang="cs-CZ" altLang="cs-CZ" smtClean="0"/>
              <a:t>(upraveno § 3 odst. 4)</a:t>
            </a:r>
          </a:p>
        </p:txBody>
      </p:sp>
    </p:spTree>
    <p:extLst>
      <p:ext uri="{BB962C8B-B14F-4D97-AF65-F5344CB8AC3E}">
        <p14:creationId xmlns:p14="http://schemas.microsoft.com/office/powerpoint/2010/main" val="3217079517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Osvobození od daně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500" b="1"/>
              <a:t>příjem z prodeje rodinného domu a souvisejícího pozemku, nebo jednotky, která nezahrnuje nebytový prostor jiný než garáž, sklep nebo komora, a souvisejícího pozemku, </a:t>
            </a:r>
            <a:r>
              <a:rPr lang="cs-CZ" altLang="cs-CZ" sz="2500" b="1" u="sng"/>
              <a:t>pokud v něm prodávající měl bydliště nejméně po dobu 2 let bezprostředně před prodejem</a:t>
            </a:r>
          </a:p>
          <a:p>
            <a:pPr eaLnBrk="1" hangingPunct="1"/>
            <a:r>
              <a:rPr lang="cs-CZ" altLang="cs-CZ" sz="2500" b="1"/>
              <a:t>příjem z prodeje nemovitých věcí neosvobozený výše, přesáhne-li doba mezi nabytím </a:t>
            </a:r>
            <a:r>
              <a:rPr lang="cs-CZ" altLang="cs-CZ" sz="2500" b="1" u="sng"/>
              <a:t>vlastnického práva </a:t>
            </a:r>
            <a:r>
              <a:rPr lang="cs-CZ" altLang="cs-CZ" sz="2500" b="1"/>
              <a:t>k těmto věcem a jejich prodejem dobu </a:t>
            </a:r>
            <a:r>
              <a:rPr lang="cs-CZ" altLang="cs-CZ" sz="2500" b="1" u="sng"/>
              <a:t>5 let</a:t>
            </a:r>
          </a:p>
        </p:txBody>
      </p:sp>
    </p:spTree>
    <p:extLst>
      <p:ext uri="{BB962C8B-B14F-4D97-AF65-F5344CB8AC3E}">
        <p14:creationId xmlns:p14="http://schemas.microsoft.com/office/powerpoint/2010/main" val="541797595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603475"/>
            <a:ext cx="7315200" cy="5377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Základ daně</a:t>
            </a:r>
            <a:r>
              <a:rPr lang="cs-CZ" altLang="cs-CZ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 a daňová ztráta</a:t>
            </a:r>
            <a:r>
              <a:rPr lang="en-GB" altLang="cs-CZ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 §5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827213"/>
            <a:ext cx="7315200" cy="37509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dirty="0" err="1"/>
              <a:t>Základem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daně</a:t>
            </a:r>
            <a:r>
              <a:rPr lang="en-GB" altLang="cs-CZ" sz="3300" b="1" dirty="0"/>
              <a:t> je </a:t>
            </a:r>
            <a:r>
              <a:rPr lang="en-GB" altLang="cs-CZ" sz="3300" b="1" dirty="0" err="1"/>
              <a:t>částka</a:t>
            </a:r>
            <a:r>
              <a:rPr lang="en-GB" altLang="cs-CZ" sz="3300" b="1" dirty="0"/>
              <a:t>, o </a:t>
            </a:r>
            <a:r>
              <a:rPr lang="en-GB" altLang="cs-CZ" sz="3300" b="1" dirty="0" err="1"/>
              <a:t>kterou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příjmy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plynoucí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poplatníkovi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ve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zdaňovacím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období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přesahují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výdaje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prokazatelně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vynaložené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na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jejich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dosažení</a:t>
            </a:r>
            <a:r>
              <a:rPr lang="en-GB" altLang="cs-CZ" sz="3300" b="1" dirty="0"/>
              <a:t>, </a:t>
            </a:r>
            <a:r>
              <a:rPr lang="en-GB" altLang="cs-CZ" sz="3300" b="1" dirty="0" err="1"/>
              <a:t>zajištění</a:t>
            </a:r>
            <a:r>
              <a:rPr lang="en-GB" altLang="cs-CZ" sz="3300" b="1" dirty="0"/>
              <a:t> a </a:t>
            </a:r>
            <a:r>
              <a:rPr lang="en-GB" altLang="cs-CZ" sz="3300" b="1" dirty="0" err="1"/>
              <a:t>udržení</a:t>
            </a:r>
            <a:r>
              <a:rPr lang="en-GB" altLang="cs-CZ" sz="3300" b="1" dirty="0"/>
              <a:t>, </a:t>
            </a:r>
            <a:r>
              <a:rPr lang="en-GB" altLang="cs-CZ" sz="3300" b="1" dirty="0" err="1"/>
              <a:t>pokud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dále</a:t>
            </a:r>
            <a:r>
              <a:rPr lang="en-GB" altLang="cs-CZ" sz="3300" b="1" dirty="0"/>
              <a:t> u </a:t>
            </a:r>
            <a:r>
              <a:rPr lang="en-GB" altLang="cs-CZ" sz="3300" b="1" dirty="0" err="1"/>
              <a:t>jednotlivých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příjmů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podle</a:t>
            </a:r>
            <a:r>
              <a:rPr lang="en-GB" altLang="cs-CZ" sz="3300" b="1" dirty="0"/>
              <a:t> § 6 </a:t>
            </a:r>
            <a:r>
              <a:rPr lang="en-GB" altLang="cs-CZ" sz="3300" b="1" dirty="0" err="1"/>
              <a:t>až</a:t>
            </a:r>
            <a:r>
              <a:rPr lang="en-GB" altLang="cs-CZ" sz="3300" b="1" dirty="0"/>
              <a:t> 10 </a:t>
            </a:r>
            <a:r>
              <a:rPr lang="en-GB" altLang="cs-CZ" sz="3300" b="1" dirty="0" err="1"/>
              <a:t>není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stanoveno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jinak</a:t>
            </a:r>
            <a:r>
              <a:rPr lang="en-GB" altLang="cs-CZ" sz="33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67999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 daně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700"/>
              </a:spcBef>
            </a:pPr>
            <a:r>
              <a:rPr lang="en-GB" altLang="cs-CZ" sz="3300"/>
              <a:t>Toto je definice obecná, dále jsou jednotlivé základy daně  stanoveny u jednotlivých druhů příjmů v §§ 6 - 10 zákona. </a:t>
            </a:r>
          </a:p>
          <a:p>
            <a:pPr>
              <a:spcBef>
                <a:spcPts val="700"/>
              </a:spcBef>
              <a:buNone/>
            </a:pPr>
            <a:endParaRPr lang="en-GB" altLang="cs-CZ" sz="33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cs-CZ" sz="2500"/>
              <a:t>                      </a:t>
            </a:r>
            <a:r>
              <a:rPr lang="en-GB" altLang="cs-CZ" sz="3700" b="1"/>
              <a:t>ZD=P-V</a:t>
            </a:r>
            <a:endParaRPr lang="cs-CZ" altLang="cs-CZ" sz="3700" b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700"/>
              <a:t>U závislé činnosti se ZD liší</a:t>
            </a:r>
            <a:endParaRPr lang="en-GB" altLang="cs-CZ" sz="3700"/>
          </a:p>
          <a:p>
            <a:pPr eaLnBrk="1" hangingPunct="1"/>
            <a:endParaRPr lang="cs-CZ" altLang="cs-CZ" sz="3300"/>
          </a:p>
        </p:txBody>
      </p:sp>
    </p:spTree>
    <p:extLst>
      <p:ext uri="{BB962C8B-B14F-4D97-AF65-F5344CB8AC3E}">
        <p14:creationId xmlns:p14="http://schemas.microsoft.com/office/powerpoint/2010/main" val="2949382747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 závislé činnosti se ZD liší</a:t>
            </a:r>
            <a:r>
              <a:rPr lang="en-GB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2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2500" b="1" u="sng"/>
              <a:t>Základem daně (</a:t>
            </a:r>
            <a:r>
              <a:rPr lang="cs-CZ" altLang="cs-CZ" sz="2500" b="1"/>
              <a:t>dílčím základem daně) jsou příjmy ze závislé činnosti, </a:t>
            </a:r>
            <a:r>
              <a:rPr lang="cs-CZ" altLang="cs-CZ" sz="2500" b="1" u="sng"/>
              <a:t>zvýšené</a:t>
            </a:r>
            <a:r>
              <a:rPr lang="cs-CZ" altLang="cs-CZ" sz="2500" b="1"/>
              <a:t> o částku odpovídající pojistnému na sociální zabezpečení a příspěvku na státní politiku zaměstnanosti a pojistnému na všeobecné zdravotní pojištění, které je z těchto příjmů podle zvláštních právních předpisů povinen platit zaměstnavatel </a:t>
            </a:r>
            <a:r>
              <a:rPr lang="cs-CZ" altLang="cs-CZ" sz="2500" b="1" u="sng"/>
              <a:t>„povinné pojistné“</a:t>
            </a:r>
            <a:r>
              <a:rPr lang="cs-CZ" altLang="cs-CZ" sz="2500" b="1"/>
              <a:t>     ZD=P+V (S+Z.poj.)</a:t>
            </a:r>
            <a:endParaRPr lang="cs-CZ" altLang="cs-CZ" sz="2500" b="1" u="sng"/>
          </a:p>
        </p:txBody>
      </p:sp>
    </p:spTree>
    <p:extLst>
      <p:ext uri="{BB962C8B-B14F-4D97-AF65-F5344CB8AC3E}">
        <p14:creationId xmlns:p14="http://schemas.microsoft.com/office/powerpoint/2010/main" val="383053060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Sociální a zdravotní pojištění v závislé činnosti</a:t>
            </a:r>
          </a:p>
        </p:txBody>
      </p:sp>
      <p:sp>
        <p:nvSpPr>
          <p:cNvPr id="8294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altLang="cs-CZ" b="1" u="sng" smtClean="0"/>
              <a:t>Zaměstnavatel:</a:t>
            </a:r>
            <a:r>
              <a:rPr lang="cs-CZ" altLang="cs-CZ" b="1" smtClean="0"/>
              <a:t>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   sociální       25%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   zdravotní      9%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smtClean="0"/>
          </a:p>
          <a:p>
            <a:pPr eaLnBrk="1" hangingPunct="1"/>
            <a:r>
              <a:rPr lang="cs-CZ" altLang="cs-CZ" b="1" u="sng" smtClean="0"/>
              <a:t>Zaměstnanec:</a:t>
            </a:r>
            <a:r>
              <a:rPr lang="cs-CZ" altLang="cs-CZ" b="1" smtClean="0"/>
              <a:t>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  sociální       6,5%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  zdravotní    4,5% </a:t>
            </a:r>
          </a:p>
        </p:txBody>
      </p:sp>
    </p:spTree>
    <p:extLst>
      <p:ext uri="{BB962C8B-B14F-4D97-AF65-F5344CB8AC3E}">
        <p14:creationId xmlns:p14="http://schemas.microsoft.com/office/powerpoint/2010/main" val="729816888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601888"/>
            <a:ext cx="7315200" cy="5377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Základ daně (dílčí základ daně)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905000"/>
            <a:ext cx="8229600" cy="551587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dirty="0" err="1"/>
              <a:t>poplatníkovi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za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zdaňovací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období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plyne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dva</a:t>
            </a:r>
            <a:r>
              <a:rPr lang="en-GB" altLang="cs-CZ" sz="3200" b="1" dirty="0"/>
              <a:t> a </a:t>
            </a:r>
            <a:r>
              <a:rPr lang="en-GB" altLang="cs-CZ" sz="3200" b="1" dirty="0" err="1"/>
              <a:t>více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druhů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příjmů</a:t>
            </a:r>
            <a:r>
              <a:rPr lang="en-GB" altLang="cs-CZ" sz="3200" b="1" dirty="0"/>
              <a:t> , je </a:t>
            </a:r>
            <a:r>
              <a:rPr lang="en-GB" altLang="cs-CZ" sz="3200" b="1" dirty="0" err="1"/>
              <a:t>základem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daně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součet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dílčích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základů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daně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zjištěných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na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základě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jednotlivých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příjmů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relativně</a:t>
            </a:r>
            <a:r>
              <a:rPr lang="en-GB" altLang="cs-CZ" sz="3200" b="1" dirty="0"/>
              <a:t>  </a:t>
            </a:r>
            <a:r>
              <a:rPr lang="en-GB" altLang="cs-CZ" sz="3200" b="1" dirty="0" err="1"/>
              <a:t>samostatně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posuzovaných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částí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tj</a:t>
            </a:r>
            <a:r>
              <a:rPr lang="en-GB" altLang="cs-CZ" sz="3200" b="1" dirty="0"/>
              <a:t>. do </a:t>
            </a:r>
            <a:r>
              <a:rPr lang="en-GB" altLang="cs-CZ" sz="3200" b="1" dirty="0" err="1"/>
              <a:t>pěti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dílčích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daňových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základů</a:t>
            </a:r>
            <a:r>
              <a:rPr lang="en-GB" altLang="cs-CZ" sz="3200" b="1" dirty="0"/>
              <a:t> a to </a:t>
            </a:r>
            <a:r>
              <a:rPr lang="en-GB" altLang="cs-CZ" sz="3200" b="1" dirty="0" err="1"/>
              <a:t>dle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jednotlivých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druhů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příjmů</a:t>
            </a:r>
            <a:r>
              <a:rPr lang="en-GB" altLang="cs-CZ" sz="3200" b="1" dirty="0"/>
              <a:t>. 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z="3300" b="1" dirty="0"/>
          </a:p>
        </p:txBody>
      </p:sp>
    </p:spTree>
    <p:extLst>
      <p:ext uri="{BB962C8B-B14F-4D97-AF65-F5344CB8AC3E}">
        <p14:creationId xmlns:p14="http://schemas.microsoft.com/office/powerpoint/2010/main" val="3871178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76569"/>
            <a:ext cx="7315200" cy="593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 daně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905001"/>
            <a:ext cx="8229600" cy="444442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 smtClean="0"/>
              <a:t>p. </a:t>
            </a:r>
            <a:r>
              <a:rPr lang="en-GB" altLang="cs-CZ" b="1" dirty="0" err="1" smtClean="0"/>
              <a:t>Závislá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činnost</a:t>
            </a:r>
            <a:r>
              <a:rPr lang="en-GB" altLang="cs-CZ" b="1" dirty="0" smtClean="0"/>
              <a:t>         DZD1 = P</a:t>
            </a:r>
            <a:r>
              <a:rPr lang="cs-CZ" altLang="cs-CZ" b="1" dirty="0" smtClean="0"/>
              <a:t>+</a:t>
            </a:r>
            <a:r>
              <a:rPr lang="en-GB" altLang="cs-CZ" b="1" dirty="0" smtClean="0"/>
              <a:t>V</a:t>
            </a:r>
            <a:r>
              <a:rPr lang="cs-CZ" altLang="cs-CZ" b="1" dirty="0" smtClean="0"/>
              <a:t> (S+Z)</a:t>
            </a:r>
            <a:endParaRPr lang="en-GB" altLang="cs-CZ" b="1" dirty="0" smtClean="0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 smtClean="0"/>
              <a:t>p. </a:t>
            </a:r>
            <a:r>
              <a:rPr lang="en-GB" altLang="cs-CZ" b="1" dirty="0" err="1" smtClean="0"/>
              <a:t>Podnikání</a:t>
            </a:r>
            <a:r>
              <a:rPr lang="en-GB" altLang="cs-CZ" b="1" dirty="0" smtClean="0"/>
              <a:t>                 </a:t>
            </a:r>
            <a:r>
              <a:rPr lang="cs-CZ" altLang="cs-CZ" b="1" dirty="0" smtClean="0"/>
              <a:t>  </a:t>
            </a:r>
            <a:r>
              <a:rPr lang="en-GB" altLang="cs-CZ" b="1" dirty="0" smtClean="0"/>
              <a:t>DZD2 = P-V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 smtClean="0"/>
              <a:t>p. </a:t>
            </a:r>
            <a:r>
              <a:rPr lang="en-GB" altLang="cs-CZ" b="1" dirty="0" err="1" smtClean="0"/>
              <a:t>Kapitálové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příjmy</a:t>
            </a:r>
            <a:r>
              <a:rPr lang="en-GB" altLang="cs-CZ" b="1" dirty="0" smtClean="0"/>
              <a:t>     DZD3 = P-V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 smtClean="0"/>
              <a:t>p. </a:t>
            </a:r>
            <a:r>
              <a:rPr lang="en-GB" altLang="cs-CZ" b="1" dirty="0" err="1" smtClean="0"/>
              <a:t>Příjmy</a:t>
            </a:r>
            <a:r>
              <a:rPr lang="en-GB" altLang="cs-CZ" b="1" dirty="0" smtClean="0"/>
              <a:t> z </a:t>
            </a:r>
            <a:r>
              <a:rPr lang="en-GB" altLang="cs-CZ" b="1" dirty="0" err="1" smtClean="0"/>
              <a:t>pronájmu</a:t>
            </a:r>
            <a:r>
              <a:rPr lang="en-GB" altLang="cs-CZ" b="1" dirty="0" smtClean="0"/>
              <a:t>    DZD4 = P-V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 smtClean="0"/>
              <a:t>p. </a:t>
            </a:r>
            <a:r>
              <a:rPr lang="en-GB" altLang="cs-CZ" b="1" dirty="0" err="1" smtClean="0"/>
              <a:t>Ostatní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příjmy</a:t>
            </a:r>
            <a:r>
              <a:rPr lang="en-GB" altLang="cs-CZ" b="1" dirty="0" smtClean="0"/>
              <a:t>           </a:t>
            </a:r>
            <a:r>
              <a:rPr lang="cs-CZ" altLang="cs-CZ" b="1" dirty="0" smtClean="0"/>
              <a:t> </a:t>
            </a:r>
            <a:r>
              <a:rPr lang="en-GB" altLang="cs-CZ" b="1" dirty="0" smtClean="0"/>
              <a:t>DZD5 = P-V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 smtClean="0"/>
              <a:t>                           </a:t>
            </a:r>
            <a:r>
              <a:rPr lang="cs-CZ" altLang="cs-CZ" b="1" dirty="0" smtClean="0"/>
              <a:t>        </a:t>
            </a:r>
            <a:r>
              <a:rPr lang="en-GB" altLang="cs-CZ" b="1" dirty="0" smtClean="0"/>
              <a:t>     _____________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 err="1" smtClean="0"/>
              <a:t>Celkový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základ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daně</a:t>
            </a:r>
            <a:r>
              <a:rPr lang="en-GB" altLang="cs-CZ" b="1" dirty="0" smtClean="0"/>
              <a:t>        </a:t>
            </a:r>
            <a:r>
              <a:rPr lang="cs-CZ" altLang="cs-CZ" b="1" dirty="0" smtClean="0"/>
              <a:t>  </a:t>
            </a:r>
            <a:r>
              <a:rPr lang="en-GB" altLang="cs-CZ" b="1" dirty="0" smtClean="0"/>
              <a:t>ZD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dirty="0" smtClean="0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dirty="0" smtClean="0"/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5375276" y="4941889"/>
            <a:ext cx="3457575" cy="1587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4647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x-none"/>
              <a:t>Evropská harmonizace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4294967295"/>
          </p:nvPr>
        </p:nvSpPr>
        <p:spPr>
          <a:xfrm>
            <a:off x="2063750" y="1733551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cs-CZ" altLang="x-none" sz="2400" b="1" u="sng" dirty="0"/>
              <a:t>Proces sbližování právní úpravy </a:t>
            </a:r>
            <a:r>
              <a:rPr lang="cs-CZ" altLang="x-none" dirty="0"/>
              <a:t>řádným legislativním postupem na úrovni Evropské unie a na úrovni členských států Evropské unie směřující k </a:t>
            </a:r>
            <a:r>
              <a:rPr lang="cs-CZ" altLang="x-none" b="1" u="sng" dirty="0"/>
              <a:t>zakotvení stejných práv a povinností napříč státy. </a:t>
            </a:r>
          </a:p>
          <a:p>
            <a:r>
              <a:rPr lang="cs-CZ" altLang="x-none" sz="2400" b="1" u="sng" dirty="0"/>
              <a:t>Účelem:</a:t>
            </a:r>
            <a:r>
              <a:rPr lang="cs-CZ" altLang="x-none" dirty="0"/>
              <a:t> vytvoření a fungování vnitřního trhu (čl. 114 </a:t>
            </a:r>
            <a:r>
              <a:rPr lang="cs-CZ" altLang="x-none" dirty="0" smtClean="0"/>
              <a:t>a násl</a:t>
            </a:r>
            <a:r>
              <a:rPr lang="cs-CZ" altLang="x-none" dirty="0"/>
              <a:t>. </a:t>
            </a:r>
            <a:r>
              <a:rPr lang="cs-CZ" altLang="x-none" dirty="0" smtClean="0"/>
              <a:t>Smlouvy o Fungování EU</a:t>
            </a:r>
            <a:r>
              <a:rPr lang="cs-CZ" altLang="x-none" dirty="0"/>
              <a:t>)</a:t>
            </a:r>
          </a:p>
          <a:p>
            <a:pPr marL="457200" lvl="1" indent="0">
              <a:buNone/>
            </a:pPr>
            <a:r>
              <a:rPr lang="en-US" altLang="x-none" sz="2300" dirty="0"/>
              <a:t>-&gt; </a:t>
            </a:r>
            <a:r>
              <a:rPr lang="cs-CZ" altLang="x-none" sz="2300" dirty="0"/>
              <a:t>Např. aby mohl občan </a:t>
            </a:r>
            <a:r>
              <a:rPr lang="cs-CZ" altLang="x-none" sz="2300" i="1" dirty="0"/>
              <a:t>SRN</a:t>
            </a:r>
            <a:r>
              <a:rPr lang="cs-CZ" altLang="x-none" sz="2300" dirty="0"/>
              <a:t> přijet do </a:t>
            </a:r>
            <a:r>
              <a:rPr lang="cs-CZ" altLang="x-none" sz="2300" i="1" dirty="0"/>
              <a:t>ČR</a:t>
            </a:r>
            <a:r>
              <a:rPr lang="cs-CZ" altLang="x-none" sz="2300" dirty="0"/>
              <a:t> a nechat si zde poskytnout např. finanční služby za obdobných podmínek jako ve svém domovském státě</a:t>
            </a:r>
            <a:r>
              <a:rPr lang="cs-CZ" altLang="x-none" sz="2300" dirty="0" smtClean="0"/>
              <a:t>.</a:t>
            </a:r>
          </a:p>
          <a:p>
            <a:pPr lvl="1"/>
            <a:r>
              <a:rPr lang="cs-CZ" altLang="x-none" sz="2300" dirty="0" smtClean="0"/>
              <a:t> </a:t>
            </a:r>
            <a:r>
              <a:rPr lang="cs-CZ" altLang="x-none" sz="2300" dirty="0"/>
              <a:t>Aby se daň z přidané hodnoty ze zboží nelišila mezi státy. Atd.</a:t>
            </a:r>
          </a:p>
        </p:txBody>
      </p:sp>
    </p:spTree>
    <p:extLst>
      <p:ext uri="{BB962C8B-B14F-4D97-AF65-F5344CB8AC3E}">
        <p14:creationId xmlns:p14="http://schemas.microsoft.com/office/powerpoint/2010/main" val="15788648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5913" y="560694"/>
            <a:ext cx="7315200" cy="593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99FF33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Upravený základ daně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57400" y="2100264"/>
            <a:ext cx="8153400" cy="496764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dirty="0"/>
              <a:t>      </a:t>
            </a:r>
            <a:r>
              <a:rPr lang="en-GB" altLang="cs-CZ" sz="2500" b="1" u="sng" dirty="0" err="1"/>
              <a:t>Dílčí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základ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daně</a:t>
            </a:r>
            <a:endParaRPr lang="en-GB" altLang="cs-CZ" sz="2500" b="1" u="sng" dirty="0"/>
          </a:p>
          <a:p>
            <a:pPr marL="341313" indent="-341313" defTabSz="449263">
              <a:spcBef>
                <a:spcPts val="700"/>
              </a:spcBef>
              <a:buFont typeface="Tahoma" panose="020B0604030504040204" pitchFamily="34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b="1" dirty="0" err="1"/>
              <a:t>Nezdanitelná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základu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daně</a:t>
            </a:r>
            <a:endParaRPr lang="en-GB" altLang="cs-CZ" sz="2500" b="1" dirty="0"/>
          </a:p>
          <a:p>
            <a:pPr marL="341313" indent="-341313" defTabSz="449263">
              <a:spcBef>
                <a:spcPts val="700"/>
              </a:spcBef>
              <a:buFont typeface="Tahoma" panose="020B0604030504040204" pitchFamily="34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b="1" dirty="0" err="1"/>
              <a:t>Odčitatelná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položka</a:t>
            </a:r>
            <a:endParaRPr lang="en-GB" altLang="cs-CZ" sz="2500" b="1" dirty="0"/>
          </a:p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b="1" dirty="0"/>
              <a:t>  </a:t>
            </a:r>
          </a:p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b="1" dirty="0"/>
              <a:t>   </a:t>
            </a:r>
            <a:r>
              <a:rPr lang="en-GB" altLang="cs-CZ" sz="2500" b="1" dirty="0" err="1"/>
              <a:t>základ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daně</a:t>
            </a:r>
            <a:r>
              <a:rPr lang="en-GB" altLang="cs-CZ" sz="2500" b="1" dirty="0"/>
              <a:t> = </a:t>
            </a:r>
            <a:r>
              <a:rPr lang="en-GB" altLang="cs-CZ" sz="2500" b="1" dirty="0" err="1"/>
              <a:t>prostřednictvím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sazby</a:t>
            </a:r>
            <a:r>
              <a:rPr lang="en-GB" altLang="cs-CZ" sz="2500" b="1" dirty="0"/>
              <a:t> </a:t>
            </a:r>
          </a:p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b="1" dirty="0"/>
              <a:t>   D A Ň</a:t>
            </a:r>
          </a:p>
          <a:p>
            <a:pPr defTabSz="449263"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b="1" dirty="0" err="1"/>
              <a:t>Slevy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na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dani</a:t>
            </a:r>
            <a:endParaRPr lang="cs-CZ" altLang="cs-CZ" sz="2500" b="1" dirty="0"/>
          </a:p>
          <a:p>
            <a:pPr defTabSz="449263"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500" b="1" dirty="0"/>
              <a:t>Záloha na daň</a:t>
            </a:r>
            <a:endParaRPr lang="en-GB" altLang="cs-CZ" sz="2500" b="1" dirty="0"/>
          </a:p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b="1" dirty="0"/>
              <a:t>   </a:t>
            </a:r>
          </a:p>
        </p:txBody>
      </p:sp>
      <p:sp>
        <p:nvSpPr>
          <p:cNvPr id="96260" name="Line 4"/>
          <p:cNvSpPr>
            <a:spLocks noChangeShapeType="1"/>
          </p:cNvSpPr>
          <p:nvPr/>
        </p:nvSpPr>
        <p:spPr bwMode="auto">
          <a:xfrm>
            <a:off x="2208213" y="3644900"/>
            <a:ext cx="6335712" cy="1588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5144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en-GB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Nezdanitelná část základu daně</a:t>
            </a:r>
            <a:r>
              <a:rPr lang="cs-CZ" altLang="cs-CZ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§15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1000"/>
              </a:lnSpc>
            </a:pPr>
            <a:r>
              <a:rPr lang="cs-CZ" altLang="cs-CZ"/>
              <a:t>od základu daně lze odečíst hodnotu darů poskytnutých obcím, krajům, organizačním složkám státu, právnickým osobám se sídlem na území České republiky, jakož i právnickým osobám, které jsou pořadateli veřejných sbírek a to na financování vědy a vzdělání, výzkumných a vývojových účelů, kultury, školství, na policii,…..</a:t>
            </a:r>
          </a:p>
          <a:p>
            <a:pPr eaLnBrk="1" hangingPunct="1">
              <a:lnSpc>
                <a:spcPct val="91000"/>
              </a:lnSpc>
            </a:pPr>
            <a:r>
              <a:rPr lang="cs-CZ" altLang="cs-CZ"/>
              <a:t>Od základu daně ve zdaňovacím období lze odečíst příspěvek v celkovém úhrnu nejvýše 24 000 Kč zaplacený poplatníkem na jeho</a:t>
            </a:r>
          </a:p>
          <a:p>
            <a:pPr eaLnBrk="1" hangingPunct="1">
              <a:lnSpc>
                <a:spcPct val="91000"/>
              </a:lnSpc>
            </a:pPr>
            <a:r>
              <a:rPr lang="cs-CZ" altLang="cs-CZ"/>
              <a:t>a) penzijní připojištění se státním příspěvkem podle smlouvy o penzijním připojištění se státním příspěvkem</a:t>
            </a:r>
          </a:p>
          <a:p>
            <a:pPr eaLnBrk="1" hangingPunct="1">
              <a:lnSpc>
                <a:spcPct val="91000"/>
              </a:lnSpc>
            </a:pPr>
            <a:r>
              <a:rPr lang="cs-CZ" altLang="cs-CZ"/>
              <a:t>B) životní pojištění</a:t>
            </a:r>
            <a:endParaRPr lang="cs-CZ" altLang="cs-CZ" smtClean="0"/>
          </a:p>
          <a:p>
            <a:pPr eaLnBrk="1" hangingPunct="1">
              <a:lnSpc>
                <a:spcPct val="91000"/>
              </a:lnSpc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71687574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altLang="cs-CZ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Položky odčitatelné od základu daně</a:t>
            </a:r>
            <a:r>
              <a:rPr lang="cs-CZ" altLang="cs-CZ" sz="32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altLang="cs-CZ" sz="32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§ 34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2500"/>
          </a:p>
          <a:p>
            <a:pPr eaLnBrk="1" hangingPunct="1"/>
            <a:r>
              <a:rPr lang="cs-CZ" altLang="cs-CZ" smtClean="0"/>
              <a:t>Od základu daně lze odečíst daňovou ztrátu, která vznikla a byla vyměřena za předchozí zdaňovací období nebo jeho část, a to nejdéle v 5 zdaňovacích obdobích následujících bezprostředně po období, za které se daňová ztráta vyměřuje.</a:t>
            </a:r>
          </a:p>
        </p:txBody>
      </p:sp>
    </p:spTree>
    <p:extLst>
      <p:ext uri="{BB962C8B-B14F-4D97-AF65-F5344CB8AC3E}">
        <p14:creationId xmlns:p14="http://schemas.microsoft.com/office/powerpoint/2010/main" val="2946271838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76569"/>
            <a:ext cx="7315200" cy="593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00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SAZBA DANĚ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905001"/>
            <a:ext cx="8229600" cy="3124061"/>
          </a:xfrm>
          <a:solidFill>
            <a:srgbClr val="6699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smtClean="0">
                <a:solidFill>
                  <a:srgbClr val="000000"/>
                </a:solidFill>
              </a:rPr>
              <a:t>Obecně výše daně je stanovena  její sazbou tzn.  daňová sazba je měřítkem, pomocí něhož se stanoví z </a:t>
            </a:r>
            <a:r>
              <a:rPr lang="en-GB" altLang="cs-CZ" sz="3300" b="1">
                <a:solidFill>
                  <a:srgbClr val="000000"/>
                </a:solidFill>
              </a:rPr>
              <a:t>daňového základu  DA</a:t>
            </a:r>
            <a:r>
              <a:rPr lang="cs-CZ" altLang="cs-CZ" sz="3300" b="1">
                <a:solidFill>
                  <a:srgbClr val="000000"/>
                </a:solidFill>
              </a:rPr>
              <a:t>Ň</a:t>
            </a:r>
            <a:endParaRPr lang="en-GB" altLang="cs-CZ" sz="3300" b="1">
              <a:solidFill>
                <a:srgbClr val="000000"/>
              </a:solidFill>
            </a:endParaRPr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smtClean="0">
                <a:solidFill>
                  <a:srgbClr val="000000"/>
                </a:solidFill>
              </a:rPr>
              <a:t>V ČR  je u fyzických osob určena</a:t>
            </a:r>
            <a:r>
              <a:rPr lang="cs-CZ" altLang="cs-CZ" b="1" smtClean="0">
                <a:solidFill>
                  <a:srgbClr val="000000"/>
                </a:solidFill>
              </a:rPr>
              <a:t> d</a:t>
            </a:r>
            <a:r>
              <a:rPr lang="en-GB" altLang="cs-CZ" b="1" smtClean="0">
                <a:solidFill>
                  <a:srgbClr val="000000"/>
                </a:solidFill>
              </a:rPr>
              <a:t>aň ze základu daně sníženého o nezdanitelnou část základu daně (§ 15) a o odčitatelné položky od základu daně (§ 34) zaokrouhleného na celá sta Kč dolů činí </a:t>
            </a:r>
            <a:r>
              <a:rPr lang="cs-CZ" altLang="cs-CZ" b="1" u="sng" smtClean="0">
                <a:solidFill>
                  <a:srgbClr val="000000"/>
                </a:solidFill>
              </a:rPr>
              <a:t>15</a:t>
            </a:r>
            <a:r>
              <a:rPr lang="en-GB" altLang="cs-CZ" b="1" u="sng" smtClean="0">
                <a:solidFill>
                  <a:srgbClr val="000000"/>
                </a:solidFill>
              </a:rPr>
              <a:t>%.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>
                <a:solidFill>
                  <a:srgbClr val="010199"/>
                </a:solidFill>
              </a:rPr>
              <a:t/>
            </a:r>
            <a:br>
              <a:rPr lang="en-GB" altLang="cs-CZ" sz="2500" b="1">
                <a:solidFill>
                  <a:srgbClr val="010199"/>
                </a:solidFill>
              </a:rPr>
            </a:br>
            <a:endParaRPr lang="en-GB" altLang="cs-CZ" sz="2500" b="1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30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SAZBA DANĚ od roku 2013</a:t>
            </a:r>
            <a: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 nadále</a:t>
            </a:r>
          </a:p>
        </p:txBody>
      </p:sp>
      <p:sp>
        <p:nvSpPr>
          <p:cNvPr id="10240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2500" b="1" dirty="0"/>
              <a:t>Od 1. 1. 2016 </a:t>
            </a:r>
            <a:r>
              <a:rPr lang="cs-CZ" altLang="cs-CZ" sz="2200" b="1" dirty="0"/>
              <a:t>zůstala </a:t>
            </a:r>
            <a:r>
              <a:rPr lang="en-US" altLang="cs-CZ" sz="2200" b="1" dirty="0" err="1"/>
              <a:t>na</a:t>
            </a:r>
            <a:r>
              <a:rPr lang="cs-CZ" altLang="cs-CZ" sz="2200" b="1" dirty="0"/>
              <a:t>dále </a:t>
            </a:r>
            <a:r>
              <a:rPr lang="cs-CZ" altLang="cs-CZ" sz="2200" b="1" u="sng" dirty="0"/>
              <a:t>15</a:t>
            </a:r>
            <a:r>
              <a:rPr lang="en-US" altLang="cs-CZ" sz="2200" b="1" u="sng" dirty="0"/>
              <a:t>%</a:t>
            </a:r>
            <a:endParaRPr lang="cs-CZ" altLang="cs-CZ" sz="2200" b="1" u="sng" dirty="0"/>
          </a:p>
          <a:p>
            <a:pPr eaLnBrk="1" hangingPunct="1"/>
            <a:r>
              <a:rPr lang="cs-CZ" altLang="cs-CZ" sz="2500" b="1" dirty="0"/>
              <a:t>Od 1. 1. 2013 účinné ještě solidární zvýšení daně - § 16a - tvoří jej 7 % z částky, o kterou úhrn příjmů zahrnovaných do základu daně podle § 6 a 7 překročí </a:t>
            </a:r>
            <a:r>
              <a:rPr lang="cs-CZ" altLang="cs-CZ" sz="2700" b="1" dirty="0"/>
              <a:t>48 násobek průměrné mzdy stanovené podle § 15a zákona č. 589/1992 Sb., o pojistném na sociální zabezpečení.</a:t>
            </a:r>
          </a:p>
        </p:txBody>
      </p:sp>
    </p:spTree>
    <p:extLst>
      <p:ext uri="{BB962C8B-B14F-4D97-AF65-F5344CB8AC3E}">
        <p14:creationId xmlns:p14="http://schemas.microsoft.com/office/powerpoint/2010/main" val="783857950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76569"/>
            <a:ext cx="7315200" cy="593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Sleva</a:t>
            </a:r>
            <a:r>
              <a:rPr lang="en-GB" alt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</a:t>
            </a:r>
            <a:r>
              <a:rPr lang="en-GB" alt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dani</a:t>
            </a:r>
            <a:r>
              <a:rPr lang="en-GB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5625" y="1981201"/>
            <a:ext cx="8542338" cy="5625259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dirty="0" err="1"/>
              <a:t>Zaměstnávání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osob</a:t>
            </a:r>
            <a:r>
              <a:rPr lang="en-GB" altLang="cs-CZ" sz="2400" b="1" dirty="0"/>
              <a:t> se </a:t>
            </a:r>
            <a:r>
              <a:rPr lang="en-GB" altLang="cs-CZ" sz="2400" b="1" dirty="0" err="1"/>
              <a:t>zdravotním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postižením</a:t>
            </a:r>
            <a:r>
              <a:rPr lang="en-GB" altLang="cs-CZ" sz="2400" b="1" dirty="0"/>
              <a:t> </a:t>
            </a:r>
            <a:r>
              <a:rPr lang="cs-CZ" altLang="cs-CZ" sz="2400" b="1" dirty="0"/>
              <a:t>§ 35</a:t>
            </a:r>
            <a:endParaRPr lang="en-GB" altLang="cs-CZ" sz="2400" b="1" dirty="0"/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dirty="0" err="1"/>
              <a:t>Osoba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poplatníka</a:t>
            </a:r>
            <a:r>
              <a:rPr lang="en-GB" altLang="cs-CZ" sz="2400" b="1" dirty="0"/>
              <a:t> </a:t>
            </a:r>
            <a:r>
              <a:rPr lang="en-GB" altLang="cs-CZ" sz="2400" b="1" u="sng" dirty="0"/>
              <a:t>2</a:t>
            </a:r>
            <a:r>
              <a:rPr lang="cs-CZ" altLang="cs-CZ" sz="2400" b="1" u="sng" dirty="0"/>
              <a:t>4</a:t>
            </a:r>
            <a:r>
              <a:rPr lang="en-GB" altLang="cs-CZ" sz="2400" b="1" u="sng" dirty="0"/>
              <a:t>. </a:t>
            </a:r>
            <a:r>
              <a:rPr lang="cs-CZ" altLang="cs-CZ" sz="2400" b="1" u="sng" dirty="0"/>
              <a:t>8</a:t>
            </a:r>
            <a:r>
              <a:rPr lang="en-GB" altLang="cs-CZ" sz="2400" b="1" u="sng" dirty="0"/>
              <a:t>40,-</a:t>
            </a:r>
            <a:r>
              <a:rPr lang="en-GB" altLang="cs-CZ" sz="2400" b="1" dirty="0"/>
              <a:t>Kč</a:t>
            </a:r>
            <a:r>
              <a:rPr lang="cs-CZ" altLang="cs-CZ" sz="2400" b="1" dirty="0"/>
              <a:t> § 35 ba</a:t>
            </a:r>
            <a:endParaRPr lang="en-GB" altLang="cs-CZ" sz="2400" b="1" dirty="0"/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dirty="0" err="1"/>
              <a:t>Manžel-ka</a:t>
            </a:r>
            <a:r>
              <a:rPr lang="en-GB" altLang="cs-CZ" sz="2400" b="1" dirty="0"/>
              <a:t> </a:t>
            </a:r>
            <a:r>
              <a:rPr lang="en-GB" altLang="cs-CZ" sz="2400" b="1" u="sng" dirty="0"/>
              <a:t>24. 840</a:t>
            </a:r>
            <a:r>
              <a:rPr lang="en-GB" altLang="cs-CZ" sz="2400" b="1" dirty="0"/>
              <a:t>,-Kč</a:t>
            </a:r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u="sng" dirty="0"/>
              <a:t>2.520,</a:t>
            </a:r>
            <a:r>
              <a:rPr lang="en-GB" altLang="cs-CZ" sz="2400" b="1" dirty="0"/>
              <a:t>- </a:t>
            </a:r>
            <a:r>
              <a:rPr lang="en-GB" altLang="cs-CZ" sz="2400" b="1" dirty="0" err="1"/>
              <a:t>pobírá</a:t>
            </a:r>
            <a:r>
              <a:rPr lang="en-GB" altLang="cs-CZ" sz="2400" b="1" dirty="0"/>
              <a:t>-li </a:t>
            </a:r>
            <a:r>
              <a:rPr lang="en-GB" altLang="cs-CZ" sz="2400" b="1" dirty="0" err="1"/>
              <a:t>invalidní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důchod</a:t>
            </a:r>
            <a:endParaRPr lang="en-GB" altLang="cs-CZ" sz="2400" b="1" dirty="0"/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u="sng" dirty="0"/>
              <a:t>5. 040,- </a:t>
            </a:r>
            <a:r>
              <a:rPr lang="cs-CZ" altLang="cs-CZ" sz="2400" b="1" dirty="0"/>
              <a:t>rozšířený </a:t>
            </a:r>
            <a:r>
              <a:rPr lang="en-GB" altLang="cs-CZ" sz="2400" b="1" dirty="0" err="1"/>
              <a:t>invalidní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důchod</a:t>
            </a:r>
            <a:endParaRPr lang="cs-CZ" altLang="cs-CZ" sz="2400" b="1" dirty="0"/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u="sng" dirty="0"/>
              <a:t>16. 140</a:t>
            </a:r>
            <a:r>
              <a:rPr lang="cs-CZ" altLang="cs-CZ" sz="2400" b="1" dirty="0"/>
              <a:t>,- ZTP/P</a:t>
            </a:r>
            <a:endParaRPr lang="en-GB" altLang="cs-CZ" sz="2400" b="1" dirty="0"/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u="sng" dirty="0"/>
              <a:t>4. 020,- </a:t>
            </a:r>
            <a:r>
              <a:rPr lang="en-GB" altLang="cs-CZ" sz="2400" b="1" u="sng" dirty="0" err="1"/>
              <a:t>Kč</a:t>
            </a:r>
            <a:r>
              <a:rPr lang="en-GB" altLang="cs-CZ" sz="2400" b="1" u="sng" dirty="0"/>
              <a:t> </a:t>
            </a:r>
            <a:r>
              <a:rPr lang="en-GB" altLang="cs-CZ" sz="2400" b="1" u="sng" dirty="0" err="1"/>
              <a:t>osoba</a:t>
            </a:r>
            <a:r>
              <a:rPr lang="en-GB" altLang="cs-CZ" sz="2400" b="1" u="sng" dirty="0"/>
              <a:t> </a:t>
            </a:r>
            <a:r>
              <a:rPr lang="en-GB" altLang="cs-CZ" sz="2400" b="1" u="sng" dirty="0" err="1"/>
              <a:t>studenta</a:t>
            </a:r>
            <a:r>
              <a:rPr lang="cs-CZ" altLang="cs-CZ" sz="2400" b="1" u="sng" dirty="0"/>
              <a:t>!!!</a:t>
            </a:r>
          </a:p>
          <a:p>
            <a:pPr>
              <a:defRPr/>
            </a:pPr>
            <a:r>
              <a:rPr lang="cs-CZ" altLang="en-US" sz="2400" dirty="0"/>
              <a:t>Za umístění dítěte – </a:t>
            </a:r>
            <a:r>
              <a:rPr lang="cs-CZ" altLang="en-US" sz="2400" dirty="0" err="1"/>
              <a:t>školkovné</a:t>
            </a:r>
            <a:r>
              <a:rPr lang="cs-CZ" altLang="en-US" sz="2400" dirty="0"/>
              <a:t> (§ 35bb),</a:t>
            </a:r>
          </a:p>
          <a:p>
            <a:pPr>
              <a:defRPr/>
            </a:pPr>
            <a:r>
              <a:rPr lang="cs-CZ" altLang="en-US" sz="2400" dirty="0"/>
              <a:t>Za evidenci tržeb – 5 000 Kč, max. ve výši kladného rozdílu mezi 15 % dílčího základu daně ze samostatné činnosti a základní slevy na poplatníka, </a:t>
            </a:r>
            <a:endParaRPr lang="cs-CZ" altLang="cs-CZ" b="1" u="sng" dirty="0" smtClean="0"/>
          </a:p>
          <a:p>
            <a:pPr marL="0" indent="0" defTabSz="449263">
              <a:lnSpc>
                <a:spcPct val="9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altLang="cs-CZ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6406326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76569"/>
            <a:ext cx="7315200" cy="593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66FF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mtClean="0">
                <a:solidFill>
                  <a:srgbClr val="66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Splatnost daně</a:t>
            </a:r>
            <a:r>
              <a:rPr lang="en-GB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359151" y="1557338"/>
            <a:ext cx="6754813" cy="252954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lnSpc>
                <a:spcPct val="9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mtClean="0"/>
              <a:t>     Ve lhůtě pro podání daňového přiznání</a:t>
            </a:r>
          </a:p>
          <a:p>
            <a:pPr marL="341313" indent="-341313" algn="ctr" defTabSz="449263">
              <a:lnSpc>
                <a:spcPct val="90000"/>
              </a:lnSpc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>
                <a:solidFill>
                  <a:srgbClr val="FF0000"/>
                </a:solidFill>
              </a:rPr>
              <a:t>   31. března po skončení zdaňovacího období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>
                <a:solidFill>
                  <a:srgbClr val="FF0000"/>
                </a:solidFill>
              </a:rPr>
              <a:t> </a:t>
            </a:r>
            <a:r>
              <a:rPr lang="cs-CZ" altLang="cs-CZ" sz="2500">
                <a:solidFill>
                  <a:srgbClr val="FF0000"/>
                </a:solidFill>
              </a:rPr>
              <a:t>  </a:t>
            </a:r>
            <a:r>
              <a:rPr lang="en-GB" altLang="cs-CZ" sz="2500">
                <a:solidFill>
                  <a:srgbClr val="FF0000"/>
                </a:solidFill>
              </a:rPr>
              <a:t>pokud je poslední známá daňová povinnost větší jak 30 000,- Kč musí poplatník platit</a:t>
            </a:r>
            <a:r>
              <a:rPr lang="cs-CZ" altLang="cs-CZ" sz="2500">
                <a:solidFill>
                  <a:srgbClr val="FF0000"/>
                </a:solidFill>
              </a:rPr>
              <a:t> zálohy</a:t>
            </a:r>
            <a:endParaRPr lang="en-GB" altLang="cs-CZ" sz="25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32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76569"/>
            <a:ext cx="7315200" cy="593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00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mtClean="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Správa daně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827213"/>
            <a:ext cx="7315200" cy="2144306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>
            <a:spAutoFit/>
          </a:bodyPr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700">
                <a:solidFill>
                  <a:srgbClr val="FF00FF"/>
                </a:solidFill>
              </a:rPr>
              <a:t>Příslušný FÚ dle bydliště, kde se poplatník převážně zdržuje, přebývá nejvíce dnů v roce</a:t>
            </a:r>
          </a:p>
        </p:txBody>
      </p:sp>
    </p:spTree>
    <p:extLst>
      <p:ext uri="{BB962C8B-B14F-4D97-AF65-F5344CB8AC3E}">
        <p14:creationId xmlns:p14="http://schemas.microsoft.com/office/powerpoint/2010/main" val="14051026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endParaRPr lang="cs-CZ" altLang="cs-CZ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469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6800" b="1" dirty="0" smtClean="0"/>
              <a:t> Daň </a:t>
            </a:r>
            <a:r>
              <a:rPr lang="cs-CZ" altLang="cs-CZ" sz="6800" b="1" dirty="0"/>
              <a:t>z příjmů právnických osob</a:t>
            </a:r>
          </a:p>
        </p:txBody>
      </p:sp>
    </p:spTree>
    <p:extLst>
      <p:ext uri="{BB962C8B-B14F-4D97-AF65-F5344CB8AC3E}">
        <p14:creationId xmlns:p14="http://schemas.microsoft.com/office/powerpoint/2010/main" val="1648965375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 právnických osob</a:t>
            </a:r>
          </a:p>
        </p:txBody>
      </p:sp>
      <p:sp>
        <p:nvSpPr>
          <p:cNvPr id="115715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b="1" smtClean="0"/>
              <a:t>Poplatníci daně z příjmů právnických osob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a) právnická osoba,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b) organizační složka státu,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c) podílový fond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d) podfond akciové společnosti s proměnným základním kapitálem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e) fond penzijní společnosti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f) svěřenský fond podle OZ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g) jednotka-poplatník.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61347300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harmonizace </a:t>
            </a:r>
            <a:r>
              <a:rPr lang="cs-CZ" dirty="0" smtClean="0"/>
              <a:t>práva </a:t>
            </a:r>
            <a:r>
              <a:rPr lang="cs-CZ" dirty="0"/>
              <a:t>v </a:t>
            </a:r>
            <a:r>
              <a:rPr lang="cs-CZ" dirty="0" smtClean="0"/>
              <a:t>Evropské </a:t>
            </a:r>
            <a:r>
              <a:rPr lang="cs-CZ" dirty="0"/>
              <a:t>unii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 smtClean="0"/>
              <a:t> </a:t>
            </a:r>
            <a:r>
              <a:rPr lang="cs-CZ" sz="2400" dirty="0"/>
              <a:t>lze </a:t>
            </a:r>
            <a:r>
              <a:rPr lang="cs-CZ" sz="2400" dirty="0" err="1"/>
              <a:t>chápat</a:t>
            </a:r>
            <a:r>
              <a:rPr lang="cs-CZ" sz="2400" dirty="0"/>
              <a:t> jako </a:t>
            </a:r>
            <a:r>
              <a:rPr lang="cs-CZ" sz="2400" dirty="0" err="1"/>
              <a:t>postupny</a:t>
            </a:r>
            <a:r>
              <a:rPr lang="cs-CZ" sz="2400" dirty="0"/>
              <a:t>́ proces, </a:t>
            </a:r>
            <a:r>
              <a:rPr lang="cs-CZ" sz="2400" dirty="0" smtClean="0"/>
              <a:t>v </a:t>
            </a:r>
            <a:r>
              <a:rPr lang="cs-CZ" sz="2400" dirty="0" err="1" smtClean="0"/>
              <a:t>jehoz</a:t>
            </a:r>
            <a:r>
              <a:rPr lang="cs-CZ" sz="2400" dirty="0"/>
              <a:t>̌ </a:t>
            </a:r>
            <a:r>
              <a:rPr lang="cs-CZ" sz="2400" dirty="0" smtClean="0"/>
              <a:t>rámci </a:t>
            </a:r>
            <a:r>
              <a:rPr lang="cs-CZ" sz="2400" dirty="0" err="1"/>
              <a:t>docházi</a:t>
            </a:r>
            <a:r>
              <a:rPr lang="cs-CZ" sz="2400" dirty="0"/>
              <a:t>́ ke </a:t>
            </a:r>
            <a:r>
              <a:rPr lang="cs-CZ" sz="2400" b="1" u="sng" dirty="0" err="1"/>
              <a:t>sbližováni</a:t>
            </a:r>
            <a:r>
              <a:rPr lang="cs-CZ" sz="2400" b="1" u="sng" dirty="0"/>
              <a:t>́ </a:t>
            </a:r>
            <a:r>
              <a:rPr lang="cs-CZ" sz="2400" b="1" u="sng" dirty="0" err="1"/>
              <a:t>právních</a:t>
            </a:r>
            <a:r>
              <a:rPr lang="cs-CZ" sz="2400" b="1" u="sng" dirty="0"/>
              <a:t> </a:t>
            </a:r>
            <a:r>
              <a:rPr lang="cs-CZ" sz="2400" b="1" u="sng" dirty="0" err="1"/>
              <a:t>ú</a:t>
            </a:r>
            <a:r>
              <a:rPr lang="cs-CZ" sz="2400" b="1" u="sng" dirty="0" err="1" smtClean="0"/>
              <a:t>́prav</a:t>
            </a:r>
            <a:r>
              <a:rPr lang="cs-CZ" sz="2400" b="1" u="sng" dirty="0" smtClean="0"/>
              <a:t> </a:t>
            </a:r>
            <a:r>
              <a:rPr lang="cs-CZ" sz="2400" b="1" u="sng" dirty="0" err="1"/>
              <a:t>členských</a:t>
            </a:r>
            <a:r>
              <a:rPr lang="cs-CZ" sz="2400" b="1" u="sng" dirty="0"/>
              <a:t> </a:t>
            </a:r>
            <a:r>
              <a:rPr lang="cs-CZ" sz="2400" b="1" u="sng" dirty="0" err="1"/>
              <a:t>státu</a:t>
            </a:r>
            <a:r>
              <a:rPr lang="cs-CZ" sz="2400" b="1" u="sng" dirty="0"/>
              <a:t>̊ a jejich </a:t>
            </a:r>
            <a:r>
              <a:rPr lang="cs-CZ" sz="2400" b="1" u="sng" dirty="0" err="1"/>
              <a:t>jednotlivých</a:t>
            </a:r>
            <a:r>
              <a:rPr lang="cs-CZ" sz="2400" b="1" u="sng" dirty="0"/>
              <a:t> </a:t>
            </a:r>
            <a:r>
              <a:rPr lang="cs-CZ" sz="2400" b="1" u="sng" dirty="0" err="1"/>
              <a:t>části</a:t>
            </a:r>
            <a:r>
              <a:rPr lang="cs-CZ" sz="2400" b="1" u="sng" dirty="0"/>
              <a:t>́. </a:t>
            </a:r>
            <a:endParaRPr lang="cs-CZ" sz="2400" b="1" u="sng" dirty="0" smtClean="0"/>
          </a:p>
          <a:p>
            <a:pPr algn="just"/>
            <a:r>
              <a:rPr lang="cs-CZ" sz="2400" dirty="0" smtClean="0"/>
              <a:t>Proces </a:t>
            </a:r>
            <a:r>
              <a:rPr lang="cs-CZ" sz="2400" dirty="0"/>
              <a:t>harmonizace </a:t>
            </a:r>
            <a:r>
              <a:rPr lang="cs-CZ" sz="2400" dirty="0" err="1"/>
              <a:t>probíha</a:t>
            </a:r>
            <a:r>
              <a:rPr lang="cs-CZ" sz="2400" dirty="0"/>
              <a:t>́ ruku v ruce s </a:t>
            </a:r>
            <a:r>
              <a:rPr lang="cs-CZ" sz="2400" dirty="0" err="1"/>
              <a:t>dotvářením</a:t>
            </a:r>
            <a:r>
              <a:rPr lang="cs-CZ" sz="2400" dirty="0"/>
              <a:t> </a:t>
            </a:r>
            <a:r>
              <a:rPr lang="cs-CZ" sz="2400" dirty="0" err="1"/>
              <a:t>vnitřního</a:t>
            </a:r>
            <a:r>
              <a:rPr lang="cs-CZ" sz="2400" dirty="0"/>
              <a:t> trhu do </a:t>
            </a:r>
            <a:r>
              <a:rPr lang="cs-CZ" sz="2400" dirty="0" smtClean="0"/>
              <a:t>jeho </a:t>
            </a:r>
            <a:r>
              <a:rPr lang="cs-CZ" sz="2400" dirty="0" err="1" smtClean="0"/>
              <a:t>úplne</a:t>
            </a:r>
            <a:r>
              <a:rPr lang="cs-CZ" sz="2400" dirty="0" smtClean="0"/>
              <a:t>́ </a:t>
            </a:r>
            <a:r>
              <a:rPr lang="cs-CZ" sz="2400" dirty="0"/>
              <a:t>podoby s </a:t>
            </a:r>
            <a:r>
              <a:rPr lang="cs-CZ" sz="2400" dirty="0" err="1"/>
              <a:t>cílem</a:t>
            </a:r>
            <a:r>
              <a:rPr lang="cs-CZ" sz="2400" dirty="0"/>
              <a:t> </a:t>
            </a:r>
            <a:r>
              <a:rPr lang="cs-CZ" sz="2400" dirty="0" err="1"/>
              <a:t>odstraněni</a:t>
            </a:r>
            <a:r>
              <a:rPr lang="cs-CZ" sz="2400" dirty="0"/>
              <a:t>́ </a:t>
            </a:r>
            <a:r>
              <a:rPr lang="cs-CZ" sz="2400" dirty="0" err="1"/>
              <a:t>těch</a:t>
            </a:r>
            <a:r>
              <a:rPr lang="cs-CZ" sz="2400" dirty="0"/>
              <a:t> </a:t>
            </a:r>
            <a:r>
              <a:rPr lang="cs-CZ" sz="2400" dirty="0" err="1"/>
              <a:t>rozdílu</a:t>
            </a:r>
            <a:r>
              <a:rPr lang="cs-CZ" sz="2400" dirty="0"/>
              <a:t>̊ v </a:t>
            </a:r>
            <a:r>
              <a:rPr lang="cs-CZ" sz="2400" dirty="0" err="1"/>
              <a:t>právních</a:t>
            </a:r>
            <a:r>
              <a:rPr lang="cs-CZ" sz="2400" dirty="0"/>
              <a:t> </a:t>
            </a:r>
            <a:r>
              <a:rPr lang="cs-CZ" sz="2400" dirty="0" err="1"/>
              <a:t>úpravách</a:t>
            </a:r>
            <a:r>
              <a:rPr lang="cs-CZ" sz="2400" dirty="0"/>
              <a:t>, </a:t>
            </a:r>
            <a:r>
              <a:rPr lang="cs-CZ" sz="2400" dirty="0" err="1"/>
              <a:t>ktere</a:t>
            </a:r>
            <a:r>
              <a:rPr lang="cs-CZ" sz="2400" dirty="0"/>
              <a:t>́ </a:t>
            </a:r>
            <a:r>
              <a:rPr lang="cs-CZ" sz="2400" dirty="0" err="1"/>
              <a:t>bráni</a:t>
            </a:r>
            <a:r>
              <a:rPr lang="cs-CZ" sz="2400" dirty="0"/>
              <a:t>́ jeho </a:t>
            </a:r>
            <a:r>
              <a:rPr lang="cs-CZ" sz="2400" dirty="0" err="1"/>
              <a:t>správnému</a:t>
            </a:r>
            <a:r>
              <a:rPr lang="cs-CZ" sz="2400" dirty="0"/>
              <a:t> </a:t>
            </a:r>
            <a:r>
              <a:rPr lang="cs-CZ" sz="2400" dirty="0" err="1"/>
              <a:t>fungováni</a:t>
            </a:r>
            <a:r>
              <a:rPr lang="cs-CZ" sz="2400" dirty="0"/>
              <a:t>́. </a:t>
            </a:r>
            <a:endParaRPr lang="cs-CZ" sz="2400" dirty="0" smtClean="0"/>
          </a:p>
          <a:p>
            <a:pPr algn="just"/>
            <a:r>
              <a:rPr lang="cs-CZ" sz="2400" b="1" dirty="0" err="1" smtClean="0"/>
              <a:t>Vytvor</a:t>
            </a:r>
            <a:r>
              <a:rPr lang="cs-CZ" sz="2400" b="1" dirty="0" err="1"/>
              <a:t>̌eni</a:t>
            </a:r>
            <a:r>
              <a:rPr lang="cs-CZ" sz="2400" b="1" dirty="0"/>
              <a:t>́ </a:t>
            </a:r>
            <a:r>
              <a:rPr lang="cs-CZ" sz="2400" b="1" dirty="0" err="1"/>
              <a:t>vnitr</a:t>
            </a:r>
            <a:r>
              <a:rPr lang="cs-CZ" sz="2400" b="1" dirty="0" err="1" smtClean="0"/>
              <a:t>̌ního</a:t>
            </a:r>
            <a:r>
              <a:rPr lang="cs-CZ" sz="2400" b="1" dirty="0" smtClean="0"/>
              <a:t> </a:t>
            </a:r>
            <a:r>
              <a:rPr lang="cs-CZ" sz="2400" b="1" dirty="0"/>
              <a:t>trhu je tedy </a:t>
            </a:r>
            <a:r>
              <a:rPr lang="cs-CZ" sz="2400" b="1" dirty="0" err="1"/>
              <a:t>jedním</a:t>
            </a:r>
            <a:r>
              <a:rPr lang="cs-CZ" sz="2400" b="1" dirty="0"/>
              <a:t> ze </a:t>
            </a:r>
            <a:r>
              <a:rPr lang="cs-CZ" sz="2400" b="1" dirty="0" err="1"/>
              <a:t>základních</a:t>
            </a:r>
            <a:r>
              <a:rPr lang="cs-CZ" sz="2400" b="1" dirty="0"/>
              <a:t> </a:t>
            </a:r>
            <a:r>
              <a:rPr lang="cs-CZ" sz="2400" b="1" dirty="0" err="1"/>
              <a:t>cílu</a:t>
            </a:r>
            <a:r>
              <a:rPr lang="cs-CZ" sz="2400" b="1" dirty="0"/>
              <a:t>̊ </a:t>
            </a:r>
            <a:r>
              <a:rPr lang="cs-CZ" sz="2400" b="1" dirty="0" smtClean="0"/>
              <a:t>Unie.</a:t>
            </a:r>
          </a:p>
        </p:txBody>
      </p:sp>
    </p:spTree>
    <p:extLst>
      <p:ext uri="{BB962C8B-B14F-4D97-AF65-F5344CB8AC3E}">
        <p14:creationId xmlns:p14="http://schemas.microsoft.com/office/powerpoint/2010/main" val="19649209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altLang="cs-CZ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altLang="cs-CZ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Předmět daně</a:t>
            </a:r>
            <a:b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083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Předmětem daně jsou příjmy z veškeré činnosti a z nakládání s veškerým majetkem, není-li dále stanoveno jinak.   </a:t>
            </a:r>
          </a:p>
        </p:txBody>
      </p:sp>
    </p:spTree>
    <p:extLst>
      <p:ext uri="{BB962C8B-B14F-4D97-AF65-F5344CB8AC3E}">
        <p14:creationId xmlns:p14="http://schemas.microsoft.com/office/powerpoint/2010/main" val="1367791906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 daně</a:t>
            </a:r>
          </a:p>
        </p:txBody>
      </p:sp>
      <p:sp>
        <p:nvSpPr>
          <p:cNvPr id="12390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Rozdíl mezi náklady a výnos</a:t>
            </a:r>
          </a:p>
          <a:p>
            <a:pPr eaLnBrk="1" hangingPunct="1"/>
            <a:r>
              <a:rPr lang="cs-CZ" altLang="cs-CZ" b="1" smtClean="0"/>
              <a:t>Výsledek hospodaření nebo rozdíl mezi příjmy a výdaji (ti co nevedou účetnictví)</a:t>
            </a:r>
          </a:p>
        </p:txBody>
      </p:sp>
    </p:spTree>
    <p:extLst>
      <p:ext uri="{BB962C8B-B14F-4D97-AF65-F5344CB8AC3E}">
        <p14:creationId xmlns:p14="http://schemas.microsoft.com/office/powerpoint/2010/main" val="2582646443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Sazba daně</a:t>
            </a:r>
          </a:p>
        </p:txBody>
      </p:sp>
      <p:sp>
        <p:nvSpPr>
          <p:cNvPr id="12493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19 %,</a:t>
            </a:r>
            <a:r>
              <a:rPr lang="cs-CZ" altLang="cs-CZ" b="1" smtClean="0">
                <a:solidFill>
                  <a:srgbClr val="FFFF00"/>
                </a:solidFill>
              </a:rPr>
              <a:t> </a:t>
            </a:r>
            <a:r>
              <a:rPr lang="cs-CZ" altLang="cs-CZ" smtClean="0"/>
              <a:t>pokud není stanoveno jinak</a:t>
            </a:r>
          </a:p>
          <a:p>
            <a:pPr eaLnBrk="1" hangingPunct="1"/>
            <a:r>
              <a:rPr lang="cs-CZ" altLang="cs-CZ" smtClean="0"/>
              <a:t>sazba se vztahuje na základ daně snížený o položky podle § 34 a § 20, který se zaokrouhluje na celé </a:t>
            </a:r>
            <a:r>
              <a:rPr lang="cs-CZ" altLang="cs-CZ" u="sng" smtClean="0"/>
              <a:t>tisícikoruny dolů</a:t>
            </a:r>
            <a:r>
              <a:rPr lang="cs-CZ" altLang="cs-CZ" smtClean="0"/>
              <a:t>.</a:t>
            </a:r>
          </a:p>
          <a:p>
            <a:pPr eaLnBrk="1" hangingPunct="1"/>
            <a:r>
              <a:rPr lang="cs-CZ" altLang="cs-CZ" b="1" smtClean="0"/>
              <a:t>5 %</a:t>
            </a:r>
            <a:r>
              <a:rPr lang="cs-CZ" altLang="cs-CZ" smtClean="0"/>
              <a:t> ze základu daně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a) investičního fondu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b) zahraničního investičního fondu, založeného v jiném členském státě Evropské unie, Norsku nebo Islandu,</a:t>
            </a:r>
          </a:p>
        </p:txBody>
      </p:sp>
    </p:spTree>
    <p:extLst>
      <p:ext uri="{BB962C8B-B14F-4D97-AF65-F5344CB8AC3E}">
        <p14:creationId xmlns:p14="http://schemas.microsoft.com/office/powerpoint/2010/main" val="933384249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altLang="cs-CZ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Zdaňovací období</a:t>
            </a:r>
            <a:b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595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mtClean="0"/>
              <a:t>a) kalendářní rok,</a:t>
            </a:r>
          </a:p>
          <a:p>
            <a:pPr marL="0" indent="0">
              <a:buNone/>
            </a:pPr>
            <a:r>
              <a:rPr lang="cs-CZ" altLang="cs-CZ" smtClean="0"/>
              <a:t>b) hospodářský rok,</a:t>
            </a:r>
          </a:p>
          <a:p>
            <a:pPr marL="0" indent="0">
              <a:buNone/>
            </a:pPr>
            <a:r>
              <a:rPr lang="cs-CZ" altLang="cs-CZ" smtClean="0"/>
              <a:t>c) období od rozhodného dne fúze nebo rozdělení obchodní korporace</a:t>
            </a:r>
          </a:p>
          <a:p>
            <a:pPr marL="0" indent="0">
              <a:buNone/>
            </a:pPr>
            <a:r>
              <a:rPr lang="cs-CZ" altLang="cs-CZ" smtClean="0"/>
              <a:t>d) účetní období, pokud je toto účetní období delší než nepřetržitě po sobě jdoucích 12 měsíců.</a:t>
            </a:r>
          </a:p>
        </p:txBody>
      </p:sp>
    </p:spTree>
    <p:extLst>
      <p:ext uri="{BB962C8B-B14F-4D97-AF65-F5344CB8AC3E}">
        <p14:creationId xmlns:p14="http://schemas.microsoft.com/office/powerpoint/2010/main" val="482105321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b="1" dirty="0" smtClean="0"/>
              <a:t>Děkuji za pozornost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654897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048000" y="2828836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cs-CZ" sz="2800" b="1" i="1" dirty="0" err="1" smtClean="0"/>
              <a:t>Cílovou</a:t>
            </a:r>
            <a:r>
              <a:rPr lang="cs-CZ" sz="2800" b="1" i="1" dirty="0" smtClean="0"/>
              <a:t> idejí </a:t>
            </a:r>
            <a:r>
              <a:rPr lang="cs-CZ" sz="2800" b="1" i="1" dirty="0" err="1" smtClean="0"/>
              <a:t>vnitřního</a:t>
            </a:r>
            <a:r>
              <a:rPr lang="cs-CZ" sz="2800" b="1" i="1" dirty="0" smtClean="0"/>
              <a:t> trhu </a:t>
            </a:r>
            <a:r>
              <a:rPr lang="cs-CZ" sz="2800" dirty="0" smtClean="0"/>
              <a:t>je tak </a:t>
            </a:r>
            <a:r>
              <a:rPr lang="cs-CZ" sz="2800" dirty="0" err="1" smtClean="0"/>
              <a:t>dosaženi</a:t>
            </a:r>
            <a:r>
              <a:rPr lang="cs-CZ" sz="2800" dirty="0" smtClean="0"/>
              <a:t>́ stavu, kdy </a:t>
            </a:r>
            <a:r>
              <a:rPr lang="cs-CZ" sz="2800" dirty="0" err="1" smtClean="0"/>
              <a:t>výroba</a:t>
            </a:r>
            <a:r>
              <a:rPr lang="cs-CZ" sz="2800" dirty="0" smtClean="0"/>
              <a:t> </a:t>
            </a:r>
            <a:r>
              <a:rPr lang="cs-CZ" sz="2800" dirty="0" err="1" smtClean="0"/>
              <a:t>určitého</a:t>
            </a:r>
            <a:r>
              <a:rPr lang="cs-CZ" sz="2800" dirty="0" smtClean="0"/>
              <a:t> druhu </a:t>
            </a:r>
            <a:r>
              <a:rPr lang="cs-CZ" sz="2800" dirty="0" err="1" smtClean="0"/>
              <a:t>zboži</a:t>
            </a:r>
            <a:r>
              <a:rPr lang="cs-CZ" sz="2800" dirty="0" smtClean="0"/>
              <a:t>́ bude </a:t>
            </a:r>
            <a:r>
              <a:rPr lang="cs-CZ" sz="2800" dirty="0" err="1" smtClean="0"/>
              <a:t>probíhat</a:t>
            </a:r>
            <a:r>
              <a:rPr lang="cs-CZ" sz="2800" dirty="0" smtClean="0"/>
              <a:t> na tom </a:t>
            </a:r>
            <a:r>
              <a:rPr lang="cs-CZ" sz="2800" dirty="0" err="1" smtClean="0"/>
              <a:t>míste</a:t>
            </a:r>
            <a:r>
              <a:rPr lang="cs-CZ" sz="2800" dirty="0" smtClean="0"/>
              <a:t>̌ v </a:t>
            </a:r>
            <a:r>
              <a:rPr lang="cs-CZ" sz="2800" dirty="0" err="1" smtClean="0"/>
              <a:t>rámci</a:t>
            </a:r>
            <a:r>
              <a:rPr lang="cs-CZ" sz="2800" dirty="0" smtClean="0"/>
              <a:t> EU a v tom </a:t>
            </a:r>
            <a:r>
              <a:rPr lang="cs-CZ" sz="2800" dirty="0" err="1" smtClean="0"/>
              <a:t>členském</a:t>
            </a:r>
            <a:r>
              <a:rPr lang="cs-CZ" sz="2800" dirty="0" smtClean="0"/>
              <a:t> </a:t>
            </a:r>
            <a:r>
              <a:rPr lang="cs-CZ" sz="2800" dirty="0" err="1" smtClean="0"/>
              <a:t>státe</a:t>
            </a:r>
            <a:r>
              <a:rPr lang="cs-CZ" sz="2800" dirty="0" smtClean="0"/>
              <a:t>̌, </a:t>
            </a:r>
            <a:r>
              <a:rPr lang="cs-CZ" sz="2800" dirty="0" err="1" smtClean="0"/>
              <a:t>jehoz</a:t>
            </a:r>
            <a:r>
              <a:rPr lang="cs-CZ" sz="2800" dirty="0" smtClean="0"/>
              <a:t>̌ </a:t>
            </a:r>
            <a:r>
              <a:rPr lang="cs-CZ" sz="2800" dirty="0" err="1" smtClean="0"/>
              <a:t>konkrétni</a:t>
            </a:r>
            <a:r>
              <a:rPr lang="cs-CZ" sz="2800" dirty="0" smtClean="0"/>
              <a:t>́ </a:t>
            </a:r>
            <a:r>
              <a:rPr lang="cs-CZ" sz="2800" dirty="0" err="1" smtClean="0"/>
              <a:t>podmínky</a:t>
            </a:r>
            <a:r>
              <a:rPr lang="cs-CZ" sz="2800" dirty="0" smtClean="0"/>
              <a:t> </a:t>
            </a:r>
            <a:r>
              <a:rPr lang="cs-CZ" sz="2800" dirty="0" err="1" smtClean="0"/>
              <a:t>umožňuji</a:t>
            </a:r>
            <a:r>
              <a:rPr lang="cs-CZ" sz="2800" dirty="0" smtClean="0"/>
              <a:t>́ tuto </a:t>
            </a:r>
            <a:r>
              <a:rPr lang="cs-CZ" sz="2800" dirty="0" err="1" smtClean="0"/>
              <a:t>výrobu</a:t>
            </a:r>
            <a:r>
              <a:rPr lang="cs-CZ" sz="2800" dirty="0" smtClean="0"/>
              <a:t> </a:t>
            </a:r>
            <a:r>
              <a:rPr lang="cs-CZ" sz="2800" dirty="0" err="1" smtClean="0"/>
              <a:t>provádět</a:t>
            </a:r>
            <a:r>
              <a:rPr lang="cs-CZ" sz="2800" dirty="0" smtClean="0"/>
              <a:t> co </a:t>
            </a:r>
            <a:r>
              <a:rPr lang="cs-CZ" sz="2800" dirty="0" err="1" smtClean="0"/>
              <a:t>nejefektivněji</a:t>
            </a:r>
            <a:r>
              <a:rPr lang="cs-CZ" sz="2800" dirty="0" smtClean="0"/>
              <a:t>, </a:t>
            </a:r>
            <a:r>
              <a:rPr lang="cs-CZ" sz="2800" dirty="0" err="1" smtClean="0"/>
              <a:t>nejhospodárněji</a:t>
            </a:r>
            <a:r>
              <a:rPr lang="cs-CZ" sz="2800" dirty="0" smtClean="0"/>
              <a:t> a </a:t>
            </a:r>
            <a:r>
              <a:rPr lang="cs-CZ" sz="2800" dirty="0" err="1" smtClean="0"/>
              <a:t>současne</a:t>
            </a:r>
            <a:r>
              <a:rPr lang="cs-CZ" sz="2800" dirty="0" smtClean="0"/>
              <a:t>̌ nejkvalitněji.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96178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harmonizace daní v </a:t>
            </a:r>
            <a:r>
              <a:rPr lang="cs-CZ" dirty="0" err="1"/>
              <a:t>Evropske</a:t>
            </a:r>
            <a:r>
              <a:rPr lang="cs-CZ" dirty="0"/>
              <a:t>́ unii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je </a:t>
            </a:r>
            <a:r>
              <a:rPr lang="cs-CZ" sz="2800" dirty="0" err="1"/>
              <a:t>zapotřebi</a:t>
            </a:r>
            <a:r>
              <a:rPr lang="cs-CZ" sz="2800" dirty="0"/>
              <a:t>́ </a:t>
            </a:r>
            <a:r>
              <a:rPr lang="cs-CZ" sz="2800" dirty="0" err="1"/>
              <a:t>vytvořit</a:t>
            </a:r>
            <a:r>
              <a:rPr lang="cs-CZ" sz="2800" dirty="0"/>
              <a:t> </a:t>
            </a:r>
            <a:r>
              <a:rPr lang="cs-CZ" sz="2800" dirty="0" err="1"/>
              <a:t>takovy</a:t>
            </a:r>
            <a:r>
              <a:rPr lang="cs-CZ" sz="2800" dirty="0"/>
              <a:t>́ </a:t>
            </a:r>
            <a:r>
              <a:rPr lang="cs-CZ" sz="2800" dirty="0" smtClean="0"/>
              <a:t>návrh </a:t>
            </a:r>
            <a:r>
              <a:rPr lang="cs-CZ" sz="2800" dirty="0" err="1"/>
              <a:t>právni</a:t>
            </a:r>
            <a:r>
              <a:rPr lang="cs-CZ" sz="2800" dirty="0"/>
              <a:t>́ ú</a:t>
            </a:r>
            <a:r>
              <a:rPr lang="cs-CZ" sz="2800" dirty="0" smtClean="0"/>
              <a:t>pravy </a:t>
            </a:r>
            <a:r>
              <a:rPr lang="cs-CZ" sz="2800" dirty="0"/>
              <a:t>harmonizace daní  </a:t>
            </a:r>
            <a:r>
              <a:rPr lang="cs-CZ" sz="2800" dirty="0" smtClean="0"/>
              <a:t>v EU</a:t>
            </a:r>
            <a:r>
              <a:rPr lang="cs-CZ" sz="2800" dirty="0"/>
              <a:t>, </a:t>
            </a:r>
            <a:r>
              <a:rPr lang="cs-CZ" sz="2800" dirty="0" err="1"/>
              <a:t>ktery</a:t>
            </a:r>
            <a:r>
              <a:rPr lang="cs-CZ" sz="2800" dirty="0"/>
              <a:t>́ by byl </a:t>
            </a:r>
            <a:r>
              <a:rPr lang="cs-CZ" sz="2800" b="1" u="sng" dirty="0"/>
              <a:t>schopen reflektovat </a:t>
            </a:r>
            <a:r>
              <a:rPr lang="cs-CZ" sz="2800" b="1" u="sng" dirty="0" smtClean="0"/>
              <a:t>jak </a:t>
            </a:r>
            <a:r>
              <a:rPr lang="cs-CZ" sz="2800" b="1" u="sng" dirty="0" err="1" smtClean="0"/>
              <a:t>odlis</a:t>
            </a:r>
            <a:r>
              <a:rPr lang="cs-CZ" sz="2800" b="1" u="sng" dirty="0" err="1"/>
              <a:t>̌nosti</a:t>
            </a:r>
            <a:r>
              <a:rPr lang="cs-CZ" sz="2800" b="1" u="sng" dirty="0"/>
              <a:t> </a:t>
            </a:r>
            <a:r>
              <a:rPr lang="cs-CZ" sz="2800" b="1" u="sng" dirty="0" err="1"/>
              <a:t>jednotlivých</a:t>
            </a:r>
            <a:r>
              <a:rPr lang="cs-CZ" sz="2800" b="1" u="sng" dirty="0"/>
              <a:t> zemí, tak i </a:t>
            </a:r>
            <a:r>
              <a:rPr lang="cs-CZ" sz="2800" b="1" u="sng" dirty="0" err="1"/>
              <a:t>aktuálni</a:t>
            </a:r>
            <a:r>
              <a:rPr lang="cs-CZ" sz="2800" b="1" u="sng" dirty="0"/>
              <a:t>́ situaci </a:t>
            </a:r>
            <a:r>
              <a:rPr lang="cs-CZ" sz="2800" b="1" u="sng" dirty="0" err="1"/>
              <a:t>konkrétního</a:t>
            </a:r>
            <a:r>
              <a:rPr lang="cs-CZ" sz="2800" b="1" u="sng" dirty="0"/>
              <a:t> </a:t>
            </a:r>
            <a:r>
              <a:rPr lang="cs-CZ" sz="2800" b="1" u="sng" dirty="0" err="1" smtClean="0"/>
              <a:t>státu</a:t>
            </a:r>
            <a:r>
              <a:rPr lang="cs-CZ" sz="28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04894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dirty="0"/>
              <a:t>Pokud bychom v </a:t>
            </a:r>
            <a:r>
              <a:rPr lang="cs-CZ" sz="2400" dirty="0" err="1"/>
              <a:t>těchto</a:t>
            </a:r>
            <a:r>
              <a:rPr lang="cs-CZ" sz="2400" dirty="0"/>
              <a:t> </a:t>
            </a:r>
            <a:r>
              <a:rPr lang="cs-CZ" sz="2400" dirty="0" err="1"/>
              <a:t>podmínkách</a:t>
            </a:r>
            <a:r>
              <a:rPr lang="cs-CZ" sz="2400" dirty="0"/>
              <a:t> usilovali o nalezení </a:t>
            </a:r>
            <a:r>
              <a:rPr lang="cs-CZ" sz="2400" dirty="0" err="1"/>
              <a:t>skutečne</a:t>
            </a:r>
            <a:r>
              <a:rPr lang="cs-CZ" sz="2400" dirty="0"/>
              <a:t>̌ </a:t>
            </a:r>
            <a:r>
              <a:rPr lang="cs-CZ" sz="2400" dirty="0" err="1"/>
              <a:t>evropske</a:t>
            </a:r>
            <a:r>
              <a:rPr lang="cs-CZ" sz="2400" dirty="0"/>
              <a:t>́ cesty </a:t>
            </a:r>
            <a:r>
              <a:rPr lang="cs-CZ" sz="2400" dirty="0" smtClean="0"/>
              <a:t>k harmonizaci</a:t>
            </a:r>
            <a:r>
              <a:rPr lang="cs-CZ" sz="2400" dirty="0"/>
              <a:t>, je </a:t>
            </a:r>
            <a:r>
              <a:rPr lang="cs-CZ" sz="2400" dirty="0" err="1"/>
              <a:t>zapotřebi</a:t>
            </a:r>
            <a:r>
              <a:rPr lang="cs-CZ" sz="2400" dirty="0"/>
              <a:t>́ rezignovat </a:t>
            </a:r>
            <a:r>
              <a:rPr lang="cs-CZ" sz="2400" dirty="0" smtClean="0"/>
              <a:t>na </a:t>
            </a:r>
            <a:r>
              <a:rPr lang="cs-CZ" sz="2400" dirty="0" err="1" smtClean="0"/>
              <a:t>zaz</a:t>
            </a:r>
            <a:r>
              <a:rPr lang="cs-CZ" sz="2400" dirty="0" err="1"/>
              <a:t>̌ite</a:t>
            </a:r>
            <a:r>
              <a:rPr lang="cs-CZ" sz="2400" dirty="0"/>
              <a:t>́ </a:t>
            </a:r>
            <a:r>
              <a:rPr lang="cs-CZ" sz="2400" dirty="0" err="1"/>
              <a:t>způsoby</a:t>
            </a:r>
            <a:r>
              <a:rPr lang="cs-CZ" sz="2400" dirty="0"/>
              <a:t> </a:t>
            </a:r>
            <a:r>
              <a:rPr lang="cs-CZ" sz="2400" dirty="0" err="1"/>
              <a:t>vnímáni</a:t>
            </a:r>
            <a:r>
              <a:rPr lang="cs-CZ" sz="2400" dirty="0"/>
              <a:t>́ daní jako </a:t>
            </a:r>
            <a:r>
              <a:rPr lang="cs-CZ" sz="2400" b="1" dirty="0" err="1" smtClean="0"/>
              <a:t>vvýsostne</a:t>
            </a:r>
            <a:r>
              <a:rPr lang="cs-CZ" sz="2400" b="1" dirty="0" smtClean="0"/>
              <a:t>́ </a:t>
            </a:r>
            <a:r>
              <a:rPr lang="cs-CZ" sz="2400" b="1" dirty="0"/>
              <a:t>kompetence </a:t>
            </a:r>
            <a:r>
              <a:rPr lang="cs-CZ" sz="2400" b="1" dirty="0" err="1"/>
              <a:t>členských</a:t>
            </a:r>
            <a:r>
              <a:rPr lang="cs-CZ" sz="2400" b="1" dirty="0"/>
              <a:t> </a:t>
            </a:r>
            <a:r>
              <a:rPr lang="cs-CZ" sz="2400" b="1" dirty="0" err="1"/>
              <a:t>státu</a:t>
            </a:r>
            <a:r>
              <a:rPr lang="cs-CZ" sz="2400" dirty="0"/>
              <a:t>̊ a </a:t>
            </a:r>
            <a:r>
              <a:rPr lang="cs-CZ" sz="2400" dirty="0" err="1"/>
              <a:t>vytvořit</a:t>
            </a:r>
            <a:r>
              <a:rPr lang="cs-CZ" sz="2400" dirty="0"/>
              <a:t> prostor pro </a:t>
            </a:r>
            <a:r>
              <a:rPr lang="cs-CZ" sz="2800" b="1" u="sng" dirty="0" err="1"/>
              <a:t>evropske</a:t>
            </a:r>
            <a:r>
              <a:rPr lang="cs-CZ" sz="2800" b="1" u="sng" dirty="0"/>
              <a:t>́ </a:t>
            </a:r>
            <a:r>
              <a:rPr lang="cs-CZ" sz="2800" b="1" u="sng" dirty="0" err="1"/>
              <a:t>daňove</a:t>
            </a:r>
            <a:r>
              <a:rPr lang="cs-CZ" sz="2800" b="1" u="sng" dirty="0"/>
              <a:t>́ </a:t>
            </a:r>
            <a:r>
              <a:rPr lang="cs-CZ" sz="2800" b="1" u="sng" dirty="0" err="1"/>
              <a:t>právo</a:t>
            </a:r>
            <a:r>
              <a:rPr lang="cs-CZ" sz="2800" b="1" u="sng" dirty="0"/>
              <a:t>, </a:t>
            </a:r>
            <a:r>
              <a:rPr lang="cs-CZ" sz="2800" b="1" u="sng" dirty="0" err="1"/>
              <a:t>odpovídajíci</a:t>
            </a:r>
            <a:r>
              <a:rPr lang="cs-CZ" sz="2800" b="1" u="sng" dirty="0"/>
              <a:t>́ </a:t>
            </a:r>
            <a:r>
              <a:rPr lang="cs-CZ" sz="2800" b="1" u="sng" dirty="0" err="1"/>
              <a:t>požadavkům</a:t>
            </a:r>
            <a:r>
              <a:rPr lang="cs-CZ" sz="2800" b="1" u="sng" dirty="0"/>
              <a:t> </a:t>
            </a:r>
            <a:r>
              <a:rPr lang="cs-CZ" sz="2800" b="1" u="sng" dirty="0" smtClean="0"/>
              <a:t>vnitřního </a:t>
            </a:r>
            <a:r>
              <a:rPr lang="cs-CZ" sz="2800" b="1" u="sng" dirty="0"/>
              <a:t>trhu. </a:t>
            </a:r>
            <a:endParaRPr lang="cs-CZ" sz="2800" b="1" u="sng" dirty="0" smtClean="0"/>
          </a:p>
          <a:p>
            <a:pPr algn="just"/>
            <a:r>
              <a:rPr lang="cs-CZ" sz="2800" b="1" u="sng" dirty="0" err="1" smtClean="0"/>
              <a:t>Otázkou</a:t>
            </a:r>
            <a:r>
              <a:rPr lang="cs-CZ" sz="2800" b="1" u="sng" dirty="0" smtClean="0"/>
              <a:t> </a:t>
            </a:r>
            <a:r>
              <a:rPr lang="cs-CZ" sz="2800" b="1" u="sng" dirty="0"/>
              <a:t>je, </a:t>
            </a:r>
            <a:r>
              <a:rPr lang="cs-CZ" sz="2800" b="1" u="sng" dirty="0" err="1"/>
              <a:t>proc</a:t>
            </a:r>
            <a:r>
              <a:rPr lang="cs-CZ" sz="2800" b="1" u="sng" dirty="0"/>
              <a:t>̌ harmonizace </a:t>
            </a:r>
            <a:r>
              <a:rPr lang="cs-CZ" sz="2800" b="1" u="sng" dirty="0" err="1"/>
              <a:t>nepřímých</a:t>
            </a:r>
            <a:r>
              <a:rPr lang="cs-CZ" sz="2800" b="1" u="sng" dirty="0"/>
              <a:t> daní byla provedena vcelku </a:t>
            </a:r>
            <a:r>
              <a:rPr lang="cs-CZ" sz="2800" b="1" u="sng" dirty="0" err="1"/>
              <a:t>poklidne</a:t>
            </a:r>
            <a:r>
              <a:rPr lang="cs-CZ" sz="2800" b="1" u="sng" dirty="0"/>
              <a:t>̌, ale </a:t>
            </a:r>
            <a:r>
              <a:rPr lang="cs-CZ" sz="2800" b="1" u="sng" dirty="0" err="1"/>
              <a:t>přitom</a:t>
            </a:r>
            <a:r>
              <a:rPr lang="cs-CZ" sz="2800" b="1" u="sng" dirty="0"/>
              <a:t> velmi </a:t>
            </a:r>
            <a:r>
              <a:rPr lang="cs-CZ" sz="2800" b="1" u="sng" dirty="0" err="1"/>
              <a:t>efektivne</a:t>
            </a:r>
            <a:r>
              <a:rPr lang="cs-CZ" sz="2800" b="1" u="sng" dirty="0" smtClean="0"/>
              <a:t>̌ </a:t>
            </a:r>
            <a:endParaRPr lang="cs-CZ" sz="2800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68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r>
              <a:rPr lang="cs-CZ" sz="2400" b="1" i="1" dirty="0" smtClean="0"/>
              <a:t>Harmonizace daňového a rozpočtového práva – </a:t>
            </a:r>
          </a:p>
          <a:p>
            <a:pPr marL="0" indent="0" algn="ctr">
              <a:buNone/>
            </a:pPr>
            <a:r>
              <a:rPr lang="cs-CZ" sz="2400" b="1" i="1" dirty="0" err="1" smtClean="0"/>
              <a:t>čr</a:t>
            </a:r>
            <a:r>
              <a:rPr lang="cs-CZ" sz="2400" b="1" i="1" dirty="0" smtClean="0"/>
              <a:t> nepřijala pakt </a:t>
            </a:r>
            <a:r>
              <a:rPr lang="cs-CZ" sz="3200" b="1" i="1" dirty="0" smtClean="0"/>
              <a:t>o fiskální stabilitě</a:t>
            </a:r>
          </a:p>
          <a:p>
            <a:pPr marL="0" indent="0">
              <a:buNone/>
            </a:pPr>
            <a:endParaRPr lang="cs-CZ" sz="2400" b="1" i="1" dirty="0" smtClean="0"/>
          </a:p>
          <a:p>
            <a:r>
              <a:rPr lang="cs-CZ" sz="2400" b="1" i="1" dirty="0"/>
              <a:t>„Daně jsou produktem politiky a </a:t>
            </a:r>
            <a:r>
              <a:rPr lang="cs-CZ" sz="2400" b="1" i="1" dirty="0" err="1"/>
              <a:t>představuji</a:t>
            </a:r>
            <a:r>
              <a:rPr lang="cs-CZ" sz="2400" b="1" i="1" dirty="0"/>
              <a:t>́ jeden </a:t>
            </a:r>
            <a:r>
              <a:rPr lang="cs-CZ" sz="2400" b="1" i="1" dirty="0" smtClean="0"/>
              <a:t>z </a:t>
            </a:r>
            <a:r>
              <a:rPr lang="cs-CZ" sz="2400" b="1" i="1" dirty="0" err="1"/>
              <a:t>nejdůležite</a:t>
            </a:r>
            <a:r>
              <a:rPr lang="cs-CZ" sz="2400" b="1" i="1" dirty="0" err="1" smtClean="0"/>
              <a:t>̌jších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nastroju</a:t>
            </a:r>
            <a:r>
              <a:rPr lang="cs-CZ" sz="2400" b="1" i="1" dirty="0"/>
              <a:t>̊ </a:t>
            </a:r>
            <a:r>
              <a:rPr lang="cs-CZ" sz="2400" b="1" i="1" dirty="0" err="1" smtClean="0"/>
              <a:t>r</a:t>
            </a:r>
            <a:r>
              <a:rPr lang="cs-CZ" sz="2400" b="1" i="1" dirty="0" err="1"/>
              <a:t>̌</a:t>
            </a:r>
            <a:r>
              <a:rPr lang="cs-CZ" sz="2400" b="1" i="1" dirty="0" err="1" smtClean="0"/>
              <a:t>izeni</a:t>
            </a:r>
            <a:r>
              <a:rPr lang="cs-CZ" sz="2400" b="1" i="1" dirty="0" smtClean="0"/>
              <a:t>́ </a:t>
            </a:r>
            <a:r>
              <a:rPr lang="cs-CZ" sz="2400" b="1" i="1" dirty="0" err="1"/>
              <a:t>hospodářstvi</a:t>
            </a:r>
            <a:r>
              <a:rPr lang="cs-CZ" sz="2400" b="1" i="1" dirty="0"/>
              <a:t>́ </a:t>
            </a:r>
            <a:r>
              <a:rPr lang="cs-CZ" sz="2400" b="1" i="1" dirty="0" smtClean="0"/>
              <a:t>státu.“ </a:t>
            </a:r>
            <a:endParaRPr lang="cs-CZ" sz="24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072847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591</TotalTime>
  <Words>2458</Words>
  <Application>Microsoft Office PowerPoint</Application>
  <PresentationFormat>Širokoúhlá obrazovka</PresentationFormat>
  <Paragraphs>308</Paragraphs>
  <Slides>54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62" baseType="lpstr">
      <vt:lpstr>Arial</vt:lpstr>
      <vt:lpstr>Calibri</vt:lpstr>
      <vt:lpstr>Lucida Sans Unicode</vt:lpstr>
      <vt:lpstr>Tahoma</vt:lpstr>
      <vt:lpstr>Tw Cen MT</vt:lpstr>
      <vt:lpstr>Verdana</vt:lpstr>
      <vt:lpstr>Wingdings</vt:lpstr>
      <vt:lpstr>Kapka</vt:lpstr>
      <vt:lpstr>Přímé danĚ  </vt:lpstr>
      <vt:lpstr>Daňová harmonizace</vt:lpstr>
      <vt:lpstr>Harmonizace a integrace</vt:lpstr>
      <vt:lpstr>Evropská harmonizace</vt:lpstr>
      <vt:lpstr>Pojem harmonizace práva v Evropské unii</vt:lpstr>
      <vt:lpstr>Prezentace aplikace PowerPoint</vt:lpstr>
      <vt:lpstr>harmonizace daní v Evropské unii</vt:lpstr>
      <vt:lpstr>Prezentace aplikace PowerPoint</vt:lpstr>
      <vt:lpstr>Prezentace aplikace PowerPoint</vt:lpstr>
      <vt:lpstr>Problémy harmonizace daně z příjmu</vt:lpstr>
      <vt:lpstr>vývoj harmonizace  </vt:lpstr>
      <vt:lpstr>Prezentace aplikace PowerPoint</vt:lpstr>
      <vt:lpstr>Navržený systém CC(C)TB by měl sjednotit  </vt:lpstr>
      <vt:lpstr>Prezentace aplikace PowerPoint</vt:lpstr>
      <vt:lpstr>Důsledné provedení harmonizace si žádá velmi rozsáhlé zkoumání prvků daňové konstrukce a jejich jednotlivých institutů  </vt:lpstr>
      <vt:lpstr>Stávající stav - 1. 11. 2016 MF předkládá</vt:lpstr>
      <vt:lpstr>Soustava daní v ČR a EU</vt:lpstr>
      <vt:lpstr>             Daň z příjmů</vt:lpstr>
      <vt:lpstr>  Daň z příjmů fyzických osob</vt:lpstr>
      <vt:lpstr>Daně placené obyvatelstvem</vt:lpstr>
      <vt:lpstr>Charakteristika DPFO</vt:lpstr>
      <vt:lpstr>Základní konstrukční prvky DPFO</vt:lpstr>
      <vt:lpstr>Korekční prvky DPFO</vt:lpstr>
      <vt:lpstr>         Koncepce zákona o daních z příjmů</vt:lpstr>
      <vt:lpstr>SUBJEKTY DPFO</vt:lpstr>
      <vt:lpstr>SUBJEKTY DPFO-poplatník</vt:lpstr>
      <vt:lpstr>Poplatník</vt:lpstr>
      <vt:lpstr>SUBJEKTY DPFO</vt:lpstr>
      <vt:lpstr>POPLATNÍCI  DANĚ</vt:lpstr>
      <vt:lpstr>Předmět daně</vt:lpstr>
      <vt:lpstr>                   Předmětem daně z příjmů   fyzických  osob  jsou: </vt:lpstr>
      <vt:lpstr>Předmětem daně nejsou např. negativní vymezení předmětu</vt:lpstr>
      <vt:lpstr>Osvobození od daně</vt:lpstr>
      <vt:lpstr>Základ daně a daňová ztráta §5</vt:lpstr>
      <vt:lpstr>Základ daně</vt:lpstr>
      <vt:lpstr>U závislé činnosti se ZD liší </vt:lpstr>
      <vt:lpstr>Sociální a zdravotní pojištění v závislé činnosti</vt:lpstr>
      <vt:lpstr>Základ daně (dílčí základ daně)</vt:lpstr>
      <vt:lpstr>Základ daně</vt:lpstr>
      <vt:lpstr>Upravený základ daně</vt:lpstr>
      <vt:lpstr>Nezdanitelná část základu daně §15</vt:lpstr>
      <vt:lpstr>Položky odčitatelné od základu daně § 34</vt:lpstr>
      <vt:lpstr>SAZBA DANĚ</vt:lpstr>
      <vt:lpstr>SAZBA DANĚ od roku 2013 i nadále</vt:lpstr>
      <vt:lpstr>Sleva na dani </vt:lpstr>
      <vt:lpstr>Splatnost daně </vt:lpstr>
      <vt:lpstr>Správa daně</vt:lpstr>
      <vt:lpstr>Prezentace aplikace PowerPoint</vt:lpstr>
      <vt:lpstr>Daň z příjmů právnických osob</vt:lpstr>
      <vt:lpstr> Předmět daně </vt:lpstr>
      <vt:lpstr>Základ daně</vt:lpstr>
      <vt:lpstr>Sazba daně</vt:lpstr>
      <vt:lpstr> Zdaňovací období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Přímé danĚ</dc:title>
  <dc:creator>Ivana Pařízková</dc:creator>
  <cp:lastModifiedBy>Eva Tomášková</cp:lastModifiedBy>
  <cp:revision>29</cp:revision>
  <dcterms:created xsi:type="dcterms:W3CDTF">2017-05-03T08:14:26Z</dcterms:created>
  <dcterms:modified xsi:type="dcterms:W3CDTF">2018-05-30T14:52:51Z</dcterms:modified>
</cp:coreProperties>
</file>