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66" r:id="rId1"/>
  </p:sldMasterIdLst>
  <p:notesMasterIdLst>
    <p:notesMasterId r:id="rId32"/>
  </p:notesMasterIdLst>
  <p:handoutMasterIdLst>
    <p:handoutMasterId r:id="rId33"/>
  </p:handoutMasterIdLst>
  <p:sldIdLst>
    <p:sldId id="281" r:id="rId2"/>
    <p:sldId id="293" r:id="rId3"/>
    <p:sldId id="282" r:id="rId4"/>
    <p:sldId id="283" r:id="rId5"/>
    <p:sldId id="307" r:id="rId6"/>
    <p:sldId id="308" r:id="rId7"/>
    <p:sldId id="286" r:id="rId8"/>
    <p:sldId id="287" r:id="rId9"/>
    <p:sldId id="280" r:id="rId10"/>
    <p:sldId id="292" r:id="rId11"/>
    <p:sldId id="302" r:id="rId12"/>
    <p:sldId id="284" r:id="rId13"/>
    <p:sldId id="285" r:id="rId14"/>
    <p:sldId id="288" r:id="rId15"/>
    <p:sldId id="289" r:id="rId16"/>
    <p:sldId id="290" r:id="rId17"/>
    <p:sldId id="294" r:id="rId18"/>
    <p:sldId id="299" r:id="rId19"/>
    <p:sldId id="312" r:id="rId20"/>
    <p:sldId id="295" r:id="rId21"/>
    <p:sldId id="296" r:id="rId22"/>
    <p:sldId id="310" r:id="rId23"/>
    <p:sldId id="311" r:id="rId24"/>
    <p:sldId id="297" r:id="rId25"/>
    <p:sldId id="298" r:id="rId26"/>
    <p:sldId id="300" r:id="rId27"/>
    <p:sldId id="303" r:id="rId28"/>
    <p:sldId id="304" r:id="rId29"/>
    <p:sldId id="306" r:id="rId30"/>
    <p:sldId id="291" r:id="rId31"/>
  </p:sldIdLst>
  <p:sldSz cx="9144000" cy="6858000" type="screen4x3"/>
  <p:notesSz cx="6718300" cy="9855200"/>
  <p:defaultTextStyle>
    <a:defPPr>
      <a:defRPr lang="nl-B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99F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11" autoAdjust="0"/>
    <p:restoredTop sz="91847" autoAdjust="0"/>
  </p:normalViewPr>
  <p:slideViewPr>
    <p:cSldViewPr snapToGrid="0">
      <p:cViewPr varScale="1">
        <p:scale>
          <a:sx n="97" d="100"/>
          <a:sy n="97" d="100"/>
        </p:scale>
        <p:origin x="8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1BD88E-6C56-4541-BA99-2C2FFD503A5C}" type="doc">
      <dgm:prSet loTypeId="urn:microsoft.com/office/officeart/2005/8/layout/arrow1" loCatId="relationship" qsTypeId="urn:microsoft.com/office/officeart/2005/8/quickstyle/simple3" qsCatId="simple" csTypeId="urn:microsoft.com/office/officeart/2005/8/colors/accent1_2" csCatId="accent1" phldr="0"/>
      <dgm:spPr/>
      <dgm:t>
        <a:bodyPr/>
        <a:lstStyle/>
        <a:p>
          <a:endParaRPr lang="cs-CZ"/>
        </a:p>
      </dgm:t>
    </dgm:pt>
    <dgm:pt modelId="{634B8AD9-58AC-4448-AF91-FF4FF728FBA9}" type="pres">
      <dgm:prSet presAssocID="{671BD88E-6C56-4541-BA99-2C2FFD503A5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07682B54-E560-467E-954F-3E8B81C99F59}" type="presOf" srcId="{671BD88E-6C56-4541-BA99-2C2FFD503A5C}" destId="{634B8AD9-58AC-4448-AF91-FF4FF728FBA9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91F92E-8768-4FEC-BA7A-8A4D945E6B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328B5E-7D7A-431B-97D2-1D930D405D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9358D4F-0CD7-4D30-9DB5-25ACA7C803D2}" type="datetimeFigureOut">
              <a:rPr lang="en-GB"/>
              <a:pPr>
                <a:defRPr/>
              </a:pPr>
              <a:t>06/04/2018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AD5BED-49B1-43FE-B07C-8D32619D66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FF26C-E0F0-4613-9C59-BD4F60F4F1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2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DA39E4-C503-4FDF-B0D0-5EC986740B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B74AA47-6BFA-40BB-8FAD-1CC7F91E43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2B14F8-E46F-4F32-B270-1216D455042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3F8630-4470-46D5-84A9-05B4050A3BE4}" type="datetimeFigureOut">
              <a:rPr lang="en-GB"/>
              <a:pPr>
                <a:defRPr/>
              </a:pPr>
              <a:t>06/04/2018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11980E4-8679-4E05-9542-AC4CB8EE89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31900"/>
            <a:ext cx="4432300" cy="3325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3700D08-0F8B-400F-8EE3-A13F968D9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1513" y="4743450"/>
            <a:ext cx="5375275" cy="3879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44CC85-C5E8-4D48-8AED-CE2991B094B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F88D9-DD90-4ECE-AFF8-021E1F6B79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05238" y="9361488"/>
            <a:ext cx="2911475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5A39B3-63DB-4CF4-9F2C-E65EE10D19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586E888E-DD8E-4CEF-AC99-41530A46C6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F3A4CD08-CD53-4F97-9DDE-032D7F0290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DA876AC6-A982-4790-AC9C-08E5DA5ACF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12AA244-F9EB-4676-A7B9-26BB18795460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1BAF4-A9CE-4DDC-AAF6-835403F18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6FEDD-F204-4F9C-8BE8-1E76BE30F658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3116F-DC3C-4B09-8F9C-D3F305B63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2CA15-9817-42B6-A458-31EFC11F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B6354-6185-4C5F-AA0F-EBB3A6167A08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2875596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D2930-6078-433B-9BB4-B544AC9C2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062D4-F53E-4840-B87E-3E4BB77536C4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68F60-1461-4073-82C1-87EDC0D60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3791C-3565-487A-B2CF-779F808A5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6F9C6-052B-4C1F-A205-E1F8A6BF55F6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334044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91F24-80EF-49E8-9F41-BF14785F8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4822B-1517-4D78-9468-35E87A8AD165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686E6-AEC5-4C26-9F6C-1A1CF1D57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9E3E4-DD64-4119-8E8D-A547DA6C4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C905C-7273-4C51-91F9-0CAB0DC84145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171357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EBA16-7F03-4D77-8586-BDE6BD0E3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8B55-0680-4C6E-BFEA-6DC677DF4108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0F6E6-4988-45A3-8C9B-1D992F71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EB9FE-6365-476F-A0E2-EF9F8C0E6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6FBA9-078B-4431-8B35-85E5482E9826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95338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F4A46-06EF-43B9-B226-1A0BB61B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D7664-96BC-428B-8BCE-C4024E445D4D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81F77-564B-44F5-AB70-FADCC15F6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4B7FC-B0B9-4508-9E9E-3BDEA6C5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76F37-BF2B-4DA5-8EA3-88015DCB183C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310792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570BCC-60E4-4CB7-993E-28411C587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9FAE6-7B5B-4FED-995A-65C49799525D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F12C92A-082B-4558-A60E-C48331ECB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74CE7E-6F1E-42C7-ACB6-5849C6820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06EAD-F207-4128-9859-F561B908F2D7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332759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9D9B2D6-5897-43D0-987F-8057F3DAE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90C5E-3D60-4AE8-BAA2-E88BE4395465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BC3AE4D-45E4-4AA6-A483-5BD63A267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3EBB8FC-C25C-4C41-8DD3-8A9B98DB4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D1010-2606-462C-89E2-CCA498EB84A1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194292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32B993B-18EA-4ADB-AEA1-B3237DF5D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971E4-682B-461B-8E87-FBE148F8C7BF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0481566-4183-442C-9FC2-3A4754592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EF6E45-1A5D-4F94-BE33-7ADE29D95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6BC2F-220C-4E27-B132-B0F52960CFC4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186837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B56712D-D957-46D6-A7AA-46A869CB5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97154-56C6-4D3B-AD2D-650844B30215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BC8ED84-DCD5-4DC6-B0DB-6CF6E34A0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88EEA73-0348-474D-9D5B-63796EADA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05CC5-215C-4AA5-B2CE-3AE9FA8DE721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301111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953B7C6-22BE-478F-9BFF-ABFDCCA64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D6056-CF2B-4B59-88CD-E5A451ABBD77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2DC0B3-B331-40DD-BB6C-D326B70E5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6D5AEC-262C-4352-B3EF-E861A64A9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4607F-7327-485B-9816-1A97D5EAF9AA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292468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2409F05-15C1-4692-B2DD-B249A13B7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B54BD-E2ED-4595-9E76-2307F920D274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08B954-188A-456B-B8D8-52EA55230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E3A3A3B-35D3-4E03-BC33-1C0ABFAE3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F1F0F-55A4-48F5-9B2E-3FCF8CE6A3F5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  <p:extLst>
      <p:ext uri="{BB962C8B-B14F-4D97-AF65-F5344CB8AC3E}">
        <p14:creationId xmlns:p14="http://schemas.microsoft.com/office/powerpoint/2010/main" val="59506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283A42F-85A5-4CCD-AB24-300687C3A8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C092031-6C79-4A80-A50C-3744FA8336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8BF0D-D69B-4115-B0C9-11B330F263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73FC64BF-113B-4000-AE65-439B9F9DBD6D}" type="datetimeFigureOut">
              <a:rPr lang="nl-BE"/>
              <a:pPr>
                <a:defRPr/>
              </a:pPr>
              <a:t>6/04/2018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24C5F-F2B9-4804-BAE6-1EAC25EB8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9F94E-12A5-4F13-BA30-1437C234F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3E0316-DCC2-41CF-8717-C9CBBC72214C}" type="slidenum">
              <a:rPr lang="nl-BE" altLang="en-US"/>
              <a:pPr>
                <a:defRPr/>
              </a:pPr>
              <a:t>‹#›</a:t>
            </a:fld>
            <a:endParaRPr lang="nl-B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gional_policy/en/information/cohesion-report/" TargetMode="External"/><Relationship Id="rId2" Type="http://schemas.openxmlformats.org/officeDocument/2006/relationships/hyperlink" Target="https://www.youtube.com/watch?time_continue=37&amp;v=QbH04IN7Kt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cs/Fondy-EU/2014-2020/Operacni-programy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cs/Jak-na-projekt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b.org/efsi/how-does-a-project-get-efsi-financing/index.ht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cohesiondata.ec.europa.eu/funds" TargetMode="External"/><Relationship Id="rId2" Type="http://schemas.openxmlformats.org/officeDocument/2006/relationships/hyperlink" Target="http://ec.europa.eu/regional_policy/index.cfm/e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otaceeu.cz/getmedia/2ebf4f92-48c8-49b2-a8a1-f7b2ae05d447/Abeceda_aktualizace-2018_fin.pdf" TargetMode="External"/><Relationship Id="rId4" Type="http://schemas.openxmlformats.org/officeDocument/2006/relationships/hyperlink" Target="http://www.dotaceeu.cz/cs/Uvodni-stran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business-economy-euro/economic-and-fiscal-policy-coordination/eu-economic-governance-monitoring-prevention-correction/european-semester/european-semester-your-country_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eurostat/web/nuts/backgroun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2100D-B4B4-4BFB-950E-86C9AD042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42368"/>
            <a:ext cx="7886700" cy="1325563"/>
          </a:xfrm>
        </p:spPr>
        <p:txBody>
          <a:bodyPr/>
          <a:lstStyle/>
          <a:p>
            <a:pPr algn="ctr"/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Fondy Evropské unie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E1B129B-1AF3-4CEC-99ED-178B915B1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295775"/>
            <a:ext cx="7886700" cy="1881188"/>
          </a:xfrm>
        </p:spPr>
        <p:txBody>
          <a:bodyPr anchor="b"/>
          <a:lstStyle/>
          <a:p>
            <a:pPr marL="0" indent="0" algn="ctr">
              <a:lnSpc>
                <a:spcPct val="100000"/>
              </a:lnSpc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Evropské finanční právo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Jaro 2018</a:t>
            </a:r>
          </a:p>
          <a:p>
            <a:pPr marL="0" indent="0" algn="ctr">
              <a:lnSpc>
                <a:spcPct val="100000"/>
              </a:lnSpc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r">
              <a:lnSpc>
                <a:spcPct val="100000"/>
              </a:lnSpc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Romana Buzková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393058@mail.muni.cz</a:t>
            </a:r>
          </a:p>
        </p:txBody>
      </p:sp>
    </p:spTree>
    <p:extLst>
      <p:ext uri="{BB962C8B-B14F-4D97-AF65-F5344CB8AC3E}">
        <p14:creationId xmlns:p14="http://schemas.microsoft.com/office/powerpoint/2010/main" val="631604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F48F07-15D6-43F9-87BC-9C5597E44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8925"/>
            <a:ext cx="7886700" cy="4351338"/>
          </a:xfrm>
        </p:spPr>
        <p:txBody>
          <a:bodyPr/>
          <a:lstStyle/>
          <a:p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Představení politiky soudržnosti: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https://www.youtube.com/watch?time_continue=37&amp;v=QbH04IN7Ktg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období 2014-2020 sledovány dva hlavní cíle: 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Investice pro růst a zaměstnanost 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Evropská územní spolupráce 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Závěry 7. kohezní zprávy z října 2017: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http://ec.europa.eu/regional_policy/en/information/cohesion-report/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B7600F-AAF2-4FBD-A354-47745CD50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Solidarita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praxi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evropská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politika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soudržnosti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255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FE0A9AE5-27FA-4AE5-A5AC-FA9FF6C6405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306" y="3429000"/>
            <a:ext cx="2832894" cy="2832894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C865A2-B16A-419B-A41C-D3D51515A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Podoba kohezní politiky po roce 2020 je jedním z témat aktuální diskuze k budoucnosti Evropské unie s ohledem na Brexit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Hranice mezi regiony Irska a Severního Irska???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Budoucí podoba rozpočtu EU ???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Délka programového období ???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Zjednodušení a méně pravidel ???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Méně kontrol příjemců dotací ???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Sloučení fondů ???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A2FBCB-5BDB-419B-81C0-0B0991EC0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Podoba politiky soudržnosti post-2020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23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F26B80-F36D-4183-A08D-1CC863984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Regional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Development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(ERDF)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Největší z ESI fondů - téměř 200 miliard EUR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Cíl: posílení hospodářské a sociální soudržnosti vyrovnáváním rozdílů mezi regiony EU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Podporuje: investice do sektorů posilujících růst, konkurenceschopnost, malé a střední podniky, vytváření pracovních míst, výzkum, investice do infrastruktury, projekty Evropské územní spolupráce </a:t>
            </a:r>
          </a:p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91720CE-B9C7-4A1E-8E9E-D513DFFD0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fond pro regionální rozvoj (EFRR)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407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518B67-D763-4AD7-AB8C-ED9453CED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(ESF)</a:t>
            </a:r>
          </a:p>
          <a:p>
            <a:pPr marL="0" indent="0">
              <a:buNone/>
            </a:pPr>
            <a:endParaRPr lang="cs-CZ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84 miliard EUR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Cíl: zlepšení příležitostí k zaměstnání a vzdělávání, pomoc znevýhodněným osobám a lidem ohroženým chudobou či sociálním vyloučením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Podporuje: investice do lidských zdrojů, mobilitu pracovnách sil, zaměstnanost mladých, rozvoj vzdělávacích a rekvalifikačních programů, posilování institucionálních kapacit, sociální začleňování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39E298-E044-4020-B629-2C10DD7F6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sociální fond (ESF)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909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9D6CA9-9CD3-4057-B146-9989788A5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Cohesion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(CF)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63 miliard EUR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Cíl: podpora členských států, jejichž HND je nižší než 90% průměru HND na obyvatele EU </a:t>
            </a:r>
            <a:r>
              <a:rPr lang="cs-CZ" sz="20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→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Bulharsko, ČR, Estonsko, Chorvatsko, Kypr, Litva, Lotyšsko, Maďarsko, Malta, Polsko, Portugalsko, Rumunsko, Řecko, Slovensko, Slovinsko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Podporuje: transevropské dopravní sítě, infrastrukturní projekty, projekty týkající se životního prostředí a energetiky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32E8CA5-6DAD-480E-8709-70E0983B3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 soudržnosti (FS)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563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60D4BE-F3E9-45B7-9178-30090ECE6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Agricultural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Rural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Development (EAFRD)</a:t>
            </a:r>
          </a:p>
          <a:p>
            <a:pPr marL="0" indent="0">
              <a:buNone/>
            </a:pPr>
            <a:endParaRPr lang="cs-CZ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99 miliard EUR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Nástroj společné zemědělské politiky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Cíl: podpora konkurenceschopnosti zemědělství a lesnictví, udržitelného hospodaření a rozvoje venkovských oblastí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Podporuje: efektivní využívání vody a energie v zemědělství, diverzifikaci hospodářství, ochranu biologické rozmanitosti, snižování emisí skleníkových plynů </a:t>
            </a:r>
          </a:p>
          <a:p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665B35-C1BC-4315-B504-F1AFA8677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zemědělský fond pro rozvoj venkova (EZFRV)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61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EC0F87-E990-4321-9840-928908EA1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Maritime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Fisheries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</a:t>
            </a:r>
            <a:r>
              <a:rPr lang="cs-CZ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(EMFF)</a:t>
            </a:r>
          </a:p>
          <a:p>
            <a:endParaRPr lang="cs-CZ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5,7 miliard EUR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Nástroj společné rybářské politiky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Cíl: trvale udržitelný rozvoj rybolovu a akvakultury, snížení negativních dopadů rybolovu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Podporuje: ochranu a obnovu vodní biologické rozmanitosti a ekosystémů, rozvoj nových technologií, modernizaci plavidel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AFAB50E-5CE6-4FE4-BD72-83ADD4B1F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námořní a rybářský fond (ENRF)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11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C35C20-8F9D-4A85-BF8E-41B5A692B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Financování z EU může mít 2 podoby: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Centrální řízení fondů (Evropská komise)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Sdílené řízení fondů (Evropská komise + členské státy) → ESIF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Realizace operačních programů probíhá na národní úrovni 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Členské státy nesou primární zodpovědnost za vytvoření systému řízení a kontroly, který bude v souladu s požadavky nařízení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Komise hraje úlohu dohledu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B07E05-8C05-49EE-945D-0424A3755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Sdílené řízení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042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B938E0-6359-40C2-B0A5-8551DC8EB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Národní orgán pro koordinaci (NOK) – Ministerstvo pro místní rozvoj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Odpovědný za realizaci dohody o partnerství, informuje veřejnost </a:t>
            </a:r>
          </a:p>
          <a:p>
            <a:pPr marL="457200" lvl="1" indent="0">
              <a:buNone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Řídící orgány – Jednotlivá ministerstva 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Odpovídají za řízení, provádění, monitoring a kontrolu operačních programů v souladu se zásadou řádného finančního řízení dle článku 125 obecného nařízení</a:t>
            </a:r>
          </a:p>
          <a:p>
            <a:pPr marL="457200" lvl="1" indent="0">
              <a:buNone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Platební a certifikační orgán (PCO) – Ministerstvo financí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Předkládá EK žádosti o platby, přijímá a spravuje prostředky z EU, je zodpovědný za celkové finanční řízení a certifikaci výdajů, provádí kontrolní činnost 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Ministerstvo financí vykonává rovněž funkci auditního orgánu</a:t>
            </a:r>
          </a:p>
          <a:p>
            <a:pPr marL="457200" lvl="1" indent="0">
              <a:buNone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CE0EAD-105A-4296-A91D-CAF44B56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Orgány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852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C0A72E-8832-4E33-A578-698388083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Platební agentura – Státní zemědělský intervenční fond 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případě společné zemědělské politiky</a:t>
            </a:r>
          </a:p>
          <a:p>
            <a:pPr marL="457200" lvl="1" indent="0">
              <a:buNone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Zprostředkující subjekty řídících orgánů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Pověřeny řízením části operačního programu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Např. Státní fond dopravní infrastruktury (Ministerstvo dopravy)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4E92ACA-DBAD-4B82-BE38-30176ECC1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Orgány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01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CB9BEB-2273-4F20-9E5C-C86C8C174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Základní přehled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Evropské strukturální a investiční fondy – obecný úvod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Politika soudržnosti Evropské unie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Evropské strukturální a investiční fondy – představení jednotlivých fondů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Sdílené řízení a principy provádění politiky soudržnosti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Programové období 2014-2020 v České republice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Čerpání dotací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Ostatní unijní fondy a programy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0FE7125-C5F2-4322-882D-C1DEDC54D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Osnova přednášky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795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77B843-12D9-433A-9C00-A6BD0EA65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 programování a plánování</a:t>
            </a:r>
          </a:p>
          <a:p>
            <a:pPr marL="0" indent="0">
              <a:buNone/>
            </a:pPr>
            <a:endParaRPr lang="cs-CZ" sz="20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Zahrnuje vícestupňový proces organizace, rozhodování a financování umožňující koordinaci fondů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Víceletý základ programových období (7 let jako VFR)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Podpora je prováděna na základě integrovaných programových dokumentů současně pokrývajících víceoborové zaměření → finanční prostředky jsou alokovány na programy, nikoliv na konkrétní projekty</a:t>
            </a:r>
          </a:p>
          <a:p>
            <a:pPr lvl="2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EU: Společný strategický rámec</a:t>
            </a:r>
          </a:p>
          <a:p>
            <a:pPr lvl="2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Členské státy: dohody o partnerství (schváleny EK)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Záměrem je zajistit komplexní řešení v dlouhodobém horizontu</a:t>
            </a:r>
          </a:p>
          <a:p>
            <a:pPr marL="457200" lvl="1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9E0495-B93B-4A5F-B615-F7D2AA647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Principy provádění politiky soudržnosti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597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8924A-6ACD-4BFD-8DCC-9FDA5412A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1800"/>
            <a:ext cx="7886700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 partnerství </a:t>
            </a:r>
          </a:p>
          <a:p>
            <a:pPr marL="0" indent="0">
              <a:buNone/>
            </a:pPr>
            <a:endParaRPr lang="cs-CZ" sz="20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Zahrnuje kooperaci různých subjektů ve všech etapách administrace ESI fondů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Evropská komise, vláda, ekonomičtí a sociální partneři, místní a regionální subjekty, zástupci neziskového sektoru, orgány ochrany životního prostředí a další</a:t>
            </a:r>
          </a:p>
          <a:p>
            <a:pPr marL="457200" lvl="1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cs-CZ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 koncentrace</a:t>
            </a:r>
          </a:p>
          <a:p>
            <a:pPr marL="0" indent="0">
              <a:buNone/>
            </a:pPr>
            <a:endParaRPr lang="cs-CZ" sz="20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Smyslem je koncentrace podpory nejpotřebnějším regionům a zároveň na aktivity, které přinesou maximální užitek</a:t>
            </a:r>
          </a:p>
          <a:p>
            <a:pPr lvl="1"/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C2D2ACF-9E98-44D2-81E8-5A1E75E75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Principy provádění politiky soudržnosti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780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ABEBF8-5725-48F1-A0A0-7FB1A6586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cs-CZ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 doplňkovosti (</a:t>
            </a:r>
            <a:r>
              <a:rPr lang="cs-CZ" sz="2000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adicionality</a:t>
            </a:r>
            <a:r>
              <a:rPr lang="cs-CZ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cs-CZ" sz="20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Finanční prostředky poskytnuté Evropskou unií mají pouze doplňkový charakter a na financování projektů se podílejí především zdroje národní</a:t>
            </a:r>
          </a:p>
          <a:p>
            <a:pPr marL="457200" lvl="1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cs-CZ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 monitorování a vyhodnocování</a:t>
            </a:r>
          </a:p>
          <a:p>
            <a:pPr marL="0" indent="0">
              <a:buNone/>
            </a:pPr>
            <a:endParaRPr lang="cs-CZ" sz="20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Podstatou je průběžné sledování a vyhodnocování využívání unijních prostředků ve všech fázích projektu s cílem zajistit co nejvyšší efektivitu</a:t>
            </a:r>
          </a:p>
          <a:p>
            <a:endParaRPr lang="cs-CZ" sz="20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6FB75FB-D170-4FD0-ABB2-805571F8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Principy provádění politiky soudržnosti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576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A0A253-223F-4245-8F75-23489D829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Uplatňování zásad subsidiarity a proporcionality dle článku 5 Smlouvy o Evropské unii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Horizontální priority → uplatňují se napříč všemi oblastmi a operačními programy: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Rovné příležitosti pro všechny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Nediskriminace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Udržitelný rozvoj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DE01E9-4131-497F-B890-297C12283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Principy provádění politiky soudržnosti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4906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E1C4A-E089-4661-B9EE-F9DE83438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Celkem téměř 24 miliard EUR pro Českou republiku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9E9DA8F-08C4-4228-9BFE-DA0BE698ECD8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en-US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Principy provádění politiky soudržnosti</a:t>
            </a:r>
            <a:endParaRPr lang="cs-CZ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F24611A4-8A99-495B-A83B-C1AD2A05F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Programové období 2014-2020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19F681D-0170-46EB-95BE-D71D34BD0C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13" t="36852" r="36562" b="27222"/>
          <a:stretch/>
        </p:blipFill>
        <p:spPr>
          <a:xfrm>
            <a:off x="1532741" y="2562225"/>
            <a:ext cx="6078519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7040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6A0389-3EB5-45EB-ABA1-6CDB9A07E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11325"/>
            <a:ext cx="7886700" cy="4351338"/>
          </a:xfrm>
        </p:spPr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Počet národních operačních programů snížen na 10: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 Doprava, Integrovaný regionální operační program, OP Podnikání a inovace pro konkurenceschopnost, OP Výzkum, vývoj a vzdělávání, OP Životní prostředí, Program rozvoje venkova, OP Zaměstnanost, OP Technická pomoc, OP Praha – pól růstu, OP Rybářství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programů přeshraniční spolupráce 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programů nadnárodní a meziregionální spolupráce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Jednotné metodické prostředí → soubor standardizovaných pravidel rozdělených do metodických dokumentů schválených usnesením vlády, které jsou promítnuty také do pravidel pro žadatele a příjemce 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Podrobněji viz 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http://www.dotaceeu.cz/cs/Fondy-EU/2014-2020/Operacni-programy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B49AFF4-CAE9-4FF5-80E2-7FC3B4D9A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Programové období 2014-2020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432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2237A1-202B-4089-A6E2-800236EB5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http://www.dotaceeu.cz/cs/Jak-na-projekt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Projektový záměr, nalezení vhodné výzvy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Podání žádosti o podporu (elektronicky) 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Hodnocení a výběr žádostí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Realizace projektu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Monitorování 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Žádost o platbu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Kontrola a publicita projektu 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Udržitelnost projektu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Hrozba sankcí při neplnění povinností!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7BD4DAD-EFE7-4C64-9F8F-18416877B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Čerpání dotací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59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578D6F-4089-47B5-B18E-35AC8B925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fond pro strategické investice (EFSI)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Centrální pilíř investičního plánu pro Evropu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Spolupráce s Evropskou investiční bankou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Představuje záruku z rozpočtu EU, která skupině EIB poskytuje ochranu před ztrátou → skupina EIB může financovat rizikovější projekty, než by financovala za běžných okolností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Neexistují zde žádné kvóty – ani pro jednotlivá odvětví, ani pro jednotlivé státy (financování je čistě otázkou poptávky)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Podrobněji viz 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http://www.eib.org/efsi/how-does-a-project-get-efsi-financing/index.htm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FF33CA-EEA0-44F3-852E-DB31D020E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Ostatní fondy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0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BA413D-D874-40D0-B072-0E6D3A02A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fond pro přizpůsobení se globalizaci (EGF)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Poskytuje pomoc pracovníkům, kteří byli propuštěni v důsledku velkých strukturálních změn (může se jednat například o situaci, kdy musí velký podnik v důsledku globální hospodářské a finanční krize ukončit svou činnost nebo svůj provoz přesunout mimo EU)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 solidarity Evropské unie (EUSF)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Byl zřízen, aby bylo možné v případě přírodních katastrof pomoci postiženým regionům (zřízení fondu bylo odezvou na rozsáhlé povodně v zemích střední Evropy v roce 2002)</a:t>
            </a:r>
            <a:endParaRPr lang="cs-CZ" sz="20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A1B7438-B726-4129-BA93-1E046A853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Ostatní fondy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5298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024511-2C86-4752-BA68-AAD1FFC4E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Jsou financované přímo z rozpočtu EU a slouží na podporu konkrétních projektů přispívajících k rozvoji unijních cílů a zájmů 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Míra spolufinancování z EU 40-75%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Podporované oblasti: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Vzdělávání a mobilita osob (Erasmus+)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Výzkum, vývoj a inovace (Horizont 2020)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Doprava (CEF)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Podnikání (COSME)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Životní prostředí (LIFE)</a:t>
            </a:r>
          </a:p>
          <a:p>
            <a:pPr lvl="1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další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3AAFCF-74A4-4D12-9E05-2354253DB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Komunitární programy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5C64DA-5268-40D8-8C45-12A4717D7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777" y="4959090"/>
            <a:ext cx="2498095" cy="121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53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7CADB-A51D-4174-82B3-560166296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34220"/>
          </a:xfrm>
        </p:spPr>
        <p:txBody>
          <a:bodyPr/>
          <a:lstStyle/>
          <a:p>
            <a:r>
              <a:rPr 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Základní přehled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34A52E2-6A30-4F16-BE6D-6CDD41DFFC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870457"/>
              </p:ext>
            </p:extLst>
          </p:nvPr>
        </p:nvGraphicFramePr>
        <p:xfrm>
          <a:off x="628650" y="1748124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Šipka: nahoru, doprava i doleva 4">
            <a:extLst>
              <a:ext uri="{FF2B5EF4-FFF2-40B4-BE49-F238E27FC236}">
                <a16:creationId xmlns:a16="http://schemas.microsoft.com/office/drawing/2014/main" id="{AFD862C9-BFBD-416E-A7D3-8FA79188FF28}"/>
              </a:ext>
            </a:extLst>
          </p:cNvPr>
          <p:cNvSpPr/>
          <p:nvPr/>
        </p:nvSpPr>
        <p:spPr>
          <a:xfrm rot="10800000">
            <a:off x="3348038" y="2421129"/>
            <a:ext cx="2447925" cy="160020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B1C7045-CFE8-427D-BD7D-95973B3F1FFB}"/>
              </a:ext>
            </a:extLst>
          </p:cNvPr>
          <p:cNvSpPr txBox="1"/>
          <p:nvPr/>
        </p:nvSpPr>
        <p:spPr>
          <a:xfrm>
            <a:off x="357183" y="1813173"/>
            <a:ext cx="296227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Evropské strukturální a investiční fondy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fond pro regionální rozvoj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sociální fond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 soudržnosti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zemědělský fond pro rozvoj venkova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námořní a rybářský fond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D1F1D39-765C-4463-8123-49E5BF2209C8}"/>
              </a:ext>
            </a:extLst>
          </p:cNvPr>
          <p:cNvSpPr txBox="1"/>
          <p:nvPr/>
        </p:nvSpPr>
        <p:spPr>
          <a:xfrm>
            <a:off x="3590925" y="4296940"/>
            <a:ext cx="35623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Ostatní fondy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fond pro strategické investice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fond pro přizpůsobení se globalizaci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 solidarity Evropské unie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68E91E5-9456-4594-A06F-B1795D64E381}"/>
              </a:ext>
            </a:extLst>
          </p:cNvPr>
          <p:cNvSpPr txBox="1"/>
          <p:nvPr/>
        </p:nvSpPr>
        <p:spPr>
          <a:xfrm>
            <a:off x="5919785" y="1813173"/>
            <a:ext cx="31099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Komunitární programy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Horizont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Erasmus+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další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F02FF19-7495-45D4-8092-9A278223D052}"/>
              </a:ext>
            </a:extLst>
          </p:cNvPr>
          <p:cNvSpPr txBox="1"/>
          <p:nvPr/>
        </p:nvSpPr>
        <p:spPr>
          <a:xfrm>
            <a:off x="552450" y="6170517"/>
            <a:ext cx="3867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(+ tzv. nástroj předvstupní pomoci) </a:t>
            </a:r>
          </a:p>
        </p:txBody>
      </p:sp>
    </p:spTree>
    <p:extLst>
      <p:ext uri="{BB962C8B-B14F-4D97-AF65-F5344CB8AC3E}">
        <p14:creationId xmlns:p14="http://schemas.microsoft.com/office/powerpoint/2010/main" val="3175386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752291-4AD6-4A05-9C08-B1D913A18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Evropská komise: 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http://ec.europa.eu/regional_policy/index.cfm/en/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https://cohesiondata.ec.europa.eu/funds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Ministerstvo pro místní rozvoj: 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http://www.dotaceeu.cz/cs/Uvodni-strana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Abeceda fondů EU (publikace MMR):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http://www.dotaceeu.cz/getmedia/2ebf4f92-48c8-49b2-a8a1-f7b2ae05d447/Abeceda_aktualizace-2018_fin.pdf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8ABA0A-3293-47CE-9DDD-9F33C111C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cs-CZ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Užitečné odkazy a další zdroje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39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3248D2-27E2-433B-8DB3-FF186D53D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programovém období 2014-2020 celkem 5 fondů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Nařízení Evropského parlamentu a Rady (EU) č. 1303/2013 o společných ustanoveních o EFRR, ESF, FS, EZFRV a ENRF (tzv. obecné nařízení) + specifikující nařízení každého fondu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Provázanost fondů a jejich tematických cílů se strategií Evropa 2020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Zároveň se každý fond soustředí na své prioritní oblasti</a:t>
            </a: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59430BE-D0E5-4F64-8C4B-7E9DD2727243}"/>
              </a:ext>
            </a:extLst>
          </p:cNvPr>
          <p:cNvSpPr txBox="1">
            <a:spLocks/>
          </p:cNvSpPr>
          <p:nvPr/>
        </p:nvSpPr>
        <p:spPr bwMode="auto">
          <a:xfrm>
            <a:off x="628650" y="0"/>
            <a:ext cx="7886700" cy="73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Evropské strukturální a investiční fondy (ESIF)</a:t>
            </a:r>
          </a:p>
        </p:txBody>
      </p:sp>
    </p:spTree>
    <p:extLst>
      <p:ext uri="{BB962C8B-B14F-4D97-AF65-F5344CB8AC3E}">
        <p14:creationId xmlns:p14="http://schemas.microsoft.com/office/powerpoint/2010/main" val="4008608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FA6F08-8F92-4228-B68D-2706D2E13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Strategie pro inteligentní a udržitelný růst podporující začlenění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Představuje hlavní hospodářskou reformní agendu Evropské unie s výhledem do roku 2020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hlavních cílů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souladu s nimi si členské státy ve spolupráci s Evropskou komisí stanovily jednotlivé národní cíle s ohledem na svá hospodářská a sociální specifika</a:t>
            </a:r>
          </a:p>
          <a:p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Statistiky a cíle pro každý členský stát viz 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https://ec.europa.eu/info/business-economy-euro/economic-and-fiscal-policy-coordination/eu-economic-governance-monitoring-prevention-correction/european-semester/european-semester-your-country_en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D4D64BD-F3DB-40C3-83F5-DAE133BFEFBC}"/>
              </a:ext>
            </a:extLst>
          </p:cNvPr>
          <p:cNvSpPr txBox="1">
            <a:spLocks/>
          </p:cNvSpPr>
          <p:nvPr/>
        </p:nvSpPr>
        <p:spPr bwMode="auto">
          <a:xfrm>
            <a:off x="628650" y="0"/>
            <a:ext cx="7886700" cy="73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Evropa 2020</a:t>
            </a:r>
          </a:p>
        </p:txBody>
      </p:sp>
    </p:spTree>
    <p:extLst>
      <p:ext uri="{BB962C8B-B14F-4D97-AF65-F5344CB8AC3E}">
        <p14:creationId xmlns:p14="http://schemas.microsoft.com/office/powerpoint/2010/main" val="3559143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F0F9BC-AC17-46A6-B15F-6F761A183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Dosažení 75% zaměstnanosti obyvatelstva ve věku od 20 do 64 let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Zlepšení podmínek pro výzkum a vývoj: investice ve výši 3% HDP EU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Dosažení cílů 20-20-20 v oblasti klimatu a energie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Zlepšení úrovně vzdělání: 40% obyvatelstva s terciárním vzděláním, míra předčasného ukončení školní docházky pod 10%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Podpora sociálního začlenění, snížení počtu obyvatel ohrožených chudobou o 20 milionů (o 25%)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1FAB7E1-AFDD-452C-A619-07946BE697A9}"/>
              </a:ext>
            </a:extLst>
          </p:cNvPr>
          <p:cNvSpPr txBox="1">
            <a:spLocks/>
          </p:cNvSpPr>
          <p:nvPr/>
        </p:nvSpPr>
        <p:spPr bwMode="auto">
          <a:xfrm>
            <a:off x="628650" y="0"/>
            <a:ext cx="7886700" cy="73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Evropa 2020 - cíle</a:t>
            </a:r>
          </a:p>
        </p:txBody>
      </p:sp>
    </p:spTree>
    <p:extLst>
      <p:ext uri="{BB962C8B-B14F-4D97-AF65-F5344CB8AC3E}">
        <p14:creationId xmlns:p14="http://schemas.microsoft.com/office/powerpoint/2010/main" val="352209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C893E71C-5373-4A03-A48A-3985BF399CC2}"/>
              </a:ext>
            </a:extLst>
          </p:cNvPr>
          <p:cNvSpPr txBox="1">
            <a:spLocks/>
          </p:cNvSpPr>
          <p:nvPr/>
        </p:nvSpPr>
        <p:spPr bwMode="auto">
          <a:xfrm>
            <a:off x="628650" y="0"/>
            <a:ext cx="7886700" cy="73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Evropské strukturální a investiční fondy (ESIF)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8480694-A4A7-4D72-B48D-CD9DE3D8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Podpora jednotlivých politik EU dle ESI fondů: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Politika soudržnosti 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fond pro regionální rozvoj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sociální fond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 soudržnosti</a:t>
            </a:r>
          </a:p>
          <a:p>
            <a:pPr marL="457200" lvl="1" indent="0">
              <a:buNone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Společná zemědělská politika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zemědělský fond pro rozvoj venkova</a:t>
            </a:r>
          </a:p>
          <a:p>
            <a:pPr marL="457200" lvl="1" indent="0">
              <a:buNone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Společná rybářská politika</a:t>
            </a:r>
          </a:p>
          <a:p>
            <a:pPr lvl="1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námořní a rybářský fond</a:t>
            </a:r>
          </a:p>
        </p:txBody>
      </p:sp>
    </p:spTree>
    <p:extLst>
      <p:ext uri="{BB962C8B-B14F-4D97-AF65-F5344CB8AC3E}">
        <p14:creationId xmlns:p14="http://schemas.microsoft.com/office/powerpoint/2010/main" val="2640298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F6054C-BBC8-4056-8282-CF7F0CF56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1800"/>
            <a:ext cx="7886700" cy="4351338"/>
          </a:xfrm>
        </p:spPr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Politika hospodářské, sociální a územní soudržnosti; kohezní politika; regionální politika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Zakotvena v článku 174 a násl. Smlouvy o fungování Evropské unie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Hlavní investiční politika EU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Jejím cílem je odstranění nepříznivých dopadů integrace, podpora harmonického a vyváženého rozvoje, snižování sociálních a ekonomických disparit mezi regiony → největší část finanční podpory cílí na znevýhodněné regiony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Tvoří v současnosti asi 1/3 unijního rozpočtu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Klasifikace regionů viz 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http://ec.europa.eu/eurostat/web/nuts/background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cs-CZ" i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1546F48-6D3A-43BA-A9D6-696FC9D91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Solidarita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praxi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evropská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politika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soudržnosti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583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>
            <a:extLst>
              <a:ext uri="{FF2B5EF4-FFF2-40B4-BE49-F238E27FC236}">
                <a16:creationId xmlns:a16="http://schemas.microsoft.com/office/drawing/2014/main" id="{E8A1D1D1-D49E-4162-8FAD-8C7BA8974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23900"/>
          </a:xfrm>
        </p:spPr>
        <p:txBody>
          <a:bodyPr/>
          <a:lstStyle/>
          <a:p>
            <a:pPr eaLnBrk="1" hangingPunct="1"/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Solidarita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praxi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evropská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politika</a:t>
            </a:r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soudržnosti</a:t>
            </a:r>
            <a:endParaRPr lang="nl-BE" altLang="en-US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CE17CEC-E83A-4228-AD20-253CD5AB2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2451896"/>
            <a:ext cx="3041650" cy="1443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cs-CZ" altLang="en-US" sz="16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fond pro regionální rozvoj</a:t>
            </a:r>
            <a:endParaRPr lang="en-US" altLang="en-US" sz="1600" dirty="0">
              <a:solidFill>
                <a:srgbClr val="59595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cs-CZ" altLang="en-US" sz="16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Evropský sociální fond</a:t>
            </a:r>
            <a:endParaRPr lang="en-US" altLang="en-US" sz="1600" dirty="0">
              <a:solidFill>
                <a:srgbClr val="59595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en-US" altLang="en-US" sz="16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 </a:t>
            </a:r>
            <a:r>
              <a:rPr lang="cs-CZ" altLang="en-US" sz="16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soudržnosti</a:t>
            </a:r>
            <a:endParaRPr lang="cs-CZ" altLang="en-US" sz="160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00" name="Rectangle 6">
            <a:extLst>
              <a:ext uri="{FF2B5EF4-FFF2-40B4-BE49-F238E27FC236}">
                <a16:creationId xmlns:a16="http://schemas.microsoft.com/office/drawing/2014/main" id="{7810B2EC-0F6F-4507-A3E2-2486A025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215" y="4396046"/>
            <a:ext cx="291893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Méně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rozvinuté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regiony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HDP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hlavu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nižší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než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75 %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průměru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EU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Přechodové regiony: HDP na hlavu od 75 % do 90 % průměru EU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200" dirty="0">
              <a:solidFill>
                <a:srgbClr val="59595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Více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rozvinuté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regiony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HDP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hlavu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vyšší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než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90 % </a:t>
            </a:r>
            <a:r>
              <a:rPr lang="en-GB" altLang="en-US" sz="1200" dirty="0" err="1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průměru</a:t>
            </a:r>
            <a:r>
              <a:rPr lang="en-GB" altLang="en-US" sz="12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EU</a:t>
            </a:r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2B3722D7-8384-48CF-AE45-3FC6AF2F3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7150" y="1131888"/>
            <a:ext cx="733107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2014–2020: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Investice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ve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výši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352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miliard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EUR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směřující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do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infrastruktury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,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podniků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,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životního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prostředí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a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vzdělávání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pracovníků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jako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podpora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chudších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regionů</a:t>
            </a:r>
            <a:r>
              <a:rPr lang="en-US" altLang="en-US" sz="1800" dirty="0">
                <a:solidFill>
                  <a:srgbClr val="359AC2"/>
                </a:solidFill>
                <a:latin typeface="Verdana" panose="020B0604030504040204" pitchFamily="34" charset="0"/>
              </a:rPr>
              <a:t> a </a:t>
            </a:r>
            <a:r>
              <a:rPr lang="en-US" altLang="en-US" sz="1800" dirty="0" err="1">
                <a:solidFill>
                  <a:srgbClr val="359AC2"/>
                </a:solidFill>
                <a:latin typeface="Verdana" panose="020B0604030504040204" pitchFamily="34" charset="0"/>
              </a:rPr>
              <a:t>občanů</a:t>
            </a:r>
            <a:endParaRPr lang="en-US" altLang="en-US" sz="1800" dirty="0">
              <a:solidFill>
                <a:srgbClr val="359AC2"/>
              </a:solidFill>
              <a:latin typeface="Verdana" panose="020B0604030504040204" pitchFamily="34" charset="0"/>
            </a:endParaRPr>
          </a:p>
        </p:txBody>
      </p:sp>
      <p:pic>
        <p:nvPicPr>
          <p:cNvPr id="4102" name="Picture 11">
            <a:extLst>
              <a:ext uri="{FF2B5EF4-FFF2-40B4-BE49-F238E27FC236}">
                <a16:creationId xmlns:a16="http://schemas.microsoft.com/office/drawing/2014/main" id="{176E5A5F-0D86-4251-8208-2B869D8B3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182" y="4522993"/>
            <a:ext cx="2571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12">
            <a:extLst>
              <a:ext uri="{FF2B5EF4-FFF2-40B4-BE49-F238E27FC236}">
                <a16:creationId xmlns:a16="http://schemas.microsoft.com/office/drawing/2014/main" id="{5D41E66A-BCF3-4B6D-9037-F69DD6035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866" y="5061813"/>
            <a:ext cx="2190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13">
            <a:extLst>
              <a:ext uri="{FF2B5EF4-FFF2-40B4-BE49-F238E27FC236}">
                <a16:creationId xmlns:a16="http://schemas.microsoft.com/office/drawing/2014/main" id="{EF758556-FB3E-4F81-9A03-726C39732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66" y="5623721"/>
            <a:ext cx="21907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1">
            <a:extLst>
              <a:ext uri="{FF2B5EF4-FFF2-40B4-BE49-F238E27FC236}">
                <a16:creationId xmlns:a16="http://schemas.microsoft.com/office/drawing/2014/main" id="{F3242BCB-9734-4DF9-A9ED-F12ED193EA8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00" t="2669"/>
          <a:stretch/>
        </p:blipFill>
        <p:spPr bwMode="auto">
          <a:xfrm>
            <a:off x="4388008" y="2162175"/>
            <a:ext cx="4270217" cy="4247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1673</Words>
  <Application>Microsoft Office PowerPoint</Application>
  <PresentationFormat>Předvádění na obrazovce (4:3)</PresentationFormat>
  <Paragraphs>258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Verdana</vt:lpstr>
      <vt:lpstr>15_Office Theme</vt:lpstr>
      <vt:lpstr>Fondy Evropské unie</vt:lpstr>
      <vt:lpstr>Osnova přednášky</vt:lpstr>
      <vt:lpstr>Základní přehled </vt:lpstr>
      <vt:lpstr>Prezentace aplikace PowerPoint</vt:lpstr>
      <vt:lpstr>Prezentace aplikace PowerPoint</vt:lpstr>
      <vt:lpstr>Prezentace aplikace PowerPoint</vt:lpstr>
      <vt:lpstr>Prezentace aplikace PowerPoint</vt:lpstr>
      <vt:lpstr>Solidarita v praxi - evropská politika soudržnosti</vt:lpstr>
      <vt:lpstr>Solidarita v praxi - evropská politika soudržnosti</vt:lpstr>
      <vt:lpstr>Solidarita v praxi - evropská politika soudržnosti</vt:lpstr>
      <vt:lpstr>Podoba politiky soudržnosti post-2020</vt:lpstr>
      <vt:lpstr>Evropský fond pro regionální rozvoj (EFRR)</vt:lpstr>
      <vt:lpstr>Evropský sociální fond (ESF)</vt:lpstr>
      <vt:lpstr>Fond soudržnosti (FS)</vt:lpstr>
      <vt:lpstr>Evropský zemědělský fond pro rozvoj venkova (EZFRV)</vt:lpstr>
      <vt:lpstr>Evropský námořní a rybářský fond (ENRF)</vt:lpstr>
      <vt:lpstr>Sdílené řízení</vt:lpstr>
      <vt:lpstr>Orgány</vt:lpstr>
      <vt:lpstr>Orgány</vt:lpstr>
      <vt:lpstr>Principy provádění politiky soudržnosti</vt:lpstr>
      <vt:lpstr>Principy provádění politiky soudržnosti</vt:lpstr>
      <vt:lpstr>Principy provádění politiky soudržnosti</vt:lpstr>
      <vt:lpstr>Principy provádění politiky soudržnosti</vt:lpstr>
      <vt:lpstr>Programové období 2014-2020</vt:lpstr>
      <vt:lpstr>Programové období 2014-2020</vt:lpstr>
      <vt:lpstr>Čerpání dotací</vt:lpstr>
      <vt:lpstr>Ostatní fondy</vt:lpstr>
      <vt:lpstr>Ostatní fondy</vt:lpstr>
      <vt:lpstr>Komunitární programy</vt:lpstr>
      <vt:lpstr>Užitečné odkazy a další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2015-01-27T13:25:04Z</dcterms:created>
  <dcterms:modified xsi:type="dcterms:W3CDTF">2018-04-06T09:50:20Z</dcterms:modified>
</cp:coreProperties>
</file>