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301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22" r:id="rId10"/>
    <p:sldId id="318" r:id="rId11"/>
    <p:sldId id="319" r:id="rId12"/>
    <p:sldId id="320" r:id="rId13"/>
    <p:sldId id="321" r:id="rId14"/>
    <p:sldId id="323" r:id="rId15"/>
    <p:sldId id="324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0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13" d="100"/>
          <a:sy n="113" d="100"/>
        </p:scale>
        <p:origin x="165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Dokazování a rozhodnutí v trestním řízení –  9. 3.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Dokazování a rozhodnutí v trestním řízení –  9. 3.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Dokazování a rozhodnutí v trestním řízení –  9. 3. 2018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Dokazování a rozhodnutí v trestním řízení –  9. 3. 2018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/>
              <a:t>Dokazování</a:t>
            </a:r>
            <a:br>
              <a:rPr lang="cs-CZ"/>
            </a:br>
            <a:br>
              <a:rPr lang="cs-CZ"/>
            </a:br>
            <a:r>
              <a:rPr lang="cs-CZ"/>
              <a:t>Rozhodnutí v trestním řízení </a:t>
            </a:r>
            <a:br>
              <a:rPr lang="cs-CZ"/>
            </a:br>
            <a:br>
              <a:rPr lang="cs-CZ"/>
            </a:br>
            <a:br>
              <a:rPr lang="cs-CZ"/>
            </a:br>
            <a:r>
              <a:rPr lang="cs-CZ" sz="2000" b="0">
                <a:solidFill>
                  <a:schemeClr val="tx1"/>
                </a:solidFill>
              </a:rPr>
              <a:t>Úvod do trestního práva hmotného a procesního I.</a:t>
            </a:r>
            <a:br>
              <a:rPr lang="cs-CZ" sz="2000" b="0">
                <a:solidFill>
                  <a:schemeClr val="tx1"/>
                </a:solidFill>
              </a:rPr>
            </a:br>
            <a:br>
              <a:rPr lang="cs-CZ" sz="2000" b="0">
                <a:solidFill>
                  <a:schemeClr val="tx1"/>
                </a:solidFill>
              </a:rPr>
            </a:br>
            <a:r>
              <a:rPr lang="cs-CZ" sz="2000" b="0">
                <a:solidFill>
                  <a:schemeClr val="tx1"/>
                </a:solidFill>
              </a:rPr>
              <a:t>Přednáškou provází J. Provazník </a:t>
            </a:r>
            <a:br>
              <a:rPr lang="cs-CZ"/>
            </a:b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994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1C4B5-AF8F-4201-97CF-4D86EE9FE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Výslech obviněného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FE3D4E-7CE4-49EC-975B-3507E2BFA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Právo, nikoliv povinnost</a:t>
            </a:r>
          </a:p>
          <a:p>
            <a:pPr lvl="1" algn="just"/>
            <a:r>
              <a:rPr lang="cs-CZ" sz="2000" dirty="0"/>
              <a:t>může využít zcela, částečně, vypovědět jen to, co chce, ale neodpovídat na otázky</a:t>
            </a:r>
          </a:p>
          <a:p>
            <a:r>
              <a:rPr lang="cs-CZ" dirty="0"/>
              <a:t>Průběh výslechu obecný</a:t>
            </a:r>
          </a:p>
          <a:p>
            <a:pPr lvl="1" algn="just"/>
            <a:r>
              <a:rPr lang="cs-CZ" sz="2000" dirty="0"/>
              <a:t>monologová a dialogová část</a:t>
            </a:r>
          </a:p>
          <a:p>
            <a:pPr lvl="1" algn="just"/>
            <a:endParaRPr lang="cs-CZ" sz="2000" dirty="0"/>
          </a:p>
          <a:p>
            <a:pPr marL="342900" lvl="1" indent="-342900">
              <a:buSzPct val="100000"/>
            </a:pPr>
            <a:r>
              <a:rPr lang="cs-CZ" dirty="0">
                <a:ea typeface="+mn-ea"/>
                <a:cs typeface="+mn-cs"/>
              </a:rPr>
              <a:t>Nemůže být trestně odpovědný za křivou výpověď</a:t>
            </a:r>
          </a:p>
          <a:p>
            <a:pPr marL="342900" lvl="1" indent="-342900">
              <a:buSzPct val="100000"/>
            </a:pPr>
            <a:r>
              <a:rPr lang="cs-CZ" dirty="0">
                <a:ea typeface="+mn-ea"/>
                <a:cs typeface="+mn-cs"/>
              </a:rPr>
              <a:t>Může být trestně odpovědný za křivé obvinění</a:t>
            </a:r>
          </a:p>
          <a:p>
            <a:pPr lvl="1" algn="just"/>
            <a:endParaRPr lang="cs-CZ" sz="20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4E770E-2995-45F3-A317-505994058B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80AA728-BBDA-4F42-9C8C-0445E5AF7E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50836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462C78-6372-4429-B1A2-6EFC637BE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Výslech svědka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B101EE-6E05-4073-8B78-C68645AEE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773239"/>
            <a:ext cx="8082321" cy="4114800"/>
          </a:xfrm>
        </p:spPr>
        <p:txBody>
          <a:bodyPr/>
          <a:lstStyle/>
          <a:p>
            <a:r>
              <a:rPr lang="cs-CZ" dirty="0"/>
              <a:t>Zákaz výslechu</a:t>
            </a:r>
          </a:p>
          <a:p>
            <a:pPr lvl="1"/>
            <a:r>
              <a:rPr lang="cs-CZ" sz="2000" dirty="0"/>
              <a:t>státem uložená či uznávaná povinnost mlčenlivosti</a:t>
            </a:r>
          </a:p>
          <a:p>
            <a:pPr lvl="1"/>
            <a:r>
              <a:rPr lang="cs-CZ" sz="2000" dirty="0"/>
              <a:t>utajované skutečnosti stupně tajné a přísně tajné</a:t>
            </a:r>
          </a:p>
          <a:p>
            <a:pPr lvl="1"/>
            <a:r>
              <a:rPr lang="cs-CZ" sz="2000" dirty="0"/>
              <a:t>neplatí, má-li ve vztahu k tomuto činu oznamovací povinnost</a:t>
            </a:r>
          </a:p>
          <a:p>
            <a:r>
              <a:rPr lang="cs-CZ" dirty="0"/>
              <a:t>Možnost odepření výslechu</a:t>
            </a:r>
          </a:p>
          <a:p>
            <a:pPr lvl="1"/>
            <a:r>
              <a:rPr lang="cs-CZ" sz="2000" dirty="0"/>
              <a:t>ve vztahu k obviněnému příbuzný v pokolení přímém, sourozenec, osvojitel, osvojenec, manžel, partner a druh </a:t>
            </a:r>
          </a:p>
          <a:p>
            <a:pPr lvl="1"/>
            <a:r>
              <a:rPr lang="cs-CZ" sz="2000" dirty="0"/>
              <a:t>přivodil-li by sobě či osobě blízké riziko trestního stíhání</a:t>
            </a:r>
          </a:p>
          <a:p>
            <a:r>
              <a:rPr lang="cs-CZ" dirty="0"/>
              <a:t>Věrohodnost svědka</a:t>
            </a:r>
          </a:p>
          <a:p>
            <a:pPr lvl="1"/>
            <a:r>
              <a:rPr lang="cs-CZ" sz="2000" dirty="0"/>
              <a:t>obecná a specifická</a:t>
            </a:r>
            <a:r>
              <a:rPr lang="cs-CZ" dirty="0"/>
              <a:t> </a:t>
            </a:r>
          </a:p>
          <a:p>
            <a:pPr lvl="1"/>
            <a:r>
              <a:rPr lang="cs-CZ" sz="2000" dirty="0"/>
              <a:t>vs. pravdivost výpovědí</a:t>
            </a:r>
            <a:endParaRPr lang="cs-CZ" dirty="0"/>
          </a:p>
          <a:p>
            <a:r>
              <a:rPr lang="cs-CZ" dirty="0"/>
              <a:t>Trestní odpovědnost za křivou výpověď či křivé obvinění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5A10C73-C892-4ABD-BC2E-51BDE843F3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3ED9078-244A-4E1F-B550-0C1F51F8C3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786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212606-14CB-41F6-A272-0D6E8E6FD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Znalecký posudek a odborné vyjádření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C6DEC8-9959-4749-86C1-ECC8CBC3F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Je-li třeba odborných znalostí</a:t>
            </a:r>
          </a:p>
          <a:p>
            <a:pPr lvl="1"/>
            <a:r>
              <a:rPr lang="cs-CZ" sz="2000" dirty="0"/>
              <a:t>prioritu má odborné vyjádření</a:t>
            </a:r>
          </a:p>
          <a:p>
            <a:pPr algn="just"/>
            <a:r>
              <a:rPr lang="cs-CZ" dirty="0"/>
              <a:t>Znalci zapsaní v seznamu vs. znalci </a:t>
            </a:r>
            <a:r>
              <a:rPr lang="cs-CZ" i="1" dirty="0"/>
              <a:t>ad hoc</a:t>
            </a:r>
            <a:endParaRPr lang="cs-CZ" dirty="0"/>
          </a:p>
          <a:p>
            <a:pPr algn="just"/>
            <a:r>
              <a:rPr lang="cs-CZ" dirty="0"/>
              <a:t>Námitky proti osobě znalce, jeho zaměření či proti formulaci otázek</a:t>
            </a:r>
          </a:p>
          <a:p>
            <a:pPr algn="just"/>
            <a:r>
              <a:rPr lang="cs-CZ" dirty="0"/>
              <a:t>Zpravidla písemný</a:t>
            </a:r>
          </a:p>
          <a:p>
            <a:pPr lvl="1" algn="just"/>
            <a:r>
              <a:rPr lang="cs-CZ" sz="2000" dirty="0"/>
              <a:t>u soudu ústně znalec vysvětluje, doplňuje</a:t>
            </a:r>
          </a:p>
          <a:p>
            <a:pPr algn="just"/>
            <a:r>
              <a:rPr lang="cs-CZ" dirty="0"/>
              <a:t>Znalecký posudek</a:t>
            </a:r>
          </a:p>
          <a:p>
            <a:pPr lvl="1" algn="just"/>
            <a:r>
              <a:rPr lang="cs-CZ" sz="2000" dirty="0"/>
              <a:t>nálezová část</a:t>
            </a:r>
          </a:p>
          <a:p>
            <a:pPr lvl="1" algn="just"/>
            <a:r>
              <a:rPr lang="cs-CZ" sz="2000" dirty="0"/>
              <a:t>posudková část</a:t>
            </a:r>
          </a:p>
          <a:p>
            <a:pPr lvl="1" algn="just"/>
            <a:r>
              <a:rPr lang="cs-CZ" sz="2000" dirty="0"/>
              <a:t>znalecká doložka</a:t>
            </a:r>
            <a:r>
              <a:rPr lang="cs-CZ" dirty="0"/>
              <a:t>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B4CB094-6AC5-4982-B8A3-98B76E84A9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3F90468-0447-4278-9A2F-977252DFD7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80513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59135-B17C-4406-B999-42A32500B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Věcné a listinné důkazy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D404C9-C877-4907-984B-4DC2FEB09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Věcné důkazy</a:t>
            </a:r>
          </a:p>
          <a:p>
            <a:pPr lvl="1"/>
            <a:r>
              <a:rPr lang="cs-CZ" sz="2000" dirty="0"/>
              <a:t>provedení důkazu zpravidla protokolem o ohledání, odborným vyjádřením, fotodokumentací atd.</a:t>
            </a:r>
          </a:p>
          <a:p>
            <a:endParaRPr lang="cs-CZ" dirty="0"/>
          </a:p>
          <a:p>
            <a:r>
              <a:rPr lang="cs-CZ" dirty="0"/>
              <a:t>Listinné důkazy </a:t>
            </a:r>
          </a:p>
          <a:p>
            <a:pPr lvl="1"/>
            <a:r>
              <a:rPr lang="cs-CZ" sz="2000" dirty="0"/>
              <a:t>listiny v elektronické podobě se zpravidla tisknou do spisu </a:t>
            </a:r>
          </a:p>
          <a:p>
            <a:pPr lvl="1" algn="just"/>
            <a:r>
              <a:rPr lang="cs-CZ" sz="2000" dirty="0"/>
              <a:t>strany mohou žádat přečtení každé listiny v plném rozsahu</a:t>
            </a:r>
          </a:p>
          <a:p>
            <a:pPr lvl="1" algn="just"/>
            <a:r>
              <a:rPr lang="cs-CZ" sz="2000" dirty="0"/>
              <a:t>nevyžadují-li to -&gt; konstatuje se jejich obsah</a:t>
            </a:r>
          </a:p>
          <a:p>
            <a:pPr lvl="1"/>
            <a:endParaRPr lang="cs-CZ" sz="20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0BC9864-9721-4A63-9D82-81E8F7F2F4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0963D7E-A8E0-4CBE-92FD-E9F7D71C8B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87283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B6B6E4-7215-4A32-B92B-0B3B11D11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Ohledání osob a věcí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C80299-A399-43AF-92F7-BD72A3EB2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Je-li třeba přímým pozorováním objasnit skutečnosti důležité pro trestní řízení</a:t>
            </a:r>
          </a:p>
          <a:p>
            <a:pPr lvl="1"/>
            <a:r>
              <a:rPr lang="cs-CZ" sz="2000" dirty="0"/>
              <a:t>zpravidla se přibírá znalec </a:t>
            </a:r>
          </a:p>
          <a:p>
            <a:pPr lvl="1"/>
            <a:endParaRPr lang="cs-CZ" sz="2000" dirty="0"/>
          </a:p>
          <a:p>
            <a:pPr marL="342900" lvl="1" indent="-342900">
              <a:buSzPct val="100000"/>
            </a:pPr>
            <a:r>
              <a:rPr lang="cs-CZ" dirty="0">
                <a:ea typeface="+mn-ea"/>
                <a:cs typeface="+mn-cs"/>
              </a:rPr>
              <a:t>Prohlídka těla </a:t>
            </a:r>
          </a:p>
          <a:p>
            <a:pPr lvl="1"/>
            <a:r>
              <a:rPr lang="cs-CZ" sz="2000" dirty="0"/>
              <a:t>každý má povinnost podrobit se</a:t>
            </a:r>
          </a:p>
          <a:p>
            <a:pPr lvl="1"/>
            <a:r>
              <a:rPr lang="cs-CZ" sz="2000" dirty="0"/>
              <a:t>lékař, nebo osoba stejného pohlaví </a:t>
            </a:r>
          </a:p>
          <a:p>
            <a:pPr lvl="1"/>
            <a:r>
              <a:rPr lang="cs-CZ" sz="2000" dirty="0"/>
              <a:t>povinnost strpět odběr krve či DNA</a:t>
            </a:r>
          </a:p>
          <a:p>
            <a:pPr lvl="1"/>
            <a:r>
              <a:rPr lang="cs-CZ" sz="2000" dirty="0"/>
              <a:t>povinnost nechat se ztotožnit, byla-li osoba přítomna na místě činu</a:t>
            </a:r>
          </a:p>
          <a:p>
            <a:pPr marL="342900" lvl="1" indent="-342900">
              <a:buSzPct val="100000"/>
            </a:pPr>
            <a:r>
              <a:rPr lang="cs-CZ" dirty="0">
                <a:ea typeface="+mn-ea"/>
                <a:cs typeface="+mn-cs"/>
              </a:rPr>
              <a:t>Pitva a exhumace </a:t>
            </a:r>
          </a:p>
          <a:p>
            <a:pPr lvl="1"/>
            <a:r>
              <a:rPr lang="cs-CZ" sz="2000" dirty="0"/>
              <a:t>nutný souhlas státního zástupce </a:t>
            </a:r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F85D19-215E-432C-956B-3CD01D743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64D8455-640A-498A-A507-E69CABCFEC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92450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34D7BB-AB86-40E8-A904-5D5E3F051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Vyšetření duševního stavu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B0B9C04-55AE-4D00-81D5-CFEB4387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Vždy znalec z oboru psychiatrie</a:t>
            </a:r>
          </a:p>
          <a:p>
            <a:pPr algn="just"/>
            <a:r>
              <a:rPr lang="cs-CZ" dirty="0"/>
              <a:t>Obviněný, výjimečně i svědek, je-li to potřeba k posouzení jeho věrohodnosti a jeho výpověď je zvlášť důležitá</a:t>
            </a:r>
          </a:p>
          <a:p>
            <a:pPr algn="just"/>
            <a:r>
              <a:rPr lang="cs-CZ" dirty="0"/>
              <a:t>Obviněného nelze nutit, aby s ním aktivně spolupracoval</a:t>
            </a:r>
          </a:p>
          <a:p>
            <a:pPr algn="just"/>
            <a:r>
              <a:rPr lang="cs-CZ" dirty="0"/>
              <a:t>Nespolupracuje-li:</a:t>
            </a:r>
          </a:p>
          <a:p>
            <a:pPr lvl="1" algn="just"/>
            <a:r>
              <a:rPr lang="cs-CZ" sz="2000" dirty="0"/>
              <a:t>soud může nařídit pozorování duševního stavu ve zdravotnickém ústavu </a:t>
            </a:r>
          </a:p>
          <a:p>
            <a:pPr lvl="1" algn="just"/>
            <a:r>
              <a:rPr lang="cs-CZ" sz="2000" dirty="0"/>
              <a:t>maximální doba – 2 měsíce, lze prodloužit o měsíc</a:t>
            </a:r>
          </a:p>
          <a:p>
            <a:pPr lvl="1" algn="just"/>
            <a:r>
              <a:rPr lang="cs-CZ" sz="2000" dirty="0"/>
              <a:t>nelze u svědka </a:t>
            </a:r>
          </a:p>
          <a:p>
            <a:pPr lvl="1" algn="just"/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356E55E-7662-4291-822F-613F321E92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AA2CFE-849A-48FC-BACB-C1B3565277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91528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Tzv. zvláštní způsoby dokazování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/>
              <a:t>Dříve metody kriminalistické taktiky</a:t>
            </a:r>
          </a:p>
          <a:p>
            <a:pPr lvl="1" algn="just"/>
            <a:r>
              <a:rPr lang="cs-CZ" sz="2000"/>
              <a:t>následně vloženy do TŘ </a:t>
            </a:r>
            <a:endParaRPr lang="cs-CZ" sz="2000" dirty="0"/>
          </a:p>
          <a:p>
            <a:pPr algn="just"/>
            <a:r>
              <a:rPr lang="cs-CZ"/>
              <a:t>Prověrka na místě</a:t>
            </a:r>
          </a:p>
          <a:p>
            <a:pPr algn="just"/>
            <a:r>
              <a:rPr lang="cs-CZ"/>
              <a:t>Rekonstrukce</a:t>
            </a:r>
          </a:p>
          <a:p>
            <a:pPr algn="just"/>
            <a:r>
              <a:rPr lang="cs-CZ"/>
              <a:t>Rekognice</a:t>
            </a:r>
          </a:p>
          <a:p>
            <a:pPr algn="just"/>
            <a:r>
              <a:rPr lang="cs-CZ"/>
              <a:t>Konfrontace </a:t>
            </a:r>
          </a:p>
          <a:p>
            <a:pPr algn="just"/>
            <a:r>
              <a:rPr lang="cs-CZ"/>
              <a:t>Vyšetřovací pokus</a:t>
            </a:r>
          </a:p>
          <a:p>
            <a:pPr algn="just"/>
            <a:endParaRPr lang="cs-CZ" dirty="0"/>
          </a:p>
          <a:p>
            <a:pPr lvl="1" algn="just"/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4040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Operativně-pátrací prostředky  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Zvláštní skupina institutů</a:t>
            </a:r>
          </a:p>
          <a:p>
            <a:r>
              <a:rPr lang="cs-CZ"/>
              <a:t>Účelem je zpravidla vyhledání a současně zajištění důkazů </a:t>
            </a:r>
          </a:p>
          <a:p>
            <a:pPr lvl="1"/>
            <a:r>
              <a:rPr lang="cs-CZ" sz="2000"/>
              <a:t>mezi zajišťovacími instituty a důkazními prostředky</a:t>
            </a:r>
          </a:p>
          <a:p>
            <a:pPr lvl="1"/>
            <a:r>
              <a:rPr lang="cs-CZ" sz="2000"/>
              <a:t>výsledkem je však zpravidla důkaz v některé z již existujících forem</a:t>
            </a:r>
          </a:p>
          <a:p>
            <a:pPr marL="342900" lvl="1" indent="-342900">
              <a:buSzPct val="100000"/>
            </a:pPr>
            <a:r>
              <a:rPr lang="cs-CZ">
                <a:ea typeface="+mn-ea"/>
                <a:cs typeface="+mn-cs"/>
              </a:rPr>
              <a:t>Předstíraný převod</a:t>
            </a:r>
          </a:p>
          <a:p>
            <a:pPr marL="342900" lvl="1" indent="-342900">
              <a:buSzPct val="100000"/>
            </a:pPr>
            <a:r>
              <a:rPr lang="cs-CZ">
                <a:ea typeface="+mn-ea"/>
                <a:cs typeface="+mn-cs"/>
              </a:rPr>
              <a:t>Sledování osob a věcí</a:t>
            </a:r>
          </a:p>
          <a:p>
            <a:pPr marL="342900" lvl="1" indent="-342900">
              <a:buSzPct val="100000"/>
            </a:pPr>
            <a:r>
              <a:rPr lang="cs-CZ">
                <a:ea typeface="+mn-ea"/>
                <a:cs typeface="+mn-cs"/>
              </a:rPr>
              <a:t>Použití agenta </a:t>
            </a:r>
          </a:p>
          <a:p>
            <a:pPr lvl="1"/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34721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Rozhodnutí v trestním řízení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/>
              <a:t>Nejvýznamnější procesní úkony OČTŘ</a:t>
            </a:r>
          </a:p>
          <a:p>
            <a:pPr lvl="1" algn="just"/>
            <a:r>
              <a:rPr lang="cs-CZ" sz="2000"/>
              <a:t>vznik, změna a zánik procesních práv a povinností</a:t>
            </a:r>
          </a:p>
          <a:p>
            <a:pPr lvl="1" algn="just"/>
            <a:r>
              <a:rPr lang="cs-CZ" sz="2000"/>
              <a:t>umožňují postup v průběhu řízení</a:t>
            </a:r>
            <a:endParaRPr lang="cs-CZ" sz="2000" dirty="0"/>
          </a:p>
          <a:p>
            <a:pPr algn="just"/>
            <a:r>
              <a:rPr lang="cs-CZ"/>
              <a:t>Druhy</a:t>
            </a:r>
          </a:p>
          <a:p>
            <a:pPr lvl="1" algn="just"/>
            <a:r>
              <a:rPr lang="cs-CZ" sz="2000"/>
              <a:t>rozsudek</a:t>
            </a:r>
          </a:p>
          <a:p>
            <a:pPr lvl="1" algn="just"/>
            <a:r>
              <a:rPr lang="cs-CZ" sz="2000"/>
              <a:t>usnesení</a:t>
            </a:r>
          </a:p>
          <a:p>
            <a:pPr lvl="1" algn="just"/>
            <a:r>
              <a:rPr lang="cs-CZ" sz="2000"/>
              <a:t>trestní příkaz</a:t>
            </a:r>
          </a:p>
          <a:p>
            <a:pPr lvl="1" algn="just"/>
            <a:r>
              <a:rPr lang="cs-CZ" sz="2000"/>
              <a:t>rozhodnutí sui generis</a:t>
            </a:r>
          </a:p>
          <a:p>
            <a:pPr lvl="1" algn="just"/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50241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Členění rozhodnutí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/>
              <a:t>Meritorní a procesní</a:t>
            </a:r>
          </a:p>
          <a:p>
            <a:pPr lvl="1" algn="just"/>
            <a:r>
              <a:rPr lang="cs-CZ" sz="2000"/>
              <a:t>meritorní – ve věci samé (zejména vina a trest)</a:t>
            </a:r>
          </a:p>
          <a:p>
            <a:pPr lvl="1" algn="just"/>
            <a:r>
              <a:rPr lang="cs-CZ" sz="2000"/>
              <a:t>procesní – pouze úprava postupu řízení</a:t>
            </a:r>
            <a:endParaRPr lang="cs-CZ" sz="2000" dirty="0"/>
          </a:p>
          <a:p>
            <a:pPr algn="just"/>
            <a:r>
              <a:rPr lang="cs-CZ"/>
              <a:t>Mezitímní a konečné</a:t>
            </a:r>
          </a:p>
          <a:p>
            <a:pPr lvl="1" algn="just"/>
            <a:r>
              <a:rPr lang="cs-CZ" sz="2000"/>
              <a:t>mezitímní – např. usnesení o podmíněném zastavení trestního stíhání</a:t>
            </a:r>
          </a:p>
          <a:p>
            <a:pPr lvl="1" algn="just"/>
            <a:r>
              <a:rPr lang="cs-CZ" sz="2000"/>
              <a:t>konečné – např. usnesení o postoupení věci k projednání jinému orgánu </a:t>
            </a:r>
            <a:endParaRPr lang="cs-CZ" sz="2000" dirty="0"/>
          </a:p>
          <a:p>
            <a:pPr marL="342900" lvl="1" indent="-342900" algn="just">
              <a:buSzPct val="100000"/>
            </a:pPr>
            <a:r>
              <a:rPr lang="cs-CZ">
                <a:ea typeface="+mn-ea"/>
                <a:cs typeface="+mn-cs"/>
              </a:rPr>
              <a:t>Pravomocná a nepravomocná</a:t>
            </a:r>
          </a:p>
          <a:p>
            <a:pPr marL="342900" lvl="1" indent="-342900" algn="just">
              <a:buSzPct val="100000"/>
            </a:pPr>
            <a:r>
              <a:rPr lang="cs-CZ">
                <a:ea typeface="+mn-ea"/>
                <a:cs typeface="+mn-cs"/>
              </a:rPr>
              <a:t>Atd.</a:t>
            </a:r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558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Dokazování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/>
              <a:t>Postup OČTŘ v součinnosti stran, jehož účelem je zjištění skutkového stavu pro rozhodnutí v trestním řízení  </a:t>
            </a:r>
            <a:endParaRPr lang="cs-CZ" dirty="0"/>
          </a:p>
          <a:p>
            <a:pPr algn="just"/>
            <a:r>
              <a:rPr lang="cs-CZ"/>
              <a:t>Předmět dokazování</a:t>
            </a:r>
            <a:endParaRPr lang="cs-CZ" dirty="0"/>
          </a:p>
          <a:p>
            <a:pPr lvl="1" algn="just"/>
            <a:r>
              <a:rPr lang="cs-CZ" sz="2000"/>
              <a:t>zda se skutek, v němž je spatřován TČ, stal</a:t>
            </a:r>
          </a:p>
          <a:p>
            <a:pPr lvl="1" algn="just"/>
            <a:r>
              <a:rPr lang="cs-CZ" sz="2000"/>
              <a:t>zda jej spáchal obviněný, příp. z jakých pohnutek</a:t>
            </a:r>
          </a:p>
          <a:p>
            <a:pPr lvl="1" algn="just"/>
            <a:r>
              <a:rPr lang="cs-CZ" sz="2000"/>
              <a:t>okolnosti relevantní pro povahu a závažnost skutku a pro osobu a poměry pachatele</a:t>
            </a:r>
          </a:p>
          <a:p>
            <a:pPr lvl="1" algn="just"/>
            <a:r>
              <a:rPr lang="cs-CZ" sz="2000"/>
              <a:t>okolnosti relevantní pro stanovení následku, výše škody či bezdůvodného obohacení</a:t>
            </a:r>
          </a:p>
          <a:p>
            <a:pPr lvl="1" algn="just"/>
            <a:r>
              <a:rPr lang="cs-CZ" sz="2000"/>
              <a:t>okolnosti, které vedly ke spáchání TČ</a:t>
            </a:r>
          </a:p>
          <a:p>
            <a:pPr lvl="1" algn="just"/>
            <a:endParaRPr lang="cs-CZ"/>
          </a:p>
          <a:p>
            <a:pPr lvl="1" algn="just"/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3554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Rozsudek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/>
              <a:t>Meritorní konečné rozhodnutí</a:t>
            </a:r>
          </a:p>
          <a:p>
            <a:pPr lvl="1" algn="just"/>
            <a:r>
              <a:rPr lang="cs-CZ" sz="2000"/>
              <a:t>jedině soud, kde to zákon výslovně stanoví</a:t>
            </a:r>
          </a:p>
          <a:p>
            <a:pPr lvl="1" algn="just"/>
            <a:r>
              <a:rPr lang="cs-CZ" sz="2000"/>
              <a:t>lze vydat i v opravných řízeních</a:t>
            </a:r>
          </a:p>
          <a:p>
            <a:pPr lvl="1" algn="just"/>
            <a:r>
              <a:rPr lang="cs-CZ" sz="2000"/>
              <a:t>výlučné rozhodnutí pro uznání viny (srov. však § 314e odst. 7 TŘ)</a:t>
            </a:r>
          </a:p>
          <a:p>
            <a:pPr marL="342900" lvl="1" indent="-342900" algn="just">
              <a:buSzPct val="100000"/>
            </a:pPr>
            <a:r>
              <a:rPr lang="cs-CZ">
                <a:ea typeface="+mn-ea"/>
                <a:cs typeface="+mn-cs"/>
              </a:rPr>
              <a:t>Odsuzující vs. zprošťující</a:t>
            </a:r>
          </a:p>
          <a:p>
            <a:pPr algn="just"/>
            <a:r>
              <a:rPr lang="cs-CZ"/>
              <a:t>Struktura</a:t>
            </a:r>
          </a:p>
          <a:p>
            <a:pPr lvl="1" algn="just"/>
            <a:r>
              <a:rPr lang="cs-CZ" sz="2000"/>
              <a:t>„Jménem republiky“</a:t>
            </a:r>
          </a:p>
          <a:p>
            <a:pPr lvl="1" algn="just"/>
            <a:r>
              <a:rPr lang="cs-CZ" sz="2000"/>
              <a:t>návětí</a:t>
            </a:r>
          </a:p>
          <a:p>
            <a:pPr lvl="1" algn="just"/>
            <a:r>
              <a:rPr lang="cs-CZ" sz="2000"/>
              <a:t>výrok(y) </a:t>
            </a:r>
          </a:p>
          <a:p>
            <a:pPr lvl="1" algn="just"/>
            <a:r>
              <a:rPr lang="cs-CZ" sz="2000"/>
              <a:t>odůvodnění (lze se vzdát, vzdal-li se i odvolání)</a:t>
            </a:r>
          </a:p>
          <a:p>
            <a:pPr lvl="1" algn="just"/>
            <a:r>
              <a:rPr lang="cs-CZ" sz="2000"/>
              <a:t>poučení (vždy opravný prostředek – odvolání)</a:t>
            </a:r>
          </a:p>
          <a:p>
            <a:pPr marL="457200" lvl="1" indent="0"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05511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Usnesení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/>
              <a:t>Procesní rozhodnutí</a:t>
            </a:r>
          </a:p>
          <a:p>
            <a:pPr lvl="1" algn="just"/>
            <a:r>
              <a:rPr lang="cs-CZ" sz="2000"/>
              <a:t>může však být i konečné a </a:t>
            </a:r>
            <a:r>
              <a:rPr lang="cs-CZ" sz="2000" i="1"/>
              <a:t>de facto </a:t>
            </a:r>
            <a:r>
              <a:rPr lang="cs-CZ" sz="2000"/>
              <a:t>meritorní</a:t>
            </a:r>
          </a:p>
          <a:p>
            <a:pPr lvl="1" algn="just"/>
            <a:r>
              <a:rPr lang="cs-CZ" sz="2000"/>
              <a:t>obecná forma (nestanoví-li zákon jinak)</a:t>
            </a:r>
          </a:p>
          <a:p>
            <a:pPr lvl="1" algn="just"/>
            <a:r>
              <a:rPr lang="cs-CZ" sz="2000"/>
              <a:t>jediná forma rozhodování SZ a policejního orgánu</a:t>
            </a:r>
          </a:p>
          <a:p>
            <a:pPr marL="342900" lvl="1" indent="-342900" algn="just">
              <a:buSzPct val="100000"/>
            </a:pPr>
            <a:r>
              <a:rPr lang="cs-CZ">
                <a:ea typeface="+mn-ea"/>
                <a:cs typeface="+mn-cs"/>
              </a:rPr>
              <a:t>Upravuje široký okruh procesních otázek</a:t>
            </a:r>
          </a:p>
          <a:p>
            <a:pPr algn="just"/>
            <a:r>
              <a:rPr lang="cs-CZ"/>
              <a:t>Struktura</a:t>
            </a:r>
          </a:p>
          <a:p>
            <a:pPr lvl="1" algn="just"/>
            <a:r>
              <a:rPr lang="cs-CZ" sz="2000"/>
              <a:t>označení orgánu, který je vydal</a:t>
            </a:r>
          </a:p>
          <a:p>
            <a:pPr lvl="1" algn="just"/>
            <a:r>
              <a:rPr lang="cs-CZ" sz="2000"/>
              <a:t>den a místo</a:t>
            </a:r>
          </a:p>
          <a:p>
            <a:pPr lvl="1" algn="just"/>
            <a:r>
              <a:rPr lang="cs-CZ" sz="2000"/>
              <a:t>výrok(y) </a:t>
            </a:r>
          </a:p>
          <a:p>
            <a:pPr lvl="1" algn="just"/>
            <a:r>
              <a:rPr lang="cs-CZ" sz="2000"/>
              <a:t>odůvodnění (není vždy)</a:t>
            </a:r>
          </a:p>
          <a:p>
            <a:pPr lvl="1" algn="just"/>
            <a:r>
              <a:rPr lang="cs-CZ" sz="2000"/>
              <a:t>poučení o opravném prostředku (není vždy)</a:t>
            </a:r>
          </a:p>
          <a:p>
            <a:pPr marL="457200" lvl="1" indent="0"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241048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Trestní příkaz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/>
              <a:t>Jen v řízení před samosoudcem</a:t>
            </a:r>
          </a:p>
          <a:p>
            <a:pPr lvl="1" algn="just"/>
            <a:r>
              <a:rPr lang="cs-CZ" sz="2000"/>
              <a:t>účelem je usnadnit a zrychlit řízení </a:t>
            </a:r>
          </a:p>
          <a:p>
            <a:pPr lvl="1" algn="just"/>
            <a:r>
              <a:rPr lang="cs-CZ" sz="2000"/>
              <a:t>neprovádí se hlavní líčení, neodůvodňují se skutková zjištění</a:t>
            </a:r>
          </a:p>
          <a:p>
            <a:pPr lvl="1" algn="just"/>
            <a:r>
              <a:rPr lang="cs-CZ" sz="2000"/>
              <a:t>„nabídka“ trestu (tresty omezené – nelze např. nepodmíněný trest odnětí svobody), podá-li obviněný odpor, musí proběhnout hlavní líčení</a:t>
            </a:r>
          </a:p>
          <a:p>
            <a:pPr marL="342900" lvl="1" indent="-342900" algn="just">
              <a:buSzPct val="100000"/>
            </a:pPr>
            <a:r>
              <a:rPr lang="cs-CZ">
                <a:ea typeface="+mn-ea"/>
                <a:cs typeface="+mn-cs"/>
              </a:rPr>
              <a:t>Meritorní rozhodnutí s rozvazovací podmínkou</a:t>
            </a:r>
          </a:p>
          <a:p>
            <a:pPr algn="just"/>
            <a:r>
              <a:rPr lang="cs-CZ"/>
              <a:t>Jednoduchá struktura</a:t>
            </a:r>
          </a:p>
          <a:p>
            <a:pPr lvl="1" algn="just"/>
            <a:r>
              <a:rPr lang="cs-CZ" sz="2000"/>
              <a:t>návětí a označení obviněného</a:t>
            </a:r>
          </a:p>
          <a:p>
            <a:pPr lvl="1" algn="just"/>
            <a:r>
              <a:rPr lang="cs-CZ" sz="2000"/>
              <a:t>výrok(y)</a:t>
            </a:r>
          </a:p>
          <a:p>
            <a:pPr lvl="1" algn="just"/>
            <a:r>
              <a:rPr lang="cs-CZ" sz="2000"/>
              <a:t>poučení o právu podat odpor (vždy)</a:t>
            </a:r>
          </a:p>
          <a:p>
            <a:pPr marL="457200" lvl="1" indent="0"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240405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Rozhodnutí sui generis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/>
              <a:t>Zvláštní druhy rozhodnutí</a:t>
            </a:r>
          </a:p>
          <a:p>
            <a:pPr lvl="1" algn="just"/>
            <a:r>
              <a:rPr lang="cs-CZ" sz="2000"/>
              <a:t>zpravidla tam, kde není přípustný opravný prostředek</a:t>
            </a:r>
          </a:p>
          <a:p>
            <a:pPr lvl="1" algn="just"/>
            <a:r>
              <a:rPr lang="cs-CZ" sz="2000"/>
              <a:t>mnohdy však spojena se zásahy do základních práv a svobod (potřeba operativnosti postupu) </a:t>
            </a:r>
          </a:p>
          <a:p>
            <a:pPr marL="342900" lvl="1" indent="-342900" algn="just">
              <a:buSzPct val="100000"/>
            </a:pPr>
            <a:r>
              <a:rPr lang="cs-CZ">
                <a:ea typeface="+mn-ea"/>
                <a:cs typeface="+mn-cs"/>
              </a:rPr>
              <a:t>Příklady</a:t>
            </a:r>
          </a:p>
          <a:p>
            <a:pPr lvl="1" algn="just"/>
            <a:r>
              <a:rPr lang="cs-CZ" sz="2000"/>
              <a:t>obžaloba</a:t>
            </a:r>
          </a:p>
          <a:p>
            <a:pPr lvl="1" algn="just"/>
            <a:r>
              <a:rPr lang="cs-CZ" sz="2000"/>
              <a:t>příkaz k domovní prohlídce</a:t>
            </a:r>
          </a:p>
          <a:p>
            <a:pPr lvl="1" algn="just"/>
            <a:r>
              <a:rPr lang="cs-CZ" sz="2000"/>
              <a:t>přibrání znalce</a:t>
            </a:r>
          </a:p>
          <a:p>
            <a:pPr lvl="1" algn="just"/>
            <a:r>
              <a:rPr lang="cs-CZ" sz="2000"/>
              <a:t>ustanovení obhájce</a:t>
            </a:r>
          </a:p>
          <a:p>
            <a:pPr lvl="1" algn="just"/>
            <a:r>
              <a:rPr lang="cs-CZ" sz="2000"/>
              <a:t>atd.</a:t>
            </a:r>
          </a:p>
          <a:p>
            <a:pPr marL="457200" lvl="1" indent="0"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5375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Právní moc a vykonatelnost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/>
              <a:t>Právní moc</a:t>
            </a:r>
          </a:p>
          <a:p>
            <a:pPr lvl="1" algn="just"/>
            <a:r>
              <a:rPr lang="cs-CZ" sz="2000"/>
              <a:t>nezměnitelnost a závaznost</a:t>
            </a:r>
          </a:p>
          <a:p>
            <a:pPr lvl="1" algn="just"/>
            <a:r>
              <a:rPr lang="cs-CZ" sz="2000"/>
              <a:t>u rozsudku: není-li odvolání přípustné, uplynula-li k němu lhůta, osoby oprávněné se vzdaly či o něm bylo rozhodnuto</a:t>
            </a:r>
          </a:p>
          <a:p>
            <a:pPr lvl="1" algn="just"/>
            <a:r>
              <a:rPr lang="cs-CZ" sz="2000"/>
              <a:t>u usnesení </a:t>
            </a:r>
            <a:r>
              <a:rPr lang="cs-CZ" sz="2000" i="1"/>
              <a:t>mutatis mutandis </a:t>
            </a:r>
            <a:r>
              <a:rPr lang="cs-CZ" sz="2000"/>
              <a:t>totéž</a:t>
            </a:r>
          </a:p>
          <a:p>
            <a:pPr lvl="1" algn="just"/>
            <a:r>
              <a:rPr lang="cs-CZ" sz="2000"/>
              <a:t>někdy právní moc již vyhlášením!!!</a:t>
            </a:r>
          </a:p>
          <a:p>
            <a:pPr algn="just"/>
            <a:r>
              <a:rPr lang="cs-CZ"/>
              <a:t>Vykonatelnost</a:t>
            </a:r>
          </a:p>
          <a:p>
            <a:pPr lvl="1" algn="just"/>
            <a:r>
              <a:rPr lang="cs-CZ" sz="2000"/>
              <a:t>možnost faktického vynucení rozhodnutí</a:t>
            </a:r>
          </a:p>
          <a:p>
            <a:pPr lvl="1" algn="just"/>
            <a:r>
              <a:rPr lang="cs-CZ" sz="2000"/>
              <a:t>zpravidla spadá v jedno s právní mocí</a:t>
            </a:r>
          </a:p>
          <a:p>
            <a:pPr lvl="1" algn="just"/>
            <a:r>
              <a:rPr lang="cs-CZ" sz="2000"/>
              <a:t>lze ale i odložit či přerušit (typicky orgánem, rozhodujícím o opravném prostředku) </a:t>
            </a:r>
          </a:p>
          <a:p>
            <a:pPr lvl="1" algn="just"/>
            <a:endParaRPr lang="cs-CZ"/>
          </a:p>
          <a:p>
            <a:pPr marL="457200" lvl="1" indent="0"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337635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8B77D8-3B15-4E9A-9FA8-C2D1E1453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/>
              <a:t>Děkuji za Vaši pozornost!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289C2C-AE08-44A3-990E-4546474BC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903" y="3865366"/>
            <a:ext cx="8082321" cy="41148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/>
              <a:t>JUDr. Jan Provazík, Ph.D.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/>
              <a:t>odborný asistent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/>
              <a:t>Katedra trestního práva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/>
              <a:t>Právnická fakulta Masarykovy univerzity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/>
              <a:t>Veveří 158/70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/>
              <a:t>611 80 Brno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/>
              <a:t>e-mail jan.provaznik@law.muni.cz 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62400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/>
              <a:t>Základní terminologie dokazování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617661"/>
            <a:ext cx="8082321" cy="4114800"/>
          </a:xfrm>
        </p:spPr>
        <p:txBody>
          <a:bodyPr/>
          <a:lstStyle/>
          <a:p>
            <a:pPr algn="just"/>
            <a:r>
              <a:rPr lang="cs-CZ" dirty="0"/>
              <a:t>Pramen důkazu </a:t>
            </a:r>
          </a:p>
          <a:p>
            <a:pPr lvl="1" algn="just"/>
            <a:r>
              <a:rPr lang="cs-CZ" sz="2000" dirty="0"/>
              <a:t>nosič relevantních informací (paměť svědka, listina, tělo oběti atd.)</a:t>
            </a:r>
          </a:p>
          <a:p>
            <a:pPr algn="just"/>
            <a:r>
              <a:rPr lang="cs-CZ" dirty="0"/>
              <a:t>Důkazní prostředek</a:t>
            </a:r>
          </a:p>
          <a:p>
            <a:pPr lvl="1" algn="just"/>
            <a:r>
              <a:rPr lang="cs-CZ" sz="2000" dirty="0"/>
              <a:t>procesní forma získání těchto informací (výslech svědka, provedení listinného důkazu, ohlední těla)</a:t>
            </a:r>
          </a:p>
          <a:p>
            <a:pPr algn="just"/>
            <a:r>
              <a:rPr lang="cs-CZ" dirty="0"/>
              <a:t>Důkaz</a:t>
            </a:r>
          </a:p>
          <a:p>
            <a:pPr lvl="1" algn="just"/>
            <a:r>
              <a:rPr lang="cs-CZ" sz="2000" dirty="0"/>
              <a:t>informace samotná </a:t>
            </a:r>
          </a:p>
          <a:p>
            <a:pPr algn="just"/>
            <a:r>
              <a:rPr lang="cs-CZ" dirty="0"/>
              <a:t>Předmět důkazu</a:t>
            </a:r>
          </a:p>
          <a:p>
            <a:pPr lvl="1" algn="just"/>
            <a:r>
              <a:rPr lang="cs-CZ" sz="2000" dirty="0"/>
              <a:t>k jaké skutečnosti má ten který důkaz být proveden, tj. co se jím má objasnit</a:t>
            </a:r>
          </a:p>
          <a:p>
            <a:pPr algn="just"/>
            <a:r>
              <a:rPr lang="cs-CZ" dirty="0"/>
              <a:t>Rozsah dokazování</a:t>
            </a:r>
          </a:p>
          <a:p>
            <a:pPr lvl="1" algn="just"/>
            <a:r>
              <a:rPr lang="cs-CZ" sz="2000" dirty="0"/>
              <a:t>rozsah nutný k rozhodnutí</a:t>
            </a:r>
          </a:p>
          <a:p>
            <a:pPr lvl="1" algn="just"/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just"/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just"/>
            <a:fld id="{0970407D-EE58-4A0B-824B-1D3AE42DD9CF}" type="slidenum">
              <a:rPr lang="cs-CZ" altLang="cs-CZ" smtClean="0"/>
              <a:pPr algn="just"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10594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/>
              <a:t>Dělení důkazů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Originární a odvozené </a:t>
            </a:r>
          </a:p>
          <a:p>
            <a:pPr lvl="1" algn="just"/>
            <a:r>
              <a:rPr lang="cs-CZ" sz="2000" dirty="0"/>
              <a:t>např. originál listiny vs. její kopie</a:t>
            </a:r>
          </a:p>
          <a:p>
            <a:pPr algn="just"/>
            <a:r>
              <a:rPr lang="cs-CZ" dirty="0"/>
              <a:t>Přímé a nepřímé</a:t>
            </a:r>
          </a:p>
          <a:p>
            <a:pPr lvl="1" algn="just"/>
            <a:r>
              <a:rPr lang="cs-CZ" sz="2000" dirty="0"/>
              <a:t>např. očité svědectví vs. pachová stopa</a:t>
            </a:r>
          </a:p>
          <a:p>
            <a:pPr algn="just"/>
            <a:r>
              <a:rPr lang="cs-CZ" dirty="0"/>
              <a:t>Usvědčující a ospravedlňující</a:t>
            </a:r>
          </a:p>
          <a:p>
            <a:pPr lvl="1" algn="just"/>
            <a:r>
              <a:rPr lang="cs-CZ" sz="2000" dirty="0"/>
              <a:t>např. doznání obviněného vs. alibi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</a:p>
          <a:p>
            <a:pPr lvl="1" algn="just"/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just"/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just"/>
            <a:fld id="{0970407D-EE58-4A0B-824B-1D3AE42DD9CF}" type="slidenum">
              <a:rPr lang="cs-CZ" altLang="cs-CZ" smtClean="0"/>
              <a:pPr algn="just"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75738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Absolutní a relativní neúčinnost důkazu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/>
              <a:t>Neúčinnost zabraňuje OČTŘ, aby k důkazu přihlédl</a:t>
            </a:r>
            <a:endParaRPr lang="cs-CZ" dirty="0"/>
          </a:p>
          <a:p>
            <a:pPr algn="just"/>
            <a:r>
              <a:rPr lang="cs-CZ"/>
              <a:t>Absolutní neúčinnost</a:t>
            </a:r>
          </a:p>
          <a:p>
            <a:pPr lvl="1" algn="just"/>
            <a:r>
              <a:rPr lang="cs-CZ" sz="2000"/>
              <a:t>nezhojitelnost</a:t>
            </a:r>
          </a:p>
          <a:p>
            <a:pPr lvl="1" algn="just"/>
            <a:r>
              <a:rPr lang="cs-CZ" sz="2000"/>
              <a:t>např. doznání získané mučením</a:t>
            </a:r>
          </a:p>
          <a:p>
            <a:pPr algn="just"/>
            <a:r>
              <a:rPr lang="cs-CZ"/>
              <a:t>Relativní neúčinnost</a:t>
            </a:r>
          </a:p>
          <a:p>
            <a:pPr lvl="1" algn="just"/>
            <a:r>
              <a:rPr lang="cs-CZ" sz="2000"/>
              <a:t>lze zhojit, resp. zpravidla bývá podmíněná</a:t>
            </a:r>
          </a:p>
          <a:p>
            <a:pPr lvl="1" algn="just"/>
            <a:r>
              <a:rPr lang="cs-CZ" sz="2000"/>
              <a:t>např. provedení výslechu osoby, která má zákonnou povinnost mlčenlivosti, jež je následně této povinnosti zproštěna</a:t>
            </a:r>
          </a:p>
          <a:p>
            <a:pPr algn="just"/>
            <a:endParaRPr lang="cs-CZ" dirty="0"/>
          </a:p>
          <a:p>
            <a:pPr lvl="1" algn="just"/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65118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zásady dokazování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/>
              <a:t>Materiální pravdy </a:t>
            </a:r>
          </a:p>
          <a:p>
            <a:pPr lvl="1" algn="just"/>
            <a:r>
              <a:rPr lang="cs-CZ" sz="2000"/>
              <a:t>ve prospěch i v neprospěch v rozsahu nutném pro rozhodnutí tak, aby nebyly důvodné pochybnosti</a:t>
            </a:r>
          </a:p>
          <a:p>
            <a:pPr algn="just"/>
            <a:r>
              <a:rPr lang="cs-CZ"/>
              <a:t>Volné hodnocení důkazů</a:t>
            </a:r>
          </a:p>
          <a:p>
            <a:pPr lvl="1" algn="just"/>
            <a:r>
              <a:rPr lang="cs-CZ" sz="2000"/>
              <a:t>vnitřní racionální a komplexní uvážení OČTŘ</a:t>
            </a:r>
          </a:p>
          <a:p>
            <a:pPr algn="just"/>
            <a:r>
              <a:rPr lang="cs-CZ"/>
              <a:t>Zásada vyhledávácí</a:t>
            </a:r>
          </a:p>
          <a:p>
            <a:pPr lvl="1" algn="just"/>
            <a:r>
              <a:rPr lang="cs-CZ" sz="2000"/>
              <a:t>OCTŘ nejsou vázány návrhy stran</a:t>
            </a:r>
          </a:p>
          <a:p>
            <a:pPr algn="just"/>
            <a:r>
              <a:rPr lang="cs-CZ"/>
              <a:t>Zásada ústnosti </a:t>
            </a:r>
          </a:p>
          <a:p>
            <a:pPr lvl="1" algn="just"/>
            <a:r>
              <a:rPr lang="cs-CZ" sz="2000"/>
              <a:t>zejména svědecké výpovědi</a:t>
            </a:r>
          </a:p>
          <a:p>
            <a:pPr algn="just"/>
            <a:r>
              <a:rPr lang="cs-CZ"/>
              <a:t>Zásada bezprostřednosti </a:t>
            </a:r>
          </a:p>
          <a:p>
            <a:pPr lvl="1" algn="just"/>
            <a:r>
              <a:rPr lang="cs-CZ" sz="2000"/>
              <a:t>dtto</a:t>
            </a:r>
            <a:endParaRPr lang="cs-CZ" sz="2000" dirty="0"/>
          </a:p>
          <a:p>
            <a:pPr lvl="1" algn="just"/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61525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Proces dokazování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/>
              <a:t>Vyhledávání důkazu</a:t>
            </a:r>
          </a:p>
          <a:p>
            <a:pPr lvl="1" algn="just"/>
            <a:r>
              <a:rPr lang="cs-CZ" sz="2000"/>
              <a:t>operativně pátrací činnost, jiný důkaz, návrh obviněného</a:t>
            </a:r>
            <a:endParaRPr lang="cs-CZ" sz="2000" dirty="0"/>
          </a:p>
          <a:p>
            <a:pPr algn="just"/>
            <a:r>
              <a:rPr lang="cs-CZ"/>
              <a:t>Zajištění důkazu</a:t>
            </a:r>
          </a:p>
          <a:p>
            <a:pPr lvl="1" algn="just"/>
            <a:r>
              <a:rPr lang="cs-CZ" sz="2000"/>
              <a:t>zabezpečení, že bude moci být proveden – např. odnětí věci při domovní prohlídce</a:t>
            </a:r>
          </a:p>
          <a:p>
            <a:pPr algn="just"/>
            <a:r>
              <a:rPr lang="cs-CZ"/>
              <a:t>Provedení důkazu</a:t>
            </a:r>
          </a:p>
          <a:p>
            <a:pPr lvl="1" algn="just"/>
            <a:r>
              <a:rPr lang="cs-CZ" sz="2000"/>
              <a:t>získání informace procesní formou</a:t>
            </a:r>
          </a:p>
          <a:p>
            <a:pPr algn="just"/>
            <a:r>
              <a:rPr lang="cs-CZ"/>
              <a:t>Hodnocení důkazu</a:t>
            </a:r>
          </a:p>
          <a:p>
            <a:pPr lvl="1" algn="just"/>
            <a:r>
              <a:rPr lang="cs-CZ" sz="2000"/>
              <a:t>zákonnost, pravdivost, závažnost</a:t>
            </a:r>
          </a:p>
          <a:p>
            <a:pPr algn="just"/>
            <a:r>
              <a:rPr lang="cs-CZ"/>
              <a:t>Prověření důkazu</a:t>
            </a:r>
            <a:endParaRPr lang="cs-CZ" dirty="0"/>
          </a:p>
          <a:p>
            <a:pPr lvl="1" algn="just"/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94742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Důkazní prostředky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Za důkaz může sloužit </a:t>
            </a:r>
            <a:r>
              <a:rPr lang="cs-CZ" u="sng" dirty="0"/>
              <a:t>vše</a:t>
            </a:r>
            <a:r>
              <a:rPr lang="cs-CZ" dirty="0"/>
              <a:t>, co může přispět k objasnění věci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Výslech obviněného</a:t>
            </a:r>
          </a:p>
          <a:p>
            <a:pPr algn="just"/>
            <a:r>
              <a:rPr lang="cs-CZ" dirty="0"/>
              <a:t>Výslech svědka</a:t>
            </a:r>
          </a:p>
          <a:p>
            <a:pPr algn="just"/>
            <a:r>
              <a:rPr lang="cs-CZ" dirty="0"/>
              <a:t>Znalecký posudek a odborné vyjádření</a:t>
            </a:r>
          </a:p>
          <a:p>
            <a:pPr algn="just"/>
            <a:r>
              <a:rPr lang="cs-CZ" dirty="0"/>
              <a:t>Věcné a listinné důkazy</a:t>
            </a:r>
          </a:p>
          <a:p>
            <a:pPr algn="just"/>
            <a:r>
              <a:rPr lang="cs-CZ" dirty="0"/>
              <a:t>Ohledání osob a věcí</a:t>
            </a:r>
          </a:p>
          <a:p>
            <a:pPr algn="just"/>
            <a:r>
              <a:rPr lang="cs-CZ" dirty="0"/>
              <a:t>Vyšetření duševního stavu</a:t>
            </a:r>
          </a:p>
          <a:p>
            <a:pPr algn="just"/>
            <a:r>
              <a:rPr lang="cs-CZ" dirty="0"/>
              <a:t>+ např. pachové stopy</a:t>
            </a:r>
          </a:p>
          <a:p>
            <a:endParaRPr lang="cs-CZ" dirty="0"/>
          </a:p>
          <a:p>
            <a:pPr lvl="1"/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316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není způsobilým důkazem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Fyziodetekční</a:t>
            </a:r>
            <a:r>
              <a:rPr lang="cs-CZ" dirty="0"/>
              <a:t> zařízení (polygraf)</a:t>
            </a:r>
          </a:p>
          <a:p>
            <a:pPr algn="just"/>
            <a:r>
              <a:rPr lang="cs-CZ" dirty="0"/>
              <a:t>Sérum pravdy</a:t>
            </a:r>
          </a:p>
          <a:p>
            <a:r>
              <a:rPr lang="cs-CZ" dirty="0"/>
              <a:t>Hypnóza</a:t>
            </a:r>
          </a:p>
          <a:p>
            <a:pPr lvl="1"/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Dokazování a rozhodnutí v trestním řízení –  9.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5626487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law_sablona_4×3_cz</Template>
  <TotalTime>553</TotalTime>
  <Words>1487</Words>
  <Application>Microsoft Office PowerPoint</Application>
  <PresentationFormat>Předvádění na obrazovce (4:3)</PresentationFormat>
  <Paragraphs>279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Prezentace_MU_CZ</vt:lpstr>
      <vt:lpstr>Dokazování  Rozhodnutí v trestním řízení    Úvod do trestního práva hmotného a procesního I.  Přednáškou provází J. Provazník  </vt:lpstr>
      <vt:lpstr>Dokazování</vt:lpstr>
      <vt:lpstr>Základní terminologie dokazování</vt:lpstr>
      <vt:lpstr>Dělení důkazů</vt:lpstr>
      <vt:lpstr>Absolutní a relativní neúčinnost důkazu</vt:lpstr>
      <vt:lpstr>Základní zásady dokazování</vt:lpstr>
      <vt:lpstr>Proces dokazování</vt:lpstr>
      <vt:lpstr>Důkazní prostředky</vt:lpstr>
      <vt:lpstr>Co není způsobilým důkazem</vt:lpstr>
      <vt:lpstr>Výslech obviněného</vt:lpstr>
      <vt:lpstr>Výslech svědka </vt:lpstr>
      <vt:lpstr>Znalecký posudek a odborné vyjádření</vt:lpstr>
      <vt:lpstr>Věcné a listinné důkazy</vt:lpstr>
      <vt:lpstr>Ohledání osob a věcí</vt:lpstr>
      <vt:lpstr>Vyšetření duševního stavu </vt:lpstr>
      <vt:lpstr>Tzv. zvláštní způsoby dokazování</vt:lpstr>
      <vt:lpstr>Operativně-pátrací prostředky  </vt:lpstr>
      <vt:lpstr>Rozhodnutí v trestním řízení</vt:lpstr>
      <vt:lpstr>Členění rozhodnutí</vt:lpstr>
      <vt:lpstr>Rozsudek</vt:lpstr>
      <vt:lpstr>Usnesení</vt:lpstr>
      <vt:lpstr>Trestní příkaz</vt:lpstr>
      <vt:lpstr>Rozhodnutí sui generis</vt:lpstr>
      <vt:lpstr>Právní moc a vykonatelnost</vt:lpstr>
      <vt:lpstr>Děkuji za Vaši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Admin</cp:lastModifiedBy>
  <cp:revision>56</cp:revision>
  <cp:lastPrinted>1601-01-01T00:00:00Z</cp:lastPrinted>
  <dcterms:created xsi:type="dcterms:W3CDTF">2018-02-14T17:16:31Z</dcterms:created>
  <dcterms:modified xsi:type="dcterms:W3CDTF">2018-03-11T17:09:29Z</dcterms:modified>
</cp:coreProperties>
</file>