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9"/>
  </p:notesMasterIdLst>
  <p:handoutMasterIdLst>
    <p:handoutMasterId r:id="rId50"/>
  </p:handoutMasterIdLst>
  <p:sldIdLst>
    <p:sldId id="309" r:id="rId3"/>
    <p:sldId id="414" r:id="rId4"/>
    <p:sldId id="442" r:id="rId5"/>
    <p:sldId id="443" r:id="rId6"/>
    <p:sldId id="444" r:id="rId7"/>
    <p:sldId id="434" r:id="rId8"/>
    <p:sldId id="445" r:id="rId9"/>
    <p:sldId id="448" r:id="rId10"/>
    <p:sldId id="449" r:id="rId11"/>
    <p:sldId id="450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71" r:id="rId30"/>
    <p:sldId id="473" r:id="rId31"/>
    <p:sldId id="474" r:id="rId32"/>
    <p:sldId id="475" r:id="rId33"/>
    <p:sldId id="476" r:id="rId34"/>
    <p:sldId id="477" r:id="rId35"/>
    <p:sldId id="478" r:id="rId36"/>
    <p:sldId id="479" r:id="rId37"/>
    <p:sldId id="480" r:id="rId38"/>
    <p:sldId id="482" r:id="rId39"/>
    <p:sldId id="484" r:id="rId40"/>
    <p:sldId id="486" r:id="rId41"/>
    <p:sldId id="487" r:id="rId42"/>
    <p:sldId id="488" r:id="rId43"/>
    <p:sldId id="489" r:id="rId44"/>
    <p:sldId id="490" r:id="rId45"/>
    <p:sldId id="493" r:id="rId46"/>
    <p:sldId id="494" r:id="rId47"/>
    <p:sldId id="368" r:id="rId4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94857" autoAdjust="0"/>
  </p:normalViewPr>
  <p:slideViewPr>
    <p:cSldViewPr>
      <p:cViewPr varScale="1">
        <p:scale>
          <a:sx n="47" d="100"/>
          <a:sy n="47" d="100"/>
        </p:scale>
        <p:origin x="2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6810E9-86EE-47CD-9B8C-8B8850FA7B5B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29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4C87B5-43FC-4889-A2AD-4D41621715C8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000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686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E5777-38C6-42CE-A7DA-D7FF54E3ED02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81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89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BAE992-1951-4B0D-B32F-579890FD62A9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8629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09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5E071-2704-42A3-AE18-885B1E878AF9}" type="slidenum">
              <a:rPr lang="cs-CZ" altLang="cs-CZ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1388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30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E95B31-0CF5-4402-B703-B983D2C5CD7F}" type="slidenum">
              <a:rPr lang="cs-CZ" altLang="cs-CZ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931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506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CFAEC7-6952-4408-B768-210847336EF3}" type="slidenum">
              <a:rPr lang="cs-CZ" altLang="cs-CZ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213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71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485951-1363-43CD-B2ED-DA90B70F3753}" type="slidenum">
              <a:rPr lang="cs-CZ" altLang="cs-CZ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177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816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6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9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6B1B4A-824C-4C13-814B-707CCC209748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357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06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30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99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97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33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56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1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47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992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5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1D984A-9738-4233-BC33-177C3242417E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800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65FB26-E768-48A0-A20A-961CEC1DC08D}" type="slidenum">
              <a:rPr lang="cs-CZ" altLang="cs-CZ"/>
              <a:pPr algn="r" eaLnBrk="1" hangingPunct="1">
                <a:spcBef>
                  <a:spcPct val="0"/>
                </a:spcBef>
              </a:pPr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7190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028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630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326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717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4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B11D3B-1AAF-4CF5-9401-66E1BA45AEB5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721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5D75BA-841A-4152-B467-A2ED5BC84CB1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936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4736A2-0A43-4946-92F5-AA301708A946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91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1B2624-C771-4628-8E7B-392319DDC5FE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890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E3F17-6551-4D26-AC15-56BCC608AD65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59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AFA449-BFA9-4BBD-BB89-0244A1C88321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4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376264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Základy pracovního práva</a:t>
            </a: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Přednáška č. 6: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>Bezpečnost a ochrana zdraví při práci</a:t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>Prevence a náhrada škody</a:t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248472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Zaměstnavatel je povinen vést seznam mladistvých zaměstnanců, kteří jsou u něj </a:t>
            </a:r>
            <a:r>
              <a:rPr lang="cs-CZ" sz="2600" dirty="0" smtClean="0">
                <a:latin typeface="Calibri" panose="020F0502020204030204" pitchFamily="34" charset="0"/>
              </a:rPr>
              <a:t>zaměstnáni.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Zaměstnavatel je povinen zabezpečit na své náklady, aby mladiství zaměstnanci byli vyšetřeni poskytovatelem pracovnělékařských služeb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před </a:t>
            </a:r>
            <a:r>
              <a:rPr lang="cs-CZ" sz="2400" dirty="0">
                <a:latin typeface="Calibri" panose="020F0502020204030204" pitchFamily="34" charset="0"/>
              </a:rPr>
              <a:t>vznikem pracovního poměru a před převedením na jinou práci,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pravidelně </a:t>
            </a:r>
            <a:r>
              <a:rPr lang="cs-CZ" sz="2400" dirty="0">
                <a:latin typeface="Calibri" panose="020F0502020204030204" pitchFamily="34" charset="0"/>
              </a:rPr>
              <a:t>podle potřeby, nejméně však jedenkrát ročně. 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Mladiství </a:t>
            </a:r>
            <a:r>
              <a:rPr lang="cs-CZ" sz="2600" dirty="0">
                <a:latin typeface="Calibri" panose="020F0502020204030204" pitchFamily="34" charset="0"/>
              </a:rPr>
              <a:t>zaměstnanci jsou povinni podrobit se stanoveným lékařským vyšetřením.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085999"/>
            <a:ext cx="8229600" cy="415131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Pravidla pro posouzení povinnosti k náhradě újmy v pracovněprávních vztazích obsahuje přímo zákoník práce.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Zvlášť je upravena povinnost k náhradě újmy ze strany zaměstnance a zaměstnavatele.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 úpravě povinnosti zaměstnance k náhradě škody se projevuje ochrana slabší strany.</a:t>
            </a:r>
          </a:p>
        </p:txBody>
      </p:sp>
      <p:sp>
        <p:nvSpPr>
          <p:cNvPr id="1536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CDF532-76EA-49E1-8355-F8A677C4698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395536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Náhrada </a:t>
            </a: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majetkové</a:t>
            </a: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 a nemajetkové újmy</a:t>
            </a:r>
          </a:p>
        </p:txBody>
      </p:sp>
    </p:spTree>
    <p:extLst>
      <p:ext uri="{BB962C8B-B14F-4D97-AF65-F5344CB8AC3E}">
        <p14:creationId xmlns:p14="http://schemas.microsoft.com/office/powerpoint/2010/main" val="21977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41983"/>
            <a:ext cx="8229600" cy="4151313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je povinen zajišťovat takové pracovní podmínky, aby mohli zaměstnanci pracovat bez ohrožení zdraví a majetku.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je oprávněn v nezbytném rozsahu provádět kontrolu věcí, které zaměstnanci k němu vnášejí nebo od něho odnášejí, popřípadě provádět prohlídky zaměstnanců.</a:t>
            </a:r>
          </a:p>
        </p:txBody>
      </p:sp>
      <p:sp>
        <p:nvSpPr>
          <p:cNvPr id="1741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97F73C-DEFA-465C-A992-A502967C1F8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3425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13992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Zaměstnanec je povinen počínat si tak, aby nedocházelo k majetkové újmě (škoda), nemajetkové újmě ani k bezdůvodnému obohacení.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zaměstnanec zjistí hrozící škodu, musí splnit povinnost: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oznamovací 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zakročovací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Nemá-li </a:t>
            </a:r>
            <a:r>
              <a:rPr lang="cs-CZ" altLang="cs-CZ" dirty="0">
                <a:latin typeface="Calibri" panose="020F0502020204030204" pitchFamily="34" charset="0"/>
              </a:rPr>
              <a:t>zaměstnanec vytvořeny potřebné pracovní podmínky, je povinen oznámit tuto skutečnost nadřízenému. </a:t>
            </a:r>
          </a:p>
        </p:txBody>
      </p:sp>
      <p:sp>
        <p:nvSpPr>
          <p:cNvPr id="1945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7DC0E9-06B3-46FC-9FD7-3534CE6DDCE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16989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41984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Až na výjimky platí, že povinnost k náhradě škody se posoudí podle zákoníku práce jen v případě, kdy ke vzniku škody došlo: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při plnění pracovních úkolů,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v přímé souvislosti s plněním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I když škoda vznikla mezi osobami v postavení zaměstnance a zaměstnavatele, bude posouzena podle občanského zákoníku, pokud nevznikla při plnění pracovních úkolů nebo v souvislosti s ním.</a:t>
            </a:r>
          </a:p>
        </p:txBody>
      </p:sp>
      <p:sp>
        <p:nvSpPr>
          <p:cNvPr id="2150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20B02A-DCA5-4DDA-AD84-8D22A601A59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Zvláštnost pracovněprávní náhrady škody</a:t>
            </a:r>
          </a:p>
        </p:txBody>
      </p:sp>
    </p:spTree>
    <p:extLst>
      <p:ext uri="{BB962C8B-B14F-4D97-AF65-F5344CB8AC3E}">
        <p14:creationId xmlns:p14="http://schemas.microsoft.com/office/powerpoint/2010/main" val="33332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Plněním pracovních úkolů se rozumí: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výkon pracovních povinností vyplývajících z pracovního poměru a z dohod o pracích konaných mimo pracovní poměr,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jiná činnost vykonávaná na příkaz zaměstnavatele,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činnost, která je předmětem pracovní cesty,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 konaná pro zaměstnavatele na podnět zástupce zaměstnanců nebo jiných zaměstnanců,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 konaná pro zaměstnavatele z vlastní iniciativy, pokud k ní zaměstnanec nepotřebuje zvláštní oprávnění nebo ji nevykonává proti výslovnému zákazu zaměstnavatele,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dobrovolná výpomoc organizovaná zaměstnavatelem.</a:t>
            </a:r>
          </a:p>
          <a:p>
            <a:pPr lvl="1"/>
            <a:endParaRPr lang="cs-CZ" altLang="cs-CZ" sz="2400" dirty="0" smtClean="0"/>
          </a:p>
        </p:txBody>
      </p:sp>
      <p:sp>
        <p:nvSpPr>
          <p:cNvPr id="2355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B250EBC-916F-45D5-B62C-9D63E294549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76462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Plnění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8993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69975"/>
            <a:ext cx="8229600" cy="4151313"/>
          </a:xfrm>
        </p:spPr>
        <p:txBody>
          <a:bodyPr/>
          <a:lstStyle/>
          <a:p>
            <a:r>
              <a:rPr lang="cs-CZ" altLang="cs-CZ" sz="2200" dirty="0" smtClean="0">
                <a:latin typeface="Calibri" panose="020F0502020204030204" pitchFamily="34" charset="0"/>
              </a:rPr>
              <a:t>V přímé souvislosti s plněním pracovních úkolů jsou: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úkony potřebné k výkonu práce a úkony během práce obvyklé nebo nutné před počátkem práce nebo po jejím skončení konané v objektu zaměstnavatele,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úkony obvyklé v době přestávky v práci na jídlo a oddech konané v objektu zaměstnavatele,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vyšetření u poskytovatele zdravotních služeb prováděné na příkaz zaměstnavatele nebo vyšetření v souvislosti s noční prací, ošetření při první pomoci a cesta k němu a zpět,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školení zaměstnanců kterým se sleduje zvyšování jejich odborné připravenosti,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cesta ke stravování nebo k ošetření u poskytovatele zdravotních služeb a zpět, konaná v objektu zaměstnavatele.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V přímé souvislosti s plněním pracovních úkolů není: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cesta do zaměstnání a zpět,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stravování,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vyšetření nebo ošetření u poskytovatele zdravotních služeb.</a:t>
            </a:r>
          </a:p>
        </p:txBody>
      </p:sp>
      <p:sp>
        <p:nvSpPr>
          <p:cNvPr id="2560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775A96F-219C-4D6D-A820-5645FD98515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Souvislost s plněním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350793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230202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Pro případ povinnosti zaměstnance nahradit škodu upravuje zákoník práce: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</p:txBody>
      </p:sp>
      <p:sp>
        <p:nvSpPr>
          <p:cNvPr id="2765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0CFAD1-2074-4765-AF5C-2D1E63A1B84E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Povinnost zaměstnance nahradit škodu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086000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Podmínky vzniku povinnosti nahradit škodu: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porušení povinnosti,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příčinná souvislost,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zavinění.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Naplnění všech znaků musí prokázat zaměstnavatel.</a:t>
            </a:r>
          </a:p>
        </p:txBody>
      </p:sp>
      <p:sp>
        <p:nvSpPr>
          <p:cNvPr id="2969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108E74-DAA3-46DC-A58A-A603A45F58C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70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223001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vzniku škody tak v důsledku porušení povinnosti zaměstnavatele se povinnost zaměstnance k náhradě škody se poměrně omezí.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došlo k porušení povinnosti ze strany více zaměstnanců, hradí každý z nich poměrnou část škody podle míry svého zavinění.</a:t>
            </a:r>
          </a:p>
        </p:txBody>
      </p:sp>
      <p:sp>
        <p:nvSpPr>
          <p:cNvPr id="3174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FD6FBD-D690-438E-A8C9-79E07CDCE907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93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povinni zajišťovat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bezpečné,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hygienické,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příznivé.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také povinni zajisti pro zaměstnance pracovnělékařské služby.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Příznivé pracovní podmínky vytváří zaměstnavatel v rámci péče o zaměstnance.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241337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Pokud byla škoda způsobena z nedbalosti, může zaměstnavatel vyžadovat náhradu škody jen do výše </a:t>
            </a:r>
            <a:r>
              <a:rPr lang="cs-CZ" altLang="cs-CZ" dirty="0" err="1" smtClean="0">
                <a:latin typeface="Calibri" panose="020F0502020204030204" pitchFamily="34" charset="0"/>
              </a:rPr>
              <a:t>čtyřapůlnásobku</a:t>
            </a:r>
            <a:r>
              <a:rPr lang="cs-CZ" altLang="cs-CZ" dirty="0" smtClean="0">
                <a:latin typeface="Calibri" panose="020F0502020204030204" pitchFamily="34" charset="0"/>
              </a:rPr>
              <a:t> průměrného výdělku.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Omezení neplatí v případě vzniku škody v opilosti nebo pod vlivem návykových látek.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V případě úmyslného zavinění může zaměstnavatel vyžadovat: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celé skutečné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ušlého zisku.</a:t>
            </a:r>
          </a:p>
        </p:txBody>
      </p:sp>
      <p:sp>
        <p:nvSpPr>
          <p:cNvPr id="3379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331521-6320-4A78-A5C9-AC8A2D2BBAE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81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590872" y="1797968"/>
            <a:ext cx="822960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Odpovědnost za neodvrácení škody se může uplatnit, pokud zaměstnanec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neupozornil na hrozící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neodvrátil škodu.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Primárně má zaměstnavatel náhradu vyžadovat od skutečného škůdce.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Požadovaný rozsah náhrady nesmí převýšit trojnásobek průměrného měsíčního výdělku.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Zaměstnanec není povinen nahradit škodu, kterou způsobil při odvracení škody, jestliže: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tento stav sám úmyslně nevyvolal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počínal si způsobem přiměřeným okolnostem.</a:t>
            </a:r>
          </a:p>
        </p:txBody>
      </p:sp>
      <p:sp>
        <p:nvSpPr>
          <p:cNvPr id="3584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16AC90-BF93-4B49-A63D-DD8B0C1210F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 smtClean="0">
                <a:latin typeface="Calibri" panose="020F0502020204030204" pitchFamily="34" charset="0"/>
                <a:ea typeface="+mj-ea"/>
                <a:cs typeface="+mj-cs"/>
              </a:rPr>
              <a:t>Neodvrácení </a:t>
            </a: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škody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>
          <a:xfrm>
            <a:off x="518864" y="1556792"/>
            <a:ext cx="822960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Tzv. hmotná odpovědnost.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Předpokladem je uzavření dohody o odpovědnosti k ochraně hodnot svěřených zaměstnanci k vyúčtování.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Zaměstnanec může uzavřít dohodu o odpovědnosti nejdříve v den, kdy dosáhne 18 let.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může být uzavřena,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jde o hodnoty, které jsou předmětem obratu nebo oběhu,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má zaměstnanec možnost osobní dispozice po celou dobu svěření.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V dohodě nemusí být přímo popsány hodnoty, které byly nebo budou zaměstnanci svěřeny.</a:t>
            </a:r>
          </a:p>
        </p:txBody>
      </p:sp>
      <p:sp>
        <p:nvSpPr>
          <p:cNvPr id="3789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52CEFA-7257-48DA-A21D-6352563BFA8C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27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schodku (tzv. manko) zaměstnavatel nemusí zaměstnanci prokazovat, že škodu zavinil.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Zavinění se předpokládá a je na zaměstnanci, aby se případně vyvinil, tj. prokázal, že škoda vznikla zčásti nebo bez jeho zavinění.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Důvodem pro vyvinění může být mimo jiné to, že zaměstnanci nebylo v důsledku zanedbání povinnosti zaměstnavatele znemožněno se svěřenými hodnotami nakládat.</a:t>
            </a:r>
          </a:p>
        </p:txBody>
      </p:sp>
      <p:sp>
        <p:nvSpPr>
          <p:cNvPr id="3993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D39BC8-1F8A-4756-9850-CB62DDCB01F9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11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41984"/>
            <a:ext cx="836295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Zaměstnavatel může vyžadovat náhradu škody v plném rozsahu.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o odpovědnosti může být uzavřena jako individuální, nebo společná.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Při společné odpovědnosti musí být nejdříve zjištěno, který z nich vznik škody zavinil. 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Pokud to není možné, určí se jednotlivým zaměstnancům podíl náhrady škody podle poměru dosažených hrubých výdělků.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U jednotlivých zaměstnanců, s výjimkou vedoucího a jeho zástupce, nesmí podíl náhrady škody přesáhnout jeden průměrný měsíční výdělek.</a:t>
            </a:r>
          </a:p>
        </p:txBody>
      </p:sp>
      <p:sp>
        <p:nvSpPr>
          <p:cNvPr id="4198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1D52E13-B273-414F-BA27-E5E6C351759D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29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797968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Zaměstnanec může od dohody o odpovědnosti odstoupit,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vykonává jinou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je převáděn na jinou práci nebo pracoviště,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zaměstnavatel do 15 dnů od obdržení písemného upozornění neodstranil závady v pracovních podmínkách, které brání řádnému hospodaření se svěřenými hodnotami.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Při společné odpovědnosti může odstoupit, pokud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na pracoviště zařazen jiný zaměstnanec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ustanoven jiný vedoucí nebo jeho zástupce.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Odstoupení musí být písemné.</a:t>
            </a:r>
          </a:p>
          <a:p>
            <a:pPr lvl="1"/>
            <a:endParaRPr lang="cs-CZ" altLang="cs-CZ" sz="2200" dirty="0" smtClean="0">
              <a:latin typeface="Calibri" panose="020F0502020204030204" pitchFamily="34" charset="0"/>
            </a:endParaRPr>
          </a:p>
        </p:txBody>
      </p:sp>
      <p:sp>
        <p:nvSpPr>
          <p:cNvPr id="4403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ED42B4D-9AED-4A7C-AE8E-2440A09D8A83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8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2"/>
          <p:cNvSpPr>
            <a:spLocks noGrp="1"/>
          </p:cNvSpPr>
          <p:nvPr>
            <p:ph idx="4294967295"/>
          </p:nvPr>
        </p:nvSpPr>
        <p:spPr>
          <a:xfrm>
            <a:off x="518864" y="1941984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Předpokladem je svěření věci na základě: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písemného potvrzení,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dohody o odpovědnosti za ztrátu svěřené věci (v případě, kdy hodnota věci přesahuje 50 000 Kč).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Zaměstnanec musí mít možnost osobní dispozice se svěřenou věcí.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Pro zavinění platí totéž, co u odpovědnosti za schodek.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může vyžadovat náhradu škody v plné výši.</a:t>
            </a:r>
          </a:p>
          <a:p>
            <a:endParaRPr lang="cs-CZ" altLang="cs-CZ" dirty="0" smtClean="0">
              <a:latin typeface="Calibri" panose="020F0502020204030204" pitchFamily="34" charset="0"/>
            </a:endParaRPr>
          </a:p>
        </p:txBody>
      </p:sp>
      <p:sp>
        <p:nvSpPr>
          <p:cNvPr id="4608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A8EC8-06B4-4B46-8B15-4908A2ACEEA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400" dirty="0" smtClean="0">
                <a:latin typeface="Calibri" panose="020F0502020204030204" pitchFamily="34" charset="0"/>
                <a:ea typeface="+mj-ea"/>
                <a:cs typeface="+mj-cs"/>
              </a:rPr>
              <a:t>svěřenou věc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56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797967"/>
            <a:ext cx="8229600" cy="4151313"/>
          </a:xfrm>
        </p:spPr>
        <p:txBody>
          <a:bodyPr/>
          <a:lstStyle/>
          <a:p>
            <a:r>
              <a:rPr lang="cs-CZ" altLang="cs-CZ" sz="2200" dirty="0" smtClean="0">
                <a:latin typeface="Calibri" panose="020F0502020204030204" pitchFamily="34" charset="0"/>
              </a:rPr>
              <a:t>Zaměstnavatel musí určit výši požadované náhrady škody.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oznámit zaměstnanci výši požadované náhrady škody zpravidla do 1 měsíce ode dne, kdy bylo zjištěno, že škoda vznikla a že zaměstnanci vznikla povinnost ji nahradit,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projednat se zaměstnancem výši požadované náhrady škody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sz="2200" dirty="0">
                <a:latin typeface="Calibri" panose="020F0502020204030204" pitchFamily="34" charset="0"/>
              </a:rPr>
              <a:t>Pokud výše požadované náhrady škody přesahuje 1 000 Kč, musí zaměstnavatel souvislosti náhrady škody projednat s odborovou organizací.</a:t>
            </a: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0825" y="980728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0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797967"/>
            <a:ext cx="8229600" cy="4151313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vyzvat, aby svou povinnost nahradit škodu uznal.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 k uzavření dohody o způsobu náhrady škody, která bude obsahovat: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výše požadované náhrady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způsob a termín poskytnutí náhrady škody zaměstnancem.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Škoda má být nahrazena uvedením v předešlý stav. Není-li to možné, bude nahrazena peněžitým plněním.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Soud může z důvodů zvláštního zřetele hodných výši náhrady škody přiměřeně snížit (moderační právo).</a:t>
            </a:r>
          </a:p>
          <a:p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0825" y="980728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71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 </a:t>
            </a:r>
            <a:r>
              <a:rPr lang="cs-CZ" dirty="0">
                <a:latin typeface="Calibri" panose="020F0502020204030204" pitchFamily="34" charset="0"/>
              </a:rPr>
              <a:t>případ povinnosti </a:t>
            </a:r>
            <a:r>
              <a:rPr lang="cs-CZ" dirty="0" smtClean="0">
                <a:latin typeface="Calibri" panose="020F0502020204030204" pitchFamily="34" charset="0"/>
              </a:rPr>
              <a:t>zaměstnavatele nahradit </a:t>
            </a:r>
            <a:r>
              <a:rPr lang="cs-CZ" dirty="0">
                <a:latin typeface="Calibri" panose="020F0502020204030204" pitchFamily="34" charset="0"/>
              </a:rPr>
              <a:t>škodu upravuje zákoník práce: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dirty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Povinnost zaměstnavatele k náhradě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musí zajišťovat bezpečnost práce s ohledem na rizika možného ohrožení života a zdraví zaměstnanců, která se týkají výkonu práce.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 musí rizika: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aktivně vyhledávat,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zjišťovat příčiny,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odstraňovat,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minimalizovat.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</a:rPr>
              <a:t>Podmínky vzniku: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porušení povinnosti (buď ze strany zaměstnavatele, nebo i jiné osoby),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příčinná souvislost.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Pokud ke vzniku škody dojde mezi zaměstnancem a zaměstnavatelem, ovšem nikoli při plnění pracovních úkolů nebo v souvislosti s ním, posoudí se náhrada škody podle občanského zákoníku.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Součástí podmínek vzniku povinnosti k náhradě škody není zavinění.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Zákon počítá s možností liberace.</a:t>
            </a:r>
          </a:p>
          <a:p>
            <a:r>
              <a:rPr lang="cs-CZ" dirty="0">
                <a:latin typeface="Calibri" panose="020F0502020204030204" pitchFamily="34" charset="0"/>
              </a:rPr>
              <a:t>Liberace může být: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úplná,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částečná.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 úplné liberaci může dojít jen při uplatnění povinnosti zaměstnavatele nahradit škodu způsobenou pracovním úrazem nebo nemocí z povolání.</a:t>
            </a:r>
          </a:p>
          <a:p>
            <a:pPr marL="0" indent="0">
              <a:buNone/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 částečné liberaci dochází, pokud škodu zavinil také poškozený zaměstnanec.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Zaměstnavatel není povinen nahradit zaměstnanci škodu na dopravním prostředku, kterého použil při plnění pracovních úkolů nebo v souvislosti s ním bez jeho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Totéž platí pro nářadí, zařízení a jiné věci potřebné pro výkon práce, kterých zaměstnanec použil bez zaměstnavatelova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Nejde o liberaci, nýbrž o případ, kdy povinnost nahradit škodu vůbec nevznikne.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3791446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Zaměstnavatel musí zaměstnanci nahradit také škodu, kterou mu způsobili porušením právním povinností v rámci plnění pracovních úkolů zaměstnavatele zaměstnanci jednající jeho jménem.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Podmínkou vzniku povinnosti k náhradě škody zde není vznik škody při plnění pracovních úkolů nebo v přímé souvislosti s ním.</a:t>
            </a:r>
          </a:p>
          <a:p>
            <a:r>
              <a:rPr lang="cs-CZ" dirty="0">
                <a:latin typeface="Calibri" panose="020F0502020204030204" pitchFamily="34" charset="0"/>
              </a:rPr>
              <a:t>Rozsudek Nejvyššího soudu ze dne 30. 3. 2004, </a:t>
            </a:r>
            <a:r>
              <a:rPr lang="cs-CZ" dirty="0" err="1">
                <a:latin typeface="Calibri" panose="020F0502020204030204" pitchFamily="34" charset="0"/>
              </a:rPr>
              <a:t>sp</a:t>
            </a:r>
            <a:r>
              <a:rPr lang="cs-CZ" dirty="0">
                <a:latin typeface="Calibri" panose="020F0502020204030204" pitchFamily="34" charset="0"/>
              </a:rPr>
              <a:t>. zn. 21 </a:t>
            </a:r>
            <a:r>
              <a:rPr lang="cs-CZ" dirty="0" err="1">
                <a:latin typeface="Calibri" panose="020F0502020204030204" pitchFamily="34" charset="0"/>
              </a:rPr>
              <a:t>Cdo</a:t>
            </a:r>
            <a:r>
              <a:rPr lang="cs-CZ" dirty="0">
                <a:latin typeface="Calibri" panose="020F0502020204030204" pitchFamily="34" charset="0"/>
              </a:rPr>
              <a:t> 2343/2003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105266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085826"/>
            <a:ext cx="8229600" cy="4151486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Zaměstnavatel </a:t>
            </a:r>
            <a:r>
              <a:rPr lang="cs-CZ" sz="2600" dirty="0" smtClean="0">
                <a:latin typeface="Calibri" panose="020F0502020204030204" pitchFamily="34" charset="0"/>
              </a:rPr>
              <a:t>je povinen nahradit zaměstnanci věcnou </a:t>
            </a:r>
            <a:r>
              <a:rPr lang="cs-CZ" sz="2600" dirty="0">
                <a:latin typeface="Calibri" panose="020F0502020204030204" pitchFamily="34" charset="0"/>
              </a:rPr>
              <a:t>škodu, kterou utrpěl </a:t>
            </a:r>
            <a:r>
              <a:rPr lang="cs-CZ" sz="2600" dirty="0" smtClean="0">
                <a:latin typeface="Calibri" panose="020F0502020204030204" pitchFamily="34" charset="0"/>
              </a:rPr>
              <a:t>při </a:t>
            </a:r>
            <a:r>
              <a:rPr lang="cs-CZ" sz="2600" dirty="0">
                <a:latin typeface="Calibri" panose="020F0502020204030204" pitchFamily="34" charset="0"/>
              </a:rPr>
              <a:t>odvracení škody hrozící zaměstnavateli nebo nebezpečí hrozící životu nebo </a:t>
            </a:r>
            <a:r>
              <a:rPr lang="cs-CZ" sz="2600" dirty="0" smtClean="0">
                <a:latin typeface="Calibri" panose="020F0502020204030204" pitchFamily="34" charset="0"/>
              </a:rPr>
              <a:t>zdraví.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Zaměstnanec má právo na náhradu škody, jen </a:t>
            </a:r>
            <a:r>
              <a:rPr lang="cs-CZ" sz="2600" dirty="0">
                <a:latin typeface="Calibri" panose="020F0502020204030204" pitchFamily="34" charset="0"/>
              </a:rPr>
              <a:t>jestliže škoda nevznikla </a:t>
            </a:r>
            <a:r>
              <a:rPr lang="cs-CZ" sz="2600" dirty="0" smtClean="0">
                <a:latin typeface="Calibri" panose="020F0502020204030204" pitchFamily="34" charset="0"/>
              </a:rPr>
              <a:t>jeho úmyslným </a:t>
            </a:r>
            <a:r>
              <a:rPr lang="cs-CZ" sz="2600" dirty="0">
                <a:latin typeface="Calibri" panose="020F0502020204030204" pitchFamily="34" charset="0"/>
              </a:rPr>
              <a:t>jednáním </a:t>
            </a:r>
            <a:r>
              <a:rPr lang="cs-CZ" sz="2600" dirty="0" smtClean="0">
                <a:latin typeface="Calibri" panose="020F0502020204030204" pitchFamily="34" charset="0"/>
              </a:rPr>
              <a:t>a počínal si způsobem </a:t>
            </a:r>
            <a:r>
              <a:rPr lang="cs-CZ" sz="2600" dirty="0">
                <a:latin typeface="Calibri" panose="020F0502020204030204" pitchFamily="34" charset="0"/>
              </a:rPr>
              <a:t>přiměřeným okolnostem. </a:t>
            </a:r>
            <a:endParaRPr lang="cs-CZ" sz="2600" dirty="0" smtClean="0">
              <a:latin typeface="Calibri" panose="020F0502020204030204" pitchFamily="34" charset="0"/>
            </a:endParaRPr>
          </a:p>
          <a:p>
            <a:r>
              <a:rPr lang="cs-CZ" sz="2600" dirty="0" smtClean="0">
                <a:latin typeface="Calibri" panose="020F0502020204030204" pitchFamily="34" charset="0"/>
              </a:rPr>
              <a:t>Pokud zaměstnanec současně utrpěl újmu na zdraví, poskytne se náhrada věcné škody v rámci odškodnění pracovního úrazu.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Škoda vzniklá při odvracení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69802"/>
            <a:ext cx="8229600" cy="415148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Zaměstnavatel </a:t>
            </a:r>
            <a:r>
              <a:rPr lang="cs-CZ" dirty="0" smtClean="0">
                <a:latin typeface="Calibri" panose="020F0502020204030204" pitchFamily="34" charset="0"/>
              </a:rPr>
              <a:t>je povinen nahradit zaměstnanci škodu </a:t>
            </a:r>
            <a:r>
              <a:rPr lang="cs-CZ" dirty="0">
                <a:latin typeface="Calibri" panose="020F0502020204030204" pitchFamily="34" charset="0"/>
              </a:rPr>
              <a:t>na věcech, které se obvykle nosí do práce a které si zaměstnanec odložil při plnění pracovních </a:t>
            </a:r>
            <a:r>
              <a:rPr lang="cs-CZ" dirty="0" smtClean="0">
                <a:latin typeface="Calibri" panose="020F0502020204030204" pitchFamily="34" charset="0"/>
              </a:rPr>
              <a:t>úkolů.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Věci musely být odloženy na místě </a:t>
            </a:r>
            <a:r>
              <a:rPr lang="cs-CZ" dirty="0">
                <a:latin typeface="Calibri" panose="020F0502020204030204" pitchFamily="34" charset="0"/>
              </a:rPr>
              <a:t>k tomu určeném nebo obvyklém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Škodu na věcech, které se obvykle do práce nenosí, musí zaměstnavatel nahradit jen do výše 10 000 Kč.</a:t>
            </a:r>
          </a:p>
          <a:p>
            <a:r>
              <a:rPr lang="cs-CZ" dirty="0">
                <a:latin typeface="Calibri" panose="020F0502020204030204" pitchFamily="34" charset="0"/>
              </a:rPr>
              <a:t>Škodu na věcech, které se obvykle do práce </a:t>
            </a:r>
            <a:r>
              <a:rPr lang="cs-CZ" dirty="0" smtClean="0">
                <a:latin typeface="Calibri" panose="020F0502020204030204" pitchFamily="34" charset="0"/>
              </a:rPr>
              <a:t>nosí</a:t>
            </a:r>
            <a:r>
              <a:rPr lang="cs-CZ" dirty="0">
                <a:latin typeface="Calibri" panose="020F0502020204030204" pitchFamily="34" charset="0"/>
              </a:rPr>
              <a:t>, musí zaměstnavatel nahradit </a:t>
            </a:r>
            <a:r>
              <a:rPr lang="cs-CZ" dirty="0" smtClean="0">
                <a:latin typeface="Calibri" panose="020F0502020204030204" pitchFamily="34" charset="0"/>
              </a:rPr>
              <a:t>v plné výši.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Zaměstnanec musí právo na náhradu škody uplatnit bezodkladně, nejpozději do 15 dnů.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Škoda na odložených věcech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r>
              <a:rPr lang="cs-CZ" sz="2800" dirty="0" smtClean="0">
                <a:latin typeface="Calibri" panose="020F0502020204030204" pitchFamily="34" charset="0"/>
              </a:rPr>
              <a:t>Zaměstnavatel je povinen nahradit zaměstnanci celou skutečnou škodu.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 případě škody způsobené úmyslně může zaměstnanec požadovat i náhradu ušlého zisku.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Zaměstnavatel je povinen nahradit škodu uvedením v předešlý stav. Není-li to možné, musí poskytnout peněžitou náhradu.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Rozsah a způsob náhrady škody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301850"/>
            <a:ext cx="8229600" cy="3791446"/>
          </a:xfrm>
        </p:spPr>
        <p:txBody>
          <a:bodyPr/>
          <a:lstStyle/>
          <a:p>
            <a:r>
              <a:rPr lang="cs-CZ" sz="2600" dirty="0" smtClean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Zohledňuje se opotřebení.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Rozhodná není pořizovací cena, ani cena nové věci, která bude muset být pořízena.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 ceny v době poškození nebo ztráty se vychází, tj. lze vzít do úvahy i další okolnosti.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Výše škody na věci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Právní úprava odškodňování vychází ze samotného jádra úpravy pracovněprávních vztahů, které spočívá v péči o bezpečné a zdraví neohrožující pracovní podmínky.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Pokud navzdory snaze zajistit bezpečnost práce zaměstnanec utrpí pracovní úraz nebo nemoc z povolání, má právo na náhradu škody i nemajetkové újmy.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o snahu odškodnit všechny negativní důsledky pracovního úrazu nebo nemoci z povolání.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000" dirty="0">
                <a:solidFill>
                  <a:schemeClr val="tx2"/>
                </a:solidFill>
                <a:latin typeface="Calibri" pitchFamily="34" charset="0"/>
              </a:rPr>
              <a:t>Odškodňování pracovních úrazů a nemocí z povolání</a:t>
            </a:r>
            <a:endParaRPr lang="cs-CZ" sz="3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8353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Ustanovení § 365 odst. 1 zákoníku práce stanoví, že se dále postupuje podle § 205d zákona č. 65/1965 Sb. (starý zákoník práce).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</a:t>
            </a:r>
            <a:r>
              <a:rPr lang="cs-CZ" dirty="0">
                <a:latin typeface="Calibri" panose="020F0502020204030204" pitchFamily="34" charset="0"/>
              </a:rPr>
              <a:t>o </a:t>
            </a:r>
            <a:r>
              <a:rPr lang="cs-CZ" dirty="0" smtClean="0">
                <a:latin typeface="Calibri" panose="020F0502020204030204" pitchFamily="34" charset="0"/>
              </a:rPr>
              <a:t>ú</a:t>
            </a:r>
            <a:r>
              <a:rPr lang="cs-CZ" altLang="cs-CZ" dirty="0" smtClean="0">
                <a:latin typeface="Calibri" panose="020F0502020204030204" pitchFamily="34" charset="0"/>
              </a:rPr>
              <a:t>pravu zákonného </a:t>
            </a:r>
            <a:r>
              <a:rPr lang="cs-CZ" altLang="cs-CZ" dirty="0">
                <a:latin typeface="Calibri" panose="020F0502020204030204" pitchFamily="34" charset="0"/>
              </a:rPr>
              <a:t>pojištění odpovědnosti zaměstnavatele za škodu při pracovním úrazu nebo nemoci z povolání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Zaměstnavatelé jsou povinně pojištěni: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České pojišťovny, pokud s ní měli sjednáno pojištění k 31. 12. 1992,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Kooperativy.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Povinné pojištění se nevztahuje na organizační složky státu.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Zákonné pojištění zaměstnavatelů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053555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 musí nést náklady spojené se zajišťováním bezpečnosti práce a nesmí je přenášet na zaměstnance.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nepřipustit, aby zaměstnanec vykonával práce neodpovídající schopnostem a zdravotní způsobilosti,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zajistit zaměstnancům školení o právních a ostatních předpisech v oblasti bezpečnosti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zajišťovat bezpečnost vůči všem osobám, které se s jeho vědomím zdržují na pracovišti.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41983"/>
            <a:ext cx="8229600" cy="4151313"/>
          </a:xfrm>
        </p:spPr>
        <p:txBody>
          <a:bodyPr/>
          <a:lstStyle/>
          <a:p>
            <a:r>
              <a:rPr lang="cs-CZ" altLang="cs-CZ" sz="3000" dirty="0" smtClean="0">
                <a:latin typeface="Calibri" panose="020F0502020204030204" pitchFamily="34" charset="0"/>
              </a:rPr>
              <a:t>Zaměstnavatel je povinen poskytnout zaměstnanci náhradu újmy, kterou utrpěl v důsledku pracovního úrazu nebo nemoci z povolání.</a:t>
            </a:r>
          </a:p>
          <a:p>
            <a:r>
              <a:rPr lang="cs-CZ" altLang="cs-CZ" sz="3000" dirty="0" smtClean="0">
                <a:latin typeface="Calibri" panose="020F0502020204030204" pitchFamily="34" charset="0"/>
              </a:rPr>
              <a:t>Nahrazuje 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latin typeface="Calibri" panose="020F0502020204030204" pitchFamily="34" charset="0"/>
              </a:rPr>
              <a:t>nemajetková újma (bolest, ztížení společenského uplatnění),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latin typeface="Calibri" panose="020F0502020204030204" pitchFamily="34" charset="0"/>
              </a:rPr>
              <a:t>majetková újma (náklady na léčení, ušlý výdělek).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B3AECC-435A-4306-9FB5-AD10E872D3C9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Nadpis 1"/>
          <p:cNvSpPr>
            <a:spLocks/>
          </p:cNvSpPr>
          <p:nvPr/>
        </p:nvSpPr>
        <p:spPr bwMode="auto">
          <a:xfrm>
            <a:off x="404813" y="980728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/>
              <a:t>Odškodnění pracovního úrazu</a:t>
            </a:r>
          </a:p>
        </p:txBody>
      </p:sp>
    </p:spTree>
    <p:extLst>
      <p:ext uri="{BB962C8B-B14F-4D97-AF65-F5344CB8AC3E}">
        <p14:creationId xmlns:p14="http://schemas.microsoft.com/office/powerpoint/2010/main" val="36069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Pracovním úrazem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poškození zdraví nebo smrt zaměstnance,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 důsledku krátkodobého, náhlého a násilného působení zevních vlivů (úrazový děj),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při plnění pracovních úkolů nebo v souvislosti s ním.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Pracovním úrazem je také úraz, který zaměstnanec utrpěl pro plnění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Nemocemi z povolání jsou nemoci uvedené v nařízení vlády č. 290/1995 Sb</a:t>
            </a:r>
            <a:r>
              <a:rPr lang="cs-CZ" altLang="cs-CZ" sz="2600" dirty="0" smtClean="0">
                <a:latin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Pracovní úraz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Zaměstnanec je povinen bezodkladně oznámit vedoucímu zaměstnanci svůj pracovní úraz, stejně jako úraz jiného zaměstnance nebo jiné osoby.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Nesplnění oznamovací povinnosti může vyústit v nemožnost prokázat, že se jednalo o pracovní úraz.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Zaměstnanec musí spolupracovat při objasňování příčin pracovního úrazu.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Povinnosti zaměstnance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3791446"/>
          </a:xfrm>
        </p:spPr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</a:rPr>
              <a:t>Zaměstnavatel, u něhož k pracovnímu úrazu došlo,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objasnit příčiny a okolnosti vzniku tohoto úrazu za účasti zaměstnance, pokud to zdravotní stav zaměstnance dovoluje, svědků a za účasti odborové organizace a zástupce pro oblast bezpečnosti a ochrany zdraví při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bez vážných důvodů neměnit stav na místě úrazu do doby objasnění příčin a okolností vzniku pracovního úrazu,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ohlásit pracovní úraz a zaslat záznam o úrazu stanoveným orgánům a institucím,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přijímat opatření proti opakování pracovních úrazů.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Povinnosti zaměstnavatele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69802"/>
            <a:ext cx="8229600" cy="4151486"/>
          </a:xfrm>
        </p:spPr>
        <p:txBody>
          <a:bodyPr/>
          <a:lstStyle/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zcela zprostí </a:t>
            </a:r>
            <a:r>
              <a:rPr lang="cs-CZ" sz="2600" dirty="0" smtClean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 </a:t>
            </a:r>
            <a:r>
              <a:rPr lang="cs-CZ" sz="2600" dirty="0" smtClean="0">
                <a:latin typeface="Calibri" panose="020F0502020204030204" pitchFamily="34" charset="0"/>
              </a:rPr>
              <a:t>vznikla</a:t>
            </a:r>
            <a:r>
              <a:rPr lang="cs-CZ" sz="2600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 důvodu zaviněného porušení povinnosti zaměstnancem,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v důsledku opilosti nebo vlivu návykových látek,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sz="2600" dirty="0">
                <a:latin typeface="Calibri" panose="020F0502020204030204" pitchFamily="34" charset="0"/>
              </a:rPr>
              <a:t>jestliže se jednalo o jedinou příčinu vzniku škody.</a:t>
            </a:r>
          </a:p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částečně zprostí </a:t>
            </a:r>
            <a:r>
              <a:rPr lang="cs-CZ" sz="2600" dirty="0" smtClean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některý z výše uvedených důvodů byl jednou z příčin vzniku škody,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zaměstnanec jednal lehkomyslně, i když si musel být vědom, že si může způsobit újmu na zdraví.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Zproštění se povinnosti nahradit škodu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151486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Pokud zaměstnanec utrpěl pracovní úraz a zaměstnavatel se nezprostil odpovědnosti, má zaměstnanec právo na náhradu: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ztráty na výdělku,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bolesti a ztížení společenského uplatnění,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účelně vynaložených nákladů spojených s léčením,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věcné škody.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 případě smrtelného pracovního úrazu mají pozůstalí ještě právo 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přiměřených nákladů spojených s pohřbem,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nákladů na výživu pozůstalých,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jednorázové odškodnění</a:t>
            </a:r>
            <a:r>
              <a:rPr lang="cs-CZ" altLang="cs-CZ" sz="1800" dirty="0" smtClean="0">
                <a:latin typeface="Calibri" panose="020F0502020204030204" pitchFamily="34" charset="0"/>
              </a:rPr>
              <a:t>.</a:t>
            </a:r>
            <a:endParaRPr lang="cs-CZ" altLang="cs-CZ" sz="18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Druhy náhrad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 smtClean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mají právo: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na zajištění bezpečnosti práce, na informace o rizicích práce a na informace o opatřeních na ochranu před jejich působením,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odmítnout výkon práce,  o níž mají důvodně za to, že bezprostředně a závažným způsobem ohrožuje jejich život nebo zdraví, případně život nebo zdraví jiných osob.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jsou povinni: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účastnit se školení zaměřených na bezpečnost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nepožívat alkoholické nápoje a nezneužívat jiné návykové látky na pracovištích zaměstnavatele a v pracovní době i mimo tato pracoviště, nevstupovat pod jejich vlivem na pracoviště zaměstnavatele,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nekouřit na pracovištích a v jiných prostorách, kde jsou účinkům kouření vystaveni také nekuřáci,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podrobit se na pokyn oprávněného vedoucího zaměstnance písemně určeného zaměstnavatelem zjištění, zda není pod vlivem alkoholu nebo jiných návykových látek.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Zvláštní 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Některým zaměstnancům garantuje zákon zvláštní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osoby se zdravotním postižením,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ženy v souvislosti s těhotenstvím a mateřstvím,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zaměstnanci pečující o děti nebo jiné osoby,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mladiství.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Jeden z projevů slaďování pracovního a rodinného (soukromého) života.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 smtClean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Zaměstnankyně nesmí být zaměstnávány pracemi, které ohrožují jejich mateřství</a:t>
            </a:r>
            <a:r>
              <a:rPr lang="cs-CZ" altLang="cs-CZ" sz="2600" dirty="0" smtClean="0">
                <a:latin typeface="Calibri" panose="020F0502020204030204" pitchFamily="34" charset="0"/>
              </a:rPr>
              <a:t>.</a:t>
            </a:r>
            <a:endParaRPr lang="cs-CZ" altLang="cs-CZ" sz="2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Zakázané práce a pracoviště určuje vyhláška č. </a:t>
            </a:r>
            <a:r>
              <a:rPr lang="cs-CZ" sz="2600" dirty="0" smtClean="0">
                <a:latin typeface="Calibri" panose="020F0502020204030204" pitchFamily="34" charset="0"/>
              </a:rPr>
              <a:t>180/2015 Sb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Pokud koná těhotná zaměstnankyně zakázanou práci, musí být převedena na jinou práci.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Požádá-li těhotná zaměstnankyně </a:t>
            </a:r>
            <a:r>
              <a:rPr lang="cs-CZ" sz="2600" dirty="0">
                <a:latin typeface="Calibri" panose="020F0502020204030204" pitchFamily="34" charset="0"/>
              </a:rPr>
              <a:t>nebo zaměstnankyně </a:t>
            </a:r>
            <a:r>
              <a:rPr lang="cs-CZ" sz="2600" dirty="0" smtClean="0">
                <a:latin typeface="Calibri" panose="020F0502020204030204" pitchFamily="34" charset="0"/>
              </a:rPr>
              <a:t>–matka d konce devátého měsíce po porodu o převedení na denní práci, musí zaměstnavatel vyhovět.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352928" cy="503237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2800" dirty="0" smtClean="0">
                <a:latin typeface="Calibri" panose="020F0502020204030204" pitchFamily="34" charset="0"/>
              </a:rPr>
              <a:t>Ochrana ženy </a:t>
            </a:r>
            <a:r>
              <a:rPr lang="cs-CZ" altLang="cs-CZ" sz="2800" dirty="0">
                <a:latin typeface="Calibri" panose="020F0502020204030204" pitchFamily="34" charset="0"/>
              </a:rPr>
              <a:t>v souvislosti s těhotenstvím a </a:t>
            </a:r>
            <a:r>
              <a:rPr lang="cs-CZ" altLang="cs-CZ" sz="2800" dirty="0" smtClean="0">
                <a:latin typeface="Calibri" panose="020F0502020204030204" pitchFamily="34" charset="0"/>
              </a:rPr>
              <a:t>mateřstvím</a:t>
            </a:r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Mladistvým je zaměstnanec, který nedosáhl věku 18 let.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Zaměstnavatelé </a:t>
            </a:r>
            <a:r>
              <a:rPr lang="cs-CZ" sz="2600" dirty="0">
                <a:latin typeface="Calibri" panose="020F0502020204030204" pitchFamily="34" charset="0"/>
              </a:rPr>
              <a:t>smějí zaměstnávat mladistvé zaměstnance pouze pracemi, které jsou přiměřené jejich fyzickému a rozumovému rozvoji, a poskytují jim při práci zvýšenou péči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Zvláštní pravidla v oblasti pracovní doby: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nejvýše 40 hodin týdně i při více pracovněprávních vztazích,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nejvýše 8 hodin denně,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odpočinek mezi směnami alespoň 12 hodin,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odpočinek v týdnu alespoň 48 hodin.</a:t>
            </a:r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13285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Mladiství zaměstnanci nesmějí pracovat: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přesčas,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v noci (kromě výjimek),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pod zemí při těžbě nerostů nebo při ražení tunelů a štol,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nepřiměřenými a příliš nebezpečnými pracemi (stanoveno vyhláškou),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pracemi, při nichž jsou vystaveni zvýšenému nebezpečí úrazu nebo při jejichž výkonu by mohli vážně ohrozit bezpečnost a zdraví jiných osob.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F_PPT_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5387</TotalTime>
  <Words>3014</Words>
  <Application>Microsoft Office PowerPoint</Application>
  <PresentationFormat>Předvádění na obrazovce (4:3)</PresentationFormat>
  <Paragraphs>361</Paragraphs>
  <Slides>46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Trebuchet MS</vt:lpstr>
      <vt:lpstr>Wingdings</vt:lpstr>
      <vt:lpstr>3558</vt:lpstr>
      <vt:lpstr>BÉŽOVÁ TITL</vt:lpstr>
      <vt:lpstr>Základy pracovního práva Přednáška č. 6:    Bezpečnost a ochrana zdraví při práci  Prevence a náhrada škody    </vt:lpstr>
      <vt:lpstr>Pracovní podmínky</vt:lpstr>
      <vt:lpstr>Bezpečnost a ochrana zdraví při práci</vt:lpstr>
      <vt:lpstr>Bezpečnost a ochrana zdraví při práci</vt:lpstr>
      <vt:lpstr>Bezpečnost a ochrana zdraví při práci</vt:lpstr>
      <vt:lpstr>Zvláštní pracovní podmínky</vt:lpstr>
      <vt:lpstr>Ochrana ženy v souvislosti s těhotenstvím a mateřstvím</vt:lpstr>
      <vt:lpstr>Mladiství</vt:lpstr>
      <vt:lpstr>Mladiství</vt:lpstr>
      <vt:lpstr>Mladiství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office wb2vr</cp:lastModifiedBy>
  <cp:revision>139</cp:revision>
  <dcterms:created xsi:type="dcterms:W3CDTF">2014-09-29T20:24:51Z</dcterms:created>
  <dcterms:modified xsi:type="dcterms:W3CDTF">2018-03-09T21:23:40Z</dcterms:modified>
</cp:coreProperties>
</file>