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45"/>
  </p:notesMasterIdLst>
  <p:handoutMasterIdLst>
    <p:handoutMasterId r:id="rId46"/>
  </p:handoutMasterIdLst>
  <p:sldIdLst>
    <p:sldId id="256" r:id="rId2"/>
    <p:sldId id="399" r:id="rId3"/>
    <p:sldId id="400" r:id="rId4"/>
    <p:sldId id="401" r:id="rId5"/>
    <p:sldId id="402" r:id="rId6"/>
    <p:sldId id="403" r:id="rId7"/>
    <p:sldId id="404" r:id="rId8"/>
    <p:sldId id="405" r:id="rId9"/>
    <p:sldId id="406" r:id="rId10"/>
    <p:sldId id="407" r:id="rId11"/>
    <p:sldId id="408" r:id="rId12"/>
    <p:sldId id="409" r:id="rId13"/>
    <p:sldId id="410" r:id="rId14"/>
    <p:sldId id="411" r:id="rId15"/>
    <p:sldId id="412" r:id="rId16"/>
    <p:sldId id="413" r:id="rId17"/>
    <p:sldId id="414" r:id="rId18"/>
    <p:sldId id="415" r:id="rId19"/>
    <p:sldId id="416" r:id="rId20"/>
    <p:sldId id="417" r:id="rId21"/>
    <p:sldId id="418" r:id="rId22"/>
    <p:sldId id="419" r:id="rId23"/>
    <p:sldId id="420" r:id="rId24"/>
    <p:sldId id="460" r:id="rId25"/>
    <p:sldId id="421" r:id="rId26"/>
    <p:sldId id="422" r:id="rId27"/>
    <p:sldId id="423" r:id="rId28"/>
    <p:sldId id="424" r:id="rId29"/>
    <p:sldId id="425" r:id="rId30"/>
    <p:sldId id="426" r:id="rId31"/>
    <p:sldId id="454" r:id="rId32"/>
    <p:sldId id="455" r:id="rId33"/>
    <p:sldId id="456" r:id="rId34"/>
    <p:sldId id="457" r:id="rId35"/>
    <p:sldId id="462" r:id="rId36"/>
    <p:sldId id="463" r:id="rId37"/>
    <p:sldId id="464" r:id="rId38"/>
    <p:sldId id="465" r:id="rId39"/>
    <p:sldId id="466" r:id="rId40"/>
    <p:sldId id="467" r:id="rId41"/>
    <p:sldId id="468" r:id="rId42"/>
    <p:sldId id="347" r:id="rId43"/>
    <p:sldId id="348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833" autoAdjust="0"/>
    <p:restoredTop sz="94611" autoAdjust="0"/>
  </p:normalViewPr>
  <p:slideViewPr>
    <p:cSldViewPr snapToGrid="0">
      <p:cViewPr varScale="1">
        <p:scale>
          <a:sx n="114" d="100"/>
          <a:sy n="114" d="100"/>
        </p:scale>
        <p:origin x="2166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/>
              <a:t>9. března  2018</a:t>
            </a:r>
            <a:endParaRPr lang="cs-CZ" altLang="cs-CZ" dirty="0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března  2018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března  2018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března 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března 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března  2018</a:t>
            </a:r>
            <a:endParaRPr lang="cs-CZ" alt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března  2018</a:t>
            </a:r>
            <a:endParaRPr lang="cs-CZ" alt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března  2018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března  2018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března  2018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9. března  2018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/>
              <a:t>9. března  2018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mailto:Marek.Frystak@law.muni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Subjekty trestního řízení  - orgány činné v trestním řízení    </a:t>
            </a:r>
            <a:br>
              <a:rPr lang="cs-CZ" dirty="0"/>
            </a:br>
            <a:br>
              <a:rPr lang="cs-CZ" dirty="0"/>
            </a:br>
            <a:r>
              <a:rPr lang="cs-CZ" dirty="0"/>
              <a:t>Marek FRYŠTÁK</a:t>
            </a:r>
            <a:br>
              <a:rPr lang="cs-CZ" dirty="0"/>
            </a:br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Soudní pravomoc a příslušnost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soudní pravomoc - souhrn oprávnění, které zákon přiznává soudům, tj. rozhodovat v rámci řízení před soudem o vině a trestu, nikoli iniciovat a vést trestní stíhání (zásada legality)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algn="just"/>
            <a:r>
              <a:rPr lang="cs-CZ" sz="1800" dirty="0"/>
              <a:t>soudní příslušnost - vymezení okruhů působnosti mezi jednotlivými soudy různých stupňů a mezi jednotlivými soudy téhož stupně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BBFCCE-4F87-40A8-9316-A41B5FBA5E0C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/>
              <a:t>věcná příslušnost 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lvl="1" algn="just"/>
            <a:r>
              <a:rPr lang="cs-CZ" sz="1600"/>
              <a:t>§ 16 TŘ - řízení v prvním stupni koná okresní soud</a:t>
            </a:r>
          </a:p>
          <a:p>
            <a:pPr lvl="1" algn="just">
              <a:buFont typeface="Wingdings" pitchFamily="2" charset="2"/>
              <a:buNone/>
            </a:pPr>
            <a:endParaRPr lang="cs-CZ" sz="1600"/>
          </a:p>
          <a:p>
            <a:pPr lvl="1" algn="just"/>
            <a:r>
              <a:rPr lang="cs-CZ" sz="1600"/>
              <a:t>§ 17 TŘ - řízení v prvním stupni koná  krajský soud - obecně dolní hranice TOS činní nejméně pět let</a:t>
            </a:r>
          </a:p>
          <a:p>
            <a:pPr lvl="1" algn="just">
              <a:buFont typeface="Wingdings" pitchFamily="2" charset="2"/>
              <a:buNone/>
            </a:pPr>
            <a:endParaRPr lang="cs-CZ" sz="1600"/>
          </a:p>
          <a:p>
            <a:pPr lvl="2" algn="just"/>
            <a:r>
              <a:rPr lang="cs-CZ" sz="1400"/>
              <a:t>bez ohledu na její výši  - např. trestné činy zabití, vraždy novorozeného dítěte matkou, spáchané prostřednictvím investičních nástrojů, týkající se obchodování s vojenským materiálem, sabotáž, vyzvědačství   atd. </a:t>
            </a:r>
          </a:p>
          <a:p>
            <a:pPr lvl="2" algn="just"/>
            <a:endParaRPr lang="cs-CZ" sz="1600"/>
          </a:p>
          <a:p>
            <a:pPr lvl="2" algn="just"/>
            <a:r>
              <a:rPr lang="cs-CZ" sz="1400"/>
              <a:t>opilství, pokud  se pachatel s takového jednání dopustil  ve stavu zaviněné  nepříčetnosti a toto jednání naplňuje znaky výše uvedených TČ </a:t>
            </a:r>
          </a:p>
          <a:p>
            <a:endParaRPr lang="cs-CZ" sz="18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DB7000D-1C23-4033-A884-4EA38D252D57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de </a:t>
            </a:r>
            <a:r>
              <a:rPr lang="cs-CZ" sz="1800" dirty="0" err="1"/>
              <a:t>lege</a:t>
            </a:r>
            <a:r>
              <a:rPr lang="cs-CZ" sz="1800" dirty="0"/>
              <a:t> </a:t>
            </a:r>
            <a:r>
              <a:rPr lang="cs-CZ" sz="1800" dirty="0" err="1"/>
              <a:t>ferenda</a:t>
            </a:r>
            <a:r>
              <a:rPr lang="cs-CZ" sz="1800" dirty="0"/>
              <a:t> primární příslušnost  okresního soudu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krajský soud jen </a:t>
            </a:r>
          </a:p>
          <a:p>
            <a:pPr algn="just"/>
            <a:endParaRPr lang="cs-CZ" sz="1800" dirty="0"/>
          </a:p>
          <a:p>
            <a:pPr lvl="1" algn="just"/>
            <a:r>
              <a:rPr lang="cs-CZ" sz="1600" dirty="0"/>
              <a:t>taxativně vypočtené TČ - výjimečný trest, právní a skutková složitost, organizovaná zločinecká skupina atd. </a:t>
            </a:r>
          </a:p>
          <a:p>
            <a:pPr algn="just"/>
            <a:endParaRPr lang="cs-CZ" sz="1800" dirty="0"/>
          </a:p>
          <a:p>
            <a:pPr lvl="1" algn="just"/>
            <a:r>
              <a:rPr lang="cs-CZ" sz="1600" dirty="0"/>
              <a:t>úzká specializace soudu - vlastizrada, rozvracení republiky, vyzvědačství, TČ proti míru, válečné TČ, finanční zájmy ES atd.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781A7B-2855-4D05-AF46-08D3B021F097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/>
              <a:t>místní příslušnost 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lvl="1" algn="just"/>
            <a:r>
              <a:rPr lang="cs-CZ" sz="1600" dirty="0" err="1"/>
              <a:t>forum</a:t>
            </a:r>
            <a:r>
              <a:rPr lang="cs-CZ" sz="1600" dirty="0"/>
              <a:t> delicti </a:t>
            </a:r>
            <a:r>
              <a:rPr lang="cs-CZ" sz="1600" dirty="0" err="1"/>
              <a:t>comissi</a:t>
            </a:r>
            <a:r>
              <a:rPr lang="cs-CZ" sz="1600" dirty="0"/>
              <a:t>  - místo spáchání trestného činu - tam, nedošlo k jednání, k nekonání, následku, u pokračujících trestných činů místo spáchání každého jednotlivého skutku, u trvajících trestných činů tam, kde trval protiprávní stav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lvl="1" algn="just"/>
            <a:r>
              <a:rPr lang="cs-CZ" sz="1600" dirty="0" err="1"/>
              <a:t>forum</a:t>
            </a:r>
            <a:r>
              <a:rPr lang="cs-CZ" sz="1600" dirty="0"/>
              <a:t> loci -  kde obviněný bydlí, pracuje, kde se zdržuje 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lvl="1" algn="just"/>
            <a:r>
              <a:rPr lang="cs-CZ" sz="1600" dirty="0" err="1"/>
              <a:t>forum</a:t>
            </a:r>
            <a:r>
              <a:rPr lang="cs-CZ" sz="1600" dirty="0"/>
              <a:t> </a:t>
            </a:r>
            <a:r>
              <a:rPr lang="cs-CZ" sz="1600" dirty="0" err="1"/>
              <a:t>scinetiae</a:t>
            </a:r>
            <a:r>
              <a:rPr lang="cs-CZ" sz="1600" dirty="0"/>
              <a:t> -  kde trestný čin vyšel najevo  - tam, kde byly zjištěny relevantní informace o něm 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lvl="1" algn="just"/>
            <a:r>
              <a:rPr lang="cs-CZ" sz="1600" dirty="0"/>
              <a:t>u mladistvým výjimka - § 17 ZSM - primárně tam, kde obviněný bydlí  nebo  kde se zdržuje, teprve následně, tak kde byl trestný čin spáchán a kde vyšel najevo  </a:t>
            </a:r>
          </a:p>
          <a:p>
            <a:pPr lvl="2" algn="just"/>
            <a:r>
              <a:rPr lang="cs-CZ" sz="1400" dirty="0"/>
              <a:t>ochrana mladistvého a šetření jeho osoby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F511D41-E318-471C-AE62-10EAD93E2305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pPr algn="just"/>
            <a:r>
              <a:rPr lang="cs-CZ" sz="1800" dirty="0"/>
              <a:t>příslušnost soudu k úkonům v přípravném řízení (de lege </a:t>
            </a:r>
            <a:r>
              <a:rPr lang="cs-CZ" sz="1800" dirty="0" err="1"/>
              <a:t>ferenda</a:t>
            </a:r>
            <a:r>
              <a:rPr lang="cs-CZ" sz="1800" dirty="0"/>
              <a:t> soud činný v přípravném řízení) </a:t>
            </a:r>
          </a:p>
          <a:p>
            <a:pPr algn="just"/>
            <a:endParaRPr lang="cs-CZ" sz="1800" dirty="0"/>
          </a:p>
          <a:p>
            <a:pPr lvl="1" algn="just"/>
            <a:r>
              <a:rPr lang="cs-CZ" sz="1600" dirty="0"/>
              <a:t>§ 26 TŘ  - je příslušný ten soud, v jehož obvodu je činný státní zástupce, který podal příslušný návrh</a:t>
            </a:r>
          </a:p>
          <a:p>
            <a:pPr lvl="1" algn="just"/>
            <a:endParaRPr lang="cs-CZ" sz="1600" dirty="0"/>
          </a:p>
          <a:p>
            <a:pPr lvl="1" algn="just"/>
            <a:r>
              <a:rPr lang="cs-CZ" sz="1600" dirty="0"/>
              <a:t>§ 146a TŘ - rozhodnutí o stížnosti proti zajištění osoba a majetku a uložení pořádkové pokuty – příslušný ten soud, v jehož obvodu je činný státní zástupce, který příslušný návrh podal 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E138B6-7FC8-49D7-A58E-FC72F69A2C50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 dirty="0"/>
              <a:t>příslušnost pro společné řízení - vede se řízení o dvou nebo více trestných činech téhož obviněného nebo proti dvěma či více obviněným, případně kombinace obojího 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lvl="1" algn="just"/>
            <a:r>
              <a:rPr lang="cs-CZ" sz="1600" dirty="0"/>
              <a:t>souvislost ve věci (objektivní) - trestné činy více osob mají vzájemný vztah - spolupachatelství, účastenství </a:t>
            </a:r>
          </a:p>
          <a:p>
            <a:pPr lvl="1" algn="just"/>
            <a:r>
              <a:rPr lang="cs-CZ" sz="1600" dirty="0"/>
              <a:t>souvislost v osobě (subjektivní) -  více činný souběh více trestných činů téhož pachatele 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lvl="1" algn="just"/>
            <a:r>
              <a:rPr lang="cs-CZ" sz="1600" dirty="0"/>
              <a:t>pokud alespoň jeden z TČ spadá do působnosti  KS, rozhoduje KS, tj. společné řízení koná ten soud, který je příslušný konat řízení proti nejpřísnějšímu TČ  (výše horní hranice, možnost uložení dalších trestů)</a:t>
            </a:r>
          </a:p>
          <a:p>
            <a:pPr lvl="1" algn="just"/>
            <a:r>
              <a:rPr lang="cs-CZ" sz="1600" dirty="0"/>
              <a:t>vyloučení ze společného řízení - rychlost, složitost, zkoumání duševního stavu jednoho z obviněných</a:t>
            </a:r>
          </a:p>
          <a:p>
            <a:pPr lvl="1" algn="just"/>
            <a:r>
              <a:rPr lang="cs-CZ" sz="1600" dirty="0"/>
              <a:t>spojení ke společnému řízení </a:t>
            </a:r>
          </a:p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3F875CE-66EB-4C12-9F0E-DAAF4B391F4E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 dirty="0"/>
          </a:p>
          <a:p>
            <a:pPr algn="just"/>
            <a:r>
              <a:rPr lang="cs-CZ" sz="1800" dirty="0"/>
              <a:t>příslušnost několika soudů - je-li podle předchozích ustanovení dána příslušnost několika soudů, koná řízení z těchto soudů ten, u něhož podal státní zástupce obžalobu, návrh na potrestání, návrh na schválení dohody o vině a trestu nebo jemuž byla věc přikázána nadřízeným soudem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algn="just"/>
            <a:r>
              <a:rPr lang="cs-CZ" sz="1800" dirty="0"/>
              <a:t>spory o příslušnost rozhoduje soud (státní zastupitelství), které je nejblíže nadřízené oběma  soudům (státním zastupitelstvím), která jsou ve sporu 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odnětí a přikázání věci - průlom do místní příslušnosti (pouze) - hospodárnost, objektivita, který může učinit nadřízené státní zastupitelství vůči podřízenému 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EB01E4-ADB0-4363-B664-3912C3AAB5EF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Státní zastupitelství 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představuje státní úřad povolaný v trestním řízení k uskutečňování zásady legality</a:t>
            </a:r>
          </a:p>
          <a:p>
            <a:pPr algn="just">
              <a:buFont typeface="Wingdings" pitchFamily="2" charset="2"/>
              <a:buNone/>
            </a:pPr>
            <a:r>
              <a:rPr lang="cs-CZ" sz="1800" dirty="0"/>
              <a:t> </a:t>
            </a:r>
          </a:p>
          <a:p>
            <a:pPr algn="just"/>
            <a:r>
              <a:rPr lang="cs-CZ" sz="1800" dirty="0"/>
              <a:t>čl. 80 Ústavy - státní zastupitelství zastupuje veřejnou žalobu v trestním řízení; vykonává i další úkoly, stanoví-li tak zákon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algn="just"/>
            <a:r>
              <a:rPr lang="cs-CZ" sz="1800" dirty="0"/>
              <a:t>§ 1 zákona  o státním zastupitelství (SZ, 283/1993 Sb.) - státní zastupitelství je soustava  úřadů státu určených k jeho zastupování při ochraně veřejného zájmu ve věcech svěřených mu do působnosti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6846038-B251-42AB-A8FE-D008A4E222D7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/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algn="just"/>
            <a:r>
              <a:rPr lang="cs-CZ" sz="1800"/>
              <a:t>státní zastupitelství  je orgán moci výkonné, který jako takový respektuje ve sféře své působnosti politiku vlády, proto je začleněn do resortu ministerstva spravedlnosti  nebo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algn="just"/>
            <a:r>
              <a:rPr lang="cs-CZ" sz="1800"/>
              <a:t>státní zastupitelství je možno chápat jako orgán sui generis směšující rysy moci  výkonné a soudní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B1C482-EF22-45F7-8BDC-84EE9658A6D1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indent="-381000" algn="just">
              <a:defRPr/>
            </a:pPr>
            <a:r>
              <a:rPr lang="cs-CZ" sz="1700" dirty="0">
                <a:cs typeface="Times New Roman" pitchFamily="18" charset="0"/>
              </a:rPr>
              <a:t>soustava státního zastupitelství</a:t>
            </a:r>
          </a:p>
          <a:p>
            <a:pPr marL="381000" indent="-381000" algn="just">
              <a:buFont typeface="Wingdings" pitchFamily="2" charset="2"/>
              <a:buNone/>
              <a:defRPr/>
            </a:pPr>
            <a:endParaRPr lang="cs-CZ" sz="1800" dirty="0">
              <a:cs typeface="Times New Roman" pitchFamily="18" charset="0"/>
            </a:endParaRPr>
          </a:p>
          <a:p>
            <a:pPr marL="800100" lvl="1" indent="-342900" algn="just">
              <a:defRPr/>
            </a:pPr>
            <a:r>
              <a:rPr lang="cs-CZ" sz="1500" dirty="0">
                <a:cs typeface="Times New Roman" pitchFamily="18" charset="0"/>
              </a:rPr>
              <a:t>nejvyšší státní zastupitelství (Brno)</a:t>
            </a:r>
          </a:p>
          <a:p>
            <a:pPr marL="800100" lvl="1" indent="-342900" algn="just">
              <a:defRPr/>
            </a:pPr>
            <a:endParaRPr lang="cs-CZ" sz="1500" dirty="0">
              <a:cs typeface="Times New Roman" pitchFamily="18" charset="0"/>
            </a:endParaRPr>
          </a:p>
          <a:p>
            <a:pPr marL="800100" lvl="1" indent="-342900" algn="just">
              <a:defRPr/>
            </a:pPr>
            <a:r>
              <a:rPr lang="cs-CZ" sz="1500" dirty="0">
                <a:cs typeface="Times New Roman" pitchFamily="18" charset="0"/>
              </a:rPr>
              <a:t>vrchní státní zastupitelství  (Praha, Olomouc)</a:t>
            </a:r>
          </a:p>
          <a:p>
            <a:pPr marL="1200150" lvl="2" indent="-342900" algn="just">
              <a:defRPr/>
            </a:pPr>
            <a:r>
              <a:rPr lang="cs-CZ" sz="1500" dirty="0">
                <a:cs typeface="Times New Roman" pitchFamily="18" charset="0"/>
              </a:rPr>
              <a:t>pobočka  Brno, Ostrava </a:t>
            </a:r>
          </a:p>
          <a:p>
            <a:pPr marL="1200150" lvl="2" indent="-342900" algn="just">
              <a:defRPr/>
            </a:pPr>
            <a:r>
              <a:rPr lang="cs-CZ" sz="1500" dirty="0">
                <a:cs typeface="Times New Roman" pitchFamily="18" charset="0"/>
              </a:rPr>
              <a:t>de lege </a:t>
            </a:r>
            <a:r>
              <a:rPr lang="cs-CZ" sz="1500" dirty="0" err="1">
                <a:cs typeface="Times New Roman" pitchFamily="18" charset="0"/>
              </a:rPr>
              <a:t>ferenda</a:t>
            </a:r>
            <a:r>
              <a:rPr lang="cs-CZ" sz="1500" dirty="0">
                <a:cs typeface="Times New Roman" pitchFamily="18" charset="0"/>
              </a:rPr>
              <a:t> úvahy o zrušení - souvislost se změnou věcné příslušnosti soudu  </a:t>
            </a:r>
          </a:p>
          <a:p>
            <a:pPr marL="800100" lvl="1" indent="-342900" algn="just">
              <a:defRPr/>
            </a:pPr>
            <a:endParaRPr lang="cs-CZ" sz="1500" dirty="0">
              <a:cs typeface="Times New Roman" pitchFamily="18" charset="0"/>
            </a:endParaRPr>
          </a:p>
          <a:p>
            <a:pPr marL="800100" lvl="1" indent="-342900" algn="just">
              <a:defRPr/>
            </a:pPr>
            <a:r>
              <a:rPr lang="cs-CZ" sz="1500" dirty="0">
                <a:cs typeface="Times New Roman" pitchFamily="18" charset="0"/>
              </a:rPr>
              <a:t>krajská státní zastupitelství (Praha, České Budějovice, Ústí nad Labem, Hradec Králové, Plzeň, Brno, Ostrava) + pobočky v nových krajích  </a:t>
            </a:r>
          </a:p>
          <a:p>
            <a:pPr marL="800100" lvl="1" indent="-342900" algn="just">
              <a:defRPr/>
            </a:pPr>
            <a:endParaRPr lang="cs-CZ" sz="1500" dirty="0">
              <a:cs typeface="Times New Roman" pitchFamily="18" charset="0"/>
            </a:endParaRPr>
          </a:p>
          <a:p>
            <a:pPr marL="800100" lvl="1" indent="-342900" algn="just">
              <a:defRPr/>
            </a:pPr>
            <a:r>
              <a:rPr lang="cs-CZ" sz="1500" dirty="0">
                <a:cs typeface="Times New Roman" pitchFamily="18" charset="0"/>
              </a:rPr>
              <a:t>okresní státní zastupitelství </a:t>
            </a:r>
          </a:p>
          <a:p>
            <a:pPr marL="800100" lvl="1" indent="-342900" algn="just">
              <a:defRPr/>
            </a:pPr>
            <a:endParaRPr lang="cs-CZ" sz="1500" dirty="0">
              <a:cs typeface="Times New Roman" pitchFamily="18" charset="0"/>
            </a:endParaRPr>
          </a:p>
          <a:p>
            <a:pPr marL="800100" lvl="1" indent="-342900" algn="just">
              <a:defRPr/>
            </a:pPr>
            <a:r>
              <a:rPr lang="cs-CZ" sz="1500" dirty="0">
                <a:cs typeface="Times New Roman" pitchFamily="18" charset="0"/>
              </a:rPr>
              <a:t>de </a:t>
            </a:r>
            <a:r>
              <a:rPr lang="cs-CZ" sz="1500" dirty="0" err="1">
                <a:cs typeface="Times New Roman" pitchFamily="18" charset="0"/>
              </a:rPr>
              <a:t>lege</a:t>
            </a:r>
            <a:r>
              <a:rPr lang="cs-CZ" sz="1500" dirty="0">
                <a:cs typeface="Times New Roman" pitchFamily="18" charset="0"/>
              </a:rPr>
              <a:t> </a:t>
            </a:r>
            <a:r>
              <a:rPr lang="cs-CZ" sz="1500" dirty="0" err="1">
                <a:cs typeface="Times New Roman" pitchFamily="18" charset="0"/>
              </a:rPr>
              <a:t>ferenda</a:t>
            </a:r>
            <a:r>
              <a:rPr lang="cs-CZ" sz="1500" dirty="0">
                <a:cs typeface="Times New Roman" pitchFamily="18" charset="0"/>
              </a:rPr>
              <a:t> tzv. speciální státní zastupitelství (Praha) - </a:t>
            </a:r>
            <a:r>
              <a:rPr lang="cs-CZ" sz="1600" dirty="0"/>
              <a:t>vyšetřování nejzávažnějších korupčních a hospodářských kauz (odnětí této pravomoci NSZ a VSZ)</a:t>
            </a:r>
            <a:endParaRPr lang="cs-CZ" sz="1500" dirty="0">
              <a:cs typeface="Times New Roman" pitchFamily="18" charset="0"/>
            </a:endParaRPr>
          </a:p>
          <a:p>
            <a:pPr marL="800100" lvl="1" indent="-342900" algn="just">
              <a:defRPr/>
            </a:pPr>
            <a:endParaRPr lang="cs-CZ" sz="15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None/>
              <a:defRPr/>
            </a:pPr>
            <a:endParaRPr lang="cs-CZ" sz="1800" dirty="0"/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2484C5D-2111-4C98-80F4-2D3592881E6A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algn="just"/>
            <a:r>
              <a:rPr lang="cs-CZ" sz="1800" dirty="0"/>
              <a:t>vymezení základních pojmů, tj. kdo je subjekt trestního řízení a kdo je procesní stranou 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algn="just"/>
            <a:r>
              <a:rPr lang="cs-CZ" sz="1800" dirty="0"/>
              <a:t>každá procesní strana je zároveň subjektem, ale ne každý subjekt je procesní stranou </a:t>
            </a:r>
          </a:p>
          <a:p>
            <a:pPr algn="just">
              <a:buFont typeface="Wingdings" pitchFamily="2" charset="2"/>
              <a:buNone/>
            </a:pPr>
            <a:r>
              <a:rPr lang="cs-CZ" sz="1800" b="1" dirty="0"/>
              <a:t> </a:t>
            </a:r>
            <a:endParaRPr lang="cs-CZ" sz="1800" dirty="0"/>
          </a:p>
          <a:p>
            <a:pPr algn="just"/>
            <a:r>
              <a:rPr lang="cs-CZ" sz="1800" dirty="0"/>
              <a:t>§ 12/1 TŘ - orgány činnými v trestním řízení je soud,  státní zástupce a policejní orgán </a:t>
            </a:r>
          </a:p>
          <a:p>
            <a:pPr algn="just"/>
            <a:endParaRPr lang="cs-CZ" sz="1800" dirty="0"/>
          </a:p>
          <a:p>
            <a:pPr lvl="1" algn="just"/>
            <a:r>
              <a:rPr lang="cs-CZ" sz="1600" dirty="0"/>
              <a:t>de lege </a:t>
            </a:r>
            <a:r>
              <a:rPr lang="cs-CZ" sz="1600" dirty="0" err="1"/>
              <a:t>ferenda</a:t>
            </a:r>
            <a:r>
              <a:rPr lang="cs-CZ" sz="1600" dirty="0"/>
              <a:t> policejní orgán a státní zástupce - soud jako nezávislý a nestranný orgán rozhodující spor dvou stran</a:t>
            </a:r>
          </a:p>
          <a:p>
            <a:pPr eaLnBrk="1" hangingPunct="1">
              <a:buFont typeface="Wingdings" pitchFamily="2" charset="2"/>
              <a:buNone/>
            </a:pPr>
            <a:endParaRPr lang="cs-CZ" dirty="0"/>
          </a:p>
          <a:p>
            <a:pPr eaLnBrk="1" hangingPunct="1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174894-F88F-4FF5-8AB1-EB6D9F7F21C7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/>
          </a:p>
          <a:p>
            <a:pPr algn="just"/>
            <a:endParaRPr lang="cs-CZ" sz="1800"/>
          </a:p>
          <a:p>
            <a:pPr algn="just"/>
            <a:endParaRPr lang="cs-CZ" sz="1800"/>
          </a:p>
          <a:p>
            <a:pPr algn="just"/>
            <a:endParaRPr lang="cs-CZ" sz="1800"/>
          </a:p>
          <a:p>
            <a:pPr algn="just"/>
            <a:r>
              <a:rPr lang="cs-CZ" sz="1800"/>
              <a:t>tam, kde TŘ mluví o okresním státním zástupci, rozumí se tím i obvodní státní zástupce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algn="just"/>
            <a:r>
              <a:rPr lang="cs-CZ" sz="1800"/>
              <a:t>tam, kde TŘ mluví o krajském státním zástupci, rozumí se tím i městský státní zástupce v Praze</a:t>
            </a:r>
          </a:p>
          <a:p>
            <a:endParaRPr lang="cs-CZ" sz="18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41CCC4-B2C5-401D-ACA7-89E9B4FECB20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/>
              <a:t>Úloha státního zástupce v trestním řízení  </a:t>
            </a:r>
            <a:br>
              <a:rPr lang="cs-CZ"/>
            </a:b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cs-CZ" sz="1800" dirty="0"/>
          </a:p>
          <a:p>
            <a:pPr marL="381000" indent="-381000" algn="just">
              <a:lnSpc>
                <a:spcPct val="90000"/>
              </a:lnSpc>
              <a:defRPr/>
            </a:pPr>
            <a:r>
              <a:rPr lang="cs-CZ" sz="1800" dirty="0"/>
              <a:t>přípravném řízení</a:t>
            </a:r>
          </a:p>
          <a:p>
            <a:pPr marL="800100" lvl="1" indent="-342900" algn="just">
              <a:lnSpc>
                <a:spcPct val="90000"/>
              </a:lnSpc>
              <a:defRPr/>
            </a:pPr>
            <a:r>
              <a:rPr lang="cs-CZ" sz="1800" dirty="0"/>
              <a:t>orgán činný v trestním řízení</a:t>
            </a:r>
          </a:p>
          <a:p>
            <a:pPr marL="800100" lvl="1" indent="-342900" algn="just">
              <a:lnSpc>
                <a:spcPct val="90000"/>
              </a:lnSpc>
              <a:defRPr/>
            </a:pPr>
            <a:r>
              <a:rPr lang="cs-CZ" sz="1800" dirty="0"/>
              <a:t>povinnost stíhat všechny trestné činy, o nichž se dozví</a:t>
            </a:r>
          </a:p>
          <a:p>
            <a:pPr marL="800100" lvl="1" indent="-342900" algn="just">
              <a:lnSpc>
                <a:spcPct val="90000"/>
              </a:lnSpc>
              <a:defRPr/>
            </a:pPr>
            <a:r>
              <a:rPr lang="cs-CZ" sz="1800" dirty="0"/>
              <a:t>odpovídá za zákonnost průběhu přípravného řízení</a:t>
            </a:r>
          </a:p>
          <a:p>
            <a:pPr marL="800100" lvl="1" indent="-342900" algn="just">
              <a:lnSpc>
                <a:spcPct val="90000"/>
              </a:lnSpc>
              <a:defRPr/>
            </a:pPr>
            <a:r>
              <a:rPr lang="cs-CZ" sz="1800" dirty="0"/>
              <a:t>dozor státního zástupce v přípravném řízení (dohled státního zástupce)</a:t>
            </a:r>
          </a:p>
          <a:p>
            <a:pPr marL="800100" lvl="1" indent="-342900" algn="just">
              <a:lnSpc>
                <a:spcPct val="90000"/>
              </a:lnSpc>
              <a:defRPr/>
            </a:pPr>
            <a:r>
              <a:rPr lang="cs-CZ" sz="1800" dirty="0"/>
              <a:t>výlučná oprávnění státního zástupce (návrhy, vyšetřování atd.)</a:t>
            </a:r>
          </a:p>
          <a:p>
            <a:pPr marL="800100" lvl="1" indent="-342900" algn="just">
              <a:lnSpc>
                <a:spcPct val="90000"/>
              </a:lnSpc>
              <a:defRPr/>
            </a:pPr>
            <a:r>
              <a:rPr lang="cs-CZ" sz="1800" dirty="0"/>
              <a:t>vypracovává a podává obžalobu</a:t>
            </a:r>
          </a:p>
          <a:p>
            <a:pPr marL="800100" lvl="1" indent="-342900" algn="just">
              <a:lnSpc>
                <a:spcPct val="90000"/>
              </a:lnSpc>
              <a:buFont typeface="Wingdings" pitchFamily="2" charset="2"/>
              <a:buNone/>
              <a:defRPr/>
            </a:pPr>
            <a:endParaRPr lang="cs-CZ" sz="1800" dirty="0"/>
          </a:p>
          <a:p>
            <a:pPr marL="381000" indent="-381000" algn="just">
              <a:lnSpc>
                <a:spcPct val="90000"/>
              </a:lnSpc>
              <a:defRPr/>
            </a:pPr>
            <a:r>
              <a:rPr lang="cs-CZ" sz="1800" dirty="0"/>
              <a:t>řízení před soudem</a:t>
            </a:r>
          </a:p>
          <a:p>
            <a:pPr marL="800100" lvl="1" indent="-342900" algn="just">
              <a:lnSpc>
                <a:spcPct val="90000"/>
              </a:lnSpc>
              <a:defRPr/>
            </a:pPr>
            <a:r>
              <a:rPr lang="cs-CZ" sz="1800" dirty="0"/>
              <a:t>postavení strany (na rozdíl od přípravného řízení)</a:t>
            </a:r>
          </a:p>
          <a:p>
            <a:pPr marL="800100" lvl="1" indent="-342900" algn="just">
              <a:lnSpc>
                <a:spcPct val="90000"/>
              </a:lnSpc>
              <a:defRPr/>
            </a:pPr>
            <a:r>
              <a:rPr lang="cs-CZ" sz="1800" dirty="0"/>
              <a:t>povinnost účastnit se hlavního líčení</a:t>
            </a:r>
          </a:p>
          <a:p>
            <a:pPr marL="0" indent="0">
              <a:buNone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1CB12E5-DB0E-41F4-AA0F-CFAF5903F7F2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Další úkoly státního zástupce </a:t>
            </a:r>
            <a:br>
              <a:rPr lang="cs-CZ"/>
            </a:br>
            <a:endParaRPr lang="cs-CZ"/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sz="1800" dirty="0"/>
          </a:p>
          <a:p>
            <a:pPr algn="just"/>
            <a:r>
              <a:rPr lang="cs-CZ" sz="1800" dirty="0"/>
              <a:t>vykonává dozor nad dodržováním právních předpisů v místech, kde je omezována osobní svoboda - faktická realizace čl. 8, 10 LZPS - nikdo nesmí být zbaven osobní svobody v rozporu se zákonem a každý má právo na zachovávání osobní cti a důstojnosti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algn="just"/>
            <a:r>
              <a:rPr lang="cs-CZ" sz="1800" dirty="0"/>
              <a:t>§ 29 zákona o výkonu vazby (293/1993 Sb.) a § 78 zákona o VTOS (169/1999 Sb.)</a:t>
            </a:r>
          </a:p>
          <a:p>
            <a:pPr lvl="1" algn="just"/>
            <a:r>
              <a:rPr lang="cs-CZ" sz="1600" dirty="0"/>
              <a:t>kontrola dodržování právních předpisů </a:t>
            </a:r>
          </a:p>
          <a:p>
            <a:pPr lvl="1" algn="just"/>
            <a:r>
              <a:rPr lang="cs-CZ" sz="1600" dirty="0"/>
              <a:t>oprávnění vstupovat v jakoukoli dobu do těchto zařízení</a:t>
            </a:r>
          </a:p>
          <a:p>
            <a:pPr lvl="1" algn="just"/>
            <a:r>
              <a:rPr lang="cs-CZ" sz="1600" dirty="0"/>
              <a:t>vyžadovat dokumentaci o osobách, nahlížet do ní, hovořit s nimi  </a:t>
            </a:r>
          </a:p>
          <a:p>
            <a:pPr lvl="1" algn="just"/>
            <a:r>
              <a:rPr lang="cs-CZ" sz="1600" dirty="0"/>
              <a:t>ukládat příslušným orgánům provedení konkrétního opatření pro odstranění zjištěných nedostatků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532972B-679B-44A1-915E-C1E82CF742BF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700" dirty="0"/>
              <a:t>plní úkoly v rámci tzv. netrestního úseku  - pokud existuje veřejný zájem  </a:t>
            </a:r>
          </a:p>
          <a:p>
            <a:pPr>
              <a:buFont typeface="Wingdings" pitchFamily="2" charset="2"/>
              <a:buNone/>
            </a:pPr>
            <a:endParaRPr lang="cs-CZ" sz="1800" dirty="0"/>
          </a:p>
          <a:p>
            <a:r>
              <a:rPr lang="cs-CZ" sz="1700" dirty="0"/>
              <a:t>§ 35 OSŘ (99/1963 Sb.) - např. </a:t>
            </a:r>
          </a:p>
          <a:p>
            <a:r>
              <a:rPr lang="cs-CZ" sz="1700" dirty="0"/>
              <a:t>§ 8 odst. 1 písm. b - e, g) z. ř. s. (292/2013 Sb.)</a:t>
            </a:r>
          </a:p>
          <a:p>
            <a:pPr lvl="1" algn="just"/>
            <a:r>
              <a:rPr lang="cs-CZ" sz="1700" dirty="0"/>
              <a:t>ve věcech péče soudu o nezletilé, jde-li o uložení zvláštního opatření při výchově dítěte, o ústavní výchovu, o určení data narození nebo jde-li o pozastavení, omezení nebo zbavení rodičovské odpovědnosti nebo jejího výkonu</a:t>
            </a:r>
          </a:p>
          <a:p>
            <a:pPr lvl="1"/>
            <a:r>
              <a:rPr lang="cs-CZ" sz="1700" dirty="0"/>
              <a:t>ve věci ochrany proti domácímu násilí</a:t>
            </a:r>
          </a:p>
          <a:p>
            <a:pPr lvl="1"/>
            <a:r>
              <a:rPr lang="cs-CZ" sz="1700" dirty="0"/>
              <a:t>o svéprávnosti</a:t>
            </a:r>
          </a:p>
          <a:p>
            <a:pPr lvl="1"/>
            <a:r>
              <a:rPr lang="cs-CZ" sz="1700" dirty="0"/>
              <a:t>o prohlášení za mrtvého</a:t>
            </a:r>
          </a:p>
          <a:p>
            <a:pPr lvl="1"/>
            <a:r>
              <a:rPr lang="cs-CZ" sz="1700" dirty="0"/>
              <a:t>ve věcech vyslovení přípustnosti převzetí nebo držení v ústavu zdravotnické péče  nebo vyslovení nepřípustnosti držení v zařízení sociálních služeb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A319924-8BCB-454C-8B29-1DAE204DA0CA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C1FC-B852-446B-B01E-CBB75E2DA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42681B-85B3-4986-909D-9C008E221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700" dirty="0"/>
          </a:p>
          <a:p>
            <a:pPr algn="just"/>
            <a:r>
              <a:rPr lang="cs-CZ" sz="1700" dirty="0"/>
              <a:t>§ 42 zákona o SZ </a:t>
            </a:r>
          </a:p>
          <a:p>
            <a:pPr lvl="1" algn="just"/>
            <a:r>
              <a:rPr lang="cs-CZ" sz="1500" dirty="0"/>
              <a:t>neplatnost smlouvy o převodu vlastnictví z důvodu nerespektování smluvní volnosti účastníků </a:t>
            </a:r>
          </a:p>
          <a:p>
            <a:endParaRPr lang="cs-CZ" sz="1800" dirty="0"/>
          </a:p>
          <a:p>
            <a:r>
              <a:rPr lang="cs-CZ" sz="1700" dirty="0"/>
              <a:t>§ 21, § 29 zákona o kolektivním vyjednávání (2/1991 Sb.) </a:t>
            </a:r>
          </a:p>
          <a:p>
            <a:pPr lvl="1"/>
            <a:r>
              <a:rPr lang="cs-CZ" sz="1500" dirty="0"/>
              <a:t>návrh na určení nezákonnosti stávky, resp. výluky</a:t>
            </a:r>
          </a:p>
          <a:p>
            <a:endParaRPr lang="cs-CZ" sz="1800" dirty="0"/>
          </a:p>
          <a:p>
            <a:r>
              <a:rPr lang="cs-CZ" sz="1700" dirty="0"/>
              <a:t>§ 93 z. o k. (90/2012 Sb.)</a:t>
            </a:r>
          </a:p>
          <a:p>
            <a:pPr lvl="1"/>
            <a:r>
              <a:rPr lang="cs-CZ" sz="1500" dirty="0"/>
              <a:t>návrh na zrušení obchodní korporace</a:t>
            </a:r>
          </a:p>
          <a:p>
            <a:endParaRPr lang="cs-CZ" sz="18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B915A92-327A-4072-B9BB-DB07C6CE34F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E0CEC4B-3F60-45CB-9635-22FAF8A264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468877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§ 7 zákona o SZ - sídla a obvody územní působnosti jsou shodná se sídly a obvody soudů, tj. věcná a místní příslušnost s nimi koresponduje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vyhláška o jednacím řádu SZ (23/1994 Sb.) zřizuje v rámci VSZ odbory závažné hospodářské a finanční kriminality 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lvl="1" algn="just"/>
            <a:r>
              <a:rPr lang="cs-CZ" sz="1600" dirty="0"/>
              <a:t>TČ např. spáchané při činnosti banky, investiční společnosti, stavební spořitelny, penzijního fondu, pojišťovny, obchodníka s cennými papíry,  jimiž byly dotčeny ekonomické a finanční zájmy EU nebo škoda na majetku státu; škoda musí být vždy nejméně  150 mil. Kč   </a:t>
            </a:r>
          </a:p>
          <a:p>
            <a:pPr lvl="1" algn="just"/>
            <a:r>
              <a:rPr lang="cs-CZ" sz="1600" dirty="0"/>
              <a:t>výkon dozoru v přípravném řízení realizuje VSZ, které podává žalobu u KS </a:t>
            </a:r>
          </a:p>
          <a:p>
            <a:pPr lvl="1" algn="just"/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D17D19-8F6E-4393-A694-C86E44C35329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Policejní orgán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r>
              <a:rPr lang="cs-CZ" sz="1800" dirty="0"/>
              <a:t>je vymezen v § 12 odst. 2 TŘ  - útvary nebo pověřené orgány </a:t>
            </a:r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primárně P ČR + GIBS, VP, VS, BIS, UZIS, VZ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600" dirty="0">
              <a:ea typeface="+mn-ea"/>
              <a:cs typeface="+mn-cs"/>
            </a:endParaRPr>
          </a:p>
          <a:p>
            <a:pPr algn="just">
              <a:defRPr/>
            </a:pPr>
            <a:r>
              <a:rPr lang="cs-CZ" sz="1800" dirty="0"/>
              <a:t>policejní orgán je oprávněn konat obecně prověřování</a:t>
            </a:r>
          </a:p>
          <a:p>
            <a:pPr lvl="1" algn="just">
              <a:defRPr/>
            </a:pPr>
            <a:endParaRPr lang="cs-CZ" sz="1600" dirty="0">
              <a:ea typeface="+mn-ea"/>
              <a:cs typeface="+mn-cs"/>
            </a:endParaRPr>
          </a:p>
          <a:p>
            <a:pPr lvl="1" algn="just">
              <a:defRPr/>
            </a:pPr>
            <a:r>
              <a:rPr lang="cs-CZ" sz="1600" dirty="0">
                <a:ea typeface="+mn-ea"/>
                <a:cs typeface="+mn-cs"/>
              </a:rPr>
              <a:t>konkrétní útvary a pověřené orgány jsou stanoveny konkrétními právními předpisy upravujícími činnost subjektů v postavení policejního orgánu, resp.  interními akty řízení </a:t>
            </a:r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A0F2C8-9D2F-4F38-AF7F-CA7FE9CD624F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 dirty="0"/>
          </a:p>
          <a:p>
            <a:pPr algn="just"/>
            <a:r>
              <a:rPr lang="cs-CZ" sz="1800" dirty="0"/>
              <a:t>§ 161/2 TŘ - není-li uvedeno jinak, vyšetřování konají útvary P ČR 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lvl="1" algn="just"/>
            <a:r>
              <a:rPr lang="cs-CZ" sz="1600" dirty="0"/>
              <a:t>GIBS - TČ spáchané  příslušníky P ČR, VS a celníky + zaměstnanci těchto subjektů v souvislosti  s plněním jejich pracovních úkolů 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lvl="1" algn="just"/>
            <a:r>
              <a:rPr lang="cs-CZ" sz="1600" dirty="0"/>
              <a:t>státní zástupce  - TČ spáchané příslušníky GIBS, BIS, UZIS, VP, VZ 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lvl="1" algn="just"/>
            <a:r>
              <a:rPr lang="cs-CZ" sz="1600" dirty="0"/>
              <a:t>kapitán lodi při dálkových plavbách  - TČ spáchané  na této lodi</a:t>
            </a:r>
          </a:p>
          <a:p>
            <a:pPr lvl="2" algn="just">
              <a:buFont typeface="Wingdings" pitchFamily="2" charset="2"/>
              <a:buNone/>
            </a:pPr>
            <a:endParaRPr lang="cs-CZ" sz="1400" dirty="0"/>
          </a:p>
          <a:p>
            <a:pPr lvl="1" algn="just"/>
            <a:r>
              <a:rPr lang="cs-CZ" sz="1600" dirty="0"/>
              <a:t>vojenská policie - TČ příslušníků ozbrojených sil spáchané při plnění úkolů v zahraničí  </a:t>
            </a:r>
          </a:p>
          <a:p>
            <a:pPr algn="just"/>
            <a:endParaRPr lang="cs-CZ" sz="1800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097521-00D7-425E-9957-2320C7F88138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800" dirty="0"/>
              <a:t>závazný pokyn policejního prezidenta č. 30/2009, o plnění úkolů v trestním řízení; tento vymezuje mimo jiné, které konkrétní útvary plní úkoly policejního orgánu a jeho věcnou příslušnost; místní příslušnost je odvozena od místní příslušnosti soudů </a:t>
            </a:r>
          </a:p>
          <a:p>
            <a:pPr algn="just">
              <a:buFont typeface="Wingdings" pitchFamily="2" charset="2"/>
              <a:buNone/>
              <a:defRPr/>
            </a:pPr>
            <a:endParaRPr lang="cs-CZ" sz="1800" dirty="0"/>
          </a:p>
          <a:p>
            <a:pPr algn="just">
              <a:defRPr/>
            </a:pPr>
            <a:r>
              <a:rPr lang="cs-CZ" sz="1800" dirty="0"/>
              <a:t>úkoly policejního orgánu plní např. policisté zařazení na </a:t>
            </a:r>
          </a:p>
          <a:p>
            <a:pPr algn="just">
              <a:buFont typeface="Wingdings" pitchFamily="2" charset="2"/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/>
              <a:t>v rámci územních odborů krajských ředitelství, obvodních a městských ředitelství na obvodních (místních) odděleních nebo odděleních železniční policie, na dopravních inspektorátech nebo na odděleních (odborech) obecné či hospodářské kriminality, skupiny případových analýz a informační kriminality </a:t>
            </a:r>
          </a:p>
          <a:p>
            <a:pPr lvl="1" algn="just">
              <a:defRPr/>
            </a:pPr>
            <a:endParaRPr lang="cs-CZ" sz="1800" dirty="0">
              <a:ea typeface="+mn-ea"/>
              <a:cs typeface="+mn-cs"/>
            </a:endParaRPr>
          </a:p>
          <a:p>
            <a:pPr algn="just">
              <a:defRPr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0C47549-3C55-4C25-9AE2-72AF67A6CDF8}" type="slidenum">
              <a:rPr lang="cs-CZ" smtClean="0"/>
              <a:pPr>
                <a:defRPr/>
              </a:pPr>
              <a:t>28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/>
            <a:r>
              <a:rPr lang="cs-CZ" sz="1800"/>
              <a:t>v rámci krajských ředitelství na odborech obecné a hospodářské kriminality, oddělení, oddělení kriminálních analýz a informační kriminality služby kriminální policie a vyšetřování a odboru odhalování závažné obecné kriminality a odboru vyšetřování dopravních nehod Krajského ředitelství policie hlavního města Prahy, oddělení dopravních nehod odboru služby dopravní policie Krajského ředitelství policie hlavního města Prahy a dálničních oddělení</a:t>
            </a:r>
          </a:p>
          <a:p>
            <a:pPr marL="342900" lvl="1" indent="-342900" algn="just"/>
            <a:endParaRPr lang="cs-CZ" sz="1800"/>
          </a:p>
          <a:p>
            <a:pPr marL="342900" lvl="1" indent="-342900" algn="just"/>
            <a:r>
              <a:rPr lang="cs-CZ" sz="1800"/>
              <a:t>v rámci Služby kriminální policie a vyšetřování na útvarech s celostátní působností jako je Národní protidrogová centrála, Útvar odhalování korupce a finanční kriminality, Útvar pro odhalování organizovaného zločinu a Úřad dokumentace a vyšetřování zločinů komunismu včetně jejich expozitur 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903A090-D877-4A9C-A99F-6B7DFE7F6C35}" type="slidenum">
              <a:rPr lang="cs-CZ" smtClean="0"/>
              <a:pPr>
                <a:defRPr/>
              </a:pPr>
              <a:t>29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b="1"/>
              <a:t>Soud 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 algn="just" eaLnBrk="1" hangingPunct="1">
              <a:buFont typeface="Wingdings" pitchFamily="2" charset="2"/>
              <a:buNone/>
            </a:pPr>
            <a:endParaRPr lang="cs-CZ" sz="1800"/>
          </a:p>
          <a:p>
            <a:pPr marL="533400" indent="-533400" algn="just" eaLnBrk="1" hangingPunct="1"/>
            <a:r>
              <a:rPr lang="cs-CZ" sz="1800"/>
              <a:t>čl. 6 Evropské úmluvy o ochraně základních práv a svobod  -  právo na spravedlivý proces </a:t>
            </a:r>
          </a:p>
          <a:p>
            <a:pPr marL="533400" indent="-533400" algn="just" eaLnBrk="1" hangingPunct="1">
              <a:buFont typeface="Wingdings" pitchFamily="2" charset="2"/>
              <a:buNone/>
            </a:pPr>
            <a:endParaRPr lang="cs-CZ" sz="1800"/>
          </a:p>
          <a:p>
            <a:pPr marL="533400" indent="-533400" algn="just" eaLnBrk="1" hangingPunct="1"/>
            <a:r>
              <a:rPr lang="cs-CZ" sz="1800"/>
              <a:t>každý má právo, aby jeho věc byla projednána veřejně, spravedlivě a v přiměřené době nezávislým a nestranným soudem zřízeným zákonem, který rozhodne o oprávněnosti jakéhokoli trestního obvinění  (tj. trestný čin, přestupek, či správní delikt) proti němu</a:t>
            </a:r>
          </a:p>
          <a:p>
            <a:pPr marL="533400" indent="-533400" algn="just" eaLnBrk="1" hangingPunct="1">
              <a:buFont typeface="Wingdings" pitchFamily="2" charset="2"/>
              <a:buNone/>
            </a:pPr>
            <a:endParaRPr lang="cs-CZ" sz="1800"/>
          </a:p>
          <a:p>
            <a:pPr marL="533400" indent="-533400" algn="just" eaLnBrk="1" hangingPunct="1"/>
            <a:r>
              <a:rPr lang="cs-CZ" sz="1800"/>
              <a:t>spravedlivým (řádným/férovým) je ten proces, který je veřejný, spravedlivý a  rozhodnutý v přiměřené době nezávislým a nestranným soudem 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D541E3B-30B3-4AE0-8E22-549E63CC3FCF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/>
          </a:p>
          <a:p>
            <a:pPr algn="just"/>
            <a:endParaRPr lang="cs-CZ" sz="1800"/>
          </a:p>
          <a:p>
            <a:pPr algn="just"/>
            <a:r>
              <a:rPr lang="cs-CZ" sz="1800"/>
              <a:t>v rámci Policejního prezidia na odboru obecné a hospodářské kriminality </a:t>
            </a:r>
          </a:p>
          <a:p>
            <a:pPr algn="just"/>
            <a:endParaRPr lang="cs-CZ" sz="1800"/>
          </a:p>
          <a:p>
            <a:pPr algn="just"/>
            <a:r>
              <a:rPr lang="cs-CZ" sz="1800"/>
              <a:t>v rámci Služby cizinecké a pohraniční policie na skupině šetření trestné činnosti a dokumentace, skupině dokumentace oblastních ředitelství, odboru specializovaných činností oblastních ředitelství, inspektorátech cizinecké policie oblastních ředitelství a určených inspektorátech cizinecké policie</a:t>
            </a:r>
          </a:p>
          <a:p>
            <a:pPr algn="just"/>
            <a:endParaRPr lang="cs-CZ" sz="1800"/>
          </a:p>
          <a:p>
            <a:pPr algn="just"/>
            <a:r>
              <a:rPr lang="cs-CZ" sz="1800"/>
              <a:t>v rámci kontrolních útvarů policie 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FB89F83-7DB4-44CB-9DC4-F597A9284F07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800" b="1"/>
              <a:t>Vyloučení orgánů činných v trestním řízení – tzv. podjatost </a:t>
            </a:r>
          </a:p>
        </p:txBody>
      </p:sp>
      <p:sp>
        <p:nvSpPr>
          <p:cNvPr id="337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1800" dirty="0"/>
              <a:t> </a:t>
            </a:r>
          </a:p>
          <a:p>
            <a:pPr algn="just"/>
            <a:r>
              <a:rPr lang="cs-CZ" sz="1700" dirty="0"/>
              <a:t>soudce nebo přísedící, státní zástupce, policejní orgán nebo osoba v něm služebně činná, u něhož lze mít pochybnosti (objektivní a nikoliv subjektivní), že pro poměr </a:t>
            </a:r>
          </a:p>
          <a:p>
            <a:pPr algn="just"/>
            <a:endParaRPr lang="cs-CZ" sz="1800" dirty="0"/>
          </a:p>
          <a:p>
            <a:pPr lvl="1" algn="just"/>
            <a:r>
              <a:rPr lang="cs-CZ" sz="1500" dirty="0"/>
              <a:t>k projednávané věci (pochybnosti o objektivitě – orgán sám/osoba mu blízká jsou v postavení poškozeného, svědka, vyjádření pro media hodnotící např.  předchozí soudní rozhodnutí, orgán byl v minulosti např. obhájcem obviněného)</a:t>
            </a:r>
          </a:p>
          <a:p>
            <a:pPr lvl="1" algn="just"/>
            <a:r>
              <a:rPr lang="cs-CZ" sz="1500" dirty="0"/>
              <a:t>k osobám, jichž se úkon přímo dotýká (příbuzenský poměr, osobně přátelský/nepřátelský)  </a:t>
            </a:r>
          </a:p>
          <a:p>
            <a:pPr lvl="1"/>
            <a:r>
              <a:rPr lang="cs-CZ" sz="1500" dirty="0"/>
              <a:t>k jejich obhájcům, zákonným zástupcům a zmocněncům </a:t>
            </a:r>
          </a:p>
          <a:p>
            <a:pPr lvl="1"/>
            <a:r>
              <a:rPr lang="cs-CZ" sz="1500" dirty="0"/>
              <a:t>k jinému orgánu činnému v trestním řízení </a:t>
            </a:r>
          </a:p>
          <a:p>
            <a:endParaRPr lang="cs-CZ" sz="1800" dirty="0"/>
          </a:p>
          <a:p>
            <a:r>
              <a:rPr lang="cs-CZ" sz="1700" dirty="0"/>
              <a:t>nemůže nestranně rozhodovat </a:t>
            </a:r>
          </a:p>
          <a:p>
            <a:endParaRPr lang="cs-CZ" sz="1700" dirty="0"/>
          </a:p>
          <a:p>
            <a:pPr algn="just"/>
            <a:r>
              <a:rPr lang="cs-CZ" sz="1700" dirty="0"/>
              <a:t>úkony, které byly učiněny vyloučenými osobami, nemohou být podkladem pro rozhodnutí v trestním řízení</a:t>
            </a:r>
          </a:p>
          <a:p>
            <a:pPr algn="just">
              <a:buFont typeface="Wingdings" pitchFamily="2" charset="2"/>
              <a:buNone/>
            </a:pPr>
            <a:br>
              <a:rPr lang="cs-CZ" sz="1800" dirty="0"/>
            </a:b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443FFCA-C3CC-4B5C-9DF9-EF8308DFF635}" type="slidenum">
              <a:rPr lang="cs-CZ" smtClean="0"/>
              <a:pPr>
                <a:defRPr/>
              </a:pPr>
              <a:t>31</a:t>
            </a:fld>
            <a:endParaRPr lang="cs-CZ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6CFF706-82F9-47B7-8589-1BF522452F6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48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/>
          </a:p>
          <a:p>
            <a:r>
              <a:rPr lang="cs-CZ" sz="1800"/>
              <a:t>důvodem pro podjatost není </a:t>
            </a:r>
          </a:p>
          <a:p>
            <a:endParaRPr lang="cs-CZ" sz="1800"/>
          </a:p>
          <a:p>
            <a:pPr lvl="1"/>
            <a:r>
              <a:rPr lang="cs-CZ" sz="1600"/>
              <a:t>pouhý subjektivní pocit o nemožnosti rozhodnout nestranně </a:t>
            </a:r>
          </a:p>
          <a:p>
            <a:pPr lvl="1"/>
            <a:endParaRPr lang="cs-CZ" sz="1600"/>
          </a:p>
          <a:p>
            <a:pPr lvl="1"/>
            <a:r>
              <a:rPr lang="cs-CZ" sz="1600"/>
              <a:t>odlišný právní názor</a:t>
            </a:r>
          </a:p>
          <a:p>
            <a:endParaRPr lang="cs-CZ" sz="1800"/>
          </a:p>
          <a:p>
            <a:pPr lvl="1"/>
            <a:r>
              <a:rPr lang="cs-CZ" sz="1600"/>
              <a:t>úroveň odborné způsobilosti </a:t>
            </a:r>
          </a:p>
          <a:p>
            <a:endParaRPr lang="cs-CZ" sz="1800"/>
          </a:p>
          <a:p>
            <a:pPr lvl="1"/>
            <a:r>
              <a:rPr lang="cs-CZ" sz="1600"/>
              <a:t>spolužák ze studií na právnické fakultě</a:t>
            </a:r>
          </a:p>
          <a:p>
            <a:endParaRPr lang="cs-CZ" sz="1800"/>
          </a:p>
          <a:p>
            <a:pPr lvl="1"/>
            <a:r>
              <a:rPr lang="cs-CZ" sz="1600"/>
              <a:t>kolegiální/čistě profesionální vztahy </a:t>
            </a:r>
          </a:p>
          <a:p>
            <a:endParaRPr lang="cs-CZ" sz="18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8B3DDC2-B5B5-4641-862E-2277B8F9635A}" type="slidenum">
              <a:rPr lang="cs-CZ" smtClean="0"/>
              <a:pPr>
                <a:defRPr/>
              </a:pPr>
              <a:t>32</a:t>
            </a:fld>
            <a:endParaRPr lang="cs-CZ"/>
          </a:p>
        </p:txBody>
      </p:sp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707F054-AED7-41C4-9C2D-9FE005C015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Pomocné osoby orgánů činných v trestním řízení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600" dirty="0"/>
              <a:t>zapisovatel - je osobou, která je přítomna  při úkonech orgánů činných v trestním řízení  proto, aby o těchto úkonech vyhotovila protokol  podle diktátu vyslýchajícího  </a:t>
            </a:r>
          </a:p>
          <a:p>
            <a:pPr marL="0" indent="0" algn="just">
              <a:buNone/>
            </a:pPr>
            <a:endParaRPr lang="cs-CZ" sz="1600" dirty="0"/>
          </a:p>
          <a:p>
            <a:pPr lvl="1" algn="just"/>
            <a:r>
              <a:rPr lang="cs-CZ" sz="1400" dirty="0"/>
              <a:t>úkonů trestního řízení by se měl účastnit pravidelně, nicméně protokol lze vyhotovit i bez jeho přítomnosti  </a:t>
            </a:r>
          </a:p>
          <a:p>
            <a:pPr lvl="1" algn="just"/>
            <a:r>
              <a:rPr lang="cs-CZ" sz="1400" dirty="0"/>
              <a:t>jeho přítomnost je povinná v rámci hlavního líčení, veřejného a neveřejného zasedání včetně hlasování a porady, která mu předchází </a:t>
            </a:r>
          </a:p>
          <a:p>
            <a:pPr lvl="1" algn="just"/>
            <a:r>
              <a:rPr lang="cs-CZ" sz="1400" dirty="0"/>
              <a:t>zapisovatel se v průběhu úkonu může střídat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protokolující úředník - zaměstnance soudu pořizující záznam soudního jednání (hlavního líčení, veřejného a neveřejného zasedání, vazebního zasedání) </a:t>
            </a:r>
          </a:p>
          <a:p>
            <a:pPr algn="just"/>
            <a:endParaRPr lang="cs-CZ" sz="1600" dirty="0"/>
          </a:p>
          <a:p>
            <a:pPr lvl="1" algn="just"/>
            <a:r>
              <a:rPr lang="cs-CZ" sz="1600" dirty="0"/>
              <a:t>odpovídá zcela samostatně za správnost a úplnost </a:t>
            </a:r>
            <a:r>
              <a:rPr lang="cs-CZ" sz="1600" dirty="0" err="1"/>
              <a:t>protokolace</a:t>
            </a:r>
            <a:endParaRPr lang="cs-CZ" sz="1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736849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600" dirty="0"/>
              <a:t>probační úředník (zákon č. 257/2000 Sb.)</a:t>
            </a:r>
          </a:p>
          <a:p>
            <a:pPr lvl="1" algn="just"/>
            <a:endParaRPr lang="cs-CZ" sz="1400" dirty="0"/>
          </a:p>
          <a:p>
            <a:pPr lvl="1" algn="just"/>
            <a:r>
              <a:rPr lang="cs-CZ" sz="1400" dirty="0"/>
              <a:t>provádí jednotlivé úkony probace a mediace  jako je např. dohled nad obviněným při podmíněném propuštění </a:t>
            </a:r>
          </a:p>
          <a:p>
            <a:endParaRPr lang="cs-CZ" sz="1600" dirty="0"/>
          </a:p>
          <a:p>
            <a:r>
              <a:rPr lang="cs-CZ" sz="1600" dirty="0"/>
              <a:t>vyšší úředník soudu a státního zastupitelství (zákon č. 121/2008 Sb.) </a:t>
            </a:r>
          </a:p>
          <a:p>
            <a:endParaRPr lang="cs-CZ" sz="1600" dirty="0"/>
          </a:p>
          <a:p>
            <a:pPr lvl="1" algn="just"/>
            <a:r>
              <a:rPr lang="cs-CZ" sz="1400" dirty="0"/>
              <a:t>v rozsahu stanoveném zákonem vykonává úkony soudu, státního zastupitelství a státního zástupce</a:t>
            </a:r>
          </a:p>
          <a:p>
            <a:pPr lvl="1" algn="just"/>
            <a:r>
              <a:rPr lang="cs-CZ" sz="1400" dirty="0"/>
              <a:t>vyšší soudní úředník v trestním řízení může, nestanoví- </a:t>
            </a:r>
            <a:r>
              <a:rPr lang="cs-CZ" sz="1400" dirty="0" err="1"/>
              <a:t>li</a:t>
            </a:r>
            <a:r>
              <a:rPr lang="cs-CZ" sz="1400" dirty="0"/>
              <a:t> zvláštní zákon jinak, provádět veškeré úkony soudu prvního stupně s výjimkou např. rozhodování v hlavním líčení, veřejném a neveřejném zasedání nebo úkonů soudce v přípravném řízení </a:t>
            </a:r>
          </a:p>
          <a:p>
            <a:pPr lvl="1" algn="just"/>
            <a:r>
              <a:rPr lang="cs-CZ" sz="1400" dirty="0"/>
              <a:t>vyšší úředník státního zastupitelství může být dále pověřen vykonáváním těchto úkonů, při nichž se nerozhoduje o právech a povinnostech osob, jako např. účast při návštěvách obviněných ve vazbě nebo rozhodováním o svědečném, znalečném, </a:t>
            </a:r>
            <a:r>
              <a:rPr lang="cs-CZ" sz="1400" dirty="0" err="1"/>
              <a:t>tlumočném</a:t>
            </a:r>
            <a:r>
              <a:rPr lang="cs-CZ" sz="1400" dirty="0"/>
              <a:t> a náhradách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455551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Osoba, proti které se trestní řízení vede</a:t>
            </a:r>
          </a:p>
        </p:txBody>
      </p:sp>
      <p:sp>
        <p:nvSpPr>
          <p:cNvPr id="399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v jednotlivých stadiích trestního řízení je tato osoba různě označována 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algn="just"/>
            <a:r>
              <a:rPr lang="cs-CZ" sz="1800" dirty="0"/>
              <a:t>způsobilost být touto osobou není nijak blíže upravena, může jí být tedy i osoba omezená na svéprávnosti </a:t>
            </a:r>
          </a:p>
          <a:p>
            <a:pPr marL="0" indent="0" algn="just">
              <a:buNone/>
            </a:pPr>
            <a:r>
              <a:rPr lang="cs-CZ" sz="1800" dirty="0"/>
              <a:t> </a:t>
            </a:r>
          </a:p>
          <a:p>
            <a:pPr algn="just"/>
            <a:r>
              <a:rPr lang="cs-CZ" sz="1800" dirty="0"/>
              <a:t>tato osoba je procesní stranou, důkazním prostředkem a to zejména svou výpovědí (nelze automaticky považovat za nevěrohodnou), předmětem výkonu rozhodnuti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1292CE4-C374-4469-A781-64094A450F0B}" type="slidenum">
              <a:rPr lang="cs-CZ" smtClean="0"/>
              <a:pPr>
                <a:defRPr/>
              </a:pPr>
              <a:t>35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627101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Podezřelý 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/>
              <a:t>slangově je tak označován každý, proti komu nebylo zahájeno trestní stíhání 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algn="just"/>
            <a:r>
              <a:rPr lang="cs-CZ" sz="1800"/>
              <a:t>zákon používá tento termín pouze ve dvou případech 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algn="just"/>
            <a:r>
              <a:rPr lang="cs-CZ" sz="1800"/>
              <a:t>§ 76 TŘ - osoba podezřelá ze spáchání trestného činu - je-li dán u této osoby důvod vazby, lze ji naléhavých případech zadržet, i když nebylo zahájeno její trestní stíhání (policejní orgán) X osoba přistižená při spáchání trestného činu nebo bezprostředně poté (kdokoli – tzv. svépomoc)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lvl="1" algn="just"/>
            <a:r>
              <a:rPr lang="cs-CZ" sz="1600"/>
              <a:t>právo zvolit si obhájce, hovořit s ním bez přítomnosti třetí osoby a radit se s ním již v průběhu zadržení, právo požádat, aby obhájce byl přítomen jejímu výslechu  </a:t>
            </a:r>
          </a:p>
          <a:p>
            <a:pPr algn="just">
              <a:buFont typeface="Wingdings" pitchFamily="2" charset="2"/>
              <a:buNone/>
            </a:pPr>
            <a:r>
              <a:rPr lang="cs-CZ" sz="1800"/>
              <a:t> 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591AE7-3AE7-42C2-89A3-B7E5515ED63C}" type="slidenum">
              <a:rPr lang="cs-CZ" smtClean="0"/>
              <a:pPr>
                <a:defRPr/>
              </a:pPr>
              <a:t>36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354603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19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§ 179a TŘ - podezřelý ve zkráceném přípravném řízení - trestné činy s horní hranicí do pěti let, kde podezřelý byl přichycen při činu nebo bezprostředně poté nebo v rámci prověřování byly zjištěny skutečnosti opravňující zahájit trestní stíhání konkrétní osoby a  lze očekávat, že podezřelého bude možno ve lhůtě 14. dnů možno postavit před soud 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lvl="1" algn="just"/>
            <a:r>
              <a:rPr lang="cs-CZ" sz="1600" dirty="0"/>
              <a:t>má stejná práva jako obviněný dle § 33/1 TŘ, právo zvolit si obhájce, hovořit s ním bez přítomnosti třetí osoby a radit se s ním již v průběhu zadržení, pokud bude předán návrh soudu na potrestání v rámci zjednodušeného řízení, musí mít obhájce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0BD0795-DA3A-486D-8C25-048062495081}" type="slidenum">
              <a:rPr lang="cs-CZ" smtClean="0"/>
              <a:pPr>
                <a:defRPr/>
              </a:pPr>
              <a:t>37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2728395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Obviněný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800" dirty="0"/>
              <a:t>poté, co je jí doručeno usnesení o zahájení trestního stíhání </a:t>
            </a:r>
          </a:p>
          <a:p>
            <a:pPr lvl="1" algn="just">
              <a:defRPr/>
            </a:pPr>
            <a:r>
              <a:rPr lang="cs-CZ" sz="1600" dirty="0"/>
              <a:t>není fikce doručení  dle § 64/2 TŘ </a:t>
            </a:r>
          </a:p>
          <a:p>
            <a:pPr lvl="1" algn="just">
              <a:buFont typeface="Wingdings" pitchFamily="2" charset="2"/>
              <a:buNone/>
              <a:defRPr/>
            </a:pPr>
            <a:endParaRPr lang="cs-CZ" sz="1600" dirty="0">
              <a:ea typeface="+mn-ea"/>
              <a:cs typeface="+mn-cs"/>
            </a:endParaRPr>
          </a:p>
          <a:p>
            <a:pPr algn="just">
              <a:defRPr/>
            </a:pPr>
            <a:r>
              <a:rPr lang="cs-CZ" sz="1800" dirty="0"/>
              <a:t>§ 178a TŘ  spolupracující obviněný </a:t>
            </a:r>
          </a:p>
          <a:p>
            <a:pPr algn="just">
              <a:buFont typeface="Wingdings" pitchFamily="2" charset="2"/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600" dirty="0"/>
              <a:t>může být takto označen státním zástupcem v řízení o zvlášť závažném zločinu, pokud </a:t>
            </a:r>
          </a:p>
          <a:p>
            <a:pPr lvl="2" algn="just">
              <a:defRPr/>
            </a:pPr>
            <a:r>
              <a:rPr lang="cs-CZ" sz="1600" dirty="0"/>
              <a:t>oznámí státnímu zástupci skutečnosti, které jsou způsobilé významně přispět k objasnění takového zločinu</a:t>
            </a:r>
          </a:p>
          <a:p>
            <a:pPr lvl="2" algn="just">
              <a:defRPr/>
            </a:pPr>
            <a:r>
              <a:rPr lang="cs-CZ" sz="1600" dirty="0"/>
              <a:t>zaváže se podat úplnou a pravdivou výpověď  </a:t>
            </a:r>
          </a:p>
          <a:p>
            <a:pPr lvl="2" algn="just">
              <a:defRPr/>
            </a:pPr>
            <a:r>
              <a:rPr lang="cs-CZ" sz="1600" dirty="0"/>
              <a:t>dozná se k činu, pro který je stíhán</a:t>
            </a:r>
          </a:p>
          <a:p>
            <a:pPr lvl="2" algn="just">
              <a:defRPr/>
            </a:pPr>
            <a:r>
              <a:rPr lang="cs-CZ" sz="1600" dirty="0"/>
              <a:t>souhlasí, aby byl jako spolupracující obviněný označen</a:t>
            </a:r>
          </a:p>
          <a:p>
            <a:pPr lvl="2" algn="just">
              <a:buFont typeface="Wingdings" pitchFamily="2" charset="2"/>
              <a:buNone/>
              <a:defRPr/>
            </a:pPr>
            <a:endParaRPr lang="cs-CZ" sz="1600" dirty="0"/>
          </a:p>
          <a:p>
            <a:pPr lvl="1" algn="just">
              <a:defRPr/>
            </a:pPr>
            <a:r>
              <a:rPr lang="cs-CZ" sz="1600" dirty="0"/>
              <a:t>§ 58/4 TŘ - moderační právo soudu ke snížení dolní hranice TOS bez omezení (12-5, 8-3,5-1)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8ED3A5-E910-412B-BE30-B96F82DA90FB}" type="slidenum">
              <a:rPr lang="cs-CZ" smtClean="0"/>
              <a:pPr>
                <a:defRPr/>
              </a:pPr>
              <a:t>38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927034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Obžalovaný  a odsouzený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1700213"/>
            <a:ext cx="7772400" cy="4357687"/>
          </a:xfrm>
        </p:spPr>
        <p:txBody>
          <a:bodyPr/>
          <a:lstStyle/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r>
              <a:rPr lang="cs-CZ" sz="1800" dirty="0"/>
              <a:t>obžalovaný  - poté, co bylo nařízeno hlavní líčení </a:t>
            </a:r>
          </a:p>
          <a:p>
            <a:pPr algn="just">
              <a:buFont typeface="Wingdings" pitchFamily="2" charset="2"/>
              <a:buNone/>
              <a:defRPr/>
            </a:pPr>
            <a:endParaRPr lang="cs-CZ" sz="1800" dirty="0"/>
          </a:p>
          <a:p>
            <a:pPr lvl="1" algn="just">
              <a:defRPr/>
            </a:pPr>
            <a:r>
              <a:rPr lang="cs-CZ" sz="1800" dirty="0">
                <a:ea typeface="+mn-ea"/>
                <a:cs typeface="+mn-cs"/>
              </a:rPr>
              <a:t>v rámci předběžného projednání obžaloby dle § 186 TŘ může být totiž rozhodnuto jinak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cs-CZ" sz="1800" dirty="0"/>
              <a:t> </a:t>
            </a:r>
          </a:p>
          <a:p>
            <a:pPr algn="just">
              <a:defRPr/>
            </a:pPr>
            <a:r>
              <a:rPr lang="cs-CZ" sz="1800" dirty="0"/>
              <a:t>odsouzený - poté, co je rozsudek pravomocný</a:t>
            </a:r>
          </a:p>
          <a:p>
            <a:pPr algn="just">
              <a:buFont typeface="Wingdings" pitchFamily="2" charset="2"/>
              <a:buNone/>
              <a:defRPr/>
            </a:pPr>
            <a:r>
              <a:rPr lang="cs-CZ" sz="1800" dirty="0"/>
              <a:t> 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AB1B367-CCC1-4D59-935D-A77A17331CEF}" type="slidenum">
              <a:rPr lang="cs-CZ" smtClean="0"/>
              <a:pPr>
                <a:defRPr/>
              </a:pPr>
              <a:t>39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97130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/>
          </a:p>
          <a:p>
            <a:pPr algn="just"/>
            <a:r>
              <a:rPr lang="cs-CZ" sz="1800"/>
              <a:t>čl. 36/1 LZPS - každý se může domáhat stanoveným postupem svého práva u nezávislého a nestranného soudu 	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algn="just"/>
            <a:r>
              <a:rPr lang="cs-CZ" sz="1800"/>
              <a:t>čl. 38/1 LZPS - nikdo nesmí být odňat svému zákonnému soudci; příslušnost soudu i soudce stanoví zákon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algn="just"/>
            <a:r>
              <a:rPr lang="cs-CZ" sz="1800"/>
              <a:t>princip vázanosti soudce zákonem (čl. 95 Ústavy)</a:t>
            </a:r>
            <a:r>
              <a:rPr lang="cs-CZ" sz="2000"/>
              <a:t>	</a:t>
            </a:r>
          </a:p>
          <a:p>
            <a:pPr algn="just">
              <a:buFont typeface="Wingdings" pitchFamily="2" charset="2"/>
              <a:buNone/>
            </a:pPr>
            <a:endParaRPr lang="cs-CZ" sz="1700"/>
          </a:p>
          <a:p>
            <a:pPr lvl="1" algn="just"/>
            <a:r>
              <a:rPr lang="cs-CZ" sz="1600"/>
              <a:t>zásada volného hodnocení důkazů (§ 125 TrŘ)</a:t>
            </a:r>
          </a:p>
          <a:p>
            <a:pPr lvl="1" algn="just"/>
            <a:endParaRPr lang="cs-CZ" sz="1600"/>
          </a:p>
          <a:p>
            <a:pPr lvl="1" algn="just"/>
            <a:r>
              <a:rPr lang="cs-CZ" sz="1600"/>
              <a:t>je soudce skutečně vázán jen zákonem?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84C3215-30BA-4094-81A6-3DCF7D8BA4D5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2400" b="1"/>
              <a:t>Práva osoby, proti které se vede trestní řízení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800" dirty="0"/>
              <a:t>jsou obsažena primárně v § 33 TŘ</a:t>
            </a:r>
          </a:p>
          <a:p>
            <a:pPr algn="just">
              <a:defRPr/>
            </a:pPr>
            <a:r>
              <a:rPr lang="cs-CZ" sz="1800" dirty="0"/>
              <a:t>jejich obsahem je </a:t>
            </a:r>
          </a:p>
          <a:p>
            <a:pPr lvl="1" algn="just">
              <a:defRPr/>
            </a:pPr>
            <a:r>
              <a:rPr lang="cs-CZ" sz="1800" dirty="0"/>
              <a:t>právo být poučen o svých právech </a:t>
            </a:r>
          </a:p>
          <a:p>
            <a:pPr lvl="1" algn="just">
              <a:defRPr/>
            </a:pPr>
            <a:r>
              <a:rPr lang="cs-CZ" sz="1800" dirty="0"/>
              <a:t>právo vyjádřit se ke všem skutečnostem, které jsou mu kladeny za vinu</a:t>
            </a:r>
          </a:p>
          <a:p>
            <a:pPr lvl="1" algn="just">
              <a:defRPr/>
            </a:pPr>
            <a:r>
              <a:rPr lang="cs-CZ" sz="1800" dirty="0"/>
              <a:t>právo uvádět okolnosti sloužící na jeho obhajobu </a:t>
            </a:r>
          </a:p>
          <a:p>
            <a:pPr lvl="1" algn="just">
              <a:buFont typeface="Wingdings" pitchFamily="2" charset="2"/>
              <a:buNone/>
              <a:defRPr/>
            </a:pPr>
            <a:r>
              <a:rPr lang="cs-CZ" dirty="0">
                <a:ea typeface="+mn-ea"/>
                <a:cs typeface="+mn-cs"/>
              </a:rPr>
              <a:t> </a:t>
            </a:r>
          </a:p>
          <a:p>
            <a:pPr algn="just">
              <a:defRPr/>
            </a:pPr>
            <a:r>
              <a:rPr lang="cs-CZ" sz="1800" dirty="0"/>
              <a:t>právo zvolit si obhájce  - právo na obhajobu </a:t>
            </a:r>
          </a:p>
          <a:p>
            <a:pPr algn="just">
              <a:defRPr/>
            </a:pPr>
            <a:endParaRPr lang="cs-CZ" sz="1800" dirty="0"/>
          </a:p>
          <a:p>
            <a:pPr algn="just">
              <a:defRPr/>
            </a:pPr>
            <a:r>
              <a:rPr lang="cs-CZ" sz="1800" dirty="0"/>
              <a:t>právo radit se s obhájcem bez přítomnosti třetí osoby </a:t>
            </a:r>
          </a:p>
          <a:p>
            <a:pPr lvl="1" algn="just">
              <a:defRPr/>
            </a:pPr>
            <a:r>
              <a:rPr lang="cs-CZ" sz="1600" dirty="0"/>
              <a:t>toto právo může být dle ESLP výjimečně omezeno, pokud je důvodná obava, že advokát se s obviněným rozhodne na zničení nebo ukrytí důkazů  (</a:t>
            </a:r>
            <a:r>
              <a:rPr lang="cs-CZ" sz="1600" dirty="0" err="1"/>
              <a:t>Campbell</a:t>
            </a:r>
            <a:r>
              <a:rPr lang="cs-CZ" sz="1600" dirty="0"/>
              <a:t> proti Spojenému království, 1984) </a:t>
            </a:r>
            <a:endParaRPr lang="cs-CZ" sz="1800" dirty="0">
              <a:ea typeface="+mn-ea"/>
              <a:cs typeface="+mn-cs"/>
            </a:endParaRPr>
          </a:p>
          <a:p>
            <a:pPr algn="just">
              <a:defRPr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CC17111-790C-4685-A38C-F090CEC5613E}" type="slidenum">
              <a:rPr lang="cs-CZ" smtClean="0"/>
              <a:pPr>
                <a:defRPr/>
              </a:pPr>
              <a:t>40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9972186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60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1800"/>
          </a:p>
          <a:p>
            <a:pPr algn="just"/>
            <a:endParaRPr lang="cs-CZ" sz="1800"/>
          </a:p>
          <a:p>
            <a:pPr algn="just"/>
            <a:endParaRPr lang="cs-CZ" sz="1800"/>
          </a:p>
          <a:p>
            <a:pPr algn="just"/>
            <a:r>
              <a:rPr lang="cs-CZ" sz="1800"/>
              <a:t>právo podávat opravné prostředky </a:t>
            </a:r>
          </a:p>
          <a:p>
            <a:pPr algn="just"/>
            <a:endParaRPr lang="cs-CZ" sz="1800"/>
          </a:p>
          <a:p>
            <a:pPr algn="just"/>
            <a:r>
              <a:rPr lang="cs-CZ" sz="1800"/>
              <a:t>právo být přítomen při projednávání věci </a:t>
            </a:r>
          </a:p>
          <a:p>
            <a:pPr algn="just"/>
            <a:endParaRPr lang="cs-CZ" sz="1800"/>
          </a:p>
          <a:p>
            <a:pPr lvl="1" algn="just"/>
            <a:r>
              <a:rPr lang="cs-CZ" sz="1600"/>
              <a:t>§ 202/4 TŘ hlavní líčení v nepřítomnosti nelze provést, pokud se jedná o TČ s horní hranicí převyšující pět let nebo je vazbě či VTOS </a:t>
            </a:r>
          </a:p>
          <a:p>
            <a:pPr lvl="1" algn="just"/>
            <a:endParaRPr lang="cs-CZ" sz="1600"/>
          </a:p>
          <a:p>
            <a:pPr lvl="1" algn="just"/>
            <a:r>
              <a:rPr lang="cs-CZ" sz="1600"/>
              <a:t>obžalovaný se může tohoto práva vzdát </a:t>
            </a:r>
          </a:p>
          <a:p>
            <a:pPr>
              <a:buFont typeface="Wingdings" pitchFamily="2" charset="2"/>
              <a:buNone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645D67C-78EB-4D7C-BB4C-5ADF4B1A31F0}" type="slidenum">
              <a:rPr lang="cs-CZ" smtClean="0"/>
              <a:pPr>
                <a:defRPr/>
              </a:pPr>
              <a:t>41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722655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b="1"/>
          </a:p>
          <a:p>
            <a:pPr algn="ctr" eaLnBrk="1" hangingPunct="1">
              <a:buFont typeface="Wingdings" pitchFamily="2" charset="2"/>
              <a:buNone/>
            </a:pPr>
            <a:endParaRPr lang="cs-CZ" b="1"/>
          </a:p>
          <a:p>
            <a:pPr algn="ctr" eaLnBrk="1" hangingPunct="1">
              <a:buFont typeface="Wingdings" pitchFamily="2" charset="2"/>
              <a:buNone/>
            </a:pPr>
            <a:r>
              <a:rPr lang="cs-CZ" sz="4000" b="1">
                <a:latin typeface="Arial" charset="0"/>
                <a:cs typeface="Arial" charset="0"/>
              </a:rPr>
              <a:t>Děkuji za pozornost </a:t>
            </a:r>
          </a:p>
          <a:p>
            <a:pPr eaLnBrk="1" hangingPunct="1"/>
            <a:endParaRPr lang="cs-CZ" sz="4000"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4000" b="1">
                <a:latin typeface="Arial" charset="0"/>
                <a:cs typeface="Arial" charset="0"/>
              </a:rPr>
              <a:t>Otázky…???</a:t>
            </a:r>
          </a:p>
          <a:p>
            <a:pPr eaLnBrk="1" hangingPunct="1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FAFD18F-8D97-42F7-8859-6D193F4097A4}" type="slidenum">
              <a:rPr lang="cs-CZ" smtClean="0"/>
              <a:pPr>
                <a:defRPr/>
              </a:pPr>
              <a:t>42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/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cs-CZ" b="1"/>
          </a:p>
          <a:p>
            <a:pPr algn="ctr" eaLnBrk="1" hangingPunct="1">
              <a:buFont typeface="Wingdings" pitchFamily="2" charset="2"/>
              <a:buNone/>
            </a:pPr>
            <a:endParaRPr lang="cs-CZ" b="1"/>
          </a:p>
          <a:p>
            <a:pPr algn="ctr" eaLnBrk="1" hangingPunct="1">
              <a:buFont typeface="Wingdings" pitchFamily="2" charset="2"/>
              <a:buNone/>
            </a:pPr>
            <a:r>
              <a:rPr lang="cs-CZ" b="1"/>
              <a:t>doc. JUDr. Marek Fryšták, Ph.D.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/>
              <a:t>Katedra trestního práva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/>
              <a:t>Právnická fakulta Masarykovy univerzity 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/>
              <a:t>Veveří 70, 611 80 Brno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/>
              <a:t>Tel. + 420 549 493 870, Fax. + 420 541 213 162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cs-CZ" b="1"/>
              <a:t>E-mail: </a:t>
            </a:r>
            <a:r>
              <a:rPr lang="cs-CZ" b="1">
                <a:hlinkClick r:id="rId2"/>
              </a:rPr>
              <a:t>Marek.Frystak@law.muni.cz</a:t>
            </a:r>
            <a:r>
              <a:rPr lang="cs-CZ" b="1"/>
              <a:t> </a:t>
            </a:r>
          </a:p>
          <a:p>
            <a:pPr eaLnBrk="1" hangingPunct="1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6CED58-10AC-4CA0-A572-3C0DADBAA36E}" type="slidenum">
              <a:rPr lang="cs-CZ" smtClean="0"/>
              <a:pPr>
                <a:defRPr/>
              </a:pPr>
              <a:t>43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1800"/>
              <a:t>právo na zákonného soudce</a:t>
            </a:r>
          </a:p>
          <a:p>
            <a:pPr algn="just">
              <a:buFont typeface="Wingdings" pitchFamily="2" charset="2"/>
              <a:buNone/>
            </a:pPr>
            <a:endParaRPr lang="cs-CZ" sz="1700"/>
          </a:p>
          <a:p>
            <a:pPr lvl="1" algn="just"/>
            <a:r>
              <a:rPr lang="cs-CZ" sz="1600"/>
              <a:t>rozvrh práce soudu – obsahuje způsob, jakým jsou jednotlivé věci přidělovány konkrétním soudcům  a tím vylučuje možnost, že by po podání nového návrhu obžaloby někdo s tímto návrhem manipuloval podle něčích zájmů a přidělil ho soudci, který by v dané věci mohl být nějak zainteresován</a:t>
            </a:r>
          </a:p>
          <a:p>
            <a:pPr lvl="1" algn="just">
              <a:buFont typeface="Wingdings" pitchFamily="2" charset="2"/>
              <a:buNone/>
            </a:pPr>
            <a:endParaRPr lang="cs-CZ" sz="1600"/>
          </a:p>
          <a:p>
            <a:pPr algn="just"/>
            <a:r>
              <a:rPr lang="cs-CZ" sz="1800"/>
              <a:t>právo na neměnitelnost senátu  - zásada bezprostřednosti </a:t>
            </a:r>
          </a:p>
          <a:p>
            <a:pPr algn="just"/>
            <a:endParaRPr lang="cs-CZ" sz="1600"/>
          </a:p>
          <a:p>
            <a:pPr lvl="1"/>
            <a:r>
              <a:rPr lang="cs-CZ" sz="1600"/>
              <a:t>§ 202/1 TrŘ - hl. l. se koná za stálé přítomnosti všech členů senátu</a:t>
            </a:r>
          </a:p>
          <a:p>
            <a:pPr lvl="1" algn="just"/>
            <a:r>
              <a:rPr lang="cs-CZ" sz="1600"/>
              <a:t>§ 234/1 TrŘ - veřejné zasedání se koná za stálé přítomnosti všech členů senátu </a:t>
            </a:r>
          </a:p>
          <a:p>
            <a:pPr lvl="1" algn="just"/>
            <a:r>
              <a:rPr lang="cs-CZ" sz="1600"/>
              <a:t>§ 242 TrŘ– neveřejné zasedání se koná za stálé přítomnosti všech členů senátu</a:t>
            </a:r>
          </a:p>
          <a:p>
            <a:pPr lvl="1"/>
            <a:r>
              <a:rPr lang="cs-CZ" sz="1600"/>
              <a:t>§ 197 TrŘ náhradní soudce - účastní se hlavního líčení kromě členů senátu </a:t>
            </a:r>
          </a:p>
          <a:p>
            <a:pPr>
              <a:buFont typeface="Wingdings" pitchFamily="2" charset="2"/>
              <a:buNone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A7CD739-7B08-40E0-9665-48205A0EBBF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cs-CZ" b="1"/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/>
          </a:p>
          <a:p>
            <a:pPr algn="just"/>
            <a:r>
              <a:rPr lang="cs-CZ" sz="1800"/>
              <a:t>čl. 90 Ústavy, čl. 40 LZPS - jen soudy rozhodují  o vině a trestu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lvl="1" algn="just"/>
            <a:r>
              <a:rPr lang="cs-CZ" sz="1600"/>
              <a:t>rozhodnutí o náhradě škody v rámci adhezního řízení </a:t>
            </a:r>
          </a:p>
          <a:p>
            <a:pPr lvl="1" algn="just">
              <a:buFont typeface="Wingdings" pitchFamily="2" charset="2"/>
              <a:buNone/>
            </a:pPr>
            <a:endParaRPr lang="cs-CZ" sz="1600"/>
          </a:p>
          <a:p>
            <a:pPr lvl="1" algn="just"/>
            <a:r>
              <a:rPr lang="cs-CZ" sz="1600"/>
              <a:t>rozhodnutí o opravném prostředku</a:t>
            </a:r>
          </a:p>
          <a:p>
            <a:pPr lvl="1" algn="just"/>
            <a:endParaRPr lang="cs-CZ" sz="1600"/>
          </a:p>
          <a:p>
            <a:pPr lvl="1" algn="just"/>
            <a:r>
              <a:rPr lang="cs-CZ" sz="1600"/>
              <a:t>rozhodnutí o schválení návrhu  o dohodě o vině a trestu </a:t>
            </a:r>
          </a:p>
          <a:p>
            <a:pPr lvl="1" algn="just">
              <a:buFont typeface="Wingdings" pitchFamily="2" charset="2"/>
              <a:buNone/>
            </a:pPr>
            <a:endParaRPr lang="cs-CZ" sz="1600"/>
          </a:p>
          <a:p>
            <a:pPr lvl="1" algn="just"/>
            <a:r>
              <a:rPr lang="cs-CZ" sz="1600"/>
              <a:t>rozhodnutí o omezení osobní svobody – „nejedná se o rozhodnutí o vině a trestu“</a:t>
            </a:r>
          </a:p>
          <a:p>
            <a:pPr lvl="1" algn="just">
              <a:buFont typeface="Wingdings" pitchFamily="2" charset="2"/>
              <a:buNone/>
            </a:pPr>
            <a:endParaRPr lang="cs-CZ" sz="18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710C5E7-5CC2-48F6-99B3-B590F9769DD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Soustava soudů 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700" dirty="0"/>
              <a:t>čtyřstupňová</a:t>
            </a:r>
          </a:p>
          <a:p>
            <a:pPr lvl="1" algn="just"/>
            <a:r>
              <a:rPr lang="cs-CZ" sz="1600" dirty="0"/>
              <a:t>okresní soud - nalézací soud, úkony v přípravném řízení (§ 68 TŘ - vzetí do vazby, § 83 TŘ příkaz k domovní prohlídce)</a:t>
            </a:r>
          </a:p>
          <a:p>
            <a:pPr lvl="2" algn="just"/>
            <a:r>
              <a:rPr lang="cs-CZ" sz="1400" dirty="0"/>
              <a:t>pobočky OS Karviná v Havířově, OS Vsetín ve Valašském Meziříčí</a:t>
            </a:r>
          </a:p>
          <a:p>
            <a:pPr lvl="2" algn="just">
              <a:buFont typeface="Wingdings" pitchFamily="2" charset="2"/>
              <a:buNone/>
            </a:pPr>
            <a:endParaRPr lang="cs-CZ" sz="1600" dirty="0"/>
          </a:p>
          <a:p>
            <a:pPr lvl="1" algn="just"/>
            <a:r>
              <a:rPr lang="cs-CZ" sz="1600" dirty="0"/>
              <a:t>krajský soud  - nalézací soud, odvolací soud </a:t>
            </a:r>
          </a:p>
          <a:p>
            <a:pPr lvl="2" algn="just"/>
            <a:r>
              <a:rPr lang="cs-CZ" sz="1400" dirty="0"/>
              <a:t>KS Ústí nad Labem v Liberci, KS Brno ve Zlíně, KS České Budějovice v Táboře </a:t>
            </a:r>
          </a:p>
          <a:p>
            <a:pPr lvl="2" algn="just">
              <a:buFont typeface="Wingdings" pitchFamily="2" charset="2"/>
              <a:buNone/>
            </a:pPr>
            <a:endParaRPr lang="cs-CZ" sz="1600" dirty="0"/>
          </a:p>
          <a:p>
            <a:pPr lvl="1" algn="just"/>
            <a:r>
              <a:rPr lang="cs-CZ" sz="1600" dirty="0"/>
              <a:t>vrchní  - odvolací soud, § 158e/4 TŘ - povolení agenta</a:t>
            </a:r>
          </a:p>
          <a:p>
            <a:pPr lvl="1" algn="just">
              <a:buFont typeface="Wingdings" pitchFamily="2" charset="2"/>
              <a:buNone/>
            </a:pPr>
            <a:endParaRPr lang="cs-CZ" sz="1600" dirty="0"/>
          </a:p>
          <a:p>
            <a:pPr lvl="1" algn="just"/>
            <a:r>
              <a:rPr lang="cs-CZ" sz="1600" dirty="0"/>
              <a:t>nejvyšší soud - řízení o mimořádných opravných prostředcích, právní styk s cizinou, sjednocování rozhodovací činnosti soudů </a:t>
            </a:r>
          </a:p>
          <a:p>
            <a:pPr lvl="1" algn="just"/>
            <a:endParaRPr lang="cs-CZ" sz="1600" dirty="0"/>
          </a:p>
          <a:p>
            <a:pPr lvl="1" algn="just"/>
            <a:r>
              <a:rPr lang="cs-CZ" sz="1600" dirty="0"/>
              <a:t>de lege </a:t>
            </a:r>
            <a:r>
              <a:rPr lang="cs-CZ" sz="1600" dirty="0" err="1"/>
              <a:t>ferenda</a:t>
            </a:r>
            <a:r>
              <a:rPr lang="cs-CZ" sz="1600" dirty="0"/>
              <a:t> - potřebujeme vrchní soudy?</a:t>
            </a:r>
          </a:p>
          <a:p>
            <a:pPr lvl="1" algn="just">
              <a:buFont typeface="Wingdings" pitchFamily="2" charset="2"/>
              <a:buNone/>
            </a:pPr>
            <a:endParaRPr lang="cs-CZ" sz="1800" dirty="0"/>
          </a:p>
          <a:p>
            <a:pPr algn="just"/>
            <a:r>
              <a:rPr lang="cs-CZ" sz="1800" dirty="0"/>
              <a:t>dvouinstanční - OS a KS jako nalézací soud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A28CC2D-F6D0-45CC-8253-8F81A233B46D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/>
              <a:t>Obsazení soudů 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800" dirty="0"/>
          </a:p>
          <a:p>
            <a:pPr algn="just"/>
            <a:r>
              <a:rPr lang="cs-CZ" sz="1800" dirty="0"/>
              <a:t>obsazení soudů senáty (s laickým prvkem a profesní)  a samosoudcem (§ 314a TŘ - TČ s horní hranicí nepřevyšující pět let)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dirty="0"/>
              <a:t>§ 60 zákona o soudech a soudcích - přísedícím může být ustanoven </a:t>
            </a:r>
          </a:p>
          <a:p>
            <a:pPr algn="just">
              <a:buFont typeface="Wingdings" pitchFamily="2" charset="2"/>
              <a:buNone/>
            </a:pPr>
            <a:endParaRPr lang="cs-CZ" sz="1800" dirty="0"/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státní občan České republiky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svéprávný a bezúhonný, jestliže jeho zkušenosti a morální vlastnosti dávají záruku, že bude svou funkci řádně zastávat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v den ustanovení dosáhl věku nejméně 30 let </a:t>
            </a:r>
          </a:p>
          <a:p>
            <a:pPr marL="1200150" lvl="2" indent="-285750" algn="just">
              <a:buFont typeface="Arial" panose="020B0604020202020204" pitchFamily="34" charset="0"/>
              <a:buChar char="•"/>
            </a:pPr>
            <a:r>
              <a:rPr lang="cs-CZ" sz="1800" dirty="0"/>
              <a:t>souhlasí se svým ustanovením za soudce nebo přísedícího a s přidělením k určitému soudu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DD1E18-3AE2-42BE-843A-3D2891638732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  <a:p>
            <a:pPr algn="just"/>
            <a:endParaRPr lang="cs-CZ" sz="1800"/>
          </a:p>
          <a:p>
            <a:pPr algn="just"/>
            <a:r>
              <a:rPr lang="cs-CZ" sz="1800"/>
              <a:t>§ 64 zákona o soudech a soudcích 	</a:t>
            </a:r>
          </a:p>
          <a:p>
            <a:pPr algn="just">
              <a:buFont typeface="Wingdings" pitchFamily="2" charset="2"/>
              <a:buNone/>
            </a:pPr>
            <a:endParaRPr lang="cs-CZ" sz="1800"/>
          </a:p>
          <a:p>
            <a:pPr lvl="1" algn="just"/>
            <a:r>
              <a:rPr lang="cs-CZ" sz="1600"/>
              <a:t>kandidáty do funkce přísedícího navrhují členové příslušného zastupitelstva obce či kraje, kteří je pak volí </a:t>
            </a:r>
          </a:p>
          <a:p>
            <a:pPr lvl="1" algn="just"/>
            <a:endParaRPr lang="cs-CZ" sz="1600"/>
          </a:p>
          <a:p>
            <a:pPr lvl="1" algn="just"/>
            <a:r>
              <a:rPr lang="cs-CZ" sz="1600"/>
              <a:t>přísedícím může být zvolen občan, který je přihlášen k trvalému pobytu v obvodu zastupitelstva, jímž je do funkce volen, a v obvodu soudu, pro který je do funkce volen, nebo který v těchto obvodech pracuje</a:t>
            </a:r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5DC8E0D-9711-4AA8-8A6B-7E9C49A2E5D2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9. března  2018</a:t>
            </a:r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260</TotalTime>
  <Words>1886</Words>
  <Application>Microsoft Office PowerPoint</Application>
  <PresentationFormat>Předvádění na obrazovce (4:3)</PresentationFormat>
  <Paragraphs>460</Paragraphs>
  <Slides>43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48" baseType="lpstr">
      <vt:lpstr>Arial</vt:lpstr>
      <vt:lpstr>Tahoma</vt:lpstr>
      <vt:lpstr>Times New Roman</vt:lpstr>
      <vt:lpstr>Wingdings</vt:lpstr>
      <vt:lpstr>Prezentace_MU_CZ</vt:lpstr>
      <vt:lpstr>Subjekty trestního řízení  - orgány činné v trestním řízení      Marek FRYŠTÁK </vt:lpstr>
      <vt:lpstr>Prezentace aplikace PowerPoint</vt:lpstr>
      <vt:lpstr>Soud </vt:lpstr>
      <vt:lpstr>Prezentace aplikace PowerPoint</vt:lpstr>
      <vt:lpstr>Prezentace aplikace PowerPoint</vt:lpstr>
      <vt:lpstr>Prezentace aplikace PowerPoint</vt:lpstr>
      <vt:lpstr>Soustava soudů </vt:lpstr>
      <vt:lpstr>Obsazení soudů </vt:lpstr>
      <vt:lpstr>Prezentace aplikace PowerPoint</vt:lpstr>
      <vt:lpstr>Soudní pravomoc a příslušnost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Státní zastupitelství </vt:lpstr>
      <vt:lpstr>Prezentace aplikace PowerPoint</vt:lpstr>
      <vt:lpstr>Prezentace aplikace PowerPoint</vt:lpstr>
      <vt:lpstr>Prezentace aplikace PowerPoint</vt:lpstr>
      <vt:lpstr>Úloha státního zástupce v trestním řízení   </vt:lpstr>
      <vt:lpstr>Další úkoly státního zástupce  </vt:lpstr>
      <vt:lpstr>Prezentace aplikace PowerPoint</vt:lpstr>
      <vt:lpstr>Prezentace aplikace PowerPoint</vt:lpstr>
      <vt:lpstr>Prezentace aplikace PowerPoint</vt:lpstr>
      <vt:lpstr>Policejní orgán </vt:lpstr>
      <vt:lpstr>Prezentace aplikace PowerPoint</vt:lpstr>
      <vt:lpstr>Prezentace aplikace PowerPoint</vt:lpstr>
      <vt:lpstr>Prezentace aplikace PowerPoint</vt:lpstr>
      <vt:lpstr>Prezentace aplikace PowerPoint</vt:lpstr>
      <vt:lpstr>Vyloučení orgánů činných v trestním řízení – tzv. podjatost </vt:lpstr>
      <vt:lpstr>Prezentace aplikace PowerPoint</vt:lpstr>
      <vt:lpstr>Pomocné osoby orgánů činných v trestním řízení </vt:lpstr>
      <vt:lpstr>Prezentace aplikace PowerPoint</vt:lpstr>
      <vt:lpstr>Osoba, proti které se trestní řízení vede</vt:lpstr>
      <vt:lpstr>Podezřelý </vt:lpstr>
      <vt:lpstr>Prezentace aplikace PowerPoint</vt:lpstr>
      <vt:lpstr>Obviněný </vt:lpstr>
      <vt:lpstr>Obžalovaný  a odsouzený </vt:lpstr>
      <vt:lpstr>Práva osoby, proti které se vede trestní řízení </vt:lpstr>
      <vt:lpstr>Prezentace aplikace PowerPoint</vt:lpstr>
      <vt:lpstr>Prezentace aplikace PowerPoint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Buchalová</dc:creator>
  <cp:lastModifiedBy>uzivatel</cp:lastModifiedBy>
  <cp:revision>50</cp:revision>
  <cp:lastPrinted>1601-01-01T00:00:00Z</cp:lastPrinted>
  <dcterms:created xsi:type="dcterms:W3CDTF">2016-07-26T14:03:44Z</dcterms:created>
  <dcterms:modified xsi:type="dcterms:W3CDTF">2018-03-09T15:53:36Z</dcterms:modified>
</cp:coreProperties>
</file>