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419" r:id="rId23"/>
    <p:sldId id="420" r:id="rId24"/>
    <p:sldId id="460" r:id="rId25"/>
    <p:sldId id="421" r:id="rId26"/>
    <p:sldId id="422" r:id="rId27"/>
    <p:sldId id="423" r:id="rId28"/>
    <p:sldId id="424" r:id="rId29"/>
    <p:sldId id="425" r:id="rId30"/>
    <p:sldId id="426" r:id="rId31"/>
    <p:sldId id="454" r:id="rId32"/>
    <p:sldId id="455" r:id="rId33"/>
    <p:sldId id="456" r:id="rId34"/>
    <p:sldId id="457" r:id="rId35"/>
    <p:sldId id="462" r:id="rId36"/>
    <p:sldId id="463" r:id="rId37"/>
    <p:sldId id="464" r:id="rId38"/>
    <p:sldId id="465" r:id="rId39"/>
    <p:sldId id="466" r:id="rId40"/>
    <p:sldId id="467" r:id="rId41"/>
    <p:sldId id="468" r:id="rId42"/>
    <p:sldId id="347" r:id="rId43"/>
    <p:sldId id="348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833" autoAdjust="0"/>
    <p:restoredTop sz="94611" autoAdjust="0"/>
  </p:normalViewPr>
  <p:slideViewPr>
    <p:cSldViewPr snapToGrid="0">
      <p:cViewPr varScale="1">
        <p:scale>
          <a:sx n="114" d="100"/>
          <a:sy n="114" d="100"/>
        </p:scale>
        <p:origin x="216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Subjekty trestního řízení  - orgány činné v trestním řízení   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Marek FRYŠTÁK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Soudní pravomoc a příslušnost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soudní pravomoc - souhrn oprávnění, které zákon přiznává soudům, tj. rozhodovat v rámci řízení před soudem o vině a trestu, nikoli iniciovat a vést trestní stíhání (zásada legality)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soudní příslušnost - vymezení okruhů působnosti mezi jednotlivými soudy různých stupňů a mezi jednotlivými soudy téhož stupně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BFCCE-4F87-40A8-9316-A41B5FBA5E0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věcná příslušnost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§ 16 TŘ - řízení v prvním stupni koná okresní soud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lvl="1" algn="just"/>
            <a:r>
              <a:rPr lang="cs-CZ" sz="1600"/>
              <a:t>§ 17 TŘ - řízení v prvním stupni koná  krajský soud - obecně dolní hranice TOS činní nejméně pět let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lvl="2" algn="just"/>
            <a:r>
              <a:rPr lang="cs-CZ" sz="1400"/>
              <a:t>bez ohledu na její výši  - např. trestné činy zabití, vraždy novorozeného dítěte matkou, spáchané prostřednictvím investičních nástrojů, týkající se obchodování s vojenským materiálem, sabotáž, vyzvědačství   atd. </a:t>
            </a:r>
          </a:p>
          <a:p>
            <a:pPr lvl="2" algn="just"/>
            <a:endParaRPr lang="cs-CZ" sz="1600"/>
          </a:p>
          <a:p>
            <a:pPr lvl="2" algn="just"/>
            <a:r>
              <a:rPr lang="cs-CZ" sz="1400"/>
              <a:t>opilství, pokud  se pachatel s takového jednání dopustil  ve stavu zaviněné  nepříčetnosti a toto jednání naplňuje znaky výše uvedených TČ 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B7000D-1C23-4033-A884-4EA38D252D5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de </a:t>
            </a:r>
            <a:r>
              <a:rPr lang="cs-CZ" sz="1800" dirty="0" err="1"/>
              <a:t>lege</a:t>
            </a:r>
            <a:r>
              <a:rPr lang="cs-CZ" sz="1800" dirty="0"/>
              <a:t> </a:t>
            </a:r>
            <a:r>
              <a:rPr lang="cs-CZ" sz="1800" dirty="0" err="1"/>
              <a:t>ferenda</a:t>
            </a:r>
            <a:r>
              <a:rPr lang="cs-CZ" sz="1800" dirty="0"/>
              <a:t> primární příslušnost  okresního soudu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krajský soud jen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taxativně vypočtené TČ - výjimečný trest, právní a skutková složitost, organizovaná zločinecká skupina atd.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úzká specializace soudu - vlastizrada, rozvracení republiky, vyzvědačství, TČ proti míru, válečné TČ, finanční zájmy ES atd.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781A7B-2855-4D05-AF46-08D3B021F097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místní příslušnost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delicti </a:t>
            </a:r>
            <a:r>
              <a:rPr lang="cs-CZ" sz="1600" dirty="0" err="1"/>
              <a:t>comissi</a:t>
            </a:r>
            <a:r>
              <a:rPr lang="cs-CZ" sz="1600" dirty="0"/>
              <a:t>  - místo spáchání trestného činu - tam, nedošlo k jednání, k nekonání, následku, u pokračujících trestných činů místo spáchání každého jednotlivého skutku, u trvajících trestných činů tam, kde trval protiprávní stav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loci -  kde obviněný bydlí, pracuje, kde se zdržuje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</a:t>
            </a:r>
            <a:r>
              <a:rPr lang="cs-CZ" sz="1600" dirty="0" err="1"/>
              <a:t>scinetiae</a:t>
            </a:r>
            <a:r>
              <a:rPr lang="cs-CZ" sz="1600" dirty="0"/>
              <a:t> -  kde trestný čin vyšel najevo  - tam, kde byly zjištěny relevantní informace o něm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u mladistvým výjimka - § 17 ZSM - primárně tam, kde obviněný bydlí  nebo  kde se zdržuje, teprve následně, tak kde byl trestný čin spáchán a kde vyšel najevo  </a:t>
            </a:r>
          </a:p>
          <a:p>
            <a:pPr lvl="2" algn="just"/>
            <a:r>
              <a:rPr lang="cs-CZ" sz="1400" dirty="0"/>
              <a:t>ochrana mladistvého a šetření jeho osoby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11D41-E318-471C-AE62-10EAD93E230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sz="1800" dirty="0"/>
              <a:t>příslušnost soudu k úkonům v přípravném řízení (de lege </a:t>
            </a:r>
            <a:r>
              <a:rPr lang="cs-CZ" sz="1800" dirty="0" err="1"/>
              <a:t>ferenda</a:t>
            </a:r>
            <a:r>
              <a:rPr lang="cs-CZ" sz="1800" dirty="0"/>
              <a:t> soud činný v přípravném řízení)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§ 26 TŘ  - je příslušný ten soud, v jehož obvodu je činný státní zástupce, který podal příslušný návrh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§ 146a TŘ - rozhodnutí o stížnosti proti zajištění osoba a majetku a uložení pořádkové pokuty – příslušný ten soud, v jehož obvodu je činný státní zástupce, který příslušný návrh podal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E138B6-7FC8-49D7-A58E-FC72F69A2C5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příslušnost pro společné řízení - vede se řízení o dvou nebo více trestných činech téhož obviněného nebo proti dvěma či více obviněným, případně kombinace obojího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souvislost ve věci (objektivní) - trestné činy více osob mají vzájemný vztah - spolupachatelství, účastenství </a:t>
            </a:r>
          </a:p>
          <a:p>
            <a:pPr lvl="1" algn="just"/>
            <a:r>
              <a:rPr lang="cs-CZ" sz="1600" dirty="0"/>
              <a:t>souvislost v osobě (subjektivní) -  více činný souběh více trestných činů téhož pachatele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pokud alespoň jeden z TČ spadá do působnosti  KS, rozhoduje KS, tj. společné řízení koná ten soud, který je příslušný konat řízení proti nejpřísnějšímu TČ  (výše horní hranice, možnost uložení dalších trestů)</a:t>
            </a:r>
          </a:p>
          <a:p>
            <a:pPr lvl="1" algn="just"/>
            <a:r>
              <a:rPr lang="cs-CZ" sz="1600" dirty="0"/>
              <a:t>vyloučení ze společného řízení - rychlost, složitost, zkoumání duševního stavu jednoho z obviněných</a:t>
            </a:r>
          </a:p>
          <a:p>
            <a:pPr lvl="1" algn="just"/>
            <a:r>
              <a:rPr lang="cs-CZ" sz="1600" dirty="0"/>
              <a:t>spojení ke společnému řízení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875CE-66EB-4C12-9F0E-DAAF4B391F4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příslušnost několika soudů - je-li podle předchozích ustanovení dána příslušnost několika soudů, koná řízení z těchto soudů ten, u něhož podal státní zástupce obžalobu, návrh na potrestání, návrh na schválení dohody o vině a trestu nebo jemuž byla věc přikázána nadřízeným soudem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spory o příslušnost rozhoduje soud (státní zastupitelství), které je nejblíže nadřízené oběma  soudům (státním zastupitelstvím), která jsou ve sporu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odnětí a přikázání věci - průlom do místní příslušnosti (pouze) - hospodárnost, objektivita, který může učinit nadřízené státní zastupitelství vůči podřízenému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EB01E4-ADB0-4363-B664-3912C3AAB5EF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Státní zastupitelství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představuje státní úřad povolaný v trestním řízení k uskutečňování zásady legality</a:t>
            </a:r>
          </a:p>
          <a:p>
            <a:pPr algn="just">
              <a:buFont typeface="Wingdings" pitchFamily="2" charset="2"/>
              <a:buNone/>
            </a:pPr>
            <a:r>
              <a:rPr lang="cs-CZ" sz="1800" dirty="0"/>
              <a:t> </a:t>
            </a:r>
          </a:p>
          <a:p>
            <a:pPr algn="just"/>
            <a:r>
              <a:rPr lang="cs-CZ" sz="1800" dirty="0"/>
              <a:t>čl. 80 Ústavy - státní zastupitelství zastupuje veřejnou žalobu v trestním řízení; vykonává i další úkoly, stanoví-li tak zákon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§ 1 zákona  o státním zastupitelství (SZ, 283/1993 Sb.) - státní zastupitelství je soustava  úřadů státu určených k jeho zastupování při ochraně veřejného zájmu ve věcech svěřených mu do působnosti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846038-B251-42AB-A8FE-D008A4E222D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státní zastupitelství  je orgán moci výkonné, který jako takový respektuje ve sféře své působnosti politiku vlády, proto je začleněn do resortu ministerstva spravedlnosti  nebo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státní zastupitelství je možno chápat jako orgán sui generis směšující rysy moci  výkonné a soudní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B1C482-EF22-45F7-8BDC-84EE9658A6D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algn="just">
              <a:defRPr/>
            </a:pPr>
            <a:r>
              <a:rPr lang="cs-CZ" sz="1700" dirty="0">
                <a:cs typeface="Times New Roman" pitchFamily="18" charset="0"/>
              </a:rPr>
              <a:t>soustava státního zastupitelství</a:t>
            </a:r>
          </a:p>
          <a:p>
            <a:pPr marL="381000" indent="-381000" algn="just">
              <a:buFont typeface="Wingdings" pitchFamily="2" charset="2"/>
              <a:buNone/>
              <a:defRPr/>
            </a:pPr>
            <a:endParaRPr lang="cs-CZ" sz="18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nejvyšší státní zastupitelství (Brno)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vrchní státní zastupitelství  (Praha, Olomouc)</a:t>
            </a:r>
          </a:p>
          <a:p>
            <a:pPr marL="1200150" lvl="2" indent="-342900" algn="just">
              <a:defRPr/>
            </a:pPr>
            <a:r>
              <a:rPr lang="cs-CZ" sz="1500" dirty="0">
                <a:cs typeface="Times New Roman" pitchFamily="18" charset="0"/>
              </a:rPr>
              <a:t>pobočka  Brno, Ostrava </a:t>
            </a:r>
          </a:p>
          <a:p>
            <a:pPr marL="1200150" lvl="2" indent="-342900" algn="just">
              <a:defRPr/>
            </a:pPr>
            <a:r>
              <a:rPr lang="cs-CZ" sz="1500" dirty="0">
                <a:cs typeface="Times New Roman" pitchFamily="18" charset="0"/>
              </a:rPr>
              <a:t>de lege </a:t>
            </a:r>
            <a:r>
              <a:rPr lang="cs-CZ" sz="1500" dirty="0" err="1">
                <a:cs typeface="Times New Roman" pitchFamily="18" charset="0"/>
              </a:rPr>
              <a:t>ferenda</a:t>
            </a:r>
            <a:r>
              <a:rPr lang="cs-CZ" sz="1500" dirty="0">
                <a:cs typeface="Times New Roman" pitchFamily="18" charset="0"/>
              </a:rPr>
              <a:t> úvahy o zrušení - souvislost se změnou věcné příslušnosti soudu 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krajská státní zastupitelství (Praha, České Budějovice, Ústí nad Labem, Hradec Králové, Plzeň, Brno, Ostrava) + pobočky v nových krajích 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okresní státní zastupitelství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de </a:t>
            </a:r>
            <a:r>
              <a:rPr lang="cs-CZ" sz="1500" dirty="0" err="1">
                <a:cs typeface="Times New Roman" pitchFamily="18" charset="0"/>
              </a:rPr>
              <a:t>lege</a:t>
            </a:r>
            <a:r>
              <a:rPr lang="cs-CZ" sz="1500" dirty="0">
                <a:cs typeface="Times New Roman" pitchFamily="18" charset="0"/>
              </a:rPr>
              <a:t> </a:t>
            </a:r>
            <a:r>
              <a:rPr lang="cs-CZ" sz="1500" dirty="0" err="1">
                <a:cs typeface="Times New Roman" pitchFamily="18" charset="0"/>
              </a:rPr>
              <a:t>ferenda</a:t>
            </a:r>
            <a:r>
              <a:rPr lang="cs-CZ" sz="1500" dirty="0">
                <a:cs typeface="Times New Roman" pitchFamily="18" charset="0"/>
              </a:rPr>
              <a:t> tzv. speciální státní zastupitelství (Praha) - </a:t>
            </a:r>
            <a:r>
              <a:rPr lang="cs-CZ" sz="1600" dirty="0"/>
              <a:t>vyšetřování nejzávažnějších korupčních a hospodářských kauz (odnětí této pravomoci NSZ a VSZ)</a:t>
            </a: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484C5D-2111-4C98-80F4-2D3592881E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vymezení základních pojmů, tj. kdo je subjekt trestního řízení a kdo je procesní stranou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každá procesní strana je zároveň subjektem, ale ne každý subjekt je procesní stranou </a:t>
            </a:r>
          </a:p>
          <a:p>
            <a:pPr algn="just">
              <a:buFont typeface="Wingdings" pitchFamily="2" charset="2"/>
              <a:buNone/>
            </a:pPr>
            <a:r>
              <a:rPr lang="cs-CZ" sz="1800" b="1" dirty="0"/>
              <a:t> </a:t>
            </a:r>
            <a:endParaRPr lang="cs-CZ" sz="1800" dirty="0"/>
          </a:p>
          <a:p>
            <a:pPr algn="just"/>
            <a:r>
              <a:rPr lang="cs-CZ" sz="1800" dirty="0"/>
              <a:t>§ 12/1 TŘ - orgány činnými v trestním řízení je soud,  státní zástupce a policejní orgán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de lege </a:t>
            </a:r>
            <a:r>
              <a:rPr lang="cs-CZ" sz="1600" dirty="0" err="1"/>
              <a:t>ferenda</a:t>
            </a:r>
            <a:r>
              <a:rPr lang="cs-CZ" sz="1600" dirty="0"/>
              <a:t> policejní orgán a státní zástupce - soud jako nezávislý a nestranný orgán rozhodující spor dvou stran</a:t>
            </a:r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174894-F88F-4FF5-8AB1-EB6D9F7F21C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tam, kde TŘ mluví o okresním státním zástupci, rozumí se tím i obvodní státní zástupce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tam, kde TŘ mluví o krajském státním zástupci, rozumí se tím i městský státní zástupce v Praze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1CCC4-B2C5-401D-ACA7-89E9B4FECB2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/>
              <a:t>Úloha státního zástupce v trestním řízení 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1800" dirty="0"/>
          </a:p>
          <a:p>
            <a:pPr marL="381000" indent="-381000" algn="just">
              <a:lnSpc>
                <a:spcPct val="90000"/>
              </a:lnSpc>
              <a:defRPr/>
            </a:pPr>
            <a:r>
              <a:rPr lang="cs-CZ" sz="1800" dirty="0"/>
              <a:t>přípravném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dozor státního zástupce v přípravném řízení (dohled státního zástupce)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vypracovává a podává obžalobu</a:t>
            </a:r>
          </a:p>
          <a:p>
            <a:pPr marL="800100" lvl="1" indent="-342900" algn="just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marL="381000" indent="-381000" algn="just">
              <a:lnSpc>
                <a:spcPct val="90000"/>
              </a:lnSpc>
              <a:defRPr/>
            </a:pPr>
            <a:r>
              <a:rPr lang="cs-CZ" sz="1800" dirty="0"/>
              <a:t>řízení před soudem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povinnost účastnit se hlavního líčení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CB12E5-DB0E-41F4-AA0F-CFAF5903F7F2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Další úkoly státního zástupce </a:t>
            </a:r>
            <a:br>
              <a:rPr lang="cs-CZ"/>
            </a:br>
            <a:endParaRPr 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vykonává dozor nad dodržováním právních předpisů v místech, kde je omezována osobní svoboda - faktická realizace čl. 8, 10 LZPS - nikdo nesmí být zbaven osobní svobody v rozporu se zákonem a každý má právo na zachovávání osobní cti a důstojnosti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§ 29 zákona o výkonu vazby (293/1993 Sb.) a § 78 zákona o VTOS (169/1999 Sb.)</a:t>
            </a:r>
          </a:p>
          <a:p>
            <a:pPr lvl="1" algn="just"/>
            <a:r>
              <a:rPr lang="cs-CZ" sz="1600" dirty="0"/>
              <a:t>kontrola dodržování právních předpisů </a:t>
            </a:r>
          </a:p>
          <a:p>
            <a:pPr lvl="1" algn="just"/>
            <a:r>
              <a:rPr lang="cs-CZ" sz="1600" dirty="0"/>
              <a:t>oprávnění vstupovat v jakoukoli dobu do těchto zařízení</a:t>
            </a:r>
          </a:p>
          <a:p>
            <a:pPr lvl="1" algn="just"/>
            <a:r>
              <a:rPr lang="cs-CZ" sz="1600" dirty="0"/>
              <a:t>vyžadovat dokumentaci o osobách, nahlížet do ní, hovořit s nimi  </a:t>
            </a:r>
          </a:p>
          <a:p>
            <a:pPr lvl="1" algn="just"/>
            <a:r>
              <a:rPr lang="cs-CZ" sz="1600" dirty="0"/>
              <a:t>ukládat příslušným orgánům provedení konkrétního opatření pro odstranění zjištěných nedostatků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32972B-679B-44A1-915E-C1E82CF742BF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plní úkoly v rámci tzv. netrestního úseku  - pokud existuje veřejný zájem  </a:t>
            </a:r>
          </a:p>
          <a:p>
            <a:pPr>
              <a:buFont typeface="Wingdings" pitchFamily="2" charset="2"/>
              <a:buNone/>
            </a:pPr>
            <a:endParaRPr lang="cs-CZ" sz="1800" dirty="0"/>
          </a:p>
          <a:p>
            <a:r>
              <a:rPr lang="cs-CZ" sz="1700" dirty="0"/>
              <a:t>§ 35 OSŘ (99/1963 Sb.) - např. </a:t>
            </a:r>
          </a:p>
          <a:p>
            <a:r>
              <a:rPr lang="cs-CZ" sz="1700" dirty="0"/>
              <a:t>§ 8 odst. 1 písm. b - e, g) z. ř. s. (292/2013 Sb.)</a:t>
            </a:r>
          </a:p>
          <a:p>
            <a:pPr lvl="1" algn="just"/>
            <a:r>
              <a:rPr lang="cs-CZ" sz="1700" dirty="0"/>
              <a:t>ve věcech péče soudu o nezletilé, jde-li o uložení zvláštního opatření při výchově dítěte, o ústavní výchovu, o určení data narození nebo jde-li o pozastavení, omezení nebo zbavení rodičovské odpovědnosti nebo jejího výkonu</a:t>
            </a:r>
          </a:p>
          <a:p>
            <a:pPr lvl="1"/>
            <a:r>
              <a:rPr lang="cs-CZ" sz="1700" dirty="0"/>
              <a:t>ve věci ochrany proti domácímu násilí</a:t>
            </a:r>
          </a:p>
          <a:p>
            <a:pPr lvl="1"/>
            <a:r>
              <a:rPr lang="cs-CZ" sz="1700" dirty="0"/>
              <a:t>o svéprávnosti</a:t>
            </a:r>
          </a:p>
          <a:p>
            <a:pPr lvl="1"/>
            <a:r>
              <a:rPr lang="cs-CZ" sz="1700" dirty="0"/>
              <a:t>o prohlášení za mrtvého</a:t>
            </a:r>
          </a:p>
          <a:p>
            <a:pPr lvl="1"/>
            <a:r>
              <a:rPr lang="cs-CZ" sz="1700" dirty="0"/>
              <a:t>ve věcech vyslovení přípustnosti převzetí nebo držení v ústavu zdravotnické péče  nebo vyslovení nepřípustnosti držení v zařízení sociálních služeb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319924-8BCB-454C-8B29-1DAE204DA0C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C1FC-B852-446B-B01E-CBB75E2D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2681B-85B3-4986-909D-9C008E22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/>
            <a:r>
              <a:rPr lang="cs-CZ" sz="1700" dirty="0"/>
              <a:t>§ 42 zákona o SZ </a:t>
            </a:r>
          </a:p>
          <a:p>
            <a:pPr lvl="1" algn="just"/>
            <a:r>
              <a:rPr lang="cs-CZ" sz="1500" dirty="0"/>
              <a:t>neplatnost smlouvy o převodu vlastnictví z důvodu nerespektování smluvní volnosti účastníků </a:t>
            </a:r>
          </a:p>
          <a:p>
            <a:endParaRPr lang="cs-CZ" sz="1800" dirty="0"/>
          </a:p>
          <a:p>
            <a:r>
              <a:rPr lang="cs-CZ" sz="1700" dirty="0"/>
              <a:t>§ 21, § 29 zákona o kolektivním vyjednávání (2/1991 Sb.) </a:t>
            </a:r>
          </a:p>
          <a:p>
            <a:pPr lvl="1"/>
            <a:r>
              <a:rPr lang="cs-CZ" sz="1500" dirty="0"/>
              <a:t>návrh na určení nezákonnosti stávky, resp. výluky</a:t>
            </a:r>
          </a:p>
          <a:p>
            <a:endParaRPr lang="cs-CZ" sz="1800" dirty="0"/>
          </a:p>
          <a:p>
            <a:r>
              <a:rPr lang="cs-CZ" sz="1700" dirty="0"/>
              <a:t>§ 93 z. o k. (90/2012 Sb.)</a:t>
            </a:r>
          </a:p>
          <a:p>
            <a:pPr lvl="1"/>
            <a:r>
              <a:rPr lang="cs-CZ" sz="1500" dirty="0"/>
              <a:t>návrh na zrušení obchodní korporace</a:t>
            </a:r>
          </a:p>
          <a:p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915A92-327A-4072-B9BB-DB07C6CE34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0CEC4B-3F60-45CB-9635-22FAF8A26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6887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§ 7 zákona o SZ - sídla a obvody územní působnosti jsou shodná se sídly a obvody soudů, tj. věcná a místní příslušnost s nimi koresponduje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vyhláška o jednacím řádu SZ (23/1994 Sb.) zřizuje v rámci VSZ odbory závažné hospodářské a finanční kriminality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TČ např. spáchané při činnosti banky, investiční společnosti, stavební spořitelny, penzijního fondu, pojišťovny, obchodníka s cennými papíry,  jimiž byly dotčeny ekonomické a finanční zájmy EU nebo škoda na majetku státu; škoda musí být vždy nejméně  150 mil. Kč   </a:t>
            </a:r>
          </a:p>
          <a:p>
            <a:pPr lvl="1" algn="just"/>
            <a:r>
              <a:rPr lang="cs-CZ" sz="1600" dirty="0"/>
              <a:t>výkon dozoru v přípravném řízení realizuje VSZ, které podává žalobu u KS </a:t>
            </a:r>
          </a:p>
          <a:p>
            <a:pPr lvl="1" algn="just"/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D17D19-8F6E-4393-A694-C86E44C35329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Policejní orgán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je vymezen v § 12 odst. 2 TŘ  - útvary nebo pověřené orgány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primárně P ČR + GIBS, VP, VS, BIS, UZIS, VZ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policejní orgán je oprávněn konat obecně prověřování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konkrétní útvary a pověřené orgány jsou stanoveny konkrétními právními předpisy upravujícími činnost subjektů v postavení policejního orgánu, resp.  interními akty řízení 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A0F2C8-9D2F-4F38-AF7F-CA7FE9CD624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§ 161/2 TŘ - není-li uvedeno jinak, vyšetřování konají útvary P ČR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GIBS - TČ spáchané  příslušníky P ČR, VS a celníky + zaměstnanci těchto subjektů v souvislosti  s plněním jejich pracovních úkolů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státní zástupce  - TČ spáchané příslušníky GIBS, BIS, UZIS, VP, VZ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kapitán lodi při dálkových plavbách  - TČ spáchané  na této lodi</a:t>
            </a:r>
          </a:p>
          <a:p>
            <a:pPr lvl="2" algn="just">
              <a:buFont typeface="Wingdings" pitchFamily="2" charset="2"/>
              <a:buNone/>
            </a:pPr>
            <a:endParaRPr lang="cs-CZ" sz="1400" dirty="0"/>
          </a:p>
          <a:p>
            <a:pPr lvl="1" algn="just"/>
            <a:r>
              <a:rPr lang="cs-CZ" sz="1600" dirty="0"/>
              <a:t>vojenská policie - TČ příslušníků ozbrojených sil spáchané při plnění úkolů v zahraničí  </a:t>
            </a:r>
          </a:p>
          <a:p>
            <a:pPr algn="just"/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097521-00D7-425E-9957-2320C7F8813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závazný pokyn policejního prezidenta č. 30/2009, o plnění úkolů v trestním řízení; tento vymezuje mimo jiné, které konkrétní útvary plní úkoly policejního orgánu a jeho věcnou příslušnost; místní příslušnost je odvozena od místní příslušnosti soudů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úkoly policejního orgánu plní např. policisté zařazení na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 rámci územních odborů krajských ředitelství, obvodních a městských ředitelství na obvodních (místních) odděleních nebo odděleních železniční policie, na dopravních inspektorátech nebo na odděleních (odborech) obecné či hospodářské kriminality, skupiny případových analýz a informační kriminality </a:t>
            </a:r>
          </a:p>
          <a:p>
            <a:pPr lvl="1" algn="just">
              <a:defRPr/>
            </a:pPr>
            <a:endParaRPr lang="cs-CZ" sz="1800" dirty="0">
              <a:ea typeface="+mn-ea"/>
              <a:cs typeface="+mn-cs"/>
            </a:endParaRP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C47549-3C55-4C25-9AE2-72AF67A6CDF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r>
              <a:rPr lang="cs-CZ" sz="1800"/>
              <a:t>v rámci krajských ředitelství na odborech obecné a hospodářské kriminality, oddělení, oddělení kriminálních analýz a informační kriminality služby kriminální policie a vyšetřování a odboru odhalování závažné obecné kriminality a odboru vyšetřování dopravních nehod Krajského ředitelství policie hlavního města Prahy, oddělení dopravních nehod odboru služby dopravní policie Krajského ředitelství policie hlavního města Prahy a dálničních oddělení</a:t>
            </a:r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v rámci Služby kriminální policie a vyšetřování na útvarech s celostátní působností jako je Národní protidrogová centrála, Útvar odhalování korupce a finanční kriminality, Útvar pro odhalování organizovaného zločinu a Úřad dokumentace a vyšetřování zločinů komunismu včetně jejich expozitur 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03A090-D877-4A9C-A99F-6B7DFE7F6C35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Soud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 eaLnBrk="1" hangingPunct="1">
              <a:buFont typeface="Wingdings" pitchFamily="2" charset="2"/>
              <a:buNone/>
            </a:pPr>
            <a:endParaRPr lang="cs-CZ" sz="1800"/>
          </a:p>
          <a:p>
            <a:pPr marL="533400" indent="-533400" algn="just" eaLnBrk="1" hangingPunct="1"/>
            <a:r>
              <a:rPr lang="cs-CZ" sz="1800"/>
              <a:t>čl. 6 Evropské úmluvy o ochraně základních práv a svobod  -  právo na spravedlivý proces 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endParaRPr lang="cs-CZ" sz="1800"/>
          </a:p>
          <a:p>
            <a:pPr marL="533400" indent="-533400" algn="just" eaLnBrk="1" hangingPunct="1"/>
            <a:r>
              <a:rPr lang="cs-CZ" sz="180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endParaRPr lang="cs-CZ" sz="1800"/>
          </a:p>
          <a:p>
            <a:pPr marL="533400" indent="-533400" algn="just" eaLnBrk="1" hangingPunct="1"/>
            <a:r>
              <a:rPr lang="cs-CZ" sz="1800"/>
              <a:t>spravedlivým (řádným/férovým) je ten proces, který je veřejný, spravedlivý a  rozhodnutý v přiměřené době nezávislým a nestranným soudem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541E3B-30B3-4AE0-8E22-549E63CC3FC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v rámci Policejního prezidia na odboru obecné a hospodářské kriminality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v rámci Služby cizinecké a pohraniční policie na skupině šetření trestné činnosti a dokumentace, skupině dokumentace oblastních ředitelství, odboru specializovaných činností oblastních ředitelství, inspektorátech cizinecké policie oblastních ředitelství a určených inspektorátech cizinecké policie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v rámci kontrolních útvarů policie 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B89F83-7DB4-44CB-9DC4-F597A9284F07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/>
              <a:t>Vyloučení orgánů činných v trestním řízení – tzv. podjatost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dirty="0"/>
              <a:t> </a:t>
            </a:r>
          </a:p>
          <a:p>
            <a:pPr algn="just"/>
            <a:r>
              <a:rPr lang="cs-CZ" sz="1700" dirty="0"/>
              <a:t>soudce nebo přísedící, státní zástupce, policejní orgán nebo osoba v něm služebně činná, u něhož lze mít pochybnosti (objektivní a nikoliv subjektivní), že pro poměr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500" dirty="0"/>
              <a:t>k projednávané věci (pochybnosti o objektivitě – orgán sám/osoba mu blízká jsou v postavení poškozeného, svědka, vyjádření pro media hodnotící např.  předchozí soudní rozhodnutí, orgán byl v minulosti např. obhájcem obviněného)</a:t>
            </a:r>
          </a:p>
          <a:p>
            <a:pPr lvl="1" algn="just"/>
            <a:r>
              <a:rPr lang="cs-CZ" sz="1500" dirty="0"/>
              <a:t>k osobám, jichž se úkon přímo dotýká (příbuzenský poměr, osobně přátelský/nepřátelský)  </a:t>
            </a:r>
          </a:p>
          <a:p>
            <a:pPr lvl="1"/>
            <a:r>
              <a:rPr lang="cs-CZ" sz="1500" dirty="0"/>
              <a:t>k jejich obhájcům, zákonným zástupcům a zmocněncům </a:t>
            </a:r>
          </a:p>
          <a:p>
            <a:pPr lvl="1"/>
            <a:r>
              <a:rPr lang="cs-CZ" sz="1500" dirty="0"/>
              <a:t>k jinému orgánu činnému v trestním řízení </a:t>
            </a:r>
          </a:p>
          <a:p>
            <a:endParaRPr lang="cs-CZ" sz="1800" dirty="0"/>
          </a:p>
          <a:p>
            <a:r>
              <a:rPr lang="cs-CZ" sz="1700" dirty="0"/>
              <a:t>nemůže nestranně rozhodovat </a:t>
            </a:r>
          </a:p>
          <a:p>
            <a:endParaRPr lang="cs-CZ" sz="1700" dirty="0"/>
          </a:p>
          <a:p>
            <a:pPr algn="just"/>
            <a:r>
              <a:rPr lang="cs-CZ" sz="1700" dirty="0"/>
              <a:t>úkony, které byly učiněny vyloučenými osobami, nemohou být podkladem pro rozhodnutí v trestním řízení</a:t>
            </a:r>
          </a:p>
          <a:p>
            <a:pPr algn="just">
              <a:buFont typeface="Wingdings" pitchFamily="2" charset="2"/>
              <a:buNone/>
            </a:pPr>
            <a:br>
              <a:rPr lang="cs-CZ" sz="1800" dirty="0"/>
            </a:b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43FFCA-C3CC-4B5C-9DF9-EF8308DFF635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CFF706-82F9-47B7-8589-1BF522452F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/>
          </a:p>
          <a:p>
            <a:r>
              <a:rPr lang="cs-CZ" sz="1800"/>
              <a:t>důvodem pro podjatost není </a:t>
            </a:r>
          </a:p>
          <a:p>
            <a:endParaRPr lang="cs-CZ" sz="1800"/>
          </a:p>
          <a:p>
            <a:pPr lvl="1"/>
            <a:r>
              <a:rPr lang="cs-CZ" sz="1600"/>
              <a:t>pouhý subjektivní pocit o nemožnosti rozhodnout nestranně </a:t>
            </a:r>
          </a:p>
          <a:p>
            <a:pPr lvl="1"/>
            <a:endParaRPr lang="cs-CZ" sz="1600"/>
          </a:p>
          <a:p>
            <a:pPr lvl="1"/>
            <a:r>
              <a:rPr lang="cs-CZ" sz="1600"/>
              <a:t>odlišný právní názor</a:t>
            </a:r>
          </a:p>
          <a:p>
            <a:endParaRPr lang="cs-CZ" sz="1800"/>
          </a:p>
          <a:p>
            <a:pPr lvl="1"/>
            <a:r>
              <a:rPr lang="cs-CZ" sz="1600"/>
              <a:t>úroveň odborné způsobilosti </a:t>
            </a:r>
          </a:p>
          <a:p>
            <a:endParaRPr lang="cs-CZ" sz="1800"/>
          </a:p>
          <a:p>
            <a:pPr lvl="1"/>
            <a:r>
              <a:rPr lang="cs-CZ" sz="1600"/>
              <a:t>spolužák ze studií na právnické fakultě</a:t>
            </a:r>
          </a:p>
          <a:p>
            <a:endParaRPr lang="cs-CZ" sz="1800"/>
          </a:p>
          <a:p>
            <a:pPr lvl="1"/>
            <a:r>
              <a:rPr lang="cs-CZ" sz="1600"/>
              <a:t>kolegiální/čistě profesionální vztahy 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B3DDC2-B5B5-4641-862E-2277B8F9635A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07F054-AED7-41C4-9C2D-9FE005C01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Pomocné osoby orgánů činných v trestním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zapisovatel - je osobou, která je přítomna  při úkonech orgánů činných v trestním řízení  proto, aby o těchto úkonech vyhotovila protokol  podle diktátu vyslýchajícího  </a:t>
            </a:r>
          </a:p>
          <a:p>
            <a:pPr marL="0" indent="0" algn="just">
              <a:buNone/>
            </a:pPr>
            <a:endParaRPr lang="cs-CZ" sz="1600" dirty="0"/>
          </a:p>
          <a:p>
            <a:pPr lvl="1" algn="just"/>
            <a:r>
              <a:rPr lang="cs-CZ" sz="1400" dirty="0"/>
              <a:t>úkonů trestního řízení by se měl účastnit pravidelně, nicméně protokol lze vyhotovit i bez jeho přítomnosti  </a:t>
            </a:r>
          </a:p>
          <a:p>
            <a:pPr lvl="1" algn="just"/>
            <a:r>
              <a:rPr lang="cs-CZ" sz="1400" dirty="0"/>
              <a:t>jeho přítomnost je povinná v rámci hlavního líčení, veřejného a neveřejného zasedání včetně hlasování a porady, která mu předchází </a:t>
            </a:r>
          </a:p>
          <a:p>
            <a:pPr lvl="1" algn="just"/>
            <a:r>
              <a:rPr lang="cs-CZ" sz="1400" dirty="0"/>
              <a:t>zapisovatel se v průběhu úkonu může střídat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protokolující úředník - zaměstnance soudu pořizující záznam soudního jednání (hlavního líčení, veřejného a neveřejného zasedání, vazebního zasedání) </a:t>
            </a:r>
          </a:p>
          <a:p>
            <a:pPr algn="just"/>
            <a:endParaRPr lang="cs-CZ" sz="1600" dirty="0"/>
          </a:p>
          <a:p>
            <a:pPr lvl="1" algn="just"/>
            <a:r>
              <a:rPr lang="cs-CZ" sz="1600" dirty="0"/>
              <a:t>odpovídá zcela samostatně za správnost a úplnost </a:t>
            </a:r>
            <a:r>
              <a:rPr lang="cs-CZ" sz="1600" dirty="0" err="1"/>
              <a:t>protokolace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3684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probační úředník (zákon č. 257/2000 Sb.)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provádí jednotlivé úkony probace a mediace  jako je např. dohled nad obviněným při podmíněném propuštění </a:t>
            </a:r>
          </a:p>
          <a:p>
            <a:endParaRPr lang="cs-CZ" sz="1600" dirty="0"/>
          </a:p>
          <a:p>
            <a:r>
              <a:rPr lang="cs-CZ" sz="1600" dirty="0"/>
              <a:t>vyšší úředník soudu a státního zastupitelství (zákon č. 121/2008 Sb.) </a:t>
            </a:r>
          </a:p>
          <a:p>
            <a:endParaRPr lang="cs-CZ" sz="1600" dirty="0"/>
          </a:p>
          <a:p>
            <a:pPr lvl="1" algn="just"/>
            <a:r>
              <a:rPr lang="cs-CZ" sz="1400" dirty="0"/>
              <a:t>v rozsahu stanoveném zákonem vykonává úkony soudu, státního zastupitelství a státního zástupce</a:t>
            </a:r>
          </a:p>
          <a:p>
            <a:pPr lvl="1" algn="just"/>
            <a:r>
              <a:rPr lang="cs-CZ" sz="1400" dirty="0"/>
              <a:t>vyšší soudní úředník v trestním řízení může, nestanoví- </a:t>
            </a:r>
            <a:r>
              <a:rPr lang="cs-CZ" sz="1400" dirty="0" err="1"/>
              <a:t>li</a:t>
            </a:r>
            <a:r>
              <a:rPr lang="cs-CZ" sz="1400" dirty="0"/>
              <a:t> zvláštní zákon jinak, provádět veškeré úkony soudu prvního stupně s výjimkou např. rozhodování v hlavním líčení, veřejném a neveřejném zasedání nebo úkonů soudce v přípravném řízení </a:t>
            </a:r>
          </a:p>
          <a:p>
            <a:pPr lvl="1" algn="just"/>
            <a:r>
              <a:rPr lang="cs-CZ" sz="1400" dirty="0"/>
              <a:t>vyšší úředník státního zastupitelství může být dále pověřen vykonáváním těchto úkonů, při nichž se nerozhoduje o právech a povinnostech osob, jako např. účast při návštěvách obviněných ve vazbě nebo rozhodováním o svědečném, znalečném, </a:t>
            </a:r>
            <a:r>
              <a:rPr lang="cs-CZ" sz="1400" dirty="0" err="1"/>
              <a:t>tlumočném</a:t>
            </a:r>
            <a:r>
              <a:rPr lang="cs-CZ" sz="1400" dirty="0"/>
              <a:t> a náhradách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5555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Osoba, proti které se trestní řízení vede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 jednotlivých stadiích trestního řízení je tato osoba různě označována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způsobilost být touto osobou není nijak blíže upravena, může jí být tedy i osoba omezená na svéprávnosti </a:t>
            </a:r>
          </a:p>
          <a:p>
            <a:pPr marL="0" indent="0" algn="just">
              <a:buNone/>
            </a:pPr>
            <a:r>
              <a:rPr lang="cs-CZ" sz="1800" dirty="0"/>
              <a:t> </a:t>
            </a:r>
          </a:p>
          <a:p>
            <a:pPr algn="just"/>
            <a:r>
              <a:rPr lang="cs-CZ" sz="1800" dirty="0"/>
              <a:t>tato osoba je procesní stranou, důkazním prostředkem a to zejména svou výpovědí (nelze automaticky považovat za nevěrohodnou), předmětem výkonu rozhodnuti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292CE4-C374-4469-A781-64094A450F0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27101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Podezřelý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slangově je tak označován každý, proti komu nebylo zahájeno trestní stíhání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zákon používá tento termín pouze ve dvou případech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76 TŘ - osoba podezřelá ze spáchání trestného činu - je-li dán u této osoby důvod vazby, lze ji naléhavých případech zadržet, i když nebylo zahájeno její trestní stíhání (policejní orgán) X osoba přistižená při spáchání trestného činu nebo bezprostředně poté (kdokoli – tzv. svépomoc)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právo zvolit si obhájce, hovořit s ním bez přítomnosti třetí osoby a radit se s ním již v průběhu zadržení, právo požádat, aby obhájce byl přítomen jejímu výslechu 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591AE7-3AE7-42C2-89A3-B7E5515ED63C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5460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§ 179a TŘ - podezřelý ve zkráceném přípravném řízení - trestné činy s horní hranicí do pěti let, kde podezřelý byl přichycen při činu nebo bezprostředně poté nebo v rámci prověřování byly zjištěny skutečnosti opravňující zahájit trestní stíhání konkrétní osoby a  lze očekávat, že podezřelého bude možno ve lhůtě 14. dnů možno postavit před soud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má stejná práva jako obviněný dle § 33/1 TŘ, právo zvolit si obhájce, hovořit s ním bez přítomnosti třetí osoby a radit se s ním již v průběhu zadržení, pokud bude předán návrh soudu na potrestání v rámci zjednodušeného řízení, musí mít obhájce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BD0795-DA3A-486D-8C25-048062495081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7283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Obviněný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poté, co je jí doručeno usnesení o zahájení trestního stíhání </a:t>
            </a:r>
          </a:p>
          <a:p>
            <a:pPr lvl="1" algn="just">
              <a:defRPr/>
            </a:pPr>
            <a:r>
              <a:rPr lang="cs-CZ" sz="1600" dirty="0"/>
              <a:t>není fikce doručení  dle § 64/2 TŘ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§ 178a TŘ  spolupracující obviněný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může být takto označen státním zástupcem v řízení o zvlášť závažném zločinu, pokud </a:t>
            </a:r>
          </a:p>
          <a:p>
            <a:pPr lvl="2" algn="just">
              <a:defRPr/>
            </a:pPr>
            <a:r>
              <a:rPr lang="cs-CZ" sz="1600" dirty="0"/>
              <a:t>oznámí státnímu zástupci skutečnosti, které jsou způsobilé významně přispět k objasnění takového zločinu</a:t>
            </a:r>
          </a:p>
          <a:p>
            <a:pPr lvl="2" algn="just">
              <a:defRPr/>
            </a:pPr>
            <a:r>
              <a:rPr lang="cs-CZ" sz="1600" dirty="0"/>
              <a:t>zaváže se podat úplnou a pravdivou výpověď  </a:t>
            </a:r>
          </a:p>
          <a:p>
            <a:pPr lvl="2" algn="just">
              <a:defRPr/>
            </a:pPr>
            <a:r>
              <a:rPr lang="cs-CZ" sz="1600" dirty="0"/>
              <a:t>dozná se k činu, pro který je stíhán</a:t>
            </a:r>
          </a:p>
          <a:p>
            <a:pPr lvl="2" algn="just">
              <a:defRPr/>
            </a:pPr>
            <a:r>
              <a:rPr lang="cs-CZ" sz="1600" dirty="0"/>
              <a:t>souhlasí, aby byl jako spolupracující obviněný označen</a:t>
            </a:r>
          </a:p>
          <a:p>
            <a:pPr lvl="2" algn="just">
              <a:buFont typeface="Wingdings" pitchFamily="2" charset="2"/>
              <a:buNone/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§ 58/4 TŘ - moderační právo soudu ke snížení dolní hranice TOS bez omezení (12-5, 8-3,5-1)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8ED3A5-E910-412B-BE30-B96F82DA90FB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2703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Obžalovaný  a odsouzený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00213"/>
            <a:ext cx="7772400" cy="4357687"/>
          </a:xfrm>
        </p:spPr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obžalovaný  - poté, co bylo nařízeno hlavní líčení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800" dirty="0">
                <a:ea typeface="+mn-ea"/>
                <a:cs typeface="+mn-cs"/>
              </a:rPr>
              <a:t>v rámci předběžného projednání obžaloby dle § 186 TŘ může být totiž rozhodnuto jinak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defRPr/>
            </a:pPr>
            <a:r>
              <a:rPr lang="cs-CZ" sz="1800" dirty="0"/>
              <a:t>odsouzený - poté, co je rozsudek pravomocný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B1B367-CCC1-4D59-935D-A77A17331CE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713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r>
              <a:rPr lang="cs-CZ" sz="1800"/>
              <a:t>čl. 36/1 LZPS - každý se může domáhat stanoveným postupem svého práva u nezávislého a nestranného soudu 	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čl. 38/1 LZPS - nikdo nesmí být odňat svému zákonnému soudci; příslušnost soudu i soudce stanoví zákon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princip vázanosti soudce zákonem (čl. 95 Ústavy)</a:t>
            </a:r>
            <a:r>
              <a:rPr lang="cs-CZ" sz="2000"/>
              <a:t>	</a:t>
            </a:r>
          </a:p>
          <a:p>
            <a:pPr algn="just">
              <a:buFont typeface="Wingdings" pitchFamily="2" charset="2"/>
              <a:buNone/>
            </a:pPr>
            <a:endParaRPr lang="cs-CZ" sz="1700"/>
          </a:p>
          <a:p>
            <a:pPr lvl="1" algn="just"/>
            <a:r>
              <a:rPr lang="cs-CZ" sz="1600"/>
              <a:t>zásada volného hodnocení důkazů (§ 125 TrŘ)</a:t>
            </a:r>
          </a:p>
          <a:p>
            <a:pPr lvl="1" algn="just"/>
            <a:endParaRPr lang="cs-CZ" sz="1600"/>
          </a:p>
          <a:p>
            <a:pPr lvl="1" algn="just"/>
            <a:r>
              <a:rPr lang="cs-CZ" sz="1600"/>
              <a:t>je soudce skutečně vázán jen zákonem?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4C3215-30BA-4094-81A6-3DCF7D8BA4D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b="1"/>
              <a:t>Práva osoby, proti které se vede trestní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jsou obsažena primárně v § 33 TŘ</a:t>
            </a:r>
          </a:p>
          <a:p>
            <a:pPr algn="just">
              <a:defRPr/>
            </a:pPr>
            <a:r>
              <a:rPr lang="cs-CZ" sz="1800" dirty="0"/>
              <a:t>jejich obsahem je </a:t>
            </a:r>
          </a:p>
          <a:p>
            <a:pPr lvl="1" algn="just">
              <a:defRPr/>
            </a:pPr>
            <a:r>
              <a:rPr lang="cs-CZ" sz="1800" dirty="0"/>
              <a:t>právo být poučen o svých právech </a:t>
            </a:r>
          </a:p>
          <a:p>
            <a:pPr lvl="1" algn="just">
              <a:defRPr/>
            </a:pPr>
            <a:r>
              <a:rPr lang="cs-CZ" sz="1800" dirty="0"/>
              <a:t>právo vyjádřit se ke všem skutečnostem, které jsou mu kladeny za vinu</a:t>
            </a:r>
          </a:p>
          <a:p>
            <a:pPr lvl="1" algn="just">
              <a:defRPr/>
            </a:pPr>
            <a:r>
              <a:rPr lang="cs-CZ" sz="1800" dirty="0"/>
              <a:t>právo uvádět okolnosti sloužící na jeho obhajobu 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cs-CZ" dirty="0">
                <a:ea typeface="+mn-ea"/>
                <a:cs typeface="+mn-cs"/>
              </a:rPr>
              <a:t> </a:t>
            </a:r>
          </a:p>
          <a:p>
            <a:pPr algn="just">
              <a:defRPr/>
            </a:pPr>
            <a:r>
              <a:rPr lang="cs-CZ" sz="1800" dirty="0"/>
              <a:t>právo zvolit si obhájce  - právo na obhajobu 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právo radit se s obhájcem bez přítomnosti třetí osoby </a:t>
            </a:r>
          </a:p>
          <a:p>
            <a:pPr lvl="1" algn="just">
              <a:defRPr/>
            </a:pPr>
            <a:r>
              <a:rPr lang="cs-CZ" sz="1600" dirty="0"/>
              <a:t>toto právo může být dle ESLP výjimečně omezeno, pokud je důvodná obava, že advokát se s obviněným rozhodne na zničení nebo ukrytí důkazů  (</a:t>
            </a:r>
            <a:r>
              <a:rPr lang="cs-CZ" sz="1600" dirty="0" err="1"/>
              <a:t>Campbell</a:t>
            </a:r>
            <a:r>
              <a:rPr lang="cs-CZ" sz="1600" dirty="0"/>
              <a:t> proti Spojenému království, 1984) </a:t>
            </a:r>
            <a:endParaRPr lang="cs-CZ" sz="1800" dirty="0">
              <a:ea typeface="+mn-ea"/>
              <a:cs typeface="+mn-cs"/>
            </a:endParaRP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C17111-790C-4685-A38C-F090CEC5613E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9721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/>
          </a:p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právo podávat opravné prostředky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právo být přítomen při projednávání věci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§ 202/4 TŘ hlavní líčení v nepřítomnosti nelze provést, pokud se jedná o TČ s horní hranicí převyšující pět let nebo je vazbě či VTOS </a:t>
            </a:r>
          </a:p>
          <a:p>
            <a:pPr lvl="1" algn="just"/>
            <a:endParaRPr lang="cs-CZ" sz="1600"/>
          </a:p>
          <a:p>
            <a:pPr lvl="1" algn="just"/>
            <a:r>
              <a:rPr lang="cs-CZ" sz="1600"/>
              <a:t>obžalovaný se může tohoto práva vzdát 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45D67C-78EB-4D7C-BB4C-5ADF4B1A31F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22655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/>
          </a:p>
          <a:p>
            <a:pPr algn="ctr" eaLnBrk="1" hangingPunct="1">
              <a:buFont typeface="Wingdings" pitchFamily="2" charset="2"/>
              <a:buNone/>
            </a:pPr>
            <a:endParaRPr lang="cs-CZ" b="1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/>
          </a:p>
          <a:p>
            <a:pPr algn="ctr" eaLnBrk="1" hangingPunct="1">
              <a:buFont typeface="Wingdings" pitchFamily="2" charset="2"/>
              <a:buNone/>
            </a:pPr>
            <a:endParaRPr lang="cs-CZ" b="1"/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E-mail: </a:t>
            </a:r>
            <a:r>
              <a:rPr lang="cs-CZ" b="1">
                <a:hlinkClick r:id="rId2"/>
              </a:rPr>
              <a:t>Marek.Frystak@law.muni.cz</a:t>
            </a:r>
            <a:r>
              <a:rPr lang="cs-CZ" b="1"/>
              <a:t> </a:t>
            </a:r>
          </a:p>
          <a:p>
            <a:pPr eaLnBrk="1" hangingPunct="1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právo na zákonného soudce</a:t>
            </a:r>
          </a:p>
          <a:p>
            <a:pPr algn="just">
              <a:buFont typeface="Wingdings" pitchFamily="2" charset="2"/>
              <a:buNone/>
            </a:pPr>
            <a:endParaRPr lang="cs-CZ" sz="1700"/>
          </a:p>
          <a:p>
            <a:pPr lvl="1" algn="just"/>
            <a:r>
              <a:rPr lang="cs-CZ" sz="1600"/>
              <a:t>rozvrh práce soudu – obsahuje způsob, jakým jsou jednotlivé věci přidělovány konkrétním soudcům  a tím vylučuje možnost, že by po podání nového návrhu obžaloby někdo s tímto návrhem manipuloval podle něčích zájmů a přidělil ho soudci, který by v dané věci mohl být nějak zainteresován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/>
            <a:r>
              <a:rPr lang="cs-CZ" sz="1800"/>
              <a:t>právo na neměnitelnost senátu  - zásada bezprostřednosti </a:t>
            </a:r>
          </a:p>
          <a:p>
            <a:pPr algn="just"/>
            <a:endParaRPr lang="cs-CZ" sz="1600"/>
          </a:p>
          <a:p>
            <a:pPr lvl="1"/>
            <a:r>
              <a:rPr lang="cs-CZ" sz="1600"/>
              <a:t>§ 202/1 TrŘ - hl. l. se koná za stálé přítomnosti všech členů senátu</a:t>
            </a:r>
          </a:p>
          <a:p>
            <a:pPr lvl="1" algn="just"/>
            <a:r>
              <a:rPr lang="cs-CZ" sz="1600"/>
              <a:t>§ 234/1 TrŘ - veřejné zasedání se koná za stálé přítomnosti všech členů senátu </a:t>
            </a:r>
          </a:p>
          <a:p>
            <a:pPr lvl="1" algn="just"/>
            <a:r>
              <a:rPr lang="cs-CZ" sz="1600"/>
              <a:t>§ 242 TrŘ– neveřejné zasedání se koná za stálé přítomnosti všech členů senátu</a:t>
            </a:r>
          </a:p>
          <a:p>
            <a:pPr lvl="1"/>
            <a:r>
              <a:rPr lang="cs-CZ" sz="1600"/>
              <a:t>§ 197 TrŘ náhradní soudce - účastní se hlavního líčení kromě členů senátu 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7CD739-7B08-40E0-9665-48205A0EBBF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/>
          </a:p>
          <a:p>
            <a:pPr algn="just"/>
            <a:r>
              <a:rPr lang="cs-CZ" sz="1800"/>
              <a:t>čl. 90 Ústavy, čl. 40 LZPS - jen soudy rozhodují  o vině a trestu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rozhodnutí o náhradě škody v rámci adhezního řízení 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lvl="1" algn="just"/>
            <a:r>
              <a:rPr lang="cs-CZ" sz="1600"/>
              <a:t>rozhodnutí o opravném prostředku</a:t>
            </a:r>
          </a:p>
          <a:p>
            <a:pPr lvl="1" algn="just"/>
            <a:endParaRPr lang="cs-CZ" sz="1600"/>
          </a:p>
          <a:p>
            <a:pPr lvl="1" algn="just"/>
            <a:r>
              <a:rPr lang="cs-CZ" sz="1600"/>
              <a:t>rozhodnutí o schválení návrhu  o dohodě o vině a trestu 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lvl="1" algn="just"/>
            <a:r>
              <a:rPr lang="cs-CZ" sz="1600"/>
              <a:t>rozhodnutí o omezení osobní svobody – „nejedná se o rozhodnutí o vině a trestu“</a:t>
            </a:r>
          </a:p>
          <a:p>
            <a:pPr lvl="1" algn="just">
              <a:buFont typeface="Wingdings" pitchFamily="2" charset="2"/>
              <a:buNone/>
            </a:pPr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10C5E7-5CC2-48F6-99B3-B590F9769DD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Soustava soudů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čtyřstupňová</a:t>
            </a:r>
          </a:p>
          <a:p>
            <a:pPr lvl="1" algn="just"/>
            <a:r>
              <a:rPr lang="cs-CZ" sz="1600" dirty="0"/>
              <a:t>okresní soud - nalézací soud, úkony v přípravném řízení (§ 68 TŘ - vzetí do vazby, § 83 TŘ příkaz k domovní prohlídce)</a:t>
            </a:r>
          </a:p>
          <a:p>
            <a:pPr lvl="2" algn="just"/>
            <a:r>
              <a:rPr lang="cs-CZ" sz="1400" dirty="0"/>
              <a:t>pobočky OS Karviná v Havířově, OS Vsetín ve Valašském Meziříčí</a:t>
            </a:r>
          </a:p>
          <a:p>
            <a:pPr lvl="2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krajský soud  - nalézací soud, odvolací soud </a:t>
            </a:r>
          </a:p>
          <a:p>
            <a:pPr lvl="2" algn="just"/>
            <a:r>
              <a:rPr lang="cs-CZ" sz="1400" dirty="0"/>
              <a:t>KS Ústí nad Labem v Liberci, KS Brno ve Zlíně, KS České Budějovice v Táboře </a:t>
            </a:r>
          </a:p>
          <a:p>
            <a:pPr lvl="2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vrchní  - odvolací soud, § 158e/4 TŘ - povolení agenta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nejvyšší soud - řízení o mimořádných opravných prostředcích, právní styk s cizinou, sjednocování rozhodovací činnosti soudů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de lege </a:t>
            </a:r>
            <a:r>
              <a:rPr lang="cs-CZ" sz="1600" dirty="0" err="1"/>
              <a:t>ferenda</a:t>
            </a:r>
            <a:r>
              <a:rPr lang="cs-CZ" sz="1600" dirty="0"/>
              <a:t> - potřebujeme vrchní soudy?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dvouinstanční - OS a KS jako nalézací soud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28CC2D-F6D0-45CC-8253-8F81A233B46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Obsazení soudů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obsazení soudů senáty (s laickým prvkem a profesní)  a samosoudcem (§ 314a TŘ - TČ s horní hranicí nepřevyšující pět let)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§ 60 zákona o soudech a soudcích - přísedícím může být ustanoven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státní občan České republiky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svéprávný a bezúhonný, jestliže jeho zkušenosti a morální vlastnosti dávají záruku, že bude svou funkci řádně zastávat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 den ustanovení dosáhl věku nejméně 30 let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souhlasí se svým ustanovením za soudce nebo přísedícího a s přidělením k určitému soudu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DD1E18-3AE2-42BE-843A-3D289163873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pPr algn="just"/>
            <a:endParaRPr lang="cs-CZ" sz="1800"/>
          </a:p>
          <a:p>
            <a:pPr algn="just"/>
            <a:r>
              <a:rPr lang="cs-CZ" sz="1800"/>
              <a:t>§ 64 zákona o soudech a soudcích 	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kandidáty do funkce přísedícího navrhují členové příslušného zastupitelstva obce či kraje, kteří je pak volí </a:t>
            </a:r>
          </a:p>
          <a:p>
            <a:pPr lvl="1" algn="just"/>
            <a:endParaRPr lang="cs-CZ" sz="1600"/>
          </a:p>
          <a:p>
            <a:pPr lvl="1" algn="just"/>
            <a:r>
              <a:rPr lang="cs-CZ" sz="1600"/>
              <a:t>přísedícím může být zvolen občan, který je přihlášen k trvalému pobytu v obvodu zastupitelstva, jímž je do funkce volen, a v obvodu soudu, pro který je do funkce volen, nebo který v těchto obvodech pracuje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C8E0D-9711-4AA8-8A6B-7E9C49A2E5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9. března  2018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260</TotalTime>
  <Words>1886</Words>
  <Application>Microsoft Office PowerPoint</Application>
  <PresentationFormat>Předvádění na obrazovce (4:3)</PresentationFormat>
  <Paragraphs>460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Times New Roman</vt:lpstr>
      <vt:lpstr>Wingdings</vt:lpstr>
      <vt:lpstr>Prezentace_MU_CZ</vt:lpstr>
      <vt:lpstr>Subjekty trestního řízení  - orgány činné v trestním řízení      Marek FRYŠTÁK </vt:lpstr>
      <vt:lpstr>Prezentace aplikace PowerPoint</vt:lpstr>
      <vt:lpstr>Soud </vt:lpstr>
      <vt:lpstr>Prezentace aplikace PowerPoint</vt:lpstr>
      <vt:lpstr>Prezentace aplikace PowerPoint</vt:lpstr>
      <vt:lpstr>Prezentace aplikace PowerPoint</vt:lpstr>
      <vt:lpstr>Soustava soudů </vt:lpstr>
      <vt:lpstr>Obsazení soudů </vt:lpstr>
      <vt:lpstr>Prezentace aplikace PowerPoint</vt:lpstr>
      <vt:lpstr>Soudní pravomoc a příslušnost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Státní zastupitelství </vt:lpstr>
      <vt:lpstr>Prezentace aplikace PowerPoint</vt:lpstr>
      <vt:lpstr>Prezentace aplikace PowerPoint</vt:lpstr>
      <vt:lpstr>Prezentace aplikace PowerPoint</vt:lpstr>
      <vt:lpstr>Úloha státního zástupce v trestním řízení   </vt:lpstr>
      <vt:lpstr>Další úkoly státního zástupce  </vt:lpstr>
      <vt:lpstr>Prezentace aplikace PowerPoint</vt:lpstr>
      <vt:lpstr>Prezentace aplikace PowerPoint</vt:lpstr>
      <vt:lpstr>Prezentace aplikace PowerPoint</vt:lpstr>
      <vt:lpstr>Policejní orgán </vt:lpstr>
      <vt:lpstr>Prezentace aplikace PowerPoint</vt:lpstr>
      <vt:lpstr>Prezentace aplikace PowerPoint</vt:lpstr>
      <vt:lpstr>Prezentace aplikace PowerPoint</vt:lpstr>
      <vt:lpstr>Prezentace aplikace PowerPoint</vt:lpstr>
      <vt:lpstr>Vyloučení orgánů činných v trestním řízení – tzv. podjatost </vt:lpstr>
      <vt:lpstr>Prezentace aplikace PowerPoint</vt:lpstr>
      <vt:lpstr>Pomocné osoby orgánů činných v trestním řízení </vt:lpstr>
      <vt:lpstr>Prezentace aplikace PowerPoint</vt:lpstr>
      <vt:lpstr>Osoba, proti které se trestní řízení vede</vt:lpstr>
      <vt:lpstr>Podezřelý </vt:lpstr>
      <vt:lpstr>Prezentace aplikace PowerPoint</vt:lpstr>
      <vt:lpstr>Obviněný </vt:lpstr>
      <vt:lpstr>Obžalovaný  a odsouzený </vt:lpstr>
      <vt:lpstr>Práva osoby, proti které se vede trestní řízení 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50</cp:revision>
  <cp:lastPrinted>1601-01-01T00:00:00Z</cp:lastPrinted>
  <dcterms:created xsi:type="dcterms:W3CDTF">2016-07-26T14:03:44Z</dcterms:created>
  <dcterms:modified xsi:type="dcterms:W3CDTF">2018-03-09T15:53:36Z</dcterms:modified>
</cp:coreProperties>
</file>