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413" r:id="rId2"/>
    <p:sldId id="372" r:id="rId3"/>
    <p:sldId id="414" r:id="rId4"/>
    <p:sldId id="415" r:id="rId5"/>
    <p:sldId id="409" r:id="rId6"/>
    <p:sldId id="410" r:id="rId7"/>
    <p:sldId id="375" r:id="rId8"/>
    <p:sldId id="376" r:id="rId9"/>
    <p:sldId id="400" r:id="rId10"/>
    <p:sldId id="401" r:id="rId11"/>
    <p:sldId id="402" r:id="rId12"/>
    <p:sldId id="403" r:id="rId13"/>
    <p:sldId id="419" r:id="rId14"/>
    <p:sldId id="420" r:id="rId15"/>
    <p:sldId id="404" r:id="rId16"/>
    <p:sldId id="405" r:id="rId17"/>
    <p:sldId id="406" r:id="rId18"/>
    <p:sldId id="416" r:id="rId19"/>
    <p:sldId id="417" r:id="rId20"/>
    <p:sldId id="418" r:id="rId21"/>
    <p:sldId id="407" r:id="rId22"/>
    <p:sldId id="411" r:id="rId23"/>
    <p:sldId id="384" r:id="rId24"/>
    <p:sldId id="395" r:id="rId25"/>
    <p:sldId id="41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3" d="100"/>
          <a:sy n="113" d="100"/>
        </p:scale>
        <p:origin x="165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118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2. 3. 2018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2. 3. 2018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jan.provazni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333" y="1998134"/>
            <a:ext cx="8330142" cy="3959226"/>
          </a:xfrm>
        </p:spPr>
        <p:txBody>
          <a:bodyPr/>
          <a:lstStyle/>
          <a:p>
            <a:pPr algn="ctr"/>
            <a:r>
              <a:rPr lang="cs-CZ" sz="4400" dirty="0"/>
              <a:t>Základy trestního práva procesního I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i="1" dirty="0"/>
              <a:t>Základní zásady  </a:t>
            </a:r>
            <a:br>
              <a:rPr lang="cs-CZ" i="1" dirty="0"/>
            </a:br>
            <a:endParaRPr lang="cs-CZ" altLang="cs-CZ" i="1" dirty="0"/>
          </a:p>
        </p:txBody>
      </p:sp>
    </p:spTree>
    <p:extLst>
      <p:ext uri="{BB962C8B-B14F-4D97-AF65-F5344CB8AC3E}">
        <p14:creationId xmlns:p14="http://schemas.microsoft.com/office/powerpoint/2010/main" val="296968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Katalog základních zásad I.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cs-CZ" dirty="0"/>
              <a:t>zásada zákonnosti- čl. 40 odst. 1 Listiny, § 2 odst. 1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presumpce neviny – čl. 40 odst. 2 Listiny § 2 odst. 2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legality - § 2 odst. 3tr. ř.</a:t>
            </a:r>
          </a:p>
          <a:p>
            <a:pPr lvl="1">
              <a:defRPr/>
            </a:pPr>
            <a:r>
              <a:rPr lang="cs-CZ" dirty="0"/>
              <a:t>zásada oficiality - § 2 odst. 4 věta prvá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rychlosti a hospodárnosti - § 2 odst. 4 věta druhá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přiměřenosti - § 2 odst. 4 věta třetí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materiální pravdy - § 2 odst. 5 věta prvá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>
              <a:defRPr/>
            </a:pPr>
            <a:r>
              <a:rPr lang="cs-CZ" dirty="0"/>
              <a:t>zásada volného hodnocení důkazů – § 2 odst. 6 </a:t>
            </a:r>
            <a:r>
              <a:rPr lang="cs-CZ" dirty="0" err="1"/>
              <a:t>tr</a:t>
            </a:r>
            <a:r>
              <a:rPr lang="cs-CZ" dirty="0"/>
              <a:t>. ř.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2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Katalog základních zásad II.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lvl="1"/>
            <a:r>
              <a:rPr lang="cs-CZ" dirty="0"/>
              <a:t>zásada spolupráce se zájmovými sdruženími - § 2 odst. 7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</a:t>
            </a:r>
            <a:r>
              <a:rPr lang="cs-CZ" dirty="0" err="1"/>
              <a:t>akusační</a:t>
            </a:r>
            <a:r>
              <a:rPr lang="cs-CZ" dirty="0"/>
              <a:t> (obžalovací) - § 2 odst. 8 věta první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veřejnosti - § 2 odst. 10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ústnosti - § 2 odst. 11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bezprostřednosti - § 2 odst. 12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ochrany práv poškozeného - § 2 odst. 15 </a:t>
            </a:r>
            <a:r>
              <a:rPr lang="cs-CZ" dirty="0" err="1"/>
              <a:t>tr</a:t>
            </a:r>
            <a:r>
              <a:rPr lang="cs-CZ" dirty="0"/>
              <a:t>. ř.</a:t>
            </a:r>
          </a:p>
          <a:p>
            <a:pPr lvl="1"/>
            <a:r>
              <a:rPr lang="cs-CZ" dirty="0"/>
              <a:t>zásada zajištění práva na obhajobu – čl. 40 odst. 3, 4 Listiny</a:t>
            </a:r>
          </a:p>
          <a:p>
            <a:pPr lvl="1">
              <a:defRPr/>
            </a:pPr>
            <a:r>
              <a:rPr lang="cs-CZ" dirty="0"/>
              <a:t>zásada práva na užívání rodného jazyka - § 2 odst. 14 </a:t>
            </a:r>
            <a:r>
              <a:rPr lang="cs-CZ" dirty="0" err="1"/>
              <a:t>tr</a:t>
            </a:r>
            <a:r>
              <a:rPr lang="cs-CZ" dirty="0"/>
              <a:t>. ř., § 28 odst. 1 </a:t>
            </a:r>
            <a:r>
              <a:rPr lang="cs-CZ" dirty="0" err="1"/>
              <a:t>tr</a:t>
            </a:r>
            <a:r>
              <a:rPr lang="cs-CZ" dirty="0"/>
              <a:t>. ř.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587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Zásady společné pro celé řízení 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zákonného procesu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vázanost OČTŘ zákonem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rychlosti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dokazování i případný trest vyžadují rychlost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hospodárnosti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zohledňuje materiální podmínky trestní justice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ochrany práv poškozeného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práva majetková i nemajetková – např. V.I.S.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zajištění práva na obhajobu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možnost účinně ovlivnit řízení ve svůj prospěch, presumpce neviny (domněnka s významem zásady)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spolupráce se zájmovými sdruženími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 současnosti na ústupu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412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000" b="1"/>
              <a:t>Přiměřenost délky procesu – zásada rychlosti </a:t>
            </a:r>
            <a:endParaRPr lang="cs-CZ" sz="300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800"/>
          </a:p>
          <a:p>
            <a:pPr algn="just" eaLnBrk="1" hangingPunct="1"/>
            <a:endParaRPr lang="cs-CZ" sz="1800"/>
          </a:p>
          <a:p>
            <a:pPr algn="just" eaLnBrk="1" hangingPunct="1"/>
            <a:r>
              <a:rPr lang="cs-CZ" sz="1800"/>
              <a:t>čl. 38 LZPS - každý má právo, aby jeho věc byla projednána bez zbytečných průtahů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2/4 TrŘ - trestní věci se musí projednávat s plným šetřením základních lidských práv a svobod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posuzuje se podle povahy věci, postupu orgánů činných v trestním řízení (průtahy atd.) a chování osoby, proti které se řízení vede (realizace zákonných práv x obstrukce atd.)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průtah v některé fázi trestního řízení je tolerovatelný, pokud řízení jako celek je skončeno v přiměřené lhůtě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 eaLnBrk="1" hangingPunct="1">
              <a:buFont typeface="Wingdings" pitchFamily="2" charset="2"/>
              <a:buNone/>
            </a:pPr>
            <a:endParaRPr lang="cs-CZ" sz="2000">
              <a:latin typeface="Arial" charset="0"/>
              <a:cs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F0C69D-55B7-410F-9E39-89FB6FEDC7F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975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5313"/>
            <a:ext cx="8082321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 err="1"/>
              <a:t>Barfuss</a:t>
            </a:r>
            <a:r>
              <a:rPr lang="cs-CZ" sz="1800" dirty="0"/>
              <a:t> proti České republice, rozsudek ze dne 31.7.2000</a:t>
            </a:r>
          </a:p>
          <a:p>
            <a:pPr lvl="1" algn="just"/>
            <a:r>
              <a:rPr lang="cs-CZ" sz="1600" dirty="0"/>
              <a:t>délka trestního řízení 3 roky 10 měsíců a 7 dní není s ohledem na výše uvedená </a:t>
            </a:r>
            <a:r>
              <a:rPr lang="cs-CZ" sz="1600" dirty="0" err="1"/>
              <a:t>kriteria</a:t>
            </a:r>
            <a:r>
              <a:rPr lang="cs-CZ" sz="1600" dirty="0"/>
              <a:t> přiměřenou dobou trvaní trestního procesu </a:t>
            </a:r>
          </a:p>
          <a:p>
            <a:pPr lvl="1" algn="just"/>
            <a:endParaRPr lang="cs-CZ" sz="1800" dirty="0"/>
          </a:p>
          <a:p>
            <a:r>
              <a:rPr lang="cs-CZ" sz="1800" dirty="0"/>
              <a:t>Van </a:t>
            </a:r>
            <a:r>
              <a:rPr lang="cs-CZ" sz="1800" dirty="0" err="1"/>
              <a:t>Pelt</a:t>
            </a:r>
            <a:r>
              <a:rPr lang="cs-CZ" sz="1800" dirty="0"/>
              <a:t> proti Francii,  rozsudek ze dne 23.5.2000</a:t>
            </a:r>
          </a:p>
          <a:p>
            <a:pPr lvl="1" algn="just"/>
            <a:r>
              <a:rPr lang="cs-CZ" sz="1600" dirty="0"/>
              <a:t>trestní řízení v délce 8 let 8 měsíců a 20 dní bylo považováno s ohledem na složitost věci, vysoký počet obviněných, jejich přítomnost v zahraničí a potřebu právního styku s cizinou za přiměřené</a:t>
            </a:r>
          </a:p>
          <a:p>
            <a:endParaRPr lang="cs-CZ" sz="1800" dirty="0"/>
          </a:p>
          <a:p>
            <a:r>
              <a:rPr lang="cs-CZ" sz="1800" dirty="0"/>
              <a:t>Dojde-li k porušení, musí to stát obviněnému kompenzovat</a:t>
            </a:r>
          </a:p>
          <a:p>
            <a:pPr lvl="1"/>
            <a:r>
              <a:rPr lang="cs-CZ" sz="1600" dirty="0"/>
              <a:t>dle judikatury ESLP primárně snížením trestu či úplným zastavením trestního stíhání</a:t>
            </a:r>
          </a:p>
          <a:p>
            <a:pPr lvl="1"/>
            <a:r>
              <a:rPr lang="cs-CZ" sz="1600" dirty="0"/>
              <a:t>v české praxi spíše první varianta </a:t>
            </a:r>
          </a:p>
          <a:p>
            <a:pPr lvl="1"/>
            <a:r>
              <a:rPr lang="cs-CZ" sz="1600" dirty="0"/>
              <a:t>§ 164 odst. 1 zák. o soudech a soudcích – stížnost na průtahy</a:t>
            </a:r>
          </a:p>
          <a:p>
            <a:pPr lvl="1"/>
            <a:r>
              <a:rPr lang="cs-CZ" sz="1600" dirty="0"/>
              <a:t>§ 174a odst. 1 zák. o soudech a soudcích – návrh na určení lhůty k provedení procesnímu úkonu 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</a:p>
          <a:p>
            <a:endParaRPr lang="cs-CZ" sz="1800" dirty="0"/>
          </a:p>
          <a:p>
            <a:pPr lvl="1" algn="just"/>
            <a:endParaRPr lang="cs-CZ" sz="1600" b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BF4601-C12D-489A-BF05-5EECC322202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35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Zásady zahájení řízení 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legality (nezaměňovat se zákonností!)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státní zástupce stíhá všechny trestné činy, o které se dozví, přiměřeně platí i pro policejní orgán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opakem je zásada oportunity – veřejná žaloba si vybírá, co je třeba stíhat ve veřejném zájmu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u nás dílčí projevy - § 172 odst. 2 písm. c) </a:t>
            </a:r>
            <a:r>
              <a:rPr lang="cs-CZ" sz="2000" dirty="0" err="1"/>
              <a:t>tr</a:t>
            </a:r>
            <a:r>
              <a:rPr lang="cs-CZ" sz="2000" dirty="0"/>
              <a:t>. ř. 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oficiality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OČTŘ postupují samostatně, sua </a:t>
            </a:r>
            <a:r>
              <a:rPr lang="cs-CZ" sz="2000" dirty="0" err="1"/>
              <a:t>sponte</a:t>
            </a:r>
            <a:endParaRPr lang="cs-CZ" sz="2000" dirty="0"/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opakem zásada disposiční – přítomna u opravných řízení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zásada </a:t>
            </a:r>
            <a:r>
              <a:rPr lang="cs-CZ" dirty="0" err="1">
                <a:ea typeface="+mn-ea"/>
                <a:cs typeface="+mn-cs"/>
              </a:rPr>
              <a:t>akusační</a:t>
            </a:r>
            <a:endParaRPr lang="cs-CZ" dirty="0">
              <a:ea typeface="+mn-ea"/>
              <a:cs typeface="+mn-cs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monopol státního zástupce na iniciaci řízení před soudem (soud sám nemůže řízení zahájit)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965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Zásady dokazování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vyhledávací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je na uvážení jen OČTŘ, jaké důkazy si zajistí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volného hodnocení důkazů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neexistují formální </a:t>
            </a:r>
            <a:r>
              <a:rPr lang="cs-CZ" sz="2000" dirty="0" err="1"/>
              <a:t>kriteria</a:t>
            </a:r>
            <a:r>
              <a:rPr lang="cs-CZ" sz="2000" dirty="0"/>
              <a:t> pro hodnocení důkazů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bezprostřednosti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OČTŘ hodnotí pouze to, co bylo provedeno před ním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ústnosti?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zejména u soudu, souvisí s bezprostředností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nelze zapomínat na obecné zásady 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typicky zákonnost, přiměřenost, presumpce neviny -&gt; plyne zásada </a:t>
            </a:r>
            <a:r>
              <a:rPr lang="cs-CZ" sz="2000" i="1" dirty="0"/>
              <a:t>in </a:t>
            </a:r>
            <a:r>
              <a:rPr lang="cs-CZ" sz="2000" i="1" dirty="0" err="1"/>
              <a:t>dubio</a:t>
            </a:r>
            <a:r>
              <a:rPr lang="cs-CZ" sz="2000" i="1" dirty="0"/>
              <a:t> pro </a:t>
            </a:r>
            <a:r>
              <a:rPr lang="cs-CZ" sz="2000" i="1" dirty="0" err="1"/>
              <a:t>reo</a:t>
            </a:r>
            <a:r>
              <a:rPr lang="cs-CZ" sz="2000" i="1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84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Zásady jednotlivých stadií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veřejnosti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 přípravném řízení oslabena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 řízení před soudem nejsilnější, ale připouští se výjimky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ústnost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opět typicky u soudu (hlavní líčení), v přípravném řízení u svědků, průlomy v opravných řízeních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kontradiktornost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rovné formální postavení veřejné žaloby a obhajoby v řízení před soudem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materiálně postavení nerovné – státní zástupce prokazuje vinu, obhajoba nic prokazovat nemusí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366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Veřejnost procesu 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čl. 38 LZPS - každý má právo, aby jeho věc byla projednána veřejně; veřejnost může být vyloučena jen v případech stanovených zákonem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§ 2/10 TrŘ - trestní věci se projednávají veřejně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platí pouze pro hlavní líčení </a:t>
            </a:r>
          </a:p>
          <a:p>
            <a:pPr lvl="1" algn="just"/>
            <a:r>
              <a:rPr lang="cs-CZ" sz="1600"/>
              <a:t>přípravné řízení je neveřejné </a:t>
            </a:r>
          </a:p>
          <a:p>
            <a:pPr algn="just">
              <a:buFont typeface="Wingdings" pitchFamily="2" charset="2"/>
              <a:buNone/>
            </a:pPr>
            <a:r>
              <a:rPr lang="cs-CZ" sz="1600"/>
              <a:t>	</a:t>
            </a:r>
          </a:p>
          <a:p>
            <a:pPr algn="just"/>
            <a:r>
              <a:rPr lang="cs-CZ" sz="1800"/>
              <a:t>§ 199 a násl. TrŘ - veřejnost hlavního líčení </a:t>
            </a:r>
          </a:p>
          <a:p>
            <a:pPr lvl="1" algn="just"/>
            <a:r>
              <a:rPr lang="cs-CZ" sz="160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/>
          </a:p>
          <a:p>
            <a:pPr marL="342900" lvl="2" indent="-342900" algn="just"/>
            <a:r>
              <a:rPr lang="cs-CZ" sz="1800"/>
              <a:t>§ 54/1 ZSM - zásada neveřejnosti</a:t>
            </a:r>
          </a:p>
          <a:p>
            <a:pPr lvl="1" algn="just"/>
            <a:r>
              <a:rPr lang="cs-CZ" sz="1600"/>
              <a:t>na návrh mladistvého  může být hlavní líčení veřejné </a:t>
            </a:r>
          </a:p>
          <a:p>
            <a:pPr marL="800100" lvl="3" indent="-342900" algn="just">
              <a:buFont typeface="Wingdings" pitchFamily="2" charset="2"/>
              <a:buNone/>
            </a:pPr>
            <a:endParaRPr lang="cs-CZ" sz="1600"/>
          </a:p>
          <a:p>
            <a:pPr marL="800100" lvl="3" indent="-342900" algn="just">
              <a:buFont typeface="Wingdings" pitchFamily="2" charset="2"/>
              <a:buNone/>
            </a:pPr>
            <a:endParaRPr lang="cs-CZ" sz="1600"/>
          </a:p>
          <a:p>
            <a:pPr marL="800100" lvl="3" indent="-342900" algn="just">
              <a:buFont typeface="Wingdings" pitchFamily="2" charset="2"/>
              <a:buNone/>
            </a:pPr>
            <a:endParaRPr lang="cs-CZ" sz="1800"/>
          </a:p>
          <a:p>
            <a:pPr marL="342900" lvl="2" indent="-342900" algn="just"/>
            <a:endParaRPr lang="cs-CZ"/>
          </a:p>
          <a:p>
            <a:pPr marL="342900" lvl="2" indent="-342900" algn="just"/>
            <a:endParaRPr lang="cs-CZ"/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133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  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veřejnosti </a:t>
            </a:r>
          </a:p>
          <a:p>
            <a:pPr marL="742950" lvl="2" indent="-342900" algn="just" eaLnBrk="1" hangingPunct="1">
              <a:buSzPct val="90000"/>
              <a:defRPr/>
            </a:pPr>
            <a:r>
              <a:rPr lang="cs-CZ" sz="1700" dirty="0"/>
              <a:t>mravnost</a:t>
            </a:r>
          </a:p>
          <a:p>
            <a:pPr marL="742950" lvl="2" indent="-342900" algn="just" eaLnBrk="1" hangingPunct="1">
              <a:buSzPct val="90000"/>
              <a:defRPr/>
            </a:pPr>
            <a:r>
              <a:rPr lang="cs-CZ" sz="1700" dirty="0"/>
              <a:t>veřejný pořádek a národní bezpečnosti (utajované informace)</a:t>
            </a:r>
          </a:p>
          <a:p>
            <a:pPr marL="742950" lvl="2" indent="-342900" algn="just" eaLnBrk="1" hangingPunct="1">
              <a:buSzPct val="90000"/>
              <a:defRPr/>
            </a:pPr>
            <a:r>
              <a:rPr lang="cs-CZ" sz="1700" dirty="0"/>
              <a:t>soukromý život účastníků řízení</a:t>
            </a:r>
          </a:p>
          <a:p>
            <a:pPr marL="742950" lvl="2" indent="-342900" algn="just" eaLnBrk="1" hangingPunct="1">
              <a:buSzPct val="90000"/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defRPr/>
            </a:pPr>
            <a:r>
              <a:rPr lang="cs-CZ" sz="1700" dirty="0"/>
              <a:t>důvody pro vyloučení jednotlivce </a:t>
            </a:r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 eaLnBrk="1" hangingPunct="1"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cs-CZ" sz="1300" dirty="0"/>
          </a:p>
          <a:p>
            <a:pPr marL="742950" lvl="2" indent="-342900" algn="just" eaLnBrk="1" hangingPunct="1">
              <a:buSzPct val="90000"/>
              <a:defRPr/>
            </a:pPr>
            <a:endParaRPr lang="cs-CZ" sz="1600" dirty="0"/>
          </a:p>
          <a:p>
            <a:pPr marL="742950" lvl="2" indent="-342900" algn="just" eaLnBrk="1" hangingPunct="1">
              <a:buSzPct val="90000"/>
              <a:defRPr/>
            </a:pPr>
            <a:endParaRPr lang="cs-CZ" sz="1600" dirty="0"/>
          </a:p>
          <a:p>
            <a:pPr marL="742950" lvl="2" indent="-342900" algn="just" eaLnBrk="1" hangingPunct="1">
              <a:buSzPct val="9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97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Právo na spravedlivý proces </a:t>
            </a:r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 eaLnBrk="1" hangingPunct="1"/>
            <a:endParaRPr lang="cs-CZ" sz="1700" dirty="0"/>
          </a:p>
          <a:p>
            <a:pPr marL="533400" indent="-533400" algn="just" eaLnBrk="1" hangingPunct="1"/>
            <a:r>
              <a:rPr lang="cs-CZ" sz="1800" dirty="0"/>
              <a:t>čl. 6 Evropské úmluvy o ochraně základních práv a svobod 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endParaRPr lang="cs-CZ" sz="1800" dirty="0"/>
          </a:p>
          <a:p>
            <a:pPr marL="533400" indent="-533400" algn="just" eaLnBrk="1" hangingPunct="1"/>
            <a:r>
              <a:rPr lang="cs-CZ" sz="1800" dirty="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pPr marL="533400" indent="-533400" algn="just" eaLnBrk="1" hangingPunct="1">
              <a:buFont typeface="Wingdings" pitchFamily="2" charset="2"/>
              <a:buNone/>
            </a:pPr>
            <a:endParaRPr lang="cs-CZ" sz="1800" dirty="0"/>
          </a:p>
          <a:p>
            <a:pPr marL="533400" indent="-533400" algn="just" eaLnBrk="1" hangingPunct="1"/>
            <a:r>
              <a:rPr lang="cs-CZ" sz="1800" dirty="0"/>
              <a:t>spravedlivým (řádným/férovým) je ten proces, který je veřejný, spravedlivý a  rozhodnutý v přiměřené době nezávislým a nestranným soudem</a:t>
            </a:r>
          </a:p>
          <a:p>
            <a:pPr marL="533400" indent="-533400" algn="just" eaLnBrk="1" hangingPunct="1"/>
            <a:endParaRPr lang="cs-CZ" sz="1800" dirty="0"/>
          </a:p>
          <a:p>
            <a:pPr marL="533400" indent="-533400" algn="just"/>
            <a:r>
              <a:rPr lang="cs-CZ" sz="1800" dirty="0"/>
              <a:t>z práva spravedlivý proces vyplývají široký katalog dílčích procesních práv, které jsou blíže upraveny v rámci zásad uvedených v Ústavě, LZPS a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pPr marL="0" indent="0" algn="just" eaLnBrk="1" hangingPunct="1">
              <a:buNone/>
            </a:pPr>
            <a:r>
              <a:rPr lang="cs-CZ" sz="1800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84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obrazové záznamy a obrazové nebo zvukové přenosy jen se souhlasem předsedy senátu/samosoudce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zvukové záznam s vědomím předsedy senátu/samosoudce, pokud to nebude na úkor klidného nebo důstojného průběhu 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„veřejnost“ přípravného řízení - § 8a - § 8c TrŘ  - poskytování informací o trestním řízení ze strany orgánů činných v trestním řízení veřejnosti prostřednictvím sdělovacích prostředků a osobám na něm zúčastněným </a:t>
            </a:r>
          </a:p>
          <a:p>
            <a:pPr lvl="1" algn="just"/>
            <a:r>
              <a:rPr lang="cs-CZ" sz="1800"/>
              <a:t>neohrozit objasnění skutečností důležitých pro trestní řízení </a:t>
            </a:r>
          </a:p>
          <a:p>
            <a:pPr lvl="1" algn="just"/>
            <a:r>
              <a:rPr lang="cs-CZ" sz="1800"/>
              <a:t>nezveřejňovat o osobách údaje, které se přímo nedotýkají trestné činnosti </a:t>
            </a:r>
          </a:p>
          <a:p>
            <a:pPr lvl="1" algn="just"/>
            <a:r>
              <a:rPr lang="cs-CZ" sz="1800"/>
              <a:t>dbát presumpci neviny</a:t>
            </a:r>
          </a:p>
          <a:p>
            <a:pPr algn="just"/>
            <a:endParaRPr lang="cs-CZ" sz="1800"/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691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/>
              <a:t>Zásada materiální pravdy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Zjištění skutkového stavu: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endParaRPr lang="cs-CZ" dirty="0">
              <a:ea typeface="+mn-ea"/>
              <a:cs typeface="+mn-cs"/>
            </a:endParaRP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Bez důvodných pochybností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praktická jistota, není-li -&gt; </a:t>
            </a:r>
            <a:r>
              <a:rPr lang="cs-CZ" sz="2000" i="1" dirty="0"/>
              <a:t>in </a:t>
            </a:r>
            <a:r>
              <a:rPr lang="cs-CZ" sz="2000" i="1" dirty="0" err="1"/>
              <a:t>dubio</a:t>
            </a:r>
            <a:r>
              <a:rPr lang="cs-CZ" sz="2000" i="1" dirty="0"/>
              <a:t> pro </a:t>
            </a:r>
            <a:r>
              <a:rPr lang="cs-CZ" sz="2000" i="1" dirty="0" err="1"/>
              <a:t>reo</a:t>
            </a:r>
            <a:endParaRPr lang="cs-CZ" sz="2000" i="1" dirty="0"/>
          </a:p>
          <a:p>
            <a:pPr lvl="1" algn="just">
              <a:lnSpc>
                <a:spcPct val="90000"/>
              </a:lnSpc>
              <a:defRPr/>
            </a:pPr>
            <a:endParaRPr lang="cs-CZ" sz="2000" i="1" dirty="0"/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Ve prospěch i v neprospěch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OČTŘ mají být objektivní – nemají chtít obviněného „dostat“, mají chtít zjistit, co se doopravdy stalo </a:t>
            </a:r>
          </a:p>
          <a:p>
            <a:pPr lvl="1" algn="just">
              <a:lnSpc>
                <a:spcPct val="90000"/>
              </a:lnSpc>
              <a:defRPr/>
            </a:pPr>
            <a:endParaRPr lang="cs-CZ" sz="2000" dirty="0"/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V rozsahu nutném pro rozhodnutí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nejen rozhodnutí o vině a ev. o trestu, ale i o nárocích poškozeného, ochranných opatřeních atd.</a:t>
            </a:r>
          </a:p>
          <a:p>
            <a:pPr lvl="1" algn="just">
              <a:lnSpc>
                <a:spcPct val="90000"/>
              </a:lnSpc>
              <a:defRPr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806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Standardy zjištění skutkového stavu 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 dirty="0"/>
          </a:p>
          <a:p>
            <a:pPr algn="just" eaLnBrk="1" hangingPunct="1"/>
            <a:r>
              <a:rPr lang="cs-CZ" sz="2000" dirty="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1700" dirty="0"/>
              <a:t> </a:t>
            </a:r>
          </a:p>
          <a:p>
            <a:pPr lvl="1" algn="just" eaLnBrk="1" hangingPunct="1"/>
            <a:r>
              <a:rPr lang="cs-CZ" sz="1800" dirty="0"/>
              <a:t>§ 158/3 </a:t>
            </a:r>
            <a:r>
              <a:rPr lang="cs-CZ" sz="1800" dirty="0" err="1"/>
              <a:t>TrŘ</a:t>
            </a:r>
            <a:r>
              <a:rPr lang="cs-CZ" sz="1800" dirty="0"/>
              <a:t> - prověření skutečností důvodně nasvědčujících tomu, že byl spáchán trestný čin </a:t>
            </a:r>
          </a:p>
          <a:p>
            <a:pPr lvl="1" algn="just" eaLnBrk="1" hangingPunct="1"/>
            <a:r>
              <a:rPr lang="cs-CZ" sz="1800" dirty="0"/>
              <a:t>§ 160/1 </a:t>
            </a:r>
            <a:r>
              <a:rPr lang="cs-CZ" sz="1800" dirty="0" err="1"/>
              <a:t>TrŘ</a:t>
            </a:r>
            <a:r>
              <a:rPr lang="cs-CZ" sz="1800" dirty="0"/>
              <a:t>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sz="1800" dirty="0"/>
              <a:t>§ 172/1 </a:t>
            </a:r>
            <a:r>
              <a:rPr lang="cs-CZ" sz="1800" dirty="0" err="1"/>
              <a:t>TrŘ</a:t>
            </a:r>
            <a:r>
              <a:rPr lang="cs-CZ" sz="1800" dirty="0"/>
              <a:t> - je-li nepochybné, skutek není, není prokázáno, je nepřípustné  </a:t>
            </a:r>
          </a:p>
          <a:p>
            <a:pPr lvl="1" algn="just" eaLnBrk="1" hangingPunct="1"/>
            <a:r>
              <a:rPr lang="cs-CZ" sz="1800" dirty="0"/>
              <a:t>§ 176 </a:t>
            </a:r>
            <a:r>
              <a:rPr lang="cs-CZ" sz="1800" dirty="0" err="1"/>
              <a:t>TrŘ</a:t>
            </a:r>
            <a:r>
              <a:rPr lang="cs-CZ" sz="1800" dirty="0"/>
              <a:t>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sz="1800" dirty="0"/>
              <a:t>rozhodování soudu  - in </a:t>
            </a:r>
            <a:r>
              <a:rPr lang="cs-CZ" sz="1800" dirty="0" err="1"/>
              <a:t>dubio</a:t>
            </a:r>
            <a:r>
              <a:rPr lang="cs-CZ" sz="1800" dirty="0"/>
              <a:t> pro </a:t>
            </a:r>
            <a:r>
              <a:rPr lang="cs-CZ" sz="1800" dirty="0" err="1"/>
              <a:t>reo</a:t>
            </a:r>
            <a:r>
              <a:rPr lang="cs-CZ" sz="1800" dirty="0"/>
              <a:t> </a:t>
            </a:r>
          </a:p>
          <a:p>
            <a:pPr algn="just"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47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16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Právo používat mateřský jazyk 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/>
          </a:p>
          <a:p>
            <a:pPr algn="just"/>
            <a:r>
              <a:rPr lang="cs-CZ" sz="1700"/>
              <a:t>OČTŘ vyhotovují rozhodnutí a vedou řízení v českém jazyce ( od 1. 1. 1994) 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právo obviněného  uvést jazyk, který ovládá – pokud tento jazyk neuvede nebo uvede jazyk, pro který není zapsaný žádný tlumočník, ustanoví se tlumočník do  jazyka státu, jehož je občanem a pokud je bez občanství, tak  jazyk státu, kde má trvalý pobyt nebo jazyk státu jeho původu </a:t>
            </a:r>
          </a:p>
          <a:p>
            <a:pPr>
              <a:buFont typeface="Wingdings" pitchFamily="2" charset="2"/>
              <a:buNone/>
            </a:pPr>
            <a:endParaRPr lang="cs-CZ" sz="1700"/>
          </a:p>
          <a:p>
            <a:r>
              <a:rPr lang="cs-CZ" sz="1700"/>
              <a:t>právo na tlumočení (§ 28/1 TrŘ) – kdokoliv</a:t>
            </a:r>
          </a:p>
          <a:p>
            <a:pPr lvl="1" algn="just"/>
            <a:r>
              <a:rPr lang="cs-CZ" sz="1500"/>
              <a:t>je-li třeba přetlumočit  obsah písemnosti, výpovědi nebo jiného procesního úkonu</a:t>
            </a:r>
          </a:p>
          <a:p>
            <a:pPr lvl="1" algn="just"/>
            <a:r>
              <a:rPr lang="cs-CZ" sz="1500"/>
              <a:t>využije-li obviněný toto právo, přibraný tlumočník přetlumočí na jeho žádost i jeho poradu s obhájcem v průběhu procesních úkonů</a:t>
            </a:r>
          </a:p>
          <a:p>
            <a:pPr lvl="1" algn="just">
              <a:buFont typeface="Wingdings" pitchFamily="2" charset="2"/>
              <a:buNone/>
            </a:pPr>
            <a:endParaRPr lang="cs-CZ" sz="17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F697D5-9504-4A94-B0A2-61AA068646CD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581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B1E06-3F57-4066-9D6F-F1EA16CD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Toť vše, 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9FC5E3-A66E-4D29-AD1E-5B28B6DD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2017713"/>
            <a:ext cx="8534400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JUDr. Jan Provazník, Ph.D.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Katedra trestního práva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Právnická fakulta Masarykovy univerzity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Veveří 158/70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611 80 Brno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hlinkClick r:id="rId2"/>
              </a:rPr>
              <a:t>jan.provaznik@law.muni.cz</a:t>
            </a: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i="1" dirty="0"/>
              <a:t>Při tvorbě této prezentace byly s laskavým svolením doc. JUDr. Marka Fryštáka, Ph.D., využity části jeho prezentací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5CAEE4-4EBC-43F4-95FB-4199BE3152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2. 3. 2018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838496-CD9B-45CA-9324-AC64D2B003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656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předvídatelnost, jasnost a srozumitelnost práva  (situace 90. let min. století) </a:t>
            </a:r>
          </a:p>
          <a:p>
            <a:pPr marL="342900" lvl="1" indent="-342900" algn="just"/>
            <a:endParaRPr lang="cs-CZ" sz="1800"/>
          </a:p>
          <a:p>
            <a:pPr marL="342900" lvl="1" indent="-342900" algn="just"/>
            <a:r>
              <a:rPr lang="cs-CZ" sz="1800"/>
              <a:t>občan musí být způsobilý předvídat, do jaké míry, která je rozumná při daných okolnostech případu, důsledky, které mohou vzniknout z jeho jednání; tyto důsledky nemusí být předvídatelné absolutní jistotou, pokud by tomu tak bylo, právo by se svázalo do přílišné rigidity  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CA8860-DF91-49E6-BAF7-ED0664CC90F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10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 eaLnBrk="1" hangingPunct="1">
              <a:defRPr/>
            </a:pPr>
            <a:endParaRPr lang="cs-CZ" sz="2000" dirty="0"/>
          </a:p>
          <a:p>
            <a:pPr marL="533400" indent="-533400" algn="just" eaLnBrk="1" hangingPunct="1">
              <a:defRPr/>
            </a:pPr>
            <a:endParaRPr lang="cs-CZ" sz="2000" dirty="0"/>
          </a:p>
          <a:p>
            <a:pPr marL="533400" indent="-533400" algn="just" eaLnBrk="1" hangingPunct="1">
              <a:defRPr/>
            </a:pPr>
            <a:r>
              <a:rPr lang="cs-CZ" sz="2000" dirty="0"/>
              <a:t>čl. 35/1 Evropské úmluvy - podmínkou přijatelnosti stížnosti ze strany ESLP je vyčerpání všech vnitrostátních prostředků nápravy (obecné a ústavní soudnictví)</a:t>
            </a:r>
          </a:p>
          <a:p>
            <a:pPr marL="533400" indent="-533400"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marL="533400" indent="-533400" algn="just" eaLnBrk="1" hangingPunct="1">
              <a:defRPr/>
            </a:pPr>
            <a:r>
              <a:rPr lang="cs-CZ" sz="2000" dirty="0"/>
              <a:t>z práva spravedlivý proces vyplývají široký katalog dílčích procesních práv, které jsou blíže upraveny v rámci zásad uvedených v Ústavě, LZPS a </a:t>
            </a:r>
            <a:r>
              <a:rPr lang="cs-CZ" sz="2000" dirty="0" err="1"/>
              <a:t>TrŘ</a:t>
            </a:r>
            <a:r>
              <a:rPr lang="cs-CZ" sz="2000" dirty="0"/>
              <a:t>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761C2E-7C4D-4876-925A-285B03D58C6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01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Ústavněprávní zakotvení zásad</a:t>
            </a:r>
            <a:endParaRPr lang="cs-CZ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r>
              <a:rPr lang="cs-CZ" sz="1800"/>
              <a:t>rozhodování o vině a trestu nezávislým soudem (čl. 81, 90 věta druhá, 92 Ústavy, čl. 38 odst. 1, 40 odst. 1 LZPS)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vázanost soudů jen zákonem (čl. 95 odst. 1 Ústavy)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právo na zákonného soudce (čl. 38 odst. 1 LZPS)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právo na soudní ochranu (čl. 36 LZPS)</a:t>
            </a:r>
          </a:p>
          <a:p>
            <a:pPr algn="just"/>
            <a:endParaRPr lang="cs-CZ" sz="1800"/>
          </a:p>
          <a:p>
            <a:pPr algn="just"/>
            <a:r>
              <a:rPr lang="cs-CZ" sz="1800"/>
              <a:t>zásady vyplývající z mezinárodních smluv (čl. 10 Ústavy)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43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čl. 8 LZPS, § 2/1 TrŘ „nikdo nesmí být stíhán nebo zbaven svobody jinak než z důvodů a způsobem, který stanoví zákon.“ </a:t>
            </a:r>
          </a:p>
          <a:p>
            <a:endParaRPr lang="cs-CZ" sz="1800"/>
          </a:p>
          <a:p>
            <a:pPr algn="just"/>
            <a:r>
              <a:rPr lang="cs-CZ" sz="1800"/>
              <a:t>procesním vyjádřením této zásady je presumpce neviny (čl. 39 LZPS a § 2/2 TrŘ – „dokud pravomocným odsuzujícím rozsudkem soudu není vina vyslovena, nelze na jednotlivce hledět jako by byl vinen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lvl="1" algn="just"/>
            <a:r>
              <a:rPr lang="cs-CZ" sz="1600"/>
              <a:t>hmotněprávní – zákaz vyjadřovat se o obviněném jako o vinném před pravomocným vyjádřením soudu o jeho vině</a:t>
            </a:r>
          </a:p>
          <a:p>
            <a:pPr lvl="1" algn="just"/>
            <a:r>
              <a:rPr lang="cs-CZ" sz="1600"/>
              <a:t>procesněprávní - pravidla soudního dokazování mají být takové, aby soud určil vinu nestranně a na základě zákona</a:t>
            </a:r>
          </a:p>
          <a:p>
            <a:endParaRPr lang="cs-CZ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6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„vůdčí ideje, jimiž je ovládáno trestní řízení“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jsou to obecné, abstraktní představy o tom, jak by trestní řízení či jeho konkrétní část mělo vypadat  -&gt; „zorné úhly“ či „návody k použití“ trestního řízení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mohou, ale nemusí být zakotveny přímo v textu právního předpisu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vzájemně se doplňují a vyvažují, tvoří ucelený systém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r>
              <a:rPr lang="cs-CZ" sz="1800" dirty="0"/>
              <a:t>aplikují se v celém průběhu trestního řízení (např. zásada zákonnosti, zásada rychlosti a hospodárnosti), nebo jen v některých jeho stadiích či fázích (např. zásada veřejnosti, zásada obžalovací)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 dirty="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prostřednictvím základních zásad trestního řízení provádí orgány činné v trestním řízení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 charakteru základních zásad a jejich uplatnění v trestním procesu lze usuzovat na charakter trestního procesu (inkviziční, </a:t>
            </a:r>
            <a:r>
              <a:rPr lang="cs-CZ" sz="1500" dirty="0" err="1"/>
              <a:t>adversární</a:t>
            </a:r>
            <a:r>
              <a:rPr lang="cs-CZ" sz="1500" dirty="0"/>
              <a:t>, smíšený)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80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528682" y="816770"/>
            <a:ext cx="8086635" cy="647700"/>
          </a:xfrm>
        </p:spPr>
        <p:txBody>
          <a:bodyPr/>
          <a:lstStyle/>
          <a:p>
            <a:pPr algn="ctr"/>
            <a:r>
              <a:rPr lang="cs-CZ" sz="2800" b="1" dirty="0"/>
              <a:t>Kategorizace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374122" y="1560513"/>
            <a:ext cx="8082321" cy="4114800"/>
          </a:xfrm>
        </p:spPr>
        <p:txBody>
          <a:bodyPr/>
          <a:lstStyle/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Obecné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uplatňují se po celou dobu trestního řízení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endParaRPr lang="cs-CZ" dirty="0">
              <a:ea typeface="+mn-ea"/>
              <a:cs typeface="+mn-cs"/>
            </a:endParaRP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Zahájení řízení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vztahují se buď k zahájení trestního řízení, nebo jeho jednotlivé fáze</a:t>
            </a:r>
          </a:p>
          <a:p>
            <a:pPr lvl="1" algn="just">
              <a:lnSpc>
                <a:spcPct val="90000"/>
              </a:lnSpc>
              <a:defRPr/>
            </a:pPr>
            <a:endParaRPr lang="cs-CZ" sz="1500" dirty="0"/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Dokazování 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vztahují se k zajišťování, provádění a hodnocení důkazů</a:t>
            </a:r>
          </a:p>
          <a:p>
            <a:pPr lvl="1" algn="just">
              <a:lnSpc>
                <a:spcPct val="90000"/>
              </a:lnSpc>
              <a:defRPr/>
            </a:pPr>
            <a:endParaRPr lang="cs-CZ" sz="1500" dirty="0"/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Zásady jednotlivých stadií trestního řízení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veřejnost ca. neveřejnost, ústnost, kontradiktornost </a:t>
            </a: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endParaRPr lang="cs-CZ" sz="1700" dirty="0">
              <a:ea typeface="+mn-ea"/>
              <a:cs typeface="+mn-cs"/>
            </a:endParaRPr>
          </a:p>
          <a:p>
            <a:pPr marL="342900" lvl="1" indent="-342900" algn="just">
              <a:lnSpc>
                <a:spcPct val="90000"/>
              </a:lnSpc>
              <a:buSzPct val="100000"/>
              <a:defRPr/>
            </a:pPr>
            <a:r>
              <a:rPr lang="cs-CZ" dirty="0">
                <a:ea typeface="+mn-ea"/>
                <a:cs typeface="+mn-cs"/>
              </a:rPr>
              <a:t>Materiální pravdy?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cs-CZ" sz="2000" dirty="0"/>
              <a:t>obecná? dokazování? samostatná?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4605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271</TotalTime>
  <Words>1595</Words>
  <Application>Microsoft Office PowerPoint</Application>
  <PresentationFormat>Předvádění na obrazovce (4:3)</PresentationFormat>
  <Paragraphs>285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Základy trestního práva procesního I     Základní zásady   </vt:lpstr>
      <vt:lpstr>Právo na spravedlivý proces </vt:lpstr>
      <vt:lpstr>Prezentace aplikace PowerPoint</vt:lpstr>
      <vt:lpstr>Prezentace aplikace PowerPoint</vt:lpstr>
      <vt:lpstr>Ústavněprávní zakotvení zásad</vt:lpstr>
      <vt:lpstr>Zásada zákonnosti</vt:lpstr>
      <vt:lpstr>Základní zásady trestního řízení </vt:lpstr>
      <vt:lpstr>Funkce základních zásad </vt:lpstr>
      <vt:lpstr>Kategorizace základních zásad </vt:lpstr>
      <vt:lpstr>Katalog základních zásad I. </vt:lpstr>
      <vt:lpstr>Katalog základních zásad II. </vt:lpstr>
      <vt:lpstr>Zásady společné pro celé řízení  </vt:lpstr>
      <vt:lpstr>Přiměřenost délky procesu – zásada rychlosti </vt:lpstr>
      <vt:lpstr>Prezentace aplikace PowerPoint</vt:lpstr>
      <vt:lpstr>Zásady zahájení řízení  </vt:lpstr>
      <vt:lpstr>Zásady dokazování </vt:lpstr>
      <vt:lpstr>Zásady jednotlivých stadií </vt:lpstr>
      <vt:lpstr>Veřejnost procesu </vt:lpstr>
      <vt:lpstr>Prezentace aplikace PowerPoint</vt:lpstr>
      <vt:lpstr>Prezentace aplikace PowerPoint</vt:lpstr>
      <vt:lpstr>Zásada materiální pravdy </vt:lpstr>
      <vt:lpstr>Standardy zjištění skutkového stavu  </vt:lpstr>
      <vt:lpstr>Zásada oficiality </vt:lpstr>
      <vt:lpstr>Právo používat mateřský jazyk </vt:lpstr>
      <vt:lpstr>Toť vše, 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Admin</cp:lastModifiedBy>
  <cp:revision>43</cp:revision>
  <cp:lastPrinted>1601-01-01T00:00:00Z</cp:lastPrinted>
  <dcterms:created xsi:type="dcterms:W3CDTF">2016-07-26T14:03:44Z</dcterms:created>
  <dcterms:modified xsi:type="dcterms:W3CDTF">2018-03-02T07:53:00Z</dcterms:modified>
</cp:coreProperties>
</file>