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0" r:id="rId3"/>
    <p:sldId id="413" r:id="rId4"/>
    <p:sldId id="414" r:id="rId5"/>
    <p:sldId id="416" r:id="rId6"/>
    <p:sldId id="351" r:id="rId7"/>
    <p:sldId id="418" r:id="rId8"/>
    <p:sldId id="417" r:id="rId9"/>
    <p:sldId id="415" r:id="rId10"/>
    <p:sldId id="356" r:id="rId11"/>
    <p:sldId id="352" r:id="rId12"/>
    <p:sldId id="355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8" r:id="rId24"/>
    <p:sldId id="369" r:id="rId25"/>
    <p:sldId id="419" r:id="rId26"/>
    <p:sldId id="420" r:id="rId27"/>
    <p:sldId id="421" r:id="rId28"/>
    <p:sldId id="41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3" d="100"/>
          <a:sy n="113" d="100"/>
        </p:scale>
        <p:origin x="165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F3851-6793-4B72-930F-93B69FF562B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41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F3851-6793-4B72-930F-93B69FF562B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17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5C7617-9FB3-4EA2-BA78-2A2D3294C79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80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5C7617-9FB3-4EA2-BA78-2A2D3294C79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279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5C7617-9FB3-4EA2-BA78-2A2D3294C79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9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2. 3. 2018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2. 3. 2018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jan.provazni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333" y="1998134"/>
            <a:ext cx="8330142" cy="3959226"/>
          </a:xfrm>
        </p:spPr>
        <p:txBody>
          <a:bodyPr/>
          <a:lstStyle/>
          <a:p>
            <a:pPr algn="ctr"/>
            <a:r>
              <a:rPr lang="cs-CZ" sz="4400" dirty="0"/>
              <a:t>Základy trestního práva procesního I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i="1" dirty="0"/>
              <a:t>Úvodní výklady  </a:t>
            </a:r>
            <a:br>
              <a:rPr lang="cs-CZ" i="1" dirty="0"/>
            </a:br>
            <a:endParaRPr lang="cs-CZ" alt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Místo trestního práva (hmotného a procesního) v právním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</a:t>
            </a:r>
            <a:r>
              <a:rPr lang="cs-CZ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cyklo</a:t>
            </a: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cs-CZ" sz="1700" dirty="0">
                <a:solidFill>
                  <a:srgbClr val="000000"/>
                </a:solidFill>
              </a:rPr>
              <a:t>užší propojení, než např. občanské právo hmotné a procesní</a:t>
            </a:r>
          </a:p>
          <a:p>
            <a:pPr algn="just"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b="1"/>
              <a:t>TPP a související neprávní obory (kriminologie, penologie, kriminalistika)</a:t>
            </a:r>
            <a:endParaRPr lang="cs-CZ" sz="2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r>
              <a:rPr lang="cs-CZ" sz="1500" dirty="0">
                <a:ea typeface="+mn-ea"/>
                <a:cs typeface="+mn-cs"/>
              </a:rPr>
              <a:t>, úprava výslechu zvlášť zranitelné oběti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b="1"/>
              <a:t>Vnitrostátní prameny TPP</a:t>
            </a:r>
            <a:endParaRPr lang="cs-CZ" sz="2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nálezy Ústavního soudu (ÚS)</a:t>
            </a:r>
          </a:p>
          <a:p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/>
              <a:t>např. nález č. 219/2010 Sb. (§ 83a odst. 1 TrŘ: jen soudní příkaz k prohlídce jiných prostor a pozemků, a to i v přípravném řízení)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/>
          </a:p>
          <a:p>
            <a:r>
              <a:rPr lang="cs-CZ" sz="1800"/>
              <a:t>zákonná opatření Senátu </a:t>
            </a:r>
          </a:p>
          <a:p>
            <a:endParaRPr lang="cs-CZ" sz="1800"/>
          </a:p>
          <a:p>
            <a:pPr lvl="1"/>
            <a:r>
              <a:rPr lang="cs-CZ" sz="1500"/>
              <a:t>jsou vydána v případě, kdy dojde k rozpuštění Poslanecké sněmovny</a:t>
            </a:r>
          </a:p>
          <a:p>
            <a:pPr lvl="1" algn="just"/>
            <a:r>
              <a:rPr lang="cs-CZ" sz="1500"/>
              <a:t>po její ustavení musí projít zpětným schválením (ratihabicí),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endParaRPr lang="cs-CZ" sz="15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/>
              <a:t>amnestijní rozhodnutí prezidenta dle čl. 63 písm. j) Ústavy   - abolice</a:t>
            </a:r>
          </a:p>
          <a:p>
            <a:endParaRPr lang="cs-CZ" sz="1800"/>
          </a:p>
          <a:p>
            <a:pPr lvl="1" algn="just"/>
            <a:r>
              <a:rPr lang="cs-CZ" sz="1500"/>
              <a:t>§ 11 odst. 1a TrŘ  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/>
            <a:r>
              <a:rPr lang="cs-CZ" sz="170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TPH, tj. přenosem obsahu evropského práva cestou jeho transformací a implementací do práva vnitrostátního</a:t>
            </a:r>
            <a:r>
              <a:rPr lang="cs-CZ" sz="1500"/>
              <a:t> </a:t>
            </a:r>
          </a:p>
          <a:p>
            <a:pPr lvl="1" algn="just"/>
            <a:r>
              <a:rPr lang="cs-CZ" sz="1500"/>
              <a:t>viz transpozice a implementace dřívějších rámcových rozhodnutí či směrnic, to se projevuje v procesu evropeizace vnitrostátního TPP </a:t>
            </a:r>
          </a:p>
          <a:p>
            <a:pPr lvl="1" algn="just"/>
            <a:r>
              <a:rPr lang="cs-CZ" sz="1500"/>
              <a:t>např. Rámcové rozhodnutí Rady EU ze dne 13. 6. 2002 o evropském zatýkacím rozkazu a postupech předávání mezi jednotlivými členskými státy (2002/584/JVV ) a §§ 403 a n. TrŘ</a:t>
            </a:r>
          </a:p>
          <a:p>
            <a:pPr lvl="1" algn="just">
              <a:buFont typeface="Wingdings" pitchFamily="2" charset="2"/>
              <a:buNone/>
            </a:pPr>
            <a:br>
              <a:rPr lang="cs-CZ" sz="1600"/>
            </a:br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lvl="1" algn="just"/>
            <a:endParaRPr lang="cs-CZ" sz="1600"/>
          </a:p>
          <a:p>
            <a:pPr algn="just"/>
            <a:endParaRPr lang="cs-CZ" sz="1800"/>
          </a:p>
          <a:p>
            <a:endParaRPr lang="cs-CZ" sz="1800"/>
          </a:p>
          <a:p>
            <a:endParaRPr lang="cs-CZ" sz="18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mezinárodní smlouvy (MS)</a:t>
            </a:r>
          </a:p>
          <a:p>
            <a:pPr algn="just"/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 algn="just">
              <a:lnSpc>
                <a:spcPct val="80000"/>
              </a:lnSpc>
            </a:pPr>
            <a:r>
              <a:rPr lang="cs-CZ" sz="140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např. zastavení tr.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2600" b="1" dirty="0"/>
            </a:br>
            <a:br>
              <a:rPr lang="cs-CZ" sz="2600" dirty="0"/>
            </a:br>
            <a:br>
              <a:rPr lang="cs-CZ" sz="2600" dirty="0"/>
            </a:br>
            <a:br>
              <a:rPr lang="cs-CZ" sz="2600" b="1" dirty="0"/>
            </a:br>
            <a:r>
              <a:rPr lang="cs-CZ" sz="2600" dirty="0"/>
              <a:t> Pojem trestního práva procesního a trestního řízení, jejich předmět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2000" dirty="0"/>
              <a:t>trestní právo procesní (TPP)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subsystém trestního práva, který v úzké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-&gt; právní regulace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20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 -&gt; postup na základě regulace </a:t>
            </a:r>
          </a:p>
          <a:p>
            <a:pPr lvl="1" algn="just">
              <a:defRPr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D930FD-80C8-4614-8BF8-372B576CA06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rozumí se jí  určení okruhu  vztahů, na které dopadají plané a účinné  </a:t>
            </a:r>
            <a:r>
              <a:rPr lang="cs-CZ" sz="1700" dirty="0" err="1"/>
              <a:t>trestněprocesní</a:t>
            </a:r>
            <a:r>
              <a:rPr lang="cs-CZ" sz="1700" dirty="0"/>
              <a:t> normy, tzn. že upravují  jednání subjektů </a:t>
            </a:r>
            <a:r>
              <a:rPr lang="cs-CZ" sz="1700" dirty="0" err="1"/>
              <a:t>trestněprocesních</a:t>
            </a:r>
            <a:r>
              <a:rPr lang="cs-CZ" sz="1700" dirty="0"/>
              <a:t> vztahů podle kritéria času, místa a osoby 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věcná působnost   </a:t>
            </a:r>
          </a:p>
          <a:p>
            <a:pPr lvl="1" algn="just"/>
            <a:r>
              <a:rPr lang="cs-CZ" sz="1500" dirty="0"/>
              <a:t>její rozsah je určen § 1 odst. 1 </a:t>
            </a:r>
            <a:r>
              <a:rPr lang="cs-CZ" sz="1500" dirty="0" err="1"/>
              <a:t>TrŘ</a:t>
            </a:r>
            <a:r>
              <a:rPr lang="cs-CZ" sz="1500" dirty="0"/>
              <a:t>, 1 odst. 1, 3 ZSM a § 1 odst. 1, 2 ZTOPO</a:t>
            </a:r>
          </a:p>
          <a:p>
            <a:pPr lvl="1" algn="just"/>
            <a:r>
              <a:rPr lang="cs-CZ" sz="1500" dirty="0"/>
              <a:t>je výlučně omezen  na trestné činy (zločiny a přečiny) a provinění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časová působnost </a:t>
            </a:r>
          </a:p>
          <a:p>
            <a:pPr lvl="1" algn="just"/>
            <a:r>
              <a:rPr lang="cs-CZ" sz="1500" dirty="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 dirty="0"/>
              <a:t>podle dřívějšího trestního řádu se budou provádět pouze v případech upravených v § 461 až § 465 </a:t>
            </a:r>
            <a:r>
              <a:rPr lang="cs-CZ" sz="1500" dirty="0" err="1"/>
              <a:t>TrŘ</a:t>
            </a:r>
            <a:r>
              <a:rPr lang="cs-CZ" sz="1500" dirty="0"/>
              <a:t>  (přechodná   a závěrečná ustanovení)</a:t>
            </a:r>
          </a:p>
          <a:p>
            <a:pPr lvl="1" algn="just"/>
            <a:r>
              <a:rPr lang="cs-CZ" sz="1500" dirty="0"/>
              <a:t>ratio </a:t>
            </a:r>
            <a:r>
              <a:rPr lang="cs-CZ" sz="1500" dirty="0" err="1"/>
              <a:t>legis</a:t>
            </a:r>
            <a:r>
              <a:rPr lang="cs-CZ" sz="1500" dirty="0"/>
              <a:t>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místní působnost </a:t>
            </a:r>
          </a:p>
          <a:p>
            <a:pPr lvl="1" algn="just"/>
            <a:r>
              <a:rPr lang="cs-CZ" sz="1500"/>
              <a:t>TrŘ je tzv. lex fori, tj. zákon místa soudu -  jeho ustanovení jsou tedy závazná na území České republiky </a:t>
            </a:r>
          </a:p>
          <a:p>
            <a:pPr lvl="1" algn="just"/>
            <a:r>
              <a:rPr lang="cs-CZ" sz="1500"/>
              <a:t>je tedy  právně bezvýznamné, zda samotný delikt byl spáchán na území České republiky či nikoliv stejně jako zda je obviněný občanem České republiky či nikoliv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osobní působnost </a:t>
            </a:r>
          </a:p>
          <a:p>
            <a:pPr lvl="1" algn="just"/>
            <a:r>
              <a:rPr lang="cs-CZ" sz="1500"/>
              <a:t>zahrnuje osoby, které spadají pod právní režim obsažený v TrŘ,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/>
              <a:t>hmotněprávní a procesněprávní exempce </a:t>
            </a:r>
          </a:p>
          <a:p>
            <a:pPr marL="342900" lvl="1" indent="-342900"/>
            <a:endParaRPr lang="cs-CZ" sz="1500"/>
          </a:p>
          <a:p>
            <a:pPr marL="342900" lvl="1" indent="-342900" algn="just"/>
            <a:r>
              <a:rPr lang="cs-CZ" sz="150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/>
            <a:r>
              <a:rPr lang="cs-CZ" sz="1400"/>
              <a:t>odepře-li komora souhlas, je trestní stíhání po dobu trvání mandátu vyloučeno</a:t>
            </a:r>
          </a:p>
          <a:p>
            <a:pPr marL="742950" lvl="2" indent="-342900" algn="just">
              <a:buFont typeface="Wingdings" pitchFamily="2" charset="2"/>
              <a:buNone/>
            </a:pPr>
            <a:endParaRPr lang="cs-CZ" sz="1500"/>
          </a:p>
          <a:p>
            <a:pPr marL="342900" lvl="1" indent="-342900" algn="just"/>
            <a:r>
              <a:rPr lang="cs-CZ" sz="1600"/>
              <a:t>nestíhatelnost – čl. 65 Ústavy  - prezidenta republiky nelze zadržet, trestně stíhat ani stíhat pro přestupek nebo jiný správní delikt</a:t>
            </a:r>
          </a:p>
          <a:p>
            <a:pPr marL="742950" lvl="2" indent="-342900" algn="just"/>
            <a:r>
              <a:rPr lang="cs-CZ" sz="140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1200150" lvl="3" indent="-342900" algn="just"/>
            <a:r>
              <a:rPr lang="cs-CZ" sz="1300"/>
              <a:t>velezradou se rozumí  - </a:t>
            </a:r>
            <a:r>
              <a:rPr lang="cs-CZ" sz="1400"/>
              <a:t>jednání prezidenta republiky směřující proti svrchovanosti a celistvosti republiky, jakož i proti jejímu demokratickému řádu</a:t>
            </a:r>
            <a:endParaRPr lang="cs-CZ" sz="1300"/>
          </a:p>
          <a:p>
            <a:pPr marL="742950" lvl="2" indent="-342900" algn="just"/>
            <a:r>
              <a:rPr lang="cs-CZ" sz="1400"/>
              <a:t>prezident republiky není z výkonu své funkce odpovědný</a:t>
            </a:r>
          </a:p>
          <a:p>
            <a:pPr marL="742950" lvl="2" indent="-342900" algn="just"/>
            <a:endParaRPr lang="cs-CZ" sz="1600"/>
          </a:p>
          <a:p>
            <a:r>
              <a:rPr lang="cs-CZ" sz="1500"/>
              <a:t>osoby  požívající  diplomatických výsad a imunit podle mezinárodního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/>
          </a:p>
          <a:p>
            <a:pPr algn="just"/>
            <a:r>
              <a:rPr lang="cs-CZ" sz="1600" dirty="0"/>
              <a:t>přímá </a:t>
            </a:r>
          </a:p>
          <a:p>
            <a:pPr algn="just">
              <a:buFont typeface="Wingdings" pitchFamily="2" charset="2"/>
              <a:buNone/>
            </a:pPr>
            <a:endParaRPr lang="cs-CZ" sz="1400" dirty="0"/>
          </a:p>
          <a:p>
            <a:pPr algn="just"/>
            <a:r>
              <a:rPr lang="cs-CZ" sz="1600" dirty="0"/>
              <a:t>přímé použití ustanovení </a:t>
            </a:r>
            <a:r>
              <a:rPr lang="cs-CZ" sz="1600" dirty="0" err="1"/>
              <a:t>TrŘ</a:t>
            </a:r>
            <a:r>
              <a:rPr lang="cs-CZ" sz="1600" dirty="0"/>
              <a:t>, ZSM, ZTOPO v konkrétním řízení, která tomuto typu řízení odpovídají; např. vyšetřování konkrétního TČ …</a:t>
            </a:r>
          </a:p>
          <a:p>
            <a:endParaRPr lang="cs-CZ" sz="1600" dirty="0"/>
          </a:p>
          <a:p>
            <a:pPr algn="just"/>
            <a:r>
              <a:rPr lang="cs-CZ" sz="1600" dirty="0"/>
              <a:t>nepřímá  </a:t>
            </a:r>
          </a:p>
          <a:p>
            <a:pPr algn="just"/>
            <a:endParaRPr lang="cs-CZ" sz="1600" dirty="0"/>
          </a:p>
          <a:p>
            <a:pPr lvl="1" algn="just"/>
            <a:r>
              <a:rPr lang="cs-CZ" sz="1400" dirty="0"/>
              <a:t>nepřímé – analogické – použití </a:t>
            </a:r>
            <a:r>
              <a:rPr lang="cs-CZ" sz="1400" dirty="0" err="1"/>
              <a:t>TrŘ</a:t>
            </a:r>
            <a:r>
              <a:rPr lang="cs-CZ" sz="1400" dirty="0"/>
              <a:t> na konkrétní případ je zpravidla přípustné </a:t>
            </a:r>
          </a:p>
          <a:p>
            <a:endParaRPr lang="cs-CZ" sz="1600" dirty="0"/>
          </a:p>
          <a:p>
            <a:pPr lvl="1" algn="just"/>
            <a:r>
              <a:rPr lang="cs-CZ" sz="1400" dirty="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</a:p>
          <a:p>
            <a:pPr lvl="1" algn="just"/>
            <a:endParaRPr lang="cs-CZ" sz="1400" dirty="0"/>
          </a:p>
          <a:p>
            <a:pPr marL="342900" lvl="1" indent="-342900" algn="just">
              <a:buSzPct val="100000"/>
            </a:pPr>
            <a:r>
              <a:rPr lang="cs-CZ" sz="1600" dirty="0">
                <a:ea typeface="+mn-ea"/>
                <a:cs typeface="+mn-cs"/>
              </a:rPr>
              <a:t>srov. např. </a:t>
            </a:r>
            <a:r>
              <a:rPr lang="cs-CZ" sz="1600" dirty="0" err="1">
                <a:ea typeface="+mn-ea"/>
                <a:cs typeface="+mn-cs"/>
              </a:rPr>
              <a:t>Pl</a:t>
            </a:r>
            <a:r>
              <a:rPr lang="cs-CZ" sz="1600" dirty="0">
                <a:ea typeface="+mn-ea"/>
                <a:cs typeface="+mn-cs"/>
              </a:rPr>
              <a:t>. ÚS 32/16 </a:t>
            </a:r>
          </a:p>
          <a:p>
            <a:pPr lvl="1" algn="just"/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651406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Trestní řád -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dle metody -  jazykový X logický X teleologický X historický</a:t>
            </a:r>
          </a:p>
          <a:p>
            <a:pPr marL="342900" lvl="1" indent="-342900"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dle subjektu - autentický X legální X oficiální X autoritativní X doktrinální </a:t>
            </a:r>
          </a:p>
          <a:p>
            <a:pPr marL="342900" lvl="1" indent="-342900"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dle rozsahu – zužující (restriktivní) X doslovný (adekvátní) X rozšiřující (extenzivní) </a:t>
            </a:r>
          </a:p>
          <a:p>
            <a:pPr marL="342900" lvl="1" indent="-342900"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vždy musí být  </a:t>
            </a:r>
            <a:r>
              <a:rPr lang="cs-CZ" dirty="0" err="1">
                <a:ea typeface="+mn-ea"/>
                <a:cs typeface="+mn-cs"/>
              </a:rPr>
              <a:t>eurokonformní</a:t>
            </a:r>
            <a:r>
              <a:rPr lang="cs-CZ" dirty="0">
                <a:ea typeface="+mn-ea"/>
                <a:cs typeface="+mn-cs"/>
              </a:rPr>
              <a:t>, ústavně-konformní a neměl by se důvodně odchylovat od sjednoceného výkladu, atd.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A77ED4A-DC8A-4DDE-A881-8187E4D71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7447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676805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Trestní řád – výklad dle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jazykový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gramatický, stylistický, sémantický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logický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i="1" dirty="0" err="1"/>
              <a:t>argumentum</a:t>
            </a:r>
            <a:r>
              <a:rPr lang="cs-CZ" sz="2000" i="1" dirty="0"/>
              <a:t> a </a:t>
            </a:r>
            <a:r>
              <a:rPr lang="cs-CZ" sz="2000" i="1" dirty="0" err="1"/>
              <a:t>maiori</a:t>
            </a:r>
            <a:r>
              <a:rPr lang="cs-CZ" sz="2000" i="1" dirty="0"/>
              <a:t> ad minor, a </a:t>
            </a:r>
            <a:r>
              <a:rPr lang="cs-CZ" sz="2000" i="1" dirty="0" err="1"/>
              <a:t>similii</a:t>
            </a:r>
            <a:r>
              <a:rPr lang="cs-CZ" sz="2000" i="1" dirty="0"/>
              <a:t>, e </a:t>
            </a:r>
            <a:r>
              <a:rPr lang="cs-CZ" sz="2000" i="1" dirty="0" err="1"/>
              <a:t>silentio</a:t>
            </a:r>
            <a:r>
              <a:rPr lang="cs-CZ" sz="2000" i="1" dirty="0"/>
              <a:t> </a:t>
            </a:r>
            <a:r>
              <a:rPr lang="cs-CZ" sz="2000" i="1" dirty="0" err="1"/>
              <a:t>legis</a:t>
            </a:r>
            <a:r>
              <a:rPr lang="cs-CZ" sz="2000" i="1" dirty="0"/>
              <a:t>, a </a:t>
            </a:r>
            <a:r>
              <a:rPr lang="cs-CZ" sz="2000" i="1" dirty="0" err="1"/>
              <a:t>fortiori</a:t>
            </a:r>
            <a:r>
              <a:rPr lang="cs-CZ" sz="2000" i="1" dirty="0"/>
              <a:t> </a:t>
            </a:r>
            <a:r>
              <a:rPr lang="cs-CZ" sz="2000" dirty="0"/>
              <a:t>atd.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teleologický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podle účelu – vychází se z úmyslu zákonodárce a následného vývoje institutu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historický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jak se institut vyvíjel – např. zmírňování podmínek vazby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komparativní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inspirace zahraničním či jinými procesními </a:t>
            </a:r>
            <a:r>
              <a:rPr lang="cs-CZ" sz="2000" dirty="0" err="1"/>
              <a:t>odv</a:t>
            </a:r>
            <a:r>
              <a:rPr lang="cs-CZ" sz="2000" dirty="0"/>
              <a:t>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498732-AEF5-48C0-AF8F-D54C30A23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377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676805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Trestní řád – výklad dle subjektu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autentický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vykládá, kdo vydal – patří sem legální definice?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legální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vykládá, kdo k tomu byl výslovně určen zákonem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oficiální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vykládá nadřízený orgán v rámci hierarchie 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autoritativní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závazný v konkrétním případě</a:t>
            </a:r>
          </a:p>
          <a:p>
            <a:pPr lvl="1">
              <a:lnSpc>
                <a:spcPct val="80000"/>
              </a:lnSpc>
              <a:defRPr/>
            </a:pPr>
            <a:endParaRPr lang="cs-CZ" sz="2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doktrinální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výklad teoretiky a právními badateli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3DAC30-2A90-430A-BF0E-17C11E302B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0286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B1E06-3F57-4066-9D6F-F1EA16CD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Toť vše, 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9FC5E3-A66E-4D29-AD1E-5B28B6DD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2017713"/>
            <a:ext cx="8534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JUDr. Jan Provazník, Ph.D.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Katedra trestního práva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Právnická fakulta Masarykovy univerzity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Veveří 158/70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611 80 Brno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hlinkClick r:id="rId2"/>
              </a:rPr>
              <a:t>jan.provaznik@law.muni.cz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i="1" dirty="0"/>
              <a:t>Při tvorbě této prezentace byly s laskavým svolením doc. JUDr. Marka Fryštáka, Ph.D., využity části jeho prezentací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838496-CD9B-45CA-9324-AC64D2B00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656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057365" y="778406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Historický vývoj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342900" lvl="1" indent="-342900" algn="just">
              <a:buSzPct val="100000"/>
              <a:defRPr/>
            </a:pPr>
            <a:r>
              <a:rPr lang="cs-CZ" dirty="0">
                <a:ea typeface="+mn-ea"/>
                <a:cs typeface="+mn-cs"/>
              </a:rPr>
              <a:t>V nejstarších dobách soukromoprávní povaha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TČ jako konflikt mezi pachatelem a obětí, resp. její rodinou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svépomoc, případně „soukromoprávní“ žaloba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existence </a:t>
            </a:r>
            <a:r>
              <a:rPr lang="cs-CZ" sz="2000" dirty="0" err="1"/>
              <a:t>ordálů</a:t>
            </a:r>
            <a:r>
              <a:rPr lang="cs-CZ" sz="2000" dirty="0"/>
              <a:t>, tortury atd.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stát stíhá toliko trestné činy </a:t>
            </a:r>
            <a:r>
              <a:rPr lang="cs-CZ" sz="2000" i="1" dirty="0" err="1"/>
              <a:t>laese</a:t>
            </a:r>
            <a:r>
              <a:rPr lang="cs-CZ" sz="2000" i="1" dirty="0"/>
              <a:t> </a:t>
            </a:r>
            <a:r>
              <a:rPr lang="cs-CZ" sz="2000" i="1" dirty="0" err="1"/>
              <a:t>maiestatis</a:t>
            </a:r>
            <a:endParaRPr lang="cs-CZ" sz="2000" i="1" dirty="0"/>
          </a:p>
          <a:p>
            <a:pPr lvl="1" algn="just">
              <a:lnSpc>
                <a:spcPct val="90000"/>
              </a:lnSpc>
              <a:defRPr/>
            </a:pPr>
            <a:endParaRPr lang="cs-CZ" sz="2000" dirty="0"/>
          </a:p>
          <a:p>
            <a:pPr marL="342900" lvl="1" indent="-342900" algn="just">
              <a:lnSpc>
                <a:spcPct val="9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Patrný právní partikularismus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zemské právo, městské právo (včetně práva hrdelního), církevní právo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sjednocení až v období tzv. osvícenského absolutismu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8F29ED-5F1F-4FA9-898A-F5F60C0B7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924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738189" y="846139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Historický vývoj a současné místo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342900" lvl="1" indent="-342900" algn="just">
              <a:buSzPct val="100000"/>
              <a:defRPr/>
            </a:pPr>
            <a:r>
              <a:rPr lang="cs-CZ" dirty="0">
                <a:ea typeface="+mn-ea"/>
                <a:cs typeface="+mn-cs"/>
              </a:rPr>
              <a:t>Součást kontinentální právní kultury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trestní řízení tzv. inkvizičního charakteru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původ v kanonickém řízení před církevními soudy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-&gt; původně neveřejnost, písemnost, absence dělby rolí mezi soud a strany, formální teorie průvodní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soud měl za úkol dopátrat se materiální pravdy a podle ní rozhodnout -&gt; </a:t>
            </a:r>
            <a:r>
              <a:rPr lang="cs-CZ" sz="2000" b="1" dirty="0"/>
              <a:t>tento rys platí dodnes</a:t>
            </a:r>
          </a:p>
          <a:p>
            <a:pPr lvl="1" algn="just">
              <a:lnSpc>
                <a:spcPct val="90000"/>
              </a:lnSpc>
              <a:defRPr/>
            </a:pPr>
            <a:endParaRPr lang="cs-CZ" sz="2000" b="1" dirty="0"/>
          </a:p>
          <a:p>
            <a:pPr marL="342900" lvl="1" indent="-342900" algn="just">
              <a:buSzPct val="100000"/>
              <a:defRPr/>
            </a:pPr>
            <a:r>
              <a:rPr lang="cs-CZ" dirty="0">
                <a:ea typeface="+mn-ea"/>
                <a:cs typeface="+mn-cs"/>
              </a:rPr>
              <a:t>V současnosti stále silnější narušení koncepce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průnik cizích prvků (dohodovací řízení, prvky principu oportunity)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požadavky vyplývající z práva EU (např. tzv. rozšířené konfiskace – srov. § 358a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cs-CZ" sz="2000" dirty="0"/>
              <a:t>požadavky vyplývající z judikatury ESLP (srov. např. rozsudek Eremiášová a Pechová proti ČR -&gt; vznik GIBS)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578359-F57A-4BC6-97AE-5B58949CE9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70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b="1" dirty="0"/>
              <a:t>Trestní právo procesní jako </a:t>
            </a:r>
            <a:r>
              <a:rPr lang="cs-CZ" sz="2600" b="1" dirty="0" err="1"/>
              <a:t>subodvětví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>
                <a:ea typeface="+mn-ea"/>
                <a:cs typeface="+mn-cs"/>
              </a:rPr>
              <a:t>Soubor </a:t>
            </a:r>
            <a:r>
              <a:rPr lang="cs-CZ" dirty="0" err="1">
                <a:ea typeface="+mn-ea"/>
                <a:cs typeface="+mn-cs"/>
              </a:rPr>
              <a:t>trestněprocesních</a:t>
            </a:r>
            <a:r>
              <a:rPr lang="cs-CZ" dirty="0">
                <a:ea typeface="+mn-ea"/>
                <a:cs typeface="+mn-cs"/>
              </a:rPr>
              <a:t> norem, jimiž se upravuje vznik, změna a zánik </a:t>
            </a:r>
            <a:r>
              <a:rPr lang="cs-CZ" dirty="0" err="1">
                <a:ea typeface="+mn-ea"/>
                <a:cs typeface="+mn-cs"/>
              </a:rPr>
              <a:t>trestněprocesních</a:t>
            </a:r>
            <a:r>
              <a:rPr lang="cs-CZ" dirty="0">
                <a:ea typeface="+mn-ea"/>
                <a:cs typeface="+mn-cs"/>
              </a:rPr>
              <a:t> vztahů</a:t>
            </a:r>
          </a:p>
          <a:p>
            <a:pPr marL="342900" lvl="1" indent="-34290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3000" dirty="0"/>
          </a:p>
          <a:p>
            <a:pPr marL="342900" lvl="1" indent="-342900">
              <a:lnSpc>
                <a:spcPct val="80000"/>
              </a:lnSpc>
              <a:buSzPct val="100000"/>
              <a:defRPr/>
            </a:pPr>
            <a:r>
              <a:rPr lang="cs-CZ" dirty="0" err="1">
                <a:ea typeface="+mn-ea"/>
                <a:cs typeface="+mn-cs"/>
              </a:rPr>
              <a:t>Trestněprocesní</a:t>
            </a:r>
            <a:r>
              <a:rPr lang="cs-CZ" dirty="0">
                <a:ea typeface="+mn-ea"/>
                <a:cs typeface="+mn-cs"/>
              </a:rPr>
              <a:t> vztahy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hlavní: mezi OČTŘ a osobou, proti níž se řízení vede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vedlejší: mezi OČTŘ navzájem a mezi OČTŘ a třetími osobami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cílem je zjistit, zda vznikl trestněprávní vztah (odpovědností či mimoodpovědnostní)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D930FD-80C8-4614-8BF8-372B576CA06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1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zajistit optimální úpravu trestního řízení vedoucí k naplnění účelu trestního řízení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vyvážení ochrany oprávněných zájmů jednotlivců a pravomocí OČTŘ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efektivní nastavení trestně-procesních vztahů 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zajistit, aby všechny trestné činy byly zjištěny a jejich pachatelé při respektu k jejich právům usvědčeni a zároveň aby nebyl uznán vinným nikdo, kdo by nebyl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chránit oprávněné zájmy poškozených</a:t>
            </a:r>
          </a:p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Předmět trestního práva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SzPct val="100000"/>
              <a:defRPr/>
            </a:pPr>
            <a:r>
              <a:rPr lang="cs-CZ" dirty="0">
                <a:ea typeface="+mn-ea"/>
                <a:cs typeface="+mn-cs"/>
              </a:rPr>
              <a:t>úprava právních vztahů mezi OČTŘ navzájem a mezi OČTŘ a jinými subjekty zúčastněnými na trestním řízení při prosazování norem trestního práva hmotného, resp. při zajišťování naplňování účelu trestního řízení</a:t>
            </a:r>
          </a:p>
          <a:p>
            <a:pPr marL="342900" lvl="1" indent="-342900" algn="just">
              <a:buSzPct val="100000"/>
              <a:defRPr/>
            </a:pPr>
            <a:r>
              <a:rPr lang="cs-CZ" dirty="0">
                <a:ea typeface="+mn-ea"/>
                <a:cs typeface="+mn-cs"/>
              </a:rPr>
              <a:t>je to předmět právní regulace</a:t>
            </a:r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8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Předmět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Skutek</a:t>
            </a:r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čím se OČTŘ v řízení zabývají primárně: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Stal se skutek?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Je skutek trestným činem?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Kdo jej spáchal? 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Jaký právní následek (typicky trest) pachateli uložit?</a:t>
            </a:r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čím sekundárně: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výkon trestů a ochranných opatření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rozhodování o nárocích poškozeného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objasňování příčin trestné činnosti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zajišťování řádného průběhu řízení</a:t>
            </a:r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40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Spravedlivé rozhodnutí</a:t>
            </a:r>
          </a:p>
          <a:p>
            <a:pPr lvl="1">
              <a:defRPr/>
            </a:pPr>
            <a:r>
              <a:rPr lang="cs-CZ" sz="2000" dirty="0"/>
              <a:t>potrestat viníky (potrestat vše, co je trestné)</a:t>
            </a:r>
          </a:p>
          <a:p>
            <a:pPr lvl="1">
              <a:defRPr/>
            </a:pPr>
            <a:r>
              <a:rPr lang="cs-CZ" sz="2000" dirty="0"/>
              <a:t>zprostit nevinné (netrestat nic, co není trestné)</a:t>
            </a:r>
          </a:p>
          <a:p>
            <a:pPr lvl="1">
              <a:defRPr/>
            </a:pPr>
            <a:r>
              <a:rPr lang="cs-CZ" sz="2000" dirty="0"/>
              <a:t>&gt; naplnění trestního práva hmotného </a:t>
            </a:r>
          </a:p>
          <a:p>
            <a:pPr lvl="1">
              <a:defRPr/>
            </a:pPr>
            <a:endParaRPr lang="cs-CZ" sz="2000" dirty="0"/>
          </a:p>
          <a:p>
            <a:pPr>
              <a:defRPr/>
            </a:pPr>
            <a:r>
              <a:rPr lang="cs-CZ" dirty="0"/>
              <a:t>Dosažené zákonným postupem</a:t>
            </a:r>
          </a:p>
          <a:p>
            <a:pPr lvl="1">
              <a:defRPr/>
            </a:pPr>
            <a:r>
              <a:rPr lang="cs-CZ" sz="2000" dirty="0"/>
              <a:t>respekt k základním právům a oprávněný zájmům jedince   </a:t>
            </a:r>
          </a:p>
          <a:p>
            <a:pPr lvl="1">
              <a:defRPr/>
            </a:pPr>
            <a:r>
              <a:rPr lang="cs-CZ" sz="2000" dirty="0"/>
              <a:t>garance proti zneužití veřejné moci</a:t>
            </a:r>
          </a:p>
          <a:p>
            <a:pPr lvl="1">
              <a:defRPr/>
            </a:pPr>
            <a:endParaRPr lang="cs-CZ" sz="2000" dirty="0"/>
          </a:p>
          <a:p>
            <a:pPr marL="342900" lvl="1" indent="-342900">
              <a:buSzPct val="100000"/>
              <a:defRPr/>
            </a:pPr>
            <a:r>
              <a:rPr lang="cs-CZ" dirty="0">
                <a:ea typeface="+mn-ea"/>
                <a:cs typeface="+mn-cs"/>
              </a:rPr>
              <a:t>Sama o sobě pozbývá legitimity prvá část, smyslu druhá      </a:t>
            </a:r>
          </a:p>
          <a:p>
            <a:pPr algn="just">
              <a:defRPr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477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271</TotalTime>
  <Words>2577</Words>
  <Application>Microsoft Office PowerPoint</Application>
  <PresentationFormat>Předvádění na obrazovce (4:3)</PresentationFormat>
  <Paragraphs>339</Paragraphs>
  <Slides>28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Základy trestního práva procesního I     Úvodní výklady   </vt:lpstr>
      <vt:lpstr>     Pojem trestního práva procesního a trestního řízení, jejich předmět</vt:lpstr>
      <vt:lpstr>Historický vývoj TPP</vt:lpstr>
      <vt:lpstr>Historický vývoj a současné místo TPP</vt:lpstr>
      <vt:lpstr>Trestní právo procesní jako subodvětví</vt:lpstr>
      <vt:lpstr>Účel a funkce TPP, TŘ a TrŘ </vt:lpstr>
      <vt:lpstr>Předmět trestního práva procesního</vt:lpstr>
      <vt:lpstr>Předmět trestního řízení</vt:lpstr>
      <vt:lpstr>Cíl trestního řízení</vt:lpstr>
      <vt:lpstr>  Místo trestního práva (hmotného a procesního) v právním řádu</vt:lpstr>
      <vt:lpstr>Vztah trestního práva hmotného a procesního</vt:lpstr>
      <vt:lpstr>TPP a související neprávní obory (kriminologie, penologie, kriminalistika)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Působnost TrŘ</vt:lpstr>
      <vt:lpstr>Prezentace aplikace PowerPoint</vt:lpstr>
      <vt:lpstr>Prezentace aplikace PowerPoint</vt:lpstr>
      <vt:lpstr>Aplikace TrŘ </vt:lpstr>
      <vt:lpstr>Trestní řád - výklad</vt:lpstr>
      <vt:lpstr>Trestní řád – výklad dle metody</vt:lpstr>
      <vt:lpstr>Trestní řád – výklad dle subjektu</vt:lpstr>
      <vt:lpstr>Toť vše, 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Admin</cp:lastModifiedBy>
  <cp:revision>42</cp:revision>
  <cp:lastPrinted>1601-01-01T00:00:00Z</cp:lastPrinted>
  <dcterms:created xsi:type="dcterms:W3CDTF">2016-07-26T14:03:44Z</dcterms:created>
  <dcterms:modified xsi:type="dcterms:W3CDTF">2018-03-02T07:55:04Z</dcterms:modified>
</cp:coreProperties>
</file>