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350" r:id="rId3"/>
    <p:sldId id="413" r:id="rId4"/>
    <p:sldId id="414" r:id="rId5"/>
    <p:sldId id="416" r:id="rId6"/>
    <p:sldId id="351" r:id="rId7"/>
    <p:sldId id="418" r:id="rId8"/>
    <p:sldId id="417" r:id="rId9"/>
    <p:sldId id="415" r:id="rId10"/>
    <p:sldId id="356" r:id="rId11"/>
    <p:sldId id="352" r:id="rId12"/>
    <p:sldId id="355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6" r:id="rId22"/>
    <p:sldId id="367" r:id="rId23"/>
    <p:sldId id="368" r:id="rId24"/>
    <p:sldId id="369" r:id="rId25"/>
    <p:sldId id="419" r:id="rId26"/>
    <p:sldId id="420" r:id="rId27"/>
    <p:sldId id="421" r:id="rId28"/>
    <p:sldId id="412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13" d="100"/>
          <a:sy n="113" d="100"/>
        </p:scale>
        <p:origin x="165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cs-CZ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5F3851-6793-4B72-930F-93B69FF562B7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410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cs-CZ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5F3851-6793-4B72-930F-93B69FF562B7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175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cs-CZ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5C7617-9FB3-4EA2-BA78-2A2D3294C791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801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cs-CZ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5C7617-9FB3-4EA2-BA78-2A2D3294C791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279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cs-CZ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5C7617-9FB3-4EA2-BA78-2A2D3294C791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99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jan.provaznik@law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333" y="1998134"/>
            <a:ext cx="8330142" cy="3959226"/>
          </a:xfrm>
        </p:spPr>
        <p:txBody>
          <a:bodyPr/>
          <a:lstStyle/>
          <a:p>
            <a:pPr algn="ctr"/>
            <a:r>
              <a:rPr lang="cs-CZ" sz="4400" dirty="0"/>
              <a:t>Základy trestního práva procesního I 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i="1" dirty="0"/>
              <a:t>Úvodní výklady  </a:t>
            </a:r>
            <a:br>
              <a:rPr lang="cs-CZ" i="1" dirty="0"/>
            </a:br>
            <a:endParaRPr lang="cs-CZ" altLang="cs-CZ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cs-CZ" dirty="0">
                <a:latin typeface="Arial" charset="0"/>
                <a:cs typeface="Arial" charset="0"/>
              </a:rPr>
              <a:t>Místo trestního práva (hmotného a procesního) v právním řádu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příměr „</a:t>
            </a:r>
            <a:r>
              <a:rPr lang="cs-CZ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cyklo</a:t>
            </a:r>
            <a:r>
              <a:rPr lang="cs-CZ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-pelotonu“ </a:t>
            </a: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žlutý trikot -  ústavní právo </a:t>
            </a:r>
          </a:p>
          <a:p>
            <a:pPr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závěr pelotonu - </a:t>
            </a:r>
            <a:r>
              <a:rPr lang="cs-CZ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TPH a TPP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nesbírá padlé a neplní funkci pouze „doprovodného a sběrného  vozidla“, ale postihuje ty a za to, na co nestačí ostatní v „pelotonu“, tj. občanské, obchodní, správní, finanční či přestupkové právo </a:t>
            </a:r>
          </a:p>
          <a:p>
            <a:pPr lvl="1"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je tak 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ultima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ratio,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ultimum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remedium právní ochrany v rámci systému práva</a:t>
            </a:r>
          </a:p>
          <a:p>
            <a:pPr algn="just"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296978-84A8-497A-B1E4-A67F6031F17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>
                <a:latin typeface="Arial" charset="0"/>
                <a:cs typeface="Arial" charset="0"/>
              </a:rPr>
              <a:t>Vztah trestního práva hmotného a procesního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TPH</a:t>
            </a:r>
            <a:r>
              <a:rPr lang="cs-CZ" sz="1700" dirty="0">
                <a:solidFill>
                  <a:srgbClr val="000000"/>
                </a:solidFill>
              </a:rPr>
              <a:t> - určuje koho (pachatel), za co (TČ) a jak (trestní sankce) trestně postihnout, resp. reagovat na TČ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TPP</a:t>
            </a:r>
            <a:r>
              <a:rPr lang="cs-CZ" sz="1700" dirty="0">
                <a:solidFill>
                  <a:srgbClr val="000000"/>
                </a:solidFill>
              </a:rPr>
              <a:t> - určuje v rámci jaké procedury (trestní řízení) a ze strany koho (orgány činné v trestním řízení) se tak má stát</a:t>
            </a:r>
          </a:p>
          <a:p>
            <a:pPr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cs-CZ" sz="1700" dirty="0">
                <a:solidFill>
                  <a:srgbClr val="000000"/>
                </a:solidFill>
              </a:rPr>
              <a:t>TPH bez TPP by byl obsah bez formy, tedy nepoužitelný</a:t>
            </a:r>
          </a:p>
          <a:p>
            <a:pPr algn="just"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cs-CZ" sz="1700" dirty="0">
                <a:solidFill>
                  <a:srgbClr val="000000"/>
                </a:solidFill>
              </a:rPr>
              <a:t>TPP bez TPH by bylo formou bez obsahu, tedy rovněž nepoužitelnou</a:t>
            </a:r>
          </a:p>
          <a:p>
            <a:pPr algn="just"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cs-CZ" sz="1700" dirty="0">
                <a:solidFill>
                  <a:srgbClr val="000000"/>
                </a:solidFill>
              </a:rPr>
              <a:t>existence obou TP odvětví je vzájemně podmíněna, při respektování jejich relativní samostatnosti </a:t>
            </a:r>
          </a:p>
          <a:p>
            <a:pPr algn="just"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cs-CZ" sz="1700" dirty="0">
                <a:solidFill>
                  <a:srgbClr val="000000"/>
                </a:solidFill>
              </a:rPr>
              <a:t>užší propojení, než např. občanské právo hmotné a procesní</a:t>
            </a:r>
          </a:p>
          <a:p>
            <a:pPr algn="just"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cs-CZ" sz="2000" b="1" i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23F852-0E04-4B7D-8CEF-CC0ACA202BA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 b="1"/>
              <a:t>TPP a související neprávní obory (kriminologie, penologie, kriminalistika)</a:t>
            </a:r>
            <a:endParaRPr lang="cs-CZ" sz="26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700" dirty="0"/>
              <a:t>TPP + kriminologie (</a:t>
            </a:r>
            <a:r>
              <a:rPr lang="cs-CZ" sz="1700" dirty="0" err="1"/>
              <a:t>viktimologie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kriminologie (</a:t>
            </a:r>
            <a:r>
              <a:rPr lang="cs-CZ" sz="1500" dirty="0" err="1">
                <a:ea typeface="+mn-ea"/>
                <a:cs typeface="+mn-cs"/>
              </a:rPr>
              <a:t>viktimologie</a:t>
            </a:r>
            <a:r>
              <a:rPr lang="cs-CZ" sz="1500" dirty="0">
                <a:ea typeface="+mn-ea"/>
                <a:cs typeface="+mn-cs"/>
              </a:rPr>
              <a:t>) slouží OČTŘ při řešení prevence kriminality prostředky TPP; např. vyrozumění poškozeného o propuštění nebo o útěku obviněného z vazby (§ </a:t>
            </a:r>
            <a:r>
              <a:rPr lang="pt-BR" sz="1500" dirty="0">
                <a:ea typeface="+mn-ea"/>
                <a:cs typeface="+mn-cs"/>
              </a:rPr>
              <a:t>70a/2 TŘ) má preventivní cíl</a:t>
            </a:r>
            <a:r>
              <a:rPr lang="cs-CZ" sz="1500" dirty="0">
                <a:ea typeface="+mn-ea"/>
                <a:cs typeface="+mn-cs"/>
              </a:rPr>
              <a:t>, úprava výslechu zvlášť zranitelné oběti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pt-BR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penologie (</a:t>
            </a:r>
            <a:r>
              <a:rPr lang="cs-CZ" sz="1700" dirty="0" err="1"/>
              <a:t>penitenciaristika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penologie (</a:t>
            </a:r>
            <a:r>
              <a:rPr lang="cs-CZ" sz="1500" dirty="0" err="1">
                <a:ea typeface="+mn-ea"/>
                <a:cs typeface="+mn-cs"/>
              </a:rPr>
              <a:t>penitenciaristiky</a:t>
            </a:r>
            <a:r>
              <a:rPr lang="cs-CZ" sz="1500" dirty="0">
                <a:ea typeface="+mn-ea"/>
                <a:cs typeface="+mn-cs"/>
              </a:rPr>
              <a:t>) slouží OČTŘ (soudu) při volbě nejúčinnějších sankcí a jejich výkonu; např. zařazování a přeřazování pachatelů do typů věznic (§ 56, § 57 </a:t>
            </a:r>
            <a:r>
              <a:rPr lang="cs-CZ" sz="1500" dirty="0" err="1">
                <a:ea typeface="+mn-ea"/>
                <a:cs typeface="+mn-cs"/>
              </a:rPr>
              <a:t>TrZ</a:t>
            </a:r>
            <a:r>
              <a:rPr lang="cs-CZ" sz="1500" dirty="0">
                <a:ea typeface="+mn-ea"/>
                <a:cs typeface="+mn-cs"/>
              </a:rPr>
              <a:t>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kriminalistika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kriminalistiky slouží OČTŘ při efektivním zjišťování TČ a jejich pachatelů; např. daktyloskopie, analýza DNA ...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kriminalistika „dodala“ TPP některé zvláštní způsoby dokazování; např. konfrontace, </a:t>
            </a:r>
            <a:r>
              <a:rPr lang="cs-CZ" sz="1500" dirty="0" err="1">
                <a:ea typeface="+mn-ea"/>
                <a:cs typeface="+mn-cs"/>
              </a:rPr>
              <a:t>rekognice</a:t>
            </a:r>
            <a:r>
              <a:rPr lang="cs-CZ" sz="1500" dirty="0">
                <a:ea typeface="+mn-ea"/>
                <a:cs typeface="+mn-cs"/>
              </a:rPr>
              <a:t>, rekonstrukce ...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C22EC9-4BF9-4C0D-8EFE-94EEF40E26D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 b="1"/>
              <a:t>Vnitrostátní prameny TPP</a:t>
            </a:r>
            <a:endParaRPr lang="cs-CZ" sz="26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TPP je právo výlučně zákonné, obsažené může být jen v zákonech;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, ZSM; ZTOPO, čl. 8 odst. 2 LZPS („… stíhán … způsobem, který stanoví zákon.“)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800" dirty="0"/>
              <a:t>podzákonné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reálně existují, ale nejsou v souladu s LZPS, je-li TPP obsažené v podzákonných pramenech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lvl="2" algn="just">
              <a:defRPr/>
            </a:pPr>
            <a:r>
              <a:rPr lang="cs-CZ" sz="1400" dirty="0">
                <a:ea typeface="+mn-ea"/>
                <a:cs typeface="+mn-cs"/>
              </a:rPr>
              <a:t>pramenem  TPP  tak není např. nařízení vlády č. 414/2000 Sb. , o výši a podmínkách odměňování odsouzených  osob zařazených do zaměstnání  ve  VTOS</a:t>
            </a:r>
          </a:p>
          <a:p>
            <a:pPr lvl="2" algn="just">
              <a:defRPr/>
            </a:pPr>
            <a:r>
              <a:rPr lang="cs-CZ" sz="1400" dirty="0">
                <a:ea typeface="+mn-ea"/>
                <a:cs typeface="+mn-cs"/>
              </a:rPr>
              <a:t>vyhláška MS č. 109/1994 Sb., kterou se vydává řád výkonu vazby  a č. 345/1999 Sb.,  kterou se vydává řád  výkonu trestu odnětí svobody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F76190-8F6D-4D96-9065-643EC0D5FCBD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/>
          </a:p>
          <a:p>
            <a:r>
              <a:rPr lang="cs-CZ" sz="1700"/>
              <a:t>nálezy Ústavního soudu (ÚS)</a:t>
            </a:r>
          </a:p>
          <a:p>
            <a:endParaRPr lang="cs-CZ" sz="1800"/>
          </a:p>
          <a:p>
            <a:pPr lvl="1" algn="just">
              <a:lnSpc>
                <a:spcPct val="80000"/>
              </a:lnSpc>
            </a:pPr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pramenem TPH je pouze nález pléna ÚS, jako výraz abstraktní kontroly ústavnosti </a:t>
            </a:r>
          </a:p>
          <a:p>
            <a:pPr lvl="1" algn="just">
              <a:lnSpc>
                <a:spcPct val="80000"/>
              </a:lnSpc>
            </a:pPr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senátní nález v konkrétní věci jako výraz konkrétní kontroly ústavnosti pramenem TPH není</a:t>
            </a:r>
          </a:p>
          <a:p>
            <a:pPr lvl="1" algn="just">
              <a:lnSpc>
                <a:spcPct val="80000"/>
              </a:lnSpc>
            </a:pPr>
            <a:r>
              <a:rPr lang="cs-CZ" sz="1500"/>
              <a:t>např. nález č. 219/2010 Sb. (§ 83a odst. 1 TrŘ: jen soudní příkaz k prohlídce jiných prostor a pozemků, a to i v přípravném řízení)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cs-CZ" sz="1800"/>
          </a:p>
          <a:p>
            <a:r>
              <a:rPr lang="cs-CZ" sz="1800"/>
              <a:t>zákonná opatření Senátu </a:t>
            </a:r>
          </a:p>
          <a:p>
            <a:endParaRPr lang="cs-CZ" sz="1800"/>
          </a:p>
          <a:p>
            <a:pPr lvl="1"/>
            <a:r>
              <a:rPr lang="cs-CZ" sz="1500"/>
              <a:t>jsou vydána v případě, kdy dojde k rozpuštění Poslanecké sněmovny</a:t>
            </a:r>
          </a:p>
          <a:p>
            <a:pPr lvl="1" algn="just"/>
            <a:r>
              <a:rPr lang="cs-CZ" sz="1500"/>
              <a:t>po její ustavení musí projít zpětným schválením (ratihabicí), jinak pozbývají platnosti;  v praxi se zatím tato forma TPP zatím nikdy neuplatnila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endParaRPr lang="cs-CZ" sz="150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E38EEA-A59E-4E9E-85DC-14A2500AA6F8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/>
              <a:t>amnestijní rozhodnutí prezidenta dle čl. 63 písm. j) Ústavy   - abolice</a:t>
            </a:r>
          </a:p>
          <a:p>
            <a:endParaRPr lang="cs-CZ" sz="1800"/>
          </a:p>
          <a:p>
            <a:pPr lvl="1" algn="just"/>
            <a:r>
              <a:rPr lang="cs-CZ" sz="1500"/>
              <a:t>§ 11 odst. 1a TrŘ   - trestní stíhání nelze zahájit, a bylo-li již zahájeno, nelze v něm pokračovat a musí být zastaveno nařídí-li to prezident republiky, uživ svého práva udílet milost nebo amnestii</a:t>
            </a:r>
          </a:p>
          <a:p>
            <a:pPr lvl="1" algn="just">
              <a:buFont typeface="Wingdings" pitchFamily="2" charset="2"/>
              <a:buNone/>
            </a:pPr>
            <a:endParaRPr lang="cs-CZ" sz="1600"/>
          </a:p>
          <a:p>
            <a:pPr algn="just"/>
            <a:r>
              <a:rPr lang="cs-CZ" sz="1700"/>
              <a:t>evropské právní akty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sekundární evropské právo (zejm. nařízení, směrnice) není pramenem TPP, nicméně toto právo má na TPP jistý vliv a účinek, to se projevuje v procesu evropeizace vnitrostátního TPH, tj. přenosem obsahu evropského práva cestou jeho transformací a implementací do práva vnitrostátního</a:t>
            </a:r>
            <a:r>
              <a:rPr lang="cs-CZ" sz="1500"/>
              <a:t> </a:t>
            </a:r>
          </a:p>
          <a:p>
            <a:pPr lvl="1" algn="just"/>
            <a:r>
              <a:rPr lang="cs-CZ" sz="1500"/>
              <a:t>viz transpozice a implementace dřívějších rámcových rozhodnutí či směrnic, to se projevuje v procesu evropeizace vnitrostátního TPP </a:t>
            </a:r>
          </a:p>
          <a:p>
            <a:pPr lvl="1" algn="just"/>
            <a:r>
              <a:rPr lang="cs-CZ" sz="1500"/>
              <a:t>např. Rámcové rozhodnutí Rady EU ze dne 13. 6. 2002 o evropském zatýkacím rozkazu a postupech předávání mezi jednotlivými členskými státy (2002/584/JVV ) a §§ 403 a n. TrŘ</a:t>
            </a:r>
          </a:p>
          <a:p>
            <a:pPr lvl="1" algn="just">
              <a:buFont typeface="Wingdings" pitchFamily="2" charset="2"/>
              <a:buNone/>
            </a:pPr>
            <a:br>
              <a:rPr lang="cs-CZ" sz="1600"/>
            </a:br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algn="just"/>
            <a:endParaRPr lang="cs-CZ" sz="1800"/>
          </a:p>
          <a:p>
            <a:endParaRPr lang="cs-CZ" sz="1800"/>
          </a:p>
          <a:p>
            <a:endParaRPr lang="cs-CZ" sz="180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9C344B-A859-433C-A8C0-2AC5C7E5115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mezinárodní smlouvy (MS)</a:t>
            </a:r>
          </a:p>
          <a:p>
            <a:pPr algn="just"/>
            <a:endParaRPr lang="cs-CZ" sz="1800"/>
          </a:p>
          <a:p>
            <a:pPr lvl="1" algn="just">
              <a:lnSpc>
                <a:spcPct val="80000"/>
              </a:lnSpc>
            </a:pPr>
            <a:r>
              <a:rPr lang="cs-CZ" sz="1600">
                <a:solidFill>
                  <a:srgbClr val="000000"/>
                </a:solidFill>
                <a:latin typeface="Arial" charset="0"/>
                <a:cs typeface="Arial" charset="0"/>
              </a:rPr>
              <a:t>mezinárodní smlouvy tzv. „desítkové“;  jejich generální inkorporace do právního řádu ČR neznamená, že jsou pramenem TPP, stále zůstávají jen pramenem mezinárodního práva veřejného, se všemi důsledky pro jejich výklad</a:t>
            </a:r>
          </a:p>
          <a:p>
            <a:pPr lvl="1" algn="just">
              <a:lnSpc>
                <a:spcPct val="80000"/>
              </a:lnSpc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2" algn="just">
              <a:lnSpc>
                <a:spcPct val="80000"/>
              </a:lnSpc>
            </a:pPr>
            <a:r>
              <a:rPr lang="cs-CZ" sz="1400"/>
              <a:t>mezinárodní smlouvy se tudíž vykládají podle zásad stanovených mezinárodním právem veřejným, nikoliv vnitrostátním právem</a:t>
            </a:r>
          </a:p>
          <a:p>
            <a:pPr lvl="1" algn="just">
              <a:lnSpc>
                <a:spcPct val="80000"/>
              </a:lnSpc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</a:pPr>
            <a:r>
              <a:rPr lang="cs-CZ" sz="1600">
                <a:solidFill>
                  <a:srgbClr val="000000"/>
                </a:solidFill>
                <a:latin typeface="Arial" charset="0"/>
                <a:cs typeface="Arial" charset="0"/>
              </a:rPr>
              <a:t>čl. 10 Ústavy pouze zakotvuje  jejich aplikační přednost před běžnými zákony; mezinárodní smlouvy nestojí nad zákony</a:t>
            </a:r>
          </a:p>
          <a:p>
            <a:pPr lvl="1" algn="just"/>
            <a:endParaRPr lang="cs-CZ" sz="1500"/>
          </a:p>
          <a:p>
            <a:pPr lvl="1" algn="just"/>
            <a:r>
              <a:rPr lang="cs-CZ" sz="1500"/>
              <a:t>např. zastavení tr. stíhání pro překážku věci pravomocně rozhodnuté (přestupek – TČ) přímo na základě čl. 4 Dodatkového protokolu č. 7 k Evropské úmluvě o ochraně LPZS: ne bis in idem, zákaz dvojího postihu; § 172/2, b): … státní zástupce může zastavit  trestní stíhání …</a:t>
            </a:r>
          </a:p>
          <a:p>
            <a:pPr algn="just"/>
            <a:endParaRPr lang="cs-CZ" sz="1800"/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>
              <a:buFont typeface="Wingdings" pitchFamily="2" charset="2"/>
              <a:buNone/>
            </a:pPr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BBC737-A1B1-4082-8FCD-3D9C7F3E5043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Prameny trestního práva procesního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základní právní předpisy:</a:t>
            </a:r>
          </a:p>
          <a:p>
            <a:pPr lvl="1" algn="just">
              <a:defRPr/>
            </a:pPr>
            <a:endParaRPr lang="cs-CZ" sz="1600" dirty="0"/>
          </a:p>
          <a:p>
            <a:pPr lvl="1" algn="just">
              <a:defRPr/>
            </a:pPr>
            <a:r>
              <a:rPr lang="cs-CZ" sz="1600" dirty="0"/>
              <a:t>ústava České republiky (ústavní zákon č. 1/1993 Sb., Ústava České  republiky, ve znění pozdějších předpisů)</a:t>
            </a:r>
          </a:p>
          <a:p>
            <a:pPr lvl="1" algn="just">
              <a:defRPr/>
            </a:pPr>
            <a:r>
              <a:rPr lang="cs-CZ" sz="1600" dirty="0"/>
              <a:t>LSPZ  (usnesení předsednictva  ČNAR č. 2/1993 Sb., o vyhlášení LZPS jako součásti ústavního pořádku ČR, ve znění pozdějších předpisů)</a:t>
            </a:r>
            <a:endParaRPr lang="cs-CZ" sz="18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trestním řízení soudním (trestní řád) (zákon č. 141/1961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odpovědnosti mládeže za protiprávní činy a o soudnictví ve věcech mládeže (zákon č. 218/2003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 odpovědnosti právnických osob a o řízení proti nim (zákon č. 418/2011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</a:t>
            </a:r>
            <a:r>
              <a:rPr lang="cs-CZ" sz="1600" dirty="0"/>
              <a:t>o mezinárodní justiční spolupráci ve věcech trestních (zákon </a:t>
            </a:r>
            <a:r>
              <a:rPr lang="cs-CZ" sz="1600" dirty="0">
                <a:ea typeface="+mn-ea"/>
                <a:cs typeface="+mn-cs"/>
              </a:rPr>
              <a:t>č. 104/2013 Sb.)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obětech trestné činnosti  (zákon č. 45/2013 Sb.)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soudech a soudcích (zákon č. 6/2002 Sb., ve znění pozdějších předpisů)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F36249-2A48-480C-90DA-48EB0345D9B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/>
              <a:t>zákon o státním zastupitelství (zákon č. 283/1993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Policii České republiky (zákon č. 273/2008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výkonu trestu odnětí svobody (zákon č. 169/1999 Sb., ve znění pozdějších předpisů)</a:t>
            </a: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vazby (zákon č. 293/1993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znalcích a tlumočnících (zákon č. 36/1967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Ústavním soudu (zákon č. 182/1993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Probační a mediační službě (zákon č. 257/2000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zvláštní ochraně svědka a dalších osob v souvislosti s trestním řízením (zákon č. 137/2001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zajištění majetku a věcí v trestním řízení (zákon č. 279/2003 Sb., ve znění pozdějších předpisů),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DA8CD9-F85B-4993-8F02-2AB1096E211D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základní mezinárodní dokumenty </a:t>
            </a:r>
          </a:p>
          <a:p>
            <a:pPr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Všeobecná deklarace lidských práv (usnesení č. DE 01/48, 1948)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ochraně lidských práv a základních svobod (1950 a 14 protokolů)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vydávání (1957, dodatkové protokoly 1975, 1978)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vzájemné pomoci v trestních věcech (1959, dodatkové protokoly 1978, 2001)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dohledu nad podmíněně odsouzenými a podmíněně propuštěnými pachateli (1964)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mezinárodní závaznosti trestních rozsudků (1970)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předávání trestního řízení (1972)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potlačování terorismu (1977, doplňující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předávání odsouzených osob (1983, dodatkový protokol 1997)</a:t>
            </a:r>
            <a:endParaRPr lang="cs-CZ" sz="1600" dirty="0"/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E8EFFF-8683-4542-9AEC-C55E019362D7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2600" b="1" dirty="0"/>
            </a:br>
            <a:br>
              <a:rPr lang="cs-CZ" sz="2600" dirty="0"/>
            </a:br>
            <a:br>
              <a:rPr lang="cs-CZ" sz="2600" dirty="0"/>
            </a:br>
            <a:br>
              <a:rPr lang="cs-CZ" sz="2600" b="1" dirty="0"/>
            </a:br>
            <a:r>
              <a:rPr lang="cs-CZ" sz="2600" dirty="0"/>
              <a:t> Pojem trestního práva procesního a trestního řízení, jejich předmět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sz="2000" dirty="0"/>
              <a:t>trestní právo procesní (TPP)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subsystém trestního práva, který v úzké návaznosti na TPH chrání před TČ tím, že upravuje postup orgánů činných v trestním řízení (OČTŘ) a dalších subjektů na řízení zúčastněných, při zjišťování pachatelů TČ, rozhodování o nich a při výkonu těchto rozhodnutí; působí též preventivně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-&gt; právní regulace 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2000" dirty="0"/>
              <a:t>trestní řízení (TŘ)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zákonem upravený postup OČTŘ a dalších subjektů na řízení zúčastněných, při zjišťování skutků majících znaky TČ a jejich pachatelů, při ukládání a výkonu trestních sankcí (trestů, ochranných opatření a opatření), s cílem působit i preventivně -&gt; postup na základě regulace </a:t>
            </a:r>
          </a:p>
          <a:p>
            <a:pPr lvl="1" algn="just">
              <a:defRPr/>
            </a:pP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D930FD-80C8-4614-8BF8-372B576CA067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proti mučení a jinému krutému, nelidskému či ponižujícímu zacházení nebo trestání (1988, dodatkové protokoly 1993)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praní, vyhledávání, zadržování a konfiskaci výnosů ze zločinu (1990)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Trestně právní úmluva o korupci (1999,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trestných činech spáchaných prostřednictvím počítačů (2001,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prevenci terorismu (2005)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nedovolenému obchodu s omamnými a psychotropními látkami (1988)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nadnárodnímu organizovanému zločinu (2000)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E77DA0-1AF5-45D2-9C77-5CC3EE31199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Působnost TrŘ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/>
              <a:t>rozumí se jí  určení okruhu  vztahů, na které dopadají plané a účinné  </a:t>
            </a:r>
            <a:r>
              <a:rPr lang="cs-CZ" sz="1700" dirty="0" err="1"/>
              <a:t>trestněprocesní</a:t>
            </a:r>
            <a:r>
              <a:rPr lang="cs-CZ" sz="1700" dirty="0"/>
              <a:t> normy, tzn. že upravují  jednání subjektů </a:t>
            </a:r>
            <a:r>
              <a:rPr lang="cs-CZ" sz="1700" dirty="0" err="1"/>
              <a:t>trestněprocesních</a:t>
            </a:r>
            <a:r>
              <a:rPr lang="cs-CZ" sz="1700" dirty="0"/>
              <a:t> vztahů podle kritéria času, místa a osoby 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věcná působnost   </a:t>
            </a:r>
          </a:p>
          <a:p>
            <a:pPr lvl="1" algn="just"/>
            <a:r>
              <a:rPr lang="cs-CZ" sz="1500" dirty="0"/>
              <a:t>její rozsah je určen § 1 odst. 1 </a:t>
            </a:r>
            <a:r>
              <a:rPr lang="cs-CZ" sz="1500" dirty="0" err="1"/>
              <a:t>TrŘ</a:t>
            </a:r>
            <a:r>
              <a:rPr lang="cs-CZ" sz="1500" dirty="0"/>
              <a:t>, 1 odst. 1, 3 ZSM a § 1 odst. 1, 2 ZTOPO</a:t>
            </a:r>
          </a:p>
          <a:p>
            <a:pPr lvl="1" algn="just"/>
            <a:r>
              <a:rPr lang="cs-CZ" sz="1500" dirty="0"/>
              <a:t>je výlučně omezen  na trestné činy (zločiny a přečiny) a provinění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časová působnost </a:t>
            </a:r>
          </a:p>
          <a:p>
            <a:pPr lvl="1" algn="just"/>
            <a:r>
              <a:rPr lang="cs-CZ" sz="1500" dirty="0"/>
              <a:t>procesní úkony v průběhu trestního řízení se  provádějí podle trestního řádu  účinného v době, kdy je úkon prováděn </a:t>
            </a:r>
          </a:p>
          <a:p>
            <a:pPr lvl="1" algn="just"/>
            <a:r>
              <a:rPr lang="cs-CZ" sz="1500" dirty="0"/>
              <a:t>podle dřívějšího trestního řádu se budou provádět pouze v případech upravených v § 461 až § 465 </a:t>
            </a:r>
            <a:r>
              <a:rPr lang="cs-CZ" sz="1500" dirty="0" err="1"/>
              <a:t>TrŘ</a:t>
            </a:r>
            <a:r>
              <a:rPr lang="cs-CZ" sz="1500" dirty="0"/>
              <a:t>  (přechodná   a závěrečná ustanovení)</a:t>
            </a:r>
          </a:p>
          <a:p>
            <a:pPr lvl="1" algn="just"/>
            <a:r>
              <a:rPr lang="cs-CZ" sz="1500" dirty="0"/>
              <a:t>ratio </a:t>
            </a:r>
            <a:r>
              <a:rPr lang="cs-CZ" sz="1500" dirty="0" err="1"/>
              <a:t>legis</a:t>
            </a:r>
            <a:r>
              <a:rPr lang="cs-CZ" sz="1500" dirty="0"/>
              <a:t> těchto ustanovení je zajistit  kontinuitu  probíhajícího procesu  a upřednostnit dřívější právní úpravu před pozdější, je-li to pro obviněného  příznivější </a:t>
            </a:r>
          </a:p>
          <a:p>
            <a:pPr lvl="1" algn="just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7BFB37-E975-4D5E-90AE-A998EABCD2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/>
          </a:p>
          <a:p>
            <a:r>
              <a:rPr lang="cs-CZ" sz="1700"/>
              <a:t>místní působnost </a:t>
            </a:r>
          </a:p>
          <a:p>
            <a:pPr lvl="1" algn="just"/>
            <a:r>
              <a:rPr lang="cs-CZ" sz="1500"/>
              <a:t>TrŘ je tzv. lex fori, tj. zákon místa soudu -  jeho ustanovení jsou tedy závazná na území České republiky </a:t>
            </a:r>
          </a:p>
          <a:p>
            <a:pPr lvl="1" algn="just"/>
            <a:r>
              <a:rPr lang="cs-CZ" sz="1500"/>
              <a:t>je tedy  právně bezvýznamné, zda samotný delikt byl spáchán na území České republiky či nikoliv stejně jako zda je obviněný občanem České republiky či nikoliv </a:t>
            </a:r>
          </a:p>
          <a:p>
            <a:pPr algn="just"/>
            <a:endParaRPr lang="cs-CZ" sz="1700"/>
          </a:p>
          <a:p>
            <a:pPr algn="just"/>
            <a:r>
              <a:rPr lang="cs-CZ" sz="1700"/>
              <a:t>osobní působnost </a:t>
            </a:r>
          </a:p>
          <a:p>
            <a:pPr lvl="1" algn="just"/>
            <a:r>
              <a:rPr lang="cs-CZ" sz="1500"/>
              <a:t>zahrnuje osoby, které spadají pod právní režim obsažený v TrŘ, tj. jde o všechny osoby nacházející se v době  probíhajícího řízení  na území České republiky nebo i mimo její teritorium, jde-li zároveň o řízení proti uprchlému, který se mu vyhýbá pobytem v cizině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541D01-A690-45C8-BB3C-7AFC3F6EA627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500"/>
              <a:t>hmotněprávní a procesněprávní exempce </a:t>
            </a:r>
          </a:p>
          <a:p>
            <a:pPr marL="342900" lvl="1" indent="-342900"/>
            <a:endParaRPr lang="cs-CZ" sz="1500"/>
          </a:p>
          <a:p>
            <a:pPr marL="342900" lvl="1" indent="-342900" algn="just"/>
            <a:r>
              <a:rPr lang="cs-CZ" sz="1500"/>
              <a:t>beztrestnost - čl. 27 Ústavy – poslance ani senátora  nelze postihnout pro hlasování a projevy učiněné v PS či Senátu  nebo v jiných orgánech, lze je stíhat jen se souhlasem komory; soudce Ústavního soudu nelze trestně stíhat bez souhlasu Senátu </a:t>
            </a:r>
          </a:p>
          <a:p>
            <a:pPr marL="742950" lvl="2" indent="-342900" algn="just"/>
            <a:r>
              <a:rPr lang="cs-CZ" sz="1400"/>
              <a:t>odepře-li komora souhlas, je trestní stíhání po dobu trvání mandátu vyloučeno</a:t>
            </a:r>
          </a:p>
          <a:p>
            <a:pPr marL="742950" lvl="2" indent="-342900" algn="just">
              <a:buFont typeface="Wingdings" pitchFamily="2" charset="2"/>
              <a:buNone/>
            </a:pPr>
            <a:endParaRPr lang="cs-CZ" sz="1500"/>
          </a:p>
          <a:p>
            <a:pPr marL="342900" lvl="1" indent="-342900" algn="just"/>
            <a:r>
              <a:rPr lang="cs-CZ" sz="1600"/>
              <a:t>nestíhatelnost – čl. 65 Ústavy  - prezidenta republiky nelze zadržet, trestně stíhat ani stíhat pro přestupek nebo jiný správní delikt</a:t>
            </a:r>
          </a:p>
          <a:p>
            <a:pPr marL="742950" lvl="2" indent="-342900" algn="just"/>
            <a:r>
              <a:rPr lang="cs-CZ" sz="1400"/>
              <a:t>prezident republiky může být stíhán pro velezradu, a to před Ústavním soudem na základě žaloby Senátu; trestem může být ztráta prezidentského úřadu a způsobilosti jej znovu nabýt</a:t>
            </a:r>
          </a:p>
          <a:p>
            <a:pPr marL="1200150" lvl="3" indent="-342900" algn="just"/>
            <a:r>
              <a:rPr lang="cs-CZ" sz="1300"/>
              <a:t>velezradou se rozumí  - </a:t>
            </a:r>
            <a:r>
              <a:rPr lang="cs-CZ" sz="1400"/>
              <a:t>jednání prezidenta republiky směřující proti svrchovanosti a celistvosti republiky, jakož i proti jejímu demokratickému řádu</a:t>
            </a:r>
            <a:endParaRPr lang="cs-CZ" sz="1300"/>
          </a:p>
          <a:p>
            <a:pPr marL="742950" lvl="2" indent="-342900" algn="just"/>
            <a:r>
              <a:rPr lang="cs-CZ" sz="1400"/>
              <a:t>prezident republiky není z výkonu své funkce odpovědný</a:t>
            </a:r>
          </a:p>
          <a:p>
            <a:pPr marL="742950" lvl="2" indent="-342900" algn="just"/>
            <a:endParaRPr lang="cs-CZ" sz="1600"/>
          </a:p>
          <a:p>
            <a:r>
              <a:rPr lang="cs-CZ" sz="1500"/>
              <a:t>osoby  požívající  diplomatických výsad a imunit podle mezinárodního práva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BA57DA-DE6A-4F9D-87B2-FC639F0632AB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Aplikace TrŘ 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 dirty="0"/>
          </a:p>
          <a:p>
            <a:pPr algn="just"/>
            <a:r>
              <a:rPr lang="cs-CZ" sz="1600" dirty="0"/>
              <a:t>přímá </a:t>
            </a:r>
          </a:p>
          <a:p>
            <a:pPr algn="just">
              <a:buFont typeface="Wingdings" pitchFamily="2" charset="2"/>
              <a:buNone/>
            </a:pPr>
            <a:endParaRPr lang="cs-CZ" sz="1400" dirty="0"/>
          </a:p>
          <a:p>
            <a:pPr algn="just"/>
            <a:r>
              <a:rPr lang="cs-CZ" sz="1600" dirty="0"/>
              <a:t>přímé použití ustanovení </a:t>
            </a:r>
            <a:r>
              <a:rPr lang="cs-CZ" sz="1600" dirty="0" err="1"/>
              <a:t>TrŘ</a:t>
            </a:r>
            <a:r>
              <a:rPr lang="cs-CZ" sz="1600" dirty="0"/>
              <a:t>, ZSM, ZTOPO v konkrétním řízení, která tomuto typu řízení odpovídají; např. vyšetřování konkrétního TČ …</a:t>
            </a:r>
          </a:p>
          <a:p>
            <a:endParaRPr lang="cs-CZ" sz="1600" dirty="0"/>
          </a:p>
          <a:p>
            <a:pPr algn="just"/>
            <a:r>
              <a:rPr lang="cs-CZ" sz="1600" dirty="0"/>
              <a:t>nepřímá  </a:t>
            </a:r>
          </a:p>
          <a:p>
            <a:pPr algn="just"/>
            <a:endParaRPr lang="cs-CZ" sz="1600" dirty="0"/>
          </a:p>
          <a:p>
            <a:pPr lvl="1" algn="just"/>
            <a:r>
              <a:rPr lang="cs-CZ" sz="1400" dirty="0"/>
              <a:t>nepřímé – analogické – použití </a:t>
            </a:r>
            <a:r>
              <a:rPr lang="cs-CZ" sz="1400" dirty="0" err="1"/>
              <a:t>TrŘ</a:t>
            </a:r>
            <a:r>
              <a:rPr lang="cs-CZ" sz="1400" dirty="0"/>
              <a:t> na konkrétní případ je zpravidla přípustné </a:t>
            </a:r>
          </a:p>
          <a:p>
            <a:endParaRPr lang="cs-CZ" sz="1600" dirty="0"/>
          </a:p>
          <a:p>
            <a:pPr lvl="1" algn="just"/>
            <a:r>
              <a:rPr lang="cs-CZ" sz="1400" dirty="0"/>
              <a:t>pokud jde proti limitům ochrany základních práv a svobod, je nepřípustné; např. cestou analogie nelze rozšiřovat důvody a podmínky vzetí do vazby (vzdor podobnému postavení obviněného a podezřelého nelze podezřelého vzít do vazby, tj. analogicky jako obviněného</a:t>
            </a:r>
          </a:p>
          <a:p>
            <a:pPr lvl="1" algn="just"/>
            <a:endParaRPr lang="cs-CZ" sz="1400" dirty="0"/>
          </a:p>
          <a:p>
            <a:pPr marL="342900" lvl="1" indent="-342900" algn="just">
              <a:buSzPct val="100000"/>
            </a:pPr>
            <a:r>
              <a:rPr lang="cs-CZ" sz="1600" dirty="0">
                <a:ea typeface="+mn-ea"/>
                <a:cs typeface="+mn-cs"/>
              </a:rPr>
              <a:t>srov. např. </a:t>
            </a:r>
            <a:r>
              <a:rPr lang="cs-CZ" sz="1600" dirty="0" err="1">
                <a:ea typeface="+mn-ea"/>
                <a:cs typeface="+mn-cs"/>
              </a:rPr>
              <a:t>Pl</a:t>
            </a:r>
            <a:r>
              <a:rPr lang="cs-CZ" sz="1600" dirty="0">
                <a:ea typeface="+mn-ea"/>
                <a:cs typeface="+mn-cs"/>
              </a:rPr>
              <a:t>. ÚS 32/16 </a:t>
            </a:r>
          </a:p>
          <a:p>
            <a:pPr lvl="1" algn="just"/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87B467B-4483-455E-922C-716F2E04955C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651406"/>
            <a:ext cx="8086635" cy="647700"/>
          </a:xfrm>
        </p:spPr>
        <p:txBody>
          <a:bodyPr/>
          <a:lstStyle/>
          <a:p>
            <a:pPr eaLnBrk="1" hangingPunct="1"/>
            <a:r>
              <a:rPr lang="cs-CZ" dirty="0"/>
              <a:t>Trestní řád -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 rtlCol="0">
            <a:normAutofit/>
          </a:bodyPr>
          <a:lstStyle/>
          <a:p>
            <a:pPr marL="342900" lvl="1" indent="-342900">
              <a:buSzPct val="100000"/>
              <a:defRPr/>
            </a:pPr>
            <a:r>
              <a:rPr lang="cs-CZ" dirty="0">
                <a:ea typeface="+mn-ea"/>
                <a:cs typeface="+mn-cs"/>
              </a:rPr>
              <a:t>dle metody -  jazykový X logický X teleologický X historický</a:t>
            </a:r>
          </a:p>
          <a:p>
            <a:pPr marL="342900" lvl="1" indent="-342900">
              <a:buSzPct val="100000"/>
              <a:defRPr/>
            </a:pPr>
            <a:endParaRPr lang="cs-CZ" dirty="0">
              <a:ea typeface="+mn-ea"/>
              <a:cs typeface="+mn-cs"/>
            </a:endParaRPr>
          </a:p>
          <a:p>
            <a:pPr marL="342900" lvl="1" indent="-342900">
              <a:buSzPct val="100000"/>
              <a:defRPr/>
            </a:pPr>
            <a:r>
              <a:rPr lang="cs-CZ" dirty="0">
                <a:ea typeface="+mn-ea"/>
                <a:cs typeface="+mn-cs"/>
              </a:rPr>
              <a:t>dle subjektu - autentický X legální X oficiální X autoritativní X doktrinální </a:t>
            </a:r>
          </a:p>
          <a:p>
            <a:pPr marL="342900" lvl="1" indent="-342900">
              <a:buSzPct val="100000"/>
              <a:defRPr/>
            </a:pPr>
            <a:endParaRPr lang="cs-CZ" dirty="0">
              <a:ea typeface="+mn-ea"/>
              <a:cs typeface="+mn-cs"/>
            </a:endParaRPr>
          </a:p>
          <a:p>
            <a:pPr marL="342900" lvl="1" indent="-342900">
              <a:buSzPct val="100000"/>
              <a:defRPr/>
            </a:pPr>
            <a:r>
              <a:rPr lang="cs-CZ" dirty="0">
                <a:ea typeface="+mn-ea"/>
                <a:cs typeface="+mn-cs"/>
              </a:rPr>
              <a:t>dle rozsahu – zužující (restriktivní) X doslovný (adekvátní) X rozšiřující (extenzivní) </a:t>
            </a:r>
          </a:p>
          <a:p>
            <a:pPr marL="342900" lvl="1" indent="-342900">
              <a:buSzPct val="100000"/>
              <a:defRPr/>
            </a:pPr>
            <a:endParaRPr lang="cs-CZ" dirty="0">
              <a:ea typeface="+mn-ea"/>
              <a:cs typeface="+mn-cs"/>
            </a:endParaRPr>
          </a:p>
          <a:p>
            <a:pPr marL="342900" lvl="1" indent="-342900">
              <a:buSzPct val="100000"/>
              <a:defRPr/>
            </a:pPr>
            <a:r>
              <a:rPr lang="cs-CZ" dirty="0">
                <a:ea typeface="+mn-ea"/>
                <a:cs typeface="+mn-cs"/>
              </a:rPr>
              <a:t>vždy musí být  </a:t>
            </a:r>
            <a:r>
              <a:rPr lang="cs-CZ" dirty="0" err="1">
                <a:ea typeface="+mn-ea"/>
                <a:cs typeface="+mn-cs"/>
              </a:rPr>
              <a:t>eurokonformní</a:t>
            </a:r>
            <a:r>
              <a:rPr lang="cs-CZ" dirty="0">
                <a:ea typeface="+mn-ea"/>
                <a:cs typeface="+mn-cs"/>
              </a:rPr>
              <a:t>, ústavně-konformní a neměl by se důvodně odchylovat od sjednoceného výkladu, atd.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A77ED4A-DC8A-4DDE-A881-8187E4D71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7447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676805"/>
            <a:ext cx="8086635" cy="647700"/>
          </a:xfrm>
        </p:spPr>
        <p:txBody>
          <a:bodyPr/>
          <a:lstStyle/>
          <a:p>
            <a:pPr eaLnBrk="1" hangingPunct="1"/>
            <a:r>
              <a:rPr lang="cs-CZ" dirty="0"/>
              <a:t>Trestní řád – výklad dle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 rtlCol="0">
            <a:normAutofit/>
          </a:bodyPr>
          <a:lstStyle/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jazykový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gramatický, stylistický, sémantický</a:t>
            </a:r>
          </a:p>
          <a:p>
            <a:pPr lvl="1">
              <a:lnSpc>
                <a:spcPct val="80000"/>
              </a:lnSpc>
              <a:defRPr/>
            </a:pPr>
            <a:endParaRPr lang="cs-CZ" sz="2000" dirty="0"/>
          </a:p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logický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i="1" dirty="0" err="1"/>
              <a:t>argumentum</a:t>
            </a:r>
            <a:r>
              <a:rPr lang="cs-CZ" sz="2000" i="1" dirty="0"/>
              <a:t> a </a:t>
            </a:r>
            <a:r>
              <a:rPr lang="cs-CZ" sz="2000" i="1" dirty="0" err="1"/>
              <a:t>maiori</a:t>
            </a:r>
            <a:r>
              <a:rPr lang="cs-CZ" sz="2000" i="1" dirty="0"/>
              <a:t> ad minor, a </a:t>
            </a:r>
            <a:r>
              <a:rPr lang="cs-CZ" sz="2000" i="1" dirty="0" err="1"/>
              <a:t>similii</a:t>
            </a:r>
            <a:r>
              <a:rPr lang="cs-CZ" sz="2000" i="1" dirty="0"/>
              <a:t>, e </a:t>
            </a:r>
            <a:r>
              <a:rPr lang="cs-CZ" sz="2000" i="1" dirty="0" err="1"/>
              <a:t>silentio</a:t>
            </a:r>
            <a:r>
              <a:rPr lang="cs-CZ" sz="2000" i="1" dirty="0"/>
              <a:t> </a:t>
            </a:r>
            <a:r>
              <a:rPr lang="cs-CZ" sz="2000" i="1" dirty="0" err="1"/>
              <a:t>legis</a:t>
            </a:r>
            <a:r>
              <a:rPr lang="cs-CZ" sz="2000" i="1" dirty="0"/>
              <a:t>, a </a:t>
            </a:r>
            <a:r>
              <a:rPr lang="cs-CZ" sz="2000" i="1" dirty="0" err="1"/>
              <a:t>fortiori</a:t>
            </a:r>
            <a:r>
              <a:rPr lang="cs-CZ" sz="2000" i="1" dirty="0"/>
              <a:t> </a:t>
            </a:r>
            <a:r>
              <a:rPr lang="cs-CZ" sz="2000" dirty="0"/>
              <a:t>atd.</a:t>
            </a:r>
          </a:p>
          <a:p>
            <a:pPr lvl="1">
              <a:lnSpc>
                <a:spcPct val="80000"/>
              </a:lnSpc>
              <a:defRPr/>
            </a:pPr>
            <a:endParaRPr lang="cs-CZ" sz="2000" dirty="0"/>
          </a:p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teleologický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podle účelu – vychází se z úmyslu zákonodárce a následného vývoje institutu</a:t>
            </a:r>
          </a:p>
          <a:p>
            <a:pPr lvl="1">
              <a:lnSpc>
                <a:spcPct val="80000"/>
              </a:lnSpc>
              <a:defRPr/>
            </a:pPr>
            <a:endParaRPr lang="cs-CZ" sz="2000" dirty="0"/>
          </a:p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historický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jak se institut vyvíjel – např. zmírňování podmínek vazby</a:t>
            </a:r>
          </a:p>
          <a:p>
            <a:pPr lvl="1">
              <a:lnSpc>
                <a:spcPct val="80000"/>
              </a:lnSpc>
              <a:defRPr/>
            </a:pPr>
            <a:endParaRPr lang="cs-CZ" sz="2000" dirty="0"/>
          </a:p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komparativní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inspirace zahraničním či jinými procesními </a:t>
            </a:r>
            <a:r>
              <a:rPr lang="cs-CZ" sz="2000" dirty="0" err="1"/>
              <a:t>odv</a:t>
            </a:r>
            <a:r>
              <a:rPr lang="cs-CZ" sz="2000" dirty="0"/>
              <a:t>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E498732-AEF5-48C0-AF8F-D54C30A23A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3776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676805"/>
            <a:ext cx="8086635" cy="647700"/>
          </a:xfrm>
        </p:spPr>
        <p:txBody>
          <a:bodyPr/>
          <a:lstStyle/>
          <a:p>
            <a:pPr eaLnBrk="1" hangingPunct="1"/>
            <a:r>
              <a:rPr lang="cs-CZ" dirty="0"/>
              <a:t>Trestní řád – výklad dle subjektu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 rtlCol="0">
            <a:normAutofit/>
          </a:bodyPr>
          <a:lstStyle/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autentický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vykládá, kdo vydal – patří sem legální definice?</a:t>
            </a:r>
          </a:p>
          <a:p>
            <a:pPr lvl="1">
              <a:lnSpc>
                <a:spcPct val="80000"/>
              </a:lnSpc>
              <a:defRPr/>
            </a:pPr>
            <a:endParaRPr lang="cs-CZ" sz="2000" dirty="0"/>
          </a:p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legální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vykládá, kdo k tomu byl výslovně určen zákonem</a:t>
            </a:r>
          </a:p>
          <a:p>
            <a:pPr lvl="1">
              <a:lnSpc>
                <a:spcPct val="80000"/>
              </a:lnSpc>
              <a:defRPr/>
            </a:pPr>
            <a:endParaRPr lang="cs-CZ" sz="2000" dirty="0"/>
          </a:p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oficiální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vykládá nadřízený orgán v rámci hierarchie </a:t>
            </a:r>
          </a:p>
          <a:p>
            <a:pPr lvl="1">
              <a:lnSpc>
                <a:spcPct val="80000"/>
              </a:lnSpc>
              <a:defRPr/>
            </a:pPr>
            <a:endParaRPr lang="cs-CZ" sz="2000" dirty="0"/>
          </a:p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autoritativní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závazný v konkrétním případě</a:t>
            </a:r>
          </a:p>
          <a:p>
            <a:pPr lvl="1">
              <a:lnSpc>
                <a:spcPct val="80000"/>
              </a:lnSpc>
              <a:defRPr/>
            </a:pPr>
            <a:endParaRPr lang="cs-CZ" sz="2000" dirty="0"/>
          </a:p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doktrinální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výklad teoretiky a právními badateli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C3DAC30-2A90-430A-BF0E-17C11E302B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0286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B1E06-3F57-4066-9D6F-F1EA16CDA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Toť vše, děkuji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9FC5E3-A66E-4D29-AD1E-5B28B6DDD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867" y="2017713"/>
            <a:ext cx="8534400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JUDr. Jan Provazník, Ph.D.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Katedra trestního práva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Právnická fakulta Masarykovy univerzity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Veveří 158/70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611 80 Brno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hlinkClick r:id="rId2"/>
              </a:rPr>
              <a:t>jan.provaznik@law.muni.cz</a:t>
            </a:r>
            <a:endParaRPr lang="cs-CZ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i="1" dirty="0"/>
              <a:t>Při tvorbě této prezentace byly s laskavým svolením doc. JUDr. Marka Fryštáka, Ph.D., využity části jeho prezentací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7838496-CD9B-45CA-9324-AC64D2B003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656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057365" y="778406"/>
            <a:ext cx="8086635" cy="647700"/>
          </a:xfrm>
        </p:spPr>
        <p:txBody>
          <a:bodyPr/>
          <a:lstStyle/>
          <a:p>
            <a:pPr eaLnBrk="1" hangingPunct="1"/>
            <a:r>
              <a:rPr lang="cs-CZ" dirty="0"/>
              <a:t>Historický vývoj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 rtlCol="0">
            <a:normAutofit/>
          </a:bodyPr>
          <a:lstStyle/>
          <a:p>
            <a:pPr marL="342900" lvl="1" indent="-342900" algn="just">
              <a:buSzPct val="100000"/>
              <a:defRPr/>
            </a:pPr>
            <a:r>
              <a:rPr lang="cs-CZ" dirty="0">
                <a:ea typeface="+mn-ea"/>
                <a:cs typeface="+mn-cs"/>
              </a:rPr>
              <a:t>V nejstarších dobách soukromoprávní povaha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TČ jako konflikt mezi pachatelem a obětí, resp. její rodinou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svépomoc, případně „soukromoprávní“ žaloba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existence </a:t>
            </a:r>
            <a:r>
              <a:rPr lang="cs-CZ" sz="2000" dirty="0" err="1"/>
              <a:t>ordálů</a:t>
            </a:r>
            <a:r>
              <a:rPr lang="cs-CZ" sz="2000" dirty="0"/>
              <a:t>, tortury atd.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stát stíhá toliko trestné činy </a:t>
            </a:r>
            <a:r>
              <a:rPr lang="cs-CZ" sz="2000" i="1" dirty="0" err="1"/>
              <a:t>laese</a:t>
            </a:r>
            <a:r>
              <a:rPr lang="cs-CZ" sz="2000" i="1" dirty="0"/>
              <a:t> </a:t>
            </a:r>
            <a:r>
              <a:rPr lang="cs-CZ" sz="2000" i="1" dirty="0" err="1"/>
              <a:t>maiestatis</a:t>
            </a:r>
            <a:endParaRPr lang="cs-CZ" sz="2000" i="1" dirty="0"/>
          </a:p>
          <a:p>
            <a:pPr lvl="1" algn="just">
              <a:lnSpc>
                <a:spcPct val="90000"/>
              </a:lnSpc>
              <a:defRPr/>
            </a:pPr>
            <a:endParaRPr lang="cs-CZ" sz="2000" dirty="0"/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Patrný právní partikularismus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zemské právo, městské právo (včetně práva hrdelního), církevní právo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sjednocení až v období tzv. osvícenského absolutismu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F8F29ED-5F1F-4FA9-898A-F5F60C0B79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924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738189" y="846139"/>
            <a:ext cx="8086635" cy="647700"/>
          </a:xfrm>
        </p:spPr>
        <p:txBody>
          <a:bodyPr/>
          <a:lstStyle/>
          <a:p>
            <a:pPr eaLnBrk="1" hangingPunct="1"/>
            <a:r>
              <a:rPr lang="cs-CZ" dirty="0"/>
              <a:t>Historický vývoj a současné místo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 rtlCol="0">
            <a:normAutofit/>
          </a:bodyPr>
          <a:lstStyle/>
          <a:p>
            <a:pPr marL="342900" lvl="1" indent="-342900" algn="just">
              <a:buSzPct val="100000"/>
              <a:defRPr/>
            </a:pPr>
            <a:r>
              <a:rPr lang="cs-CZ" dirty="0">
                <a:ea typeface="+mn-ea"/>
                <a:cs typeface="+mn-cs"/>
              </a:rPr>
              <a:t>Součást kontinentální právní kultury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trestní řízení tzv. inkvizičního charakteru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původ v kanonickém řízení před církevními soudy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-&gt; původně neveřejnost, písemnost, absence dělby rolí mezi soud a strany, formální teorie průvodní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soud měl za úkol dopátrat se materiální pravdy a podle ní rozhodnout -&gt; </a:t>
            </a:r>
            <a:r>
              <a:rPr lang="cs-CZ" sz="2000" b="1" dirty="0"/>
              <a:t>tento rys platí dodnes</a:t>
            </a:r>
          </a:p>
          <a:p>
            <a:pPr lvl="1" algn="just">
              <a:lnSpc>
                <a:spcPct val="90000"/>
              </a:lnSpc>
              <a:defRPr/>
            </a:pPr>
            <a:endParaRPr lang="cs-CZ" sz="2000" b="1" dirty="0"/>
          </a:p>
          <a:p>
            <a:pPr marL="342900" lvl="1" indent="-342900" algn="just">
              <a:buSzPct val="100000"/>
              <a:defRPr/>
            </a:pPr>
            <a:r>
              <a:rPr lang="cs-CZ" dirty="0">
                <a:ea typeface="+mn-ea"/>
                <a:cs typeface="+mn-cs"/>
              </a:rPr>
              <a:t>V současnosti stále silnější narušení koncepce 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průnik cizích prvků (dohodovací řízení, prvky principu oportunity)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požadavky vyplývající z práva EU (např. tzv. rozšířené konfiskace – srov. § 358a </a:t>
            </a:r>
            <a:r>
              <a:rPr lang="cs-CZ" sz="2000" dirty="0" err="1"/>
              <a:t>tr</a:t>
            </a:r>
            <a:r>
              <a:rPr lang="cs-CZ" sz="2000" dirty="0"/>
              <a:t>. ř.)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požadavky vyplývající z judikatury ESLP (srov. např. rozsudek Eremiášová a Pechová proti ČR -&gt; vznik GIBS)</a:t>
            </a:r>
          </a:p>
          <a:p>
            <a:pPr marL="742950" lvl="2" indent="-3429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F578359-F57A-4BC6-97AE-5B58949CE9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2706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 b="1" dirty="0"/>
              <a:t>Trestní právo procesní jako </a:t>
            </a:r>
            <a:r>
              <a:rPr lang="cs-CZ" sz="2600" b="1" dirty="0" err="1"/>
              <a:t>subodvětví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Soubor </a:t>
            </a:r>
            <a:r>
              <a:rPr lang="cs-CZ" dirty="0" err="1">
                <a:ea typeface="+mn-ea"/>
                <a:cs typeface="+mn-cs"/>
              </a:rPr>
              <a:t>trestněprocesních</a:t>
            </a:r>
            <a:r>
              <a:rPr lang="cs-CZ" dirty="0">
                <a:ea typeface="+mn-ea"/>
                <a:cs typeface="+mn-cs"/>
              </a:rPr>
              <a:t> norem, jimiž se upravuje vznik, změna a zánik </a:t>
            </a:r>
            <a:r>
              <a:rPr lang="cs-CZ" dirty="0" err="1">
                <a:ea typeface="+mn-ea"/>
                <a:cs typeface="+mn-cs"/>
              </a:rPr>
              <a:t>trestněprocesních</a:t>
            </a:r>
            <a:r>
              <a:rPr lang="cs-CZ" dirty="0">
                <a:ea typeface="+mn-ea"/>
                <a:cs typeface="+mn-cs"/>
              </a:rPr>
              <a:t> vztahů</a:t>
            </a:r>
          </a:p>
          <a:p>
            <a:pPr marL="342900" lvl="1" indent="-34290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3000" dirty="0"/>
          </a:p>
          <a:p>
            <a:pPr marL="342900" lvl="1" indent="-342900">
              <a:lnSpc>
                <a:spcPct val="80000"/>
              </a:lnSpc>
              <a:buSzPct val="100000"/>
              <a:defRPr/>
            </a:pPr>
            <a:r>
              <a:rPr lang="cs-CZ" dirty="0" err="1">
                <a:ea typeface="+mn-ea"/>
                <a:cs typeface="+mn-cs"/>
              </a:rPr>
              <a:t>Trestněprocesní</a:t>
            </a:r>
            <a:r>
              <a:rPr lang="cs-CZ" dirty="0">
                <a:ea typeface="+mn-ea"/>
                <a:cs typeface="+mn-cs"/>
              </a:rPr>
              <a:t> vztahy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hlavní: mezi OČTŘ a osobou, proti níž se řízení vede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vedlejší: mezi OČTŘ navzájem a mezi OČTŘ a třetími osobami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cílem je zjistit, zda vznikl trestněprávní vztah (odpovědností či mimoodpovědnostní) </a:t>
            </a:r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D930FD-80C8-4614-8BF8-372B576CA067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1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Účel a funkce TPP, TŘ a </a:t>
            </a:r>
            <a:r>
              <a:rPr lang="cs-CZ" b="1" dirty="0" err="1"/>
              <a:t>TrŘ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700" dirty="0"/>
              <a:t>účel (funkce) TPP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zajistit optimální úpravu trestního řízení vedoucí k naplnění účelu trestního řízení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vyvážení ochrany oprávněných zájmů jednotlivců a pravomocí OČTŘ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efektivní nastavení trestně-procesních vztahů 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700" dirty="0"/>
              <a:t>účel TŘ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zajistit, aby všechny trestné činy byly zjištěny a jejich pachatelé při respektu k jejich právům usvědčeni a zároveň aby nebyl uznán vinným nikdo, kdo by nebyl pachatelem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uložit a vykonat (pokud možno) spravedlivé trestní sankce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prevence TČ a upevňování zákonnosti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chránit oprávněné zájmy poškozených</a:t>
            </a:r>
          </a:p>
          <a:p>
            <a:pPr algn="just"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účel </a:t>
            </a:r>
            <a:r>
              <a:rPr lang="cs-CZ" sz="1700" dirty="0" err="1"/>
              <a:t>TrŘ</a:t>
            </a:r>
            <a:r>
              <a:rPr lang="cs-CZ" sz="1700" dirty="0"/>
              <a:t> (§ 1)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upravit TŘ, aby plnilo svůj účel podle TPP</a:t>
            </a:r>
          </a:p>
          <a:p>
            <a:pPr algn="just">
              <a:defRPr/>
            </a:pP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37A66C-B7A2-45B2-BF23-DA59AE2440B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Předmět trestního práva procesního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SzPct val="100000"/>
              <a:defRPr/>
            </a:pPr>
            <a:r>
              <a:rPr lang="cs-CZ" dirty="0">
                <a:ea typeface="+mn-ea"/>
                <a:cs typeface="+mn-cs"/>
              </a:rPr>
              <a:t>úprava právních vztahů mezi OČTŘ navzájem a mezi OČTŘ a jinými subjekty zúčastněnými na trestním řízení při prosazování norem trestního práva hmotného, resp. při zajišťování naplňování účelu trestního řízení</a:t>
            </a:r>
          </a:p>
          <a:p>
            <a:pPr marL="342900" lvl="1" indent="-342900" algn="just">
              <a:buSzPct val="100000"/>
              <a:defRPr/>
            </a:pPr>
            <a:r>
              <a:rPr lang="cs-CZ" dirty="0">
                <a:ea typeface="+mn-ea"/>
                <a:cs typeface="+mn-cs"/>
              </a:rPr>
              <a:t>je to předmět právní regulace</a:t>
            </a:r>
          </a:p>
          <a:p>
            <a:pPr algn="just">
              <a:defRPr/>
            </a:pP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37A66C-B7A2-45B2-BF23-DA59AE2440B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289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Předmět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100000"/>
              <a:defRPr/>
            </a:pPr>
            <a:r>
              <a:rPr lang="cs-CZ" dirty="0">
                <a:ea typeface="+mn-ea"/>
                <a:cs typeface="+mn-cs"/>
              </a:rPr>
              <a:t>Skutek</a:t>
            </a:r>
          </a:p>
          <a:p>
            <a:pPr marL="342900" lvl="1" indent="-342900">
              <a:buSzPct val="100000"/>
              <a:defRPr/>
            </a:pPr>
            <a:r>
              <a:rPr lang="cs-CZ" dirty="0">
                <a:ea typeface="+mn-ea"/>
                <a:cs typeface="+mn-cs"/>
              </a:rPr>
              <a:t>čím se OČTŘ v řízení zabývají primárně: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Stal se skutek?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Je skutek trestným činem?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Kdo jej spáchal? 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Jaký právní následek (typicky trest) pachateli uložit?</a:t>
            </a:r>
          </a:p>
          <a:p>
            <a:pPr marL="342900" lvl="1" indent="-342900">
              <a:buSzPct val="100000"/>
              <a:defRPr/>
            </a:pPr>
            <a:r>
              <a:rPr lang="cs-CZ" dirty="0">
                <a:ea typeface="+mn-ea"/>
                <a:cs typeface="+mn-cs"/>
              </a:rPr>
              <a:t>čím sekundárně: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výkon trestů a ochranných opatření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rozhodování o nárocích poškozeného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objasňování příčin trestné činnosti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zajišťování řádného průběhu řízení</a:t>
            </a:r>
          </a:p>
          <a:p>
            <a:pPr algn="just">
              <a:defRPr/>
            </a:pP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37A66C-B7A2-45B2-BF23-DA59AE2440B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400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Cíl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Spravedlivé rozhodnutí</a:t>
            </a:r>
          </a:p>
          <a:p>
            <a:pPr lvl="1">
              <a:defRPr/>
            </a:pPr>
            <a:r>
              <a:rPr lang="cs-CZ" sz="2000" dirty="0"/>
              <a:t>potrestat viníky (potrestat vše, co je trestné)</a:t>
            </a:r>
          </a:p>
          <a:p>
            <a:pPr lvl="1">
              <a:defRPr/>
            </a:pPr>
            <a:r>
              <a:rPr lang="cs-CZ" sz="2000" dirty="0"/>
              <a:t>zprostit nevinné (netrestat nic, co není trestné)</a:t>
            </a:r>
          </a:p>
          <a:p>
            <a:pPr lvl="1">
              <a:defRPr/>
            </a:pPr>
            <a:r>
              <a:rPr lang="cs-CZ" sz="2000" dirty="0"/>
              <a:t>&gt; naplnění trestního práva hmotného </a:t>
            </a:r>
          </a:p>
          <a:p>
            <a:pPr lvl="1">
              <a:defRPr/>
            </a:pPr>
            <a:endParaRPr lang="cs-CZ" sz="2000" dirty="0"/>
          </a:p>
          <a:p>
            <a:pPr>
              <a:defRPr/>
            </a:pPr>
            <a:r>
              <a:rPr lang="cs-CZ" dirty="0"/>
              <a:t>Dosažené zákonným postupem</a:t>
            </a:r>
          </a:p>
          <a:p>
            <a:pPr lvl="1">
              <a:defRPr/>
            </a:pPr>
            <a:r>
              <a:rPr lang="cs-CZ" sz="2000" dirty="0"/>
              <a:t>respekt k základním právům a oprávněný zájmům jedince   </a:t>
            </a:r>
          </a:p>
          <a:p>
            <a:pPr lvl="1">
              <a:defRPr/>
            </a:pPr>
            <a:r>
              <a:rPr lang="cs-CZ" sz="2000" dirty="0"/>
              <a:t>garance proti zneužití veřejné moci</a:t>
            </a:r>
          </a:p>
          <a:p>
            <a:pPr lvl="1">
              <a:defRPr/>
            </a:pPr>
            <a:endParaRPr lang="cs-CZ" sz="2000" dirty="0"/>
          </a:p>
          <a:p>
            <a:pPr marL="342900" lvl="1" indent="-342900">
              <a:buSzPct val="100000"/>
              <a:defRPr/>
            </a:pPr>
            <a:r>
              <a:rPr lang="cs-CZ" dirty="0">
                <a:ea typeface="+mn-ea"/>
                <a:cs typeface="+mn-cs"/>
              </a:rPr>
              <a:t>Sama o sobě pozbývá legitimity prvá část, smyslu druhá      </a:t>
            </a:r>
          </a:p>
          <a:p>
            <a:pPr algn="just">
              <a:defRPr/>
            </a:pP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37A66C-B7A2-45B2-BF23-DA59AE2440B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44770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271</TotalTime>
  <Words>2577</Words>
  <Application>Microsoft Office PowerPoint</Application>
  <PresentationFormat>Předvádění na obrazovce (4:3)</PresentationFormat>
  <Paragraphs>339</Paragraphs>
  <Slides>28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Základy trestního práva procesního I     Úvodní výklady   </vt:lpstr>
      <vt:lpstr>     Pojem trestního práva procesního a trestního řízení, jejich předmět</vt:lpstr>
      <vt:lpstr>Historický vývoj TPP</vt:lpstr>
      <vt:lpstr>Historický vývoj a současné místo TPP</vt:lpstr>
      <vt:lpstr>Trestní právo procesní jako subodvětví</vt:lpstr>
      <vt:lpstr>Účel a funkce TPP, TŘ a TrŘ </vt:lpstr>
      <vt:lpstr>Předmět trestního práva procesního</vt:lpstr>
      <vt:lpstr>Předmět trestního řízení</vt:lpstr>
      <vt:lpstr>Cíl trestního řízení</vt:lpstr>
      <vt:lpstr>  Místo trestního práva (hmotného a procesního) v právním řádu</vt:lpstr>
      <vt:lpstr>Vztah trestního práva hmotného a procesního</vt:lpstr>
      <vt:lpstr>TPP a související neprávní obory (kriminologie, penologie, kriminalistika)</vt:lpstr>
      <vt:lpstr>Vnitrostátní prameny TPP</vt:lpstr>
      <vt:lpstr>Prezentace aplikace PowerPoint</vt:lpstr>
      <vt:lpstr>Prezentace aplikace PowerPoint</vt:lpstr>
      <vt:lpstr>Prezentace aplikace PowerPoint</vt:lpstr>
      <vt:lpstr>Prameny trestního práva procesního</vt:lpstr>
      <vt:lpstr>Prezentace aplikace PowerPoint</vt:lpstr>
      <vt:lpstr>Prezentace aplikace PowerPoint</vt:lpstr>
      <vt:lpstr>Prezentace aplikace PowerPoint</vt:lpstr>
      <vt:lpstr>Působnost TrŘ</vt:lpstr>
      <vt:lpstr>Prezentace aplikace PowerPoint</vt:lpstr>
      <vt:lpstr>Prezentace aplikace PowerPoint</vt:lpstr>
      <vt:lpstr>Aplikace TrŘ </vt:lpstr>
      <vt:lpstr>Trestní řád - výklad</vt:lpstr>
      <vt:lpstr>Trestní řád – výklad dle metody</vt:lpstr>
      <vt:lpstr>Trestní řád – výklad dle subjektu</vt:lpstr>
      <vt:lpstr>Toť vše, děkuji za pozornost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Admin</cp:lastModifiedBy>
  <cp:revision>42</cp:revision>
  <cp:lastPrinted>1601-01-01T00:00:00Z</cp:lastPrinted>
  <dcterms:created xsi:type="dcterms:W3CDTF">2016-07-26T14:03:44Z</dcterms:created>
  <dcterms:modified xsi:type="dcterms:W3CDTF">2018-03-02T07:55:04Z</dcterms:modified>
</cp:coreProperties>
</file>