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52"/>
  </p:notesMasterIdLst>
  <p:sldIdLst>
    <p:sldId id="256" r:id="rId2"/>
    <p:sldId id="296" r:id="rId3"/>
    <p:sldId id="292" r:id="rId4"/>
    <p:sldId id="297" r:id="rId5"/>
    <p:sldId id="301" r:id="rId6"/>
    <p:sldId id="326" r:id="rId7"/>
    <p:sldId id="327" r:id="rId8"/>
    <p:sldId id="298" r:id="rId9"/>
    <p:sldId id="299" r:id="rId10"/>
    <p:sldId id="335" r:id="rId11"/>
    <p:sldId id="336" r:id="rId12"/>
    <p:sldId id="337" r:id="rId13"/>
    <p:sldId id="300" r:id="rId14"/>
    <p:sldId id="334" r:id="rId15"/>
    <p:sldId id="339" r:id="rId16"/>
    <p:sldId id="338" r:id="rId17"/>
    <p:sldId id="294" r:id="rId18"/>
    <p:sldId id="302" r:id="rId19"/>
    <p:sldId id="328" r:id="rId20"/>
    <p:sldId id="303" r:id="rId21"/>
    <p:sldId id="281" r:id="rId22"/>
    <p:sldId id="329" r:id="rId23"/>
    <p:sldId id="304" r:id="rId24"/>
    <p:sldId id="330" r:id="rId25"/>
    <p:sldId id="331" r:id="rId26"/>
    <p:sldId id="332" r:id="rId27"/>
    <p:sldId id="305" r:id="rId28"/>
    <p:sldId id="333" r:id="rId29"/>
    <p:sldId id="295" r:id="rId30"/>
    <p:sldId id="306" r:id="rId31"/>
    <p:sldId id="325" r:id="rId32"/>
    <p:sldId id="307" r:id="rId33"/>
    <p:sldId id="308" r:id="rId34"/>
    <p:sldId id="288" r:id="rId35"/>
    <p:sldId id="289" r:id="rId36"/>
    <p:sldId id="310" r:id="rId37"/>
    <p:sldId id="311" r:id="rId38"/>
    <p:sldId id="312" r:id="rId39"/>
    <p:sldId id="313" r:id="rId40"/>
    <p:sldId id="314" r:id="rId41"/>
    <p:sldId id="315" r:id="rId42"/>
    <p:sldId id="316" r:id="rId43"/>
    <p:sldId id="317" r:id="rId44"/>
    <p:sldId id="318" r:id="rId45"/>
    <p:sldId id="319" r:id="rId46"/>
    <p:sldId id="320" r:id="rId47"/>
    <p:sldId id="321" r:id="rId48"/>
    <p:sldId id="322" r:id="rId49"/>
    <p:sldId id="323" r:id="rId50"/>
    <p:sldId id="324" r:id="rId5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54F3B5-C079-48E5-A53A-9EBBF42D1DCD}" type="doc">
      <dgm:prSet loTypeId="urn:microsoft.com/office/officeart/2005/8/layout/vList2" loCatId="list" qsTypeId="urn:microsoft.com/office/officeart/2005/8/quickstyle/simple5" qsCatId="simple" csTypeId="urn:microsoft.com/office/officeart/2005/8/colors/accent1_3" csCatId="accent1"/>
      <dgm:spPr/>
      <dgm:t>
        <a:bodyPr/>
        <a:lstStyle/>
        <a:p>
          <a:endParaRPr lang="en-US"/>
        </a:p>
      </dgm:t>
    </dgm:pt>
    <dgm:pt modelId="{D64341F5-A1F8-4D93-BB04-7BF5E6858C16}">
      <dgm:prSet/>
      <dgm:spPr/>
      <dgm:t>
        <a:bodyPr/>
        <a:lstStyle/>
        <a:p>
          <a:r>
            <a:rPr lang="cs-CZ" b="1" baseline="0"/>
            <a:t>Aktivní věcná legitimace </a:t>
          </a:r>
          <a:endParaRPr lang="en-US"/>
        </a:p>
      </dgm:t>
    </dgm:pt>
    <dgm:pt modelId="{7FEFB4EB-EAD2-43D4-9B54-A99D90C16166}" type="parTrans" cxnId="{CDDF753F-2EE3-40F8-932A-96115A194F3B}">
      <dgm:prSet/>
      <dgm:spPr/>
      <dgm:t>
        <a:bodyPr/>
        <a:lstStyle/>
        <a:p>
          <a:endParaRPr lang="en-US"/>
        </a:p>
      </dgm:t>
    </dgm:pt>
    <dgm:pt modelId="{DD841981-2EC7-4F61-AE00-7FA7F395EF67}" type="sibTrans" cxnId="{CDDF753F-2EE3-40F8-932A-96115A194F3B}">
      <dgm:prSet/>
      <dgm:spPr/>
      <dgm:t>
        <a:bodyPr/>
        <a:lstStyle/>
        <a:p>
          <a:endParaRPr lang="en-US"/>
        </a:p>
      </dgm:t>
    </dgm:pt>
    <dgm:pt modelId="{0BCB6E4C-5789-4EF8-A97D-B89C9E392D74}">
      <dgm:prSet/>
      <dgm:spPr/>
      <dgm:t>
        <a:bodyPr/>
        <a:lstStyle/>
        <a:p>
          <a:r>
            <a:rPr lang="cs-CZ" baseline="0"/>
            <a:t>žalobce je nositelem subjektivního hmotného práva, které u soudu uplatnil</a:t>
          </a:r>
          <a:endParaRPr lang="en-US"/>
        </a:p>
      </dgm:t>
    </dgm:pt>
    <dgm:pt modelId="{26DAACD4-66EA-448B-8B0E-E1B2C33D0CE4}" type="parTrans" cxnId="{61F64CBD-5C5F-471C-85C2-8DA327B915D5}">
      <dgm:prSet/>
      <dgm:spPr/>
      <dgm:t>
        <a:bodyPr/>
        <a:lstStyle/>
        <a:p>
          <a:endParaRPr lang="en-US"/>
        </a:p>
      </dgm:t>
    </dgm:pt>
    <dgm:pt modelId="{FECF18F4-5CDC-4849-951A-36ED7B63C1BA}" type="sibTrans" cxnId="{61F64CBD-5C5F-471C-85C2-8DA327B915D5}">
      <dgm:prSet/>
      <dgm:spPr/>
      <dgm:t>
        <a:bodyPr/>
        <a:lstStyle/>
        <a:p>
          <a:endParaRPr lang="en-US"/>
        </a:p>
      </dgm:t>
    </dgm:pt>
    <dgm:pt modelId="{1A98EFD6-071A-430B-B6B3-9DA38F001FFC}">
      <dgm:prSet/>
      <dgm:spPr/>
      <dgm:t>
        <a:bodyPr/>
        <a:lstStyle/>
        <a:p>
          <a:r>
            <a:rPr lang="cs-CZ" b="1" baseline="0"/>
            <a:t>Pasivní věcná legitimace</a:t>
          </a:r>
          <a:endParaRPr lang="en-US"/>
        </a:p>
      </dgm:t>
    </dgm:pt>
    <dgm:pt modelId="{A4759C1E-E9E1-482F-8B9B-9C5785350E4E}" type="parTrans" cxnId="{0AD10BF3-EB1B-4ED0-BE08-75A9495C2B66}">
      <dgm:prSet/>
      <dgm:spPr/>
      <dgm:t>
        <a:bodyPr/>
        <a:lstStyle/>
        <a:p>
          <a:endParaRPr lang="en-US"/>
        </a:p>
      </dgm:t>
    </dgm:pt>
    <dgm:pt modelId="{5AAB6F53-9C2B-4853-9E70-7F3A7CD5BD13}" type="sibTrans" cxnId="{0AD10BF3-EB1B-4ED0-BE08-75A9495C2B66}">
      <dgm:prSet/>
      <dgm:spPr/>
      <dgm:t>
        <a:bodyPr/>
        <a:lstStyle/>
        <a:p>
          <a:endParaRPr lang="en-US"/>
        </a:p>
      </dgm:t>
    </dgm:pt>
    <dgm:pt modelId="{0D662EBD-F8B4-450D-8338-6263D6EE1B7B}">
      <dgm:prSet/>
      <dgm:spPr/>
      <dgm:t>
        <a:bodyPr/>
        <a:lstStyle/>
        <a:p>
          <a:r>
            <a:rPr lang="cs-CZ" baseline="0"/>
            <a:t>žalovaný je nositelem subjektivní povinnosti, které se po něm žalobce domáhá nebo která má být určena</a:t>
          </a:r>
          <a:endParaRPr lang="en-US"/>
        </a:p>
      </dgm:t>
    </dgm:pt>
    <dgm:pt modelId="{36C8F333-9AE8-43B6-A677-2E5387662F0D}" type="parTrans" cxnId="{6B75F1D9-891E-4D6D-A5DF-F62F9D683146}">
      <dgm:prSet/>
      <dgm:spPr/>
      <dgm:t>
        <a:bodyPr/>
        <a:lstStyle/>
        <a:p>
          <a:endParaRPr lang="en-US"/>
        </a:p>
      </dgm:t>
    </dgm:pt>
    <dgm:pt modelId="{E32459FE-3E97-4E44-9617-9A320801CA4D}" type="sibTrans" cxnId="{6B75F1D9-891E-4D6D-A5DF-F62F9D683146}">
      <dgm:prSet/>
      <dgm:spPr/>
      <dgm:t>
        <a:bodyPr/>
        <a:lstStyle/>
        <a:p>
          <a:endParaRPr lang="en-US"/>
        </a:p>
      </dgm:t>
    </dgm:pt>
    <dgm:pt modelId="{BB8FA6C7-9ECB-4859-B7D0-F312C9C60778}" type="pres">
      <dgm:prSet presAssocID="{B354F3B5-C079-48E5-A53A-9EBBF42D1DCD}" presName="linear" presStyleCnt="0">
        <dgm:presLayoutVars>
          <dgm:animLvl val="lvl"/>
          <dgm:resizeHandles val="exact"/>
        </dgm:presLayoutVars>
      </dgm:prSet>
      <dgm:spPr/>
    </dgm:pt>
    <dgm:pt modelId="{2D9CBFF9-EF95-40FE-B9E8-A6441AC819EC}" type="pres">
      <dgm:prSet presAssocID="{D64341F5-A1F8-4D93-BB04-7BF5E6858C1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396C3C3-0D50-42F9-9C0F-BA6CFA34C69C}" type="pres">
      <dgm:prSet presAssocID="{D64341F5-A1F8-4D93-BB04-7BF5E6858C16}" presName="childText" presStyleLbl="revTx" presStyleIdx="0" presStyleCnt="2">
        <dgm:presLayoutVars>
          <dgm:bulletEnabled val="1"/>
        </dgm:presLayoutVars>
      </dgm:prSet>
      <dgm:spPr/>
    </dgm:pt>
    <dgm:pt modelId="{568DC745-9CB1-4001-897A-609C79AE7547}" type="pres">
      <dgm:prSet presAssocID="{1A98EFD6-071A-430B-B6B3-9DA38F001FF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EF19E52-2105-4F8C-83BA-B255FB1EF4B8}" type="pres">
      <dgm:prSet presAssocID="{1A98EFD6-071A-430B-B6B3-9DA38F001FFC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D8CEDD01-486C-4BED-AEE5-15C8B3970C11}" type="presOf" srcId="{0D662EBD-F8B4-450D-8338-6263D6EE1B7B}" destId="{4EF19E52-2105-4F8C-83BA-B255FB1EF4B8}" srcOrd="0" destOrd="0" presId="urn:microsoft.com/office/officeart/2005/8/layout/vList2"/>
    <dgm:cxn modelId="{2C45580C-BDFD-4CB1-9A9A-73019D881781}" type="presOf" srcId="{0BCB6E4C-5789-4EF8-A97D-B89C9E392D74}" destId="{6396C3C3-0D50-42F9-9C0F-BA6CFA34C69C}" srcOrd="0" destOrd="0" presId="urn:microsoft.com/office/officeart/2005/8/layout/vList2"/>
    <dgm:cxn modelId="{CDDF753F-2EE3-40F8-932A-96115A194F3B}" srcId="{B354F3B5-C079-48E5-A53A-9EBBF42D1DCD}" destId="{D64341F5-A1F8-4D93-BB04-7BF5E6858C16}" srcOrd="0" destOrd="0" parTransId="{7FEFB4EB-EAD2-43D4-9B54-A99D90C16166}" sibTransId="{DD841981-2EC7-4F61-AE00-7FA7F395EF67}"/>
    <dgm:cxn modelId="{F9D90248-B7D5-42F4-B41A-021C8F8972AC}" type="presOf" srcId="{D64341F5-A1F8-4D93-BB04-7BF5E6858C16}" destId="{2D9CBFF9-EF95-40FE-B9E8-A6441AC819EC}" srcOrd="0" destOrd="0" presId="urn:microsoft.com/office/officeart/2005/8/layout/vList2"/>
    <dgm:cxn modelId="{61F64CBD-5C5F-471C-85C2-8DA327B915D5}" srcId="{D64341F5-A1F8-4D93-BB04-7BF5E6858C16}" destId="{0BCB6E4C-5789-4EF8-A97D-B89C9E392D74}" srcOrd="0" destOrd="0" parTransId="{26DAACD4-66EA-448B-8B0E-E1B2C33D0CE4}" sibTransId="{FECF18F4-5CDC-4849-951A-36ED7B63C1BA}"/>
    <dgm:cxn modelId="{A01E44C3-138B-4290-8F39-FCA4F5414498}" type="presOf" srcId="{1A98EFD6-071A-430B-B6B3-9DA38F001FFC}" destId="{568DC745-9CB1-4001-897A-609C79AE7547}" srcOrd="0" destOrd="0" presId="urn:microsoft.com/office/officeart/2005/8/layout/vList2"/>
    <dgm:cxn modelId="{292A7FD2-C509-4668-B592-384D56E72A48}" type="presOf" srcId="{B354F3B5-C079-48E5-A53A-9EBBF42D1DCD}" destId="{BB8FA6C7-9ECB-4859-B7D0-F312C9C60778}" srcOrd="0" destOrd="0" presId="urn:microsoft.com/office/officeart/2005/8/layout/vList2"/>
    <dgm:cxn modelId="{6B75F1D9-891E-4D6D-A5DF-F62F9D683146}" srcId="{1A98EFD6-071A-430B-B6B3-9DA38F001FFC}" destId="{0D662EBD-F8B4-450D-8338-6263D6EE1B7B}" srcOrd="0" destOrd="0" parTransId="{36C8F333-9AE8-43B6-A677-2E5387662F0D}" sibTransId="{E32459FE-3E97-4E44-9617-9A320801CA4D}"/>
    <dgm:cxn modelId="{0AD10BF3-EB1B-4ED0-BE08-75A9495C2B66}" srcId="{B354F3B5-C079-48E5-A53A-9EBBF42D1DCD}" destId="{1A98EFD6-071A-430B-B6B3-9DA38F001FFC}" srcOrd="1" destOrd="0" parTransId="{A4759C1E-E9E1-482F-8B9B-9C5785350E4E}" sibTransId="{5AAB6F53-9C2B-4853-9E70-7F3A7CD5BD13}"/>
    <dgm:cxn modelId="{F49EC71C-5A4E-4B6A-B55A-77AD4B6BD5FB}" type="presParOf" srcId="{BB8FA6C7-9ECB-4859-B7D0-F312C9C60778}" destId="{2D9CBFF9-EF95-40FE-B9E8-A6441AC819EC}" srcOrd="0" destOrd="0" presId="urn:microsoft.com/office/officeart/2005/8/layout/vList2"/>
    <dgm:cxn modelId="{1A536F3C-F328-433D-8538-0E32342A1105}" type="presParOf" srcId="{BB8FA6C7-9ECB-4859-B7D0-F312C9C60778}" destId="{6396C3C3-0D50-42F9-9C0F-BA6CFA34C69C}" srcOrd="1" destOrd="0" presId="urn:microsoft.com/office/officeart/2005/8/layout/vList2"/>
    <dgm:cxn modelId="{A9F7F1B3-9C60-45F6-9A06-4E22B07CAE8C}" type="presParOf" srcId="{BB8FA6C7-9ECB-4859-B7D0-F312C9C60778}" destId="{568DC745-9CB1-4001-897A-609C79AE7547}" srcOrd="2" destOrd="0" presId="urn:microsoft.com/office/officeart/2005/8/layout/vList2"/>
    <dgm:cxn modelId="{691B3F50-8599-49C2-AF77-46C461FCC82F}" type="presParOf" srcId="{BB8FA6C7-9ECB-4859-B7D0-F312C9C60778}" destId="{4EF19E52-2105-4F8C-83BA-B255FB1EF4B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9D4BBE-9B14-4F85-A46F-2C281308F443}" type="doc">
      <dgm:prSet loTypeId="urn:microsoft.com/office/officeart/2016/7/layout/BasicLinearProcessNumbered" loCatId="process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AEC66F7-C42A-4B37-BBFF-4C11B37A8A31}">
      <dgm:prSet/>
      <dgm:spPr/>
      <dgm:t>
        <a:bodyPr/>
        <a:lstStyle/>
        <a:p>
          <a:r>
            <a:rPr lang="cs-CZ" baseline="0"/>
            <a:t>„Přímé“ procesní nástupnictví</a:t>
          </a:r>
          <a:endParaRPr lang="en-US"/>
        </a:p>
      </dgm:t>
    </dgm:pt>
    <dgm:pt modelId="{1E8DDB0B-4C18-423E-A358-3FC32E3E402A}" type="parTrans" cxnId="{AEC4CCED-78E0-4EDB-A0CF-1E177C9522FA}">
      <dgm:prSet/>
      <dgm:spPr/>
      <dgm:t>
        <a:bodyPr/>
        <a:lstStyle/>
        <a:p>
          <a:endParaRPr lang="en-US"/>
        </a:p>
      </dgm:t>
    </dgm:pt>
    <dgm:pt modelId="{62B96FEC-FAF1-4F16-8DD0-ABBE08118013}" type="sibTrans" cxnId="{AEC4CCED-78E0-4EDB-A0CF-1E177C9522FA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CBF70AAB-81A9-4092-95D6-0070DB9DD2F8}">
      <dgm:prSet/>
      <dgm:spPr/>
      <dgm:t>
        <a:bodyPr/>
        <a:lstStyle/>
        <a:p>
          <a:r>
            <a:rPr lang="cs-CZ" baseline="0"/>
            <a:t>Procesní předpisy zohledňující změny v subjektech hmotněprávního vztahu</a:t>
          </a:r>
          <a:endParaRPr lang="en-US"/>
        </a:p>
      </dgm:t>
    </dgm:pt>
    <dgm:pt modelId="{70B4A3CC-CEC5-4A6E-A1C5-D923C0F40063}" type="parTrans" cxnId="{9B16FCB0-20C7-404B-A0D2-690636E848B9}">
      <dgm:prSet/>
      <dgm:spPr/>
      <dgm:t>
        <a:bodyPr/>
        <a:lstStyle/>
        <a:p>
          <a:endParaRPr lang="en-US"/>
        </a:p>
      </dgm:t>
    </dgm:pt>
    <dgm:pt modelId="{D4E1149A-0DB2-48BC-8A60-680E8C2DB080}" type="sibTrans" cxnId="{9B16FCB0-20C7-404B-A0D2-690636E848B9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70B18D7E-7FF1-411A-988B-4ACDA657138F}">
      <dgm:prSet/>
      <dgm:spPr/>
      <dgm:t>
        <a:bodyPr/>
        <a:lstStyle/>
        <a:p>
          <a:r>
            <a:rPr lang="cs-CZ" baseline="0"/>
            <a:t>Procesní předpisy přehlížející hmotněprávní singulární sukcesi</a:t>
          </a:r>
          <a:endParaRPr lang="en-US"/>
        </a:p>
      </dgm:t>
    </dgm:pt>
    <dgm:pt modelId="{896154CA-A066-4AA8-B864-092D429237D1}" type="parTrans" cxnId="{755F350A-B3C7-489C-87BF-DB54DBF3CB78}">
      <dgm:prSet/>
      <dgm:spPr/>
      <dgm:t>
        <a:bodyPr/>
        <a:lstStyle/>
        <a:p>
          <a:endParaRPr lang="en-US"/>
        </a:p>
      </dgm:t>
    </dgm:pt>
    <dgm:pt modelId="{4C35927D-AF23-4371-8BD6-BE6693228165}" type="sibTrans" cxnId="{755F350A-B3C7-489C-87BF-DB54DBF3CB78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2C6CC895-8DF0-4E4F-B384-BF39C81D28B5}" type="pres">
      <dgm:prSet presAssocID="{7C9D4BBE-9B14-4F85-A46F-2C281308F443}" presName="Name0" presStyleCnt="0">
        <dgm:presLayoutVars>
          <dgm:animLvl val="lvl"/>
          <dgm:resizeHandles val="exact"/>
        </dgm:presLayoutVars>
      </dgm:prSet>
      <dgm:spPr/>
    </dgm:pt>
    <dgm:pt modelId="{9B010756-F48E-4ABB-BB8D-21AC0AC6A3E5}" type="pres">
      <dgm:prSet presAssocID="{0AEC66F7-C42A-4B37-BBFF-4C11B37A8A31}" presName="compositeNode" presStyleCnt="0">
        <dgm:presLayoutVars>
          <dgm:bulletEnabled val="1"/>
        </dgm:presLayoutVars>
      </dgm:prSet>
      <dgm:spPr/>
    </dgm:pt>
    <dgm:pt modelId="{382EC444-A5AF-497D-A795-96C7D87D6A85}" type="pres">
      <dgm:prSet presAssocID="{0AEC66F7-C42A-4B37-BBFF-4C11B37A8A31}" presName="bgRect" presStyleLbl="bgAccFollowNode1" presStyleIdx="0" presStyleCnt="3"/>
      <dgm:spPr/>
    </dgm:pt>
    <dgm:pt modelId="{54A93853-E3D4-4D50-979E-26059BE93016}" type="pres">
      <dgm:prSet presAssocID="{62B96FEC-FAF1-4F16-8DD0-ABBE08118013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16A92A66-5496-4DED-97EA-E46DE8368558}" type="pres">
      <dgm:prSet presAssocID="{0AEC66F7-C42A-4B37-BBFF-4C11B37A8A31}" presName="bottomLine" presStyleLbl="alignNode1" presStyleIdx="1" presStyleCnt="6">
        <dgm:presLayoutVars/>
      </dgm:prSet>
      <dgm:spPr/>
    </dgm:pt>
    <dgm:pt modelId="{7ECB2AE0-0A69-4F07-9C32-647B5518D34B}" type="pres">
      <dgm:prSet presAssocID="{0AEC66F7-C42A-4B37-BBFF-4C11B37A8A31}" presName="nodeText" presStyleLbl="bgAccFollowNode1" presStyleIdx="0" presStyleCnt="3">
        <dgm:presLayoutVars>
          <dgm:bulletEnabled val="1"/>
        </dgm:presLayoutVars>
      </dgm:prSet>
      <dgm:spPr/>
    </dgm:pt>
    <dgm:pt modelId="{0B08D1A6-DEA6-4173-AB92-02EE0E195980}" type="pres">
      <dgm:prSet presAssocID="{62B96FEC-FAF1-4F16-8DD0-ABBE08118013}" presName="sibTrans" presStyleCnt="0"/>
      <dgm:spPr/>
    </dgm:pt>
    <dgm:pt modelId="{3663A5EF-C052-40FA-AE5F-F754DAFFE5D0}" type="pres">
      <dgm:prSet presAssocID="{CBF70AAB-81A9-4092-95D6-0070DB9DD2F8}" presName="compositeNode" presStyleCnt="0">
        <dgm:presLayoutVars>
          <dgm:bulletEnabled val="1"/>
        </dgm:presLayoutVars>
      </dgm:prSet>
      <dgm:spPr/>
    </dgm:pt>
    <dgm:pt modelId="{7EFB66EB-26AB-4C14-B4E1-8B9FDAA5C72C}" type="pres">
      <dgm:prSet presAssocID="{CBF70AAB-81A9-4092-95D6-0070DB9DD2F8}" presName="bgRect" presStyleLbl="bgAccFollowNode1" presStyleIdx="1" presStyleCnt="3"/>
      <dgm:spPr/>
    </dgm:pt>
    <dgm:pt modelId="{D689C044-9D7B-463F-A020-4A0EE5079D6A}" type="pres">
      <dgm:prSet presAssocID="{D4E1149A-0DB2-48BC-8A60-680E8C2DB080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12C5ACA1-2016-48D2-A22F-8B8D1970B4C4}" type="pres">
      <dgm:prSet presAssocID="{CBF70AAB-81A9-4092-95D6-0070DB9DD2F8}" presName="bottomLine" presStyleLbl="alignNode1" presStyleIdx="3" presStyleCnt="6">
        <dgm:presLayoutVars/>
      </dgm:prSet>
      <dgm:spPr/>
    </dgm:pt>
    <dgm:pt modelId="{33760D9E-74A7-4AB0-88AE-0B80300540A2}" type="pres">
      <dgm:prSet presAssocID="{CBF70AAB-81A9-4092-95D6-0070DB9DD2F8}" presName="nodeText" presStyleLbl="bgAccFollowNode1" presStyleIdx="1" presStyleCnt="3">
        <dgm:presLayoutVars>
          <dgm:bulletEnabled val="1"/>
        </dgm:presLayoutVars>
      </dgm:prSet>
      <dgm:spPr/>
    </dgm:pt>
    <dgm:pt modelId="{0D64A335-0831-4163-BD8F-872629D09A3A}" type="pres">
      <dgm:prSet presAssocID="{D4E1149A-0DB2-48BC-8A60-680E8C2DB080}" presName="sibTrans" presStyleCnt="0"/>
      <dgm:spPr/>
    </dgm:pt>
    <dgm:pt modelId="{4A949FA2-D438-4E69-A71F-D83BAF3A0FF9}" type="pres">
      <dgm:prSet presAssocID="{70B18D7E-7FF1-411A-988B-4ACDA657138F}" presName="compositeNode" presStyleCnt="0">
        <dgm:presLayoutVars>
          <dgm:bulletEnabled val="1"/>
        </dgm:presLayoutVars>
      </dgm:prSet>
      <dgm:spPr/>
    </dgm:pt>
    <dgm:pt modelId="{E6E110CC-F955-44C5-B452-9272828F5C9C}" type="pres">
      <dgm:prSet presAssocID="{70B18D7E-7FF1-411A-988B-4ACDA657138F}" presName="bgRect" presStyleLbl="bgAccFollowNode1" presStyleIdx="2" presStyleCnt="3"/>
      <dgm:spPr/>
    </dgm:pt>
    <dgm:pt modelId="{5752EB6C-1264-4B5D-83CD-841F28E95AE4}" type="pres">
      <dgm:prSet presAssocID="{4C35927D-AF23-4371-8BD6-BE6693228165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7496AB7A-4CFC-4E2F-9E47-9E40C257BDD9}" type="pres">
      <dgm:prSet presAssocID="{70B18D7E-7FF1-411A-988B-4ACDA657138F}" presName="bottomLine" presStyleLbl="alignNode1" presStyleIdx="5" presStyleCnt="6">
        <dgm:presLayoutVars/>
      </dgm:prSet>
      <dgm:spPr/>
    </dgm:pt>
    <dgm:pt modelId="{C8ADF859-A6D6-459F-9BA7-6FC9E46581A8}" type="pres">
      <dgm:prSet presAssocID="{70B18D7E-7FF1-411A-988B-4ACDA657138F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E7050509-5F68-4FFA-A8BF-05DFE3683703}" type="presOf" srcId="{0AEC66F7-C42A-4B37-BBFF-4C11B37A8A31}" destId="{7ECB2AE0-0A69-4F07-9C32-647B5518D34B}" srcOrd="1" destOrd="0" presId="urn:microsoft.com/office/officeart/2016/7/layout/BasicLinearProcessNumbered"/>
    <dgm:cxn modelId="{755F350A-B3C7-489C-87BF-DB54DBF3CB78}" srcId="{7C9D4BBE-9B14-4F85-A46F-2C281308F443}" destId="{70B18D7E-7FF1-411A-988B-4ACDA657138F}" srcOrd="2" destOrd="0" parTransId="{896154CA-A066-4AA8-B864-092D429237D1}" sibTransId="{4C35927D-AF23-4371-8BD6-BE6693228165}"/>
    <dgm:cxn modelId="{BDD6CF0A-7C6A-4983-BDCD-451F62D61BDA}" type="presOf" srcId="{7C9D4BBE-9B14-4F85-A46F-2C281308F443}" destId="{2C6CC895-8DF0-4E4F-B384-BF39C81D28B5}" srcOrd="0" destOrd="0" presId="urn:microsoft.com/office/officeart/2016/7/layout/BasicLinearProcessNumbered"/>
    <dgm:cxn modelId="{80467B0B-1ABC-42D8-A799-E98D4F878EF2}" type="presOf" srcId="{70B18D7E-7FF1-411A-988B-4ACDA657138F}" destId="{E6E110CC-F955-44C5-B452-9272828F5C9C}" srcOrd="0" destOrd="0" presId="urn:microsoft.com/office/officeart/2016/7/layout/BasicLinearProcessNumbered"/>
    <dgm:cxn modelId="{7D6D8C0F-7D68-4B42-A25C-5826CD862B93}" type="presOf" srcId="{70B18D7E-7FF1-411A-988B-4ACDA657138F}" destId="{C8ADF859-A6D6-459F-9BA7-6FC9E46581A8}" srcOrd="1" destOrd="0" presId="urn:microsoft.com/office/officeart/2016/7/layout/BasicLinearProcessNumbered"/>
    <dgm:cxn modelId="{ECB7FE16-6F69-4210-BD80-10272A8C72C8}" type="presOf" srcId="{62B96FEC-FAF1-4F16-8DD0-ABBE08118013}" destId="{54A93853-E3D4-4D50-979E-26059BE93016}" srcOrd="0" destOrd="0" presId="urn:microsoft.com/office/officeart/2016/7/layout/BasicLinearProcessNumbered"/>
    <dgm:cxn modelId="{D884891C-1312-45A5-880C-7A0EE61B7ACB}" type="presOf" srcId="{CBF70AAB-81A9-4092-95D6-0070DB9DD2F8}" destId="{33760D9E-74A7-4AB0-88AE-0B80300540A2}" srcOrd="1" destOrd="0" presId="urn:microsoft.com/office/officeart/2016/7/layout/BasicLinearProcessNumbered"/>
    <dgm:cxn modelId="{D8D5771E-3E00-4F00-95E2-626CE145CBCE}" type="presOf" srcId="{CBF70AAB-81A9-4092-95D6-0070DB9DD2F8}" destId="{7EFB66EB-26AB-4C14-B4E1-8B9FDAA5C72C}" srcOrd="0" destOrd="0" presId="urn:microsoft.com/office/officeart/2016/7/layout/BasicLinearProcessNumbered"/>
    <dgm:cxn modelId="{7C527C6E-2E00-45CF-8D07-7F914DCF3A10}" type="presOf" srcId="{4C35927D-AF23-4371-8BD6-BE6693228165}" destId="{5752EB6C-1264-4B5D-83CD-841F28E95AE4}" srcOrd="0" destOrd="0" presId="urn:microsoft.com/office/officeart/2016/7/layout/BasicLinearProcessNumbered"/>
    <dgm:cxn modelId="{9B16FCB0-20C7-404B-A0D2-690636E848B9}" srcId="{7C9D4BBE-9B14-4F85-A46F-2C281308F443}" destId="{CBF70AAB-81A9-4092-95D6-0070DB9DD2F8}" srcOrd="1" destOrd="0" parTransId="{70B4A3CC-CEC5-4A6E-A1C5-D923C0F40063}" sibTransId="{D4E1149A-0DB2-48BC-8A60-680E8C2DB080}"/>
    <dgm:cxn modelId="{092613CE-A2A0-4AE3-9501-842281AB2CF2}" type="presOf" srcId="{0AEC66F7-C42A-4B37-BBFF-4C11B37A8A31}" destId="{382EC444-A5AF-497D-A795-96C7D87D6A85}" srcOrd="0" destOrd="0" presId="urn:microsoft.com/office/officeart/2016/7/layout/BasicLinearProcessNumbered"/>
    <dgm:cxn modelId="{AEC4CCED-78E0-4EDB-A0CF-1E177C9522FA}" srcId="{7C9D4BBE-9B14-4F85-A46F-2C281308F443}" destId="{0AEC66F7-C42A-4B37-BBFF-4C11B37A8A31}" srcOrd="0" destOrd="0" parTransId="{1E8DDB0B-4C18-423E-A358-3FC32E3E402A}" sibTransId="{62B96FEC-FAF1-4F16-8DD0-ABBE08118013}"/>
    <dgm:cxn modelId="{C023F6F7-F7B2-4F2D-B9ED-183910BF720E}" type="presOf" srcId="{D4E1149A-0DB2-48BC-8A60-680E8C2DB080}" destId="{D689C044-9D7B-463F-A020-4A0EE5079D6A}" srcOrd="0" destOrd="0" presId="urn:microsoft.com/office/officeart/2016/7/layout/BasicLinearProcessNumbered"/>
    <dgm:cxn modelId="{E7245650-AEA9-49DA-8AFE-E0061FC0E55C}" type="presParOf" srcId="{2C6CC895-8DF0-4E4F-B384-BF39C81D28B5}" destId="{9B010756-F48E-4ABB-BB8D-21AC0AC6A3E5}" srcOrd="0" destOrd="0" presId="urn:microsoft.com/office/officeart/2016/7/layout/BasicLinearProcessNumbered"/>
    <dgm:cxn modelId="{F133BBB5-B900-409D-9D98-261DF9220507}" type="presParOf" srcId="{9B010756-F48E-4ABB-BB8D-21AC0AC6A3E5}" destId="{382EC444-A5AF-497D-A795-96C7D87D6A85}" srcOrd="0" destOrd="0" presId="urn:microsoft.com/office/officeart/2016/7/layout/BasicLinearProcessNumbered"/>
    <dgm:cxn modelId="{6DB98F25-CF06-4E98-AB30-AC156B7CB0EF}" type="presParOf" srcId="{9B010756-F48E-4ABB-BB8D-21AC0AC6A3E5}" destId="{54A93853-E3D4-4D50-979E-26059BE93016}" srcOrd="1" destOrd="0" presId="urn:microsoft.com/office/officeart/2016/7/layout/BasicLinearProcessNumbered"/>
    <dgm:cxn modelId="{6CCD5FE9-4E16-4087-AC40-3E7460A7A1F6}" type="presParOf" srcId="{9B010756-F48E-4ABB-BB8D-21AC0AC6A3E5}" destId="{16A92A66-5496-4DED-97EA-E46DE8368558}" srcOrd="2" destOrd="0" presId="urn:microsoft.com/office/officeart/2016/7/layout/BasicLinearProcessNumbered"/>
    <dgm:cxn modelId="{90FC93D9-ADFD-4CC9-BF09-C96306C08707}" type="presParOf" srcId="{9B010756-F48E-4ABB-BB8D-21AC0AC6A3E5}" destId="{7ECB2AE0-0A69-4F07-9C32-647B5518D34B}" srcOrd="3" destOrd="0" presId="urn:microsoft.com/office/officeart/2016/7/layout/BasicLinearProcessNumbered"/>
    <dgm:cxn modelId="{DADC9AF0-60D7-4336-B748-2807F9A1E29E}" type="presParOf" srcId="{2C6CC895-8DF0-4E4F-B384-BF39C81D28B5}" destId="{0B08D1A6-DEA6-4173-AB92-02EE0E195980}" srcOrd="1" destOrd="0" presId="urn:microsoft.com/office/officeart/2016/7/layout/BasicLinearProcessNumbered"/>
    <dgm:cxn modelId="{ECC8A4C1-2C3E-4266-8D9C-6B675F9E18A5}" type="presParOf" srcId="{2C6CC895-8DF0-4E4F-B384-BF39C81D28B5}" destId="{3663A5EF-C052-40FA-AE5F-F754DAFFE5D0}" srcOrd="2" destOrd="0" presId="urn:microsoft.com/office/officeart/2016/7/layout/BasicLinearProcessNumbered"/>
    <dgm:cxn modelId="{502DA055-62A6-4303-9379-5D66AF4CC0FD}" type="presParOf" srcId="{3663A5EF-C052-40FA-AE5F-F754DAFFE5D0}" destId="{7EFB66EB-26AB-4C14-B4E1-8B9FDAA5C72C}" srcOrd="0" destOrd="0" presId="urn:microsoft.com/office/officeart/2016/7/layout/BasicLinearProcessNumbered"/>
    <dgm:cxn modelId="{39D975CA-7532-4AA5-9A74-A3BB30F30CD6}" type="presParOf" srcId="{3663A5EF-C052-40FA-AE5F-F754DAFFE5D0}" destId="{D689C044-9D7B-463F-A020-4A0EE5079D6A}" srcOrd="1" destOrd="0" presId="urn:microsoft.com/office/officeart/2016/7/layout/BasicLinearProcessNumbered"/>
    <dgm:cxn modelId="{8A0E150F-F59A-4197-8016-D814167FE844}" type="presParOf" srcId="{3663A5EF-C052-40FA-AE5F-F754DAFFE5D0}" destId="{12C5ACA1-2016-48D2-A22F-8B8D1970B4C4}" srcOrd="2" destOrd="0" presId="urn:microsoft.com/office/officeart/2016/7/layout/BasicLinearProcessNumbered"/>
    <dgm:cxn modelId="{9C72B5D7-184A-45D9-890A-5BF16E5A31B0}" type="presParOf" srcId="{3663A5EF-C052-40FA-AE5F-F754DAFFE5D0}" destId="{33760D9E-74A7-4AB0-88AE-0B80300540A2}" srcOrd="3" destOrd="0" presId="urn:microsoft.com/office/officeart/2016/7/layout/BasicLinearProcessNumbered"/>
    <dgm:cxn modelId="{8D341853-76FF-4822-891E-182F4E61C3C8}" type="presParOf" srcId="{2C6CC895-8DF0-4E4F-B384-BF39C81D28B5}" destId="{0D64A335-0831-4163-BD8F-872629D09A3A}" srcOrd="3" destOrd="0" presId="urn:microsoft.com/office/officeart/2016/7/layout/BasicLinearProcessNumbered"/>
    <dgm:cxn modelId="{110486C2-D607-4455-A55E-F5CB919D04D4}" type="presParOf" srcId="{2C6CC895-8DF0-4E4F-B384-BF39C81D28B5}" destId="{4A949FA2-D438-4E69-A71F-D83BAF3A0FF9}" srcOrd="4" destOrd="0" presId="urn:microsoft.com/office/officeart/2016/7/layout/BasicLinearProcessNumbered"/>
    <dgm:cxn modelId="{2749E0BB-EE7D-4BDC-9D9C-50ABD6D008FD}" type="presParOf" srcId="{4A949FA2-D438-4E69-A71F-D83BAF3A0FF9}" destId="{E6E110CC-F955-44C5-B452-9272828F5C9C}" srcOrd="0" destOrd="0" presId="urn:microsoft.com/office/officeart/2016/7/layout/BasicLinearProcessNumbered"/>
    <dgm:cxn modelId="{41917831-DCD8-4EA1-80F0-065EC06CE76A}" type="presParOf" srcId="{4A949FA2-D438-4E69-A71F-D83BAF3A0FF9}" destId="{5752EB6C-1264-4B5D-83CD-841F28E95AE4}" srcOrd="1" destOrd="0" presId="urn:microsoft.com/office/officeart/2016/7/layout/BasicLinearProcessNumbered"/>
    <dgm:cxn modelId="{123E4E78-A42E-4207-8CF4-442A1BA6D2BA}" type="presParOf" srcId="{4A949FA2-D438-4E69-A71F-D83BAF3A0FF9}" destId="{7496AB7A-4CFC-4E2F-9E47-9E40C257BDD9}" srcOrd="2" destOrd="0" presId="urn:microsoft.com/office/officeart/2016/7/layout/BasicLinearProcessNumbered"/>
    <dgm:cxn modelId="{36D644ED-25B7-466A-9521-03B1ADFCEAF1}" type="presParOf" srcId="{4A949FA2-D438-4E69-A71F-D83BAF3A0FF9}" destId="{C8ADF859-A6D6-459F-9BA7-6FC9E46581A8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0C7F45-9813-4C02-B54F-20ED96841D0C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40F8758-41FF-48B8-B3CD-1F08E5F61239}">
      <dgm:prSet/>
      <dgm:spPr/>
      <dgm:t>
        <a:bodyPr/>
        <a:lstStyle/>
        <a:p>
          <a:r>
            <a:rPr lang="cs-CZ"/>
            <a:t>Současný § 107a OSŘ</a:t>
          </a:r>
          <a:endParaRPr lang="en-US"/>
        </a:p>
      </dgm:t>
    </dgm:pt>
    <dgm:pt modelId="{FD878B48-7FE2-4352-B817-783780CA6825}" type="parTrans" cxnId="{0DDA2D8A-A523-4897-9996-0415636E9610}">
      <dgm:prSet/>
      <dgm:spPr/>
      <dgm:t>
        <a:bodyPr/>
        <a:lstStyle/>
        <a:p>
          <a:endParaRPr lang="en-US"/>
        </a:p>
      </dgm:t>
    </dgm:pt>
    <dgm:pt modelId="{9E336E1F-0E21-4CB1-B49D-681865151D33}" type="sibTrans" cxnId="{0DDA2D8A-A523-4897-9996-0415636E9610}">
      <dgm:prSet/>
      <dgm:spPr/>
      <dgm:t>
        <a:bodyPr/>
        <a:lstStyle/>
        <a:p>
          <a:endParaRPr lang="en-US"/>
        </a:p>
      </dgm:t>
    </dgm:pt>
    <dgm:pt modelId="{C452E07D-196E-49CF-8D5B-3F333FC9C43F}">
      <dgm:prSet/>
      <dgm:spPr/>
      <dgm:t>
        <a:bodyPr/>
        <a:lstStyle/>
        <a:p>
          <a:r>
            <a:rPr lang="cs-CZ"/>
            <a:t>§ 80 slovenského CSP (shodný s § 107a OSŘ)</a:t>
          </a:r>
          <a:endParaRPr lang="en-US"/>
        </a:p>
      </dgm:t>
    </dgm:pt>
    <dgm:pt modelId="{F896880D-D70A-407B-975E-DCD98B19E4BB}" type="parTrans" cxnId="{46A259C8-4CF5-4ED2-B051-007E09ADC9A8}">
      <dgm:prSet/>
      <dgm:spPr/>
      <dgm:t>
        <a:bodyPr/>
        <a:lstStyle/>
        <a:p>
          <a:endParaRPr lang="en-US"/>
        </a:p>
      </dgm:t>
    </dgm:pt>
    <dgm:pt modelId="{EE634862-95C6-4836-B307-F58CE2C3C16E}" type="sibTrans" cxnId="{46A259C8-4CF5-4ED2-B051-007E09ADC9A8}">
      <dgm:prSet/>
      <dgm:spPr/>
      <dgm:t>
        <a:bodyPr/>
        <a:lstStyle/>
        <a:p>
          <a:endParaRPr lang="en-US"/>
        </a:p>
      </dgm:t>
    </dgm:pt>
    <dgm:pt modelId="{106609E2-D2C7-4FCA-9538-159B0B61E930}">
      <dgm:prSet/>
      <dgm:spPr/>
      <dgm:t>
        <a:bodyPr/>
        <a:lstStyle/>
        <a:p>
          <a:r>
            <a:rPr lang="cs-CZ"/>
            <a:t>Čl. 83 švýcarského ZPO</a:t>
          </a:r>
          <a:endParaRPr lang="en-US"/>
        </a:p>
      </dgm:t>
    </dgm:pt>
    <dgm:pt modelId="{094F5C0E-3AC0-40F6-8928-F369DC592181}" type="parTrans" cxnId="{8FAD705B-BDE6-4835-84EF-379A249FD5FA}">
      <dgm:prSet/>
      <dgm:spPr/>
      <dgm:t>
        <a:bodyPr/>
        <a:lstStyle/>
        <a:p>
          <a:endParaRPr lang="en-US"/>
        </a:p>
      </dgm:t>
    </dgm:pt>
    <dgm:pt modelId="{2ECDD469-DB90-4D8B-B263-629B81621216}" type="sibTrans" cxnId="{8FAD705B-BDE6-4835-84EF-379A249FD5FA}">
      <dgm:prSet/>
      <dgm:spPr/>
      <dgm:t>
        <a:bodyPr/>
        <a:lstStyle/>
        <a:p>
          <a:endParaRPr lang="en-US"/>
        </a:p>
      </dgm:t>
    </dgm:pt>
    <dgm:pt modelId="{F613EBB1-7101-4C0A-9DC9-95C543B1BF09}" type="pres">
      <dgm:prSet presAssocID="{8A0C7F45-9813-4C02-B54F-20ED96841D0C}" presName="linear" presStyleCnt="0">
        <dgm:presLayoutVars>
          <dgm:animLvl val="lvl"/>
          <dgm:resizeHandles val="exact"/>
        </dgm:presLayoutVars>
      </dgm:prSet>
      <dgm:spPr/>
    </dgm:pt>
    <dgm:pt modelId="{28DF7F99-3E6F-4F9D-90C8-4397F085FBB6}" type="pres">
      <dgm:prSet presAssocID="{240F8758-41FF-48B8-B3CD-1F08E5F6123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505AE23-C772-4352-A7D2-DA8B52A71614}" type="pres">
      <dgm:prSet presAssocID="{9E336E1F-0E21-4CB1-B49D-681865151D33}" presName="spacer" presStyleCnt="0"/>
      <dgm:spPr/>
    </dgm:pt>
    <dgm:pt modelId="{A06C3C6E-1821-4D2D-8F40-E743DE06B58B}" type="pres">
      <dgm:prSet presAssocID="{C452E07D-196E-49CF-8D5B-3F333FC9C43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52BF8DA-7190-494C-B49A-C988D5D995A6}" type="pres">
      <dgm:prSet presAssocID="{EE634862-95C6-4836-B307-F58CE2C3C16E}" presName="spacer" presStyleCnt="0"/>
      <dgm:spPr/>
    </dgm:pt>
    <dgm:pt modelId="{49499872-2181-4E5C-BD89-7ABE0900E71D}" type="pres">
      <dgm:prSet presAssocID="{106609E2-D2C7-4FCA-9538-159B0B61E93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3B2E518-16F9-4B7E-A384-F02A07B2D8FF}" type="presOf" srcId="{240F8758-41FF-48B8-B3CD-1F08E5F61239}" destId="{28DF7F99-3E6F-4F9D-90C8-4397F085FBB6}" srcOrd="0" destOrd="0" presId="urn:microsoft.com/office/officeart/2005/8/layout/vList2"/>
    <dgm:cxn modelId="{120C623F-93B1-4678-8111-71E84AF98B61}" type="presOf" srcId="{8A0C7F45-9813-4C02-B54F-20ED96841D0C}" destId="{F613EBB1-7101-4C0A-9DC9-95C543B1BF09}" srcOrd="0" destOrd="0" presId="urn:microsoft.com/office/officeart/2005/8/layout/vList2"/>
    <dgm:cxn modelId="{8FAD705B-BDE6-4835-84EF-379A249FD5FA}" srcId="{8A0C7F45-9813-4C02-B54F-20ED96841D0C}" destId="{106609E2-D2C7-4FCA-9538-159B0B61E930}" srcOrd="2" destOrd="0" parTransId="{094F5C0E-3AC0-40F6-8928-F369DC592181}" sibTransId="{2ECDD469-DB90-4D8B-B263-629B81621216}"/>
    <dgm:cxn modelId="{0A7C5F66-33B3-4990-9149-53ED941708A1}" type="presOf" srcId="{C452E07D-196E-49CF-8D5B-3F333FC9C43F}" destId="{A06C3C6E-1821-4D2D-8F40-E743DE06B58B}" srcOrd="0" destOrd="0" presId="urn:microsoft.com/office/officeart/2005/8/layout/vList2"/>
    <dgm:cxn modelId="{BB716A6B-1373-4EB2-8992-5861F111501D}" type="presOf" srcId="{106609E2-D2C7-4FCA-9538-159B0B61E930}" destId="{49499872-2181-4E5C-BD89-7ABE0900E71D}" srcOrd="0" destOrd="0" presId="urn:microsoft.com/office/officeart/2005/8/layout/vList2"/>
    <dgm:cxn modelId="{0DDA2D8A-A523-4897-9996-0415636E9610}" srcId="{8A0C7F45-9813-4C02-B54F-20ED96841D0C}" destId="{240F8758-41FF-48B8-B3CD-1F08E5F61239}" srcOrd="0" destOrd="0" parTransId="{FD878B48-7FE2-4352-B817-783780CA6825}" sibTransId="{9E336E1F-0E21-4CB1-B49D-681865151D33}"/>
    <dgm:cxn modelId="{46A259C8-4CF5-4ED2-B051-007E09ADC9A8}" srcId="{8A0C7F45-9813-4C02-B54F-20ED96841D0C}" destId="{C452E07D-196E-49CF-8D5B-3F333FC9C43F}" srcOrd="1" destOrd="0" parTransId="{F896880D-D70A-407B-975E-DCD98B19E4BB}" sibTransId="{EE634862-95C6-4836-B307-F58CE2C3C16E}"/>
    <dgm:cxn modelId="{91734D36-DD1F-4A47-A695-3F37E9184585}" type="presParOf" srcId="{F613EBB1-7101-4C0A-9DC9-95C543B1BF09}" destId="{28DF7F99-3E6F-4F9D-90C8-4397F085FBB6}" srcOrd="0" destOrd="0" presId="urn:microsoft.com/office/officeart/2005/8/layout/vList2"/>
    <dgm:cxn modelId="{A073C912-882E-41D2-9B7C-E5157355ED0D}" type="presParOf" srcId="{F613EBB1-7101-4C0A-9DC9-95C543B1BF09}" destId="{0505AE23-C772-4352-A7D2-DA8B52A71614}" srcOrd="1" destOrd="0" presId="urn:microsoft.com/office/officeart/2005/8/layout/vList2"/>
    <dgm:cxn modelId="{58B64533-5C39-4842-A75C-2056073EBC31}" type="presParOf" srcId="{F613EBB1-7101-4C0A-9DC9-95C543B1BF09}" destId="{A06C3C6E-1821-4D2D-8F40-E743DE06B58B}" srcOrd="2" destOrd="0" presId="urn:microsoft.com/office/officeart/2005/8/layout/vList2"/>
    <dgm:cxn modelId="{06DAB54F-5551-4AC4-9822-D0F9053FF7C8}" type="presParOf" srcId="{F613EBB1-7101-4C0A-9DC9-95C543B1BF09}" destId="{252BF8DA-7190-494C-B49A-C988D5D995A6}" srcOrd="3" destOrd="0" presId="urn:microsoft.com/office/officeart/2005/8/layout/vList2"/>
    <dgm:cxn modelId="{A292704D-C426-4769-99B3-40664EDB8100}" type="presParOf" srcId="{F613EBB1-7101-4C0A-9DC9-95C543B1BF09}" destId="{49499872-2181-4E5C-BD89-7ABE0900E71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4A45687-D8D1-409B-8E63-512EEBE8FB42}" type="doc">
      <dgm:prSet loTypeId="urn:microsoft.com/office/officeart/2008/layout/LinedList" loCatId="list" qsTypeId="urn:microsoft.com/office/officeart/2005/8/quickstyle/simple3" qsCatId="simple" csTypeId="urn:microsoft.com/office/officeart/2005/8/colors/accent4_1" csCatId="accent4"/>
      <dgm:spPr/>
      <dgm:t>
        <a:bodyPr/>
        <a:lstStyle/>
        <a:p>
          <a:endParaRPr lang="en-US"/>
        </a:p>
      </dgm:t>
    </dgm:pt>
    <dgm:pt modelId="{3F980DB0-DBC4-4DEE-88B2-79191220E1DB}">
      <dgm:prSet/>
      <dgm:spPr/>
      <dgm:t>
        <a:bodyPr/>
        <a:lstStyle/>
        <a:p>
          <a:r>
            <a:rPr lang="cs-CZ" baseline="0"/>
            <a:t>§ 265 německého ZPO</a:t>
          </a:r>
          <a:endParaRPr lang="en-US"/>
        </a:p>
      </dgm:t>
    </dgm:pt>
    <dgm:pt modelId="{5DF8C90A-1FCC-4037-BC2E-E48CDF9270ED}" type="parTrans" cxnId="{D1833B15-293A-45C0-89EA-3916FBBB7853}">
      <dgm:prSet/>
      <dgm:spPr/>
      <dgm:t>
        <a:bodyPr/>
        <a:lstStyle/>
        <a:p>
          <a:endParaRPr lang="en-US"/>
        </a:p>
      </dgm:t>
    </dgm:pt>
    <dgm:pt modelId="{179FF824-4CE4-4410-A21D-E2A31214AF01}" type="sibTrans" cxnId="{D1833B15-293A-45C0-89EA-3916FBBB7853}">
      <dgm:prSet/>
      <dgm:spPr/>
      <dgm:t>
        <a:bodyPr/>
        <a:lstStyle/>
        <a:p>
          <a:endParaRPr lang="en-US"/>
        </a:p>
      </dgm:t>
    </dgm:pt>
    <dgm:pt modelId="{598D93CD-014C-4D51-A040-B93B4CEA744F}">
      <dgm:prSet/>
      <dgm:spPr/>
      <dgm:t>
        <a:bodyPr/>
        <a:lstStyle/>
        <a:p>
          <a:r>
            <a:rPr lang="cs-CZ" baseline="0"/>
            <a:t>§ 234 rakouského ZPO (platil i u nás až do roku 1950)</a:t>
          </a:r>
          <a:endParaRPr lang="en-US"/>
        </a:p>
      </dgm:t>
    </dgm:pt>
    <dgm:pt modelId="{316297AA-93B7-4839-8A8A-C3BFB805499C}" type="parTrans" cxnId="{0D16F94B-58DC-4B03-AD38-D43F7F011DB0}">
      <dgm:prSet/>
      <dgm:spPr/>
      <dgm:t>
        <a:bodyPr/>
        <a:lstStyle/>
        <a:p>
          <a:endParaRPr lang="en-US"/>
        </a:p>
      </dgm:t>
    </dgm:pt>
    <dgm:pt modelId="{85F66D45-B3C2-400C-A615-69A6BCF047F7}" type="sibTrans" cxnId="{0D16F94B-58DC-4B03-AD38-D43F7F011DB0}">
      <dgm:prSet/>
      <dgm:spPr/>
      <dgm:t>
        <a:bodyPr/>
        <a:lstStyle/>
        <a:p>
          <a:endParaRPr lang="en-US"/>
        </a:p>
      </dgm:t>
    </dgm:pt>
    <dgm:pt modelId="{6FD5227F-AE57-4586-A59A-F7DC3640BAD6}">
      <dgm:prSet/>
      <dgm:spPr/>
      <dgm:t>
        <a:bodyPr/>
        <a:lstStyle/>
        <a:p>
          <a:r>
            <a:rPr lang="cs-CZ" baseline="0"/>
            <a:t>§ 242 lichtenštejnského ZPO</a:t>
          </a:r>
          <a:endParaRPr lang="en-US"/>
        </a:p>
      </dgm:t>
    </dgm:pt>
    <dgm:pt modelId="{C5389A91-E425-45F9-8FBD-1E670EF5A312}" type="parTrans" cxnId="{C4C56D36-96AD-417A-8426-1FBE27FF34FA}">
      <dgm:prSet/>
      <dgm:spPr/>
      <dgm:t>
        <a:bodyPr/>
        <a:lstStyle/>
        <a:p>
          <a:endParaRPr lang="en-US"/>
        </a:p>
      </dgm:t>
    </dgm:pt>
    <dgm:pt modelId="{B5E0D473-A9E1-4B68-A06A-19F9B2754970}" type="sibTrans" cxnId="{C4C56D36-96AD-417A-8426-1FBE27FF34FA}">
      <dgm:prSet/>
      <dgm:spPr/>
      <dgm:t>
        <a:bodyPr/>
        <a:lstStyle/>
        <a:p>
          <a:endParaRPr lang="en-US"/>
        </a:p>
      </dgm:t>
    </dgm:pt>
    <dgm:pt modelId="{6A0CEBC1-AA86-4D1B-8A18-B2C9124C6EA2}">
      <dgm:prSet/>
      <dgm:spPr/>
      <dgm:t>
        <a:bodyPr/>
        <a:lstStyle/>
        <a:p>
          <a:r>
            <a:rPr lang="cs-CZ" baseline="0"/>
            <a:t>V základních rysech se tato ustanovení neliší </a:t>
          </a:r>
          <a:endParaRPr lang="en-US"/>
        </a:p>
      </dgm:t>
    </dgm:pt>
    <dgm:pt modelId="{24F6A5A1-EB05-4A75-8EA5-415F2A1F6E0D}" type="parTrans" cxnId="{1B6C395C-843F-4019-A0F5-5A27D31509DF}">
      <dgm:prSet/>
      <dgm:spPr/>
      <dgm:t>
        <a:bodyPr/>
        <a:lstStyle/>
        <a:p>
          <a:endParaRPr lang="en-US"/>
        </a:p>
      </dgm:t>
    </dgm:pt>
    <dgm:pt modelId="{BD6EAD43-9C13-4839-B309-85053C086CD0}" type="sibTrans" cxnId="{1B6C395C-843F-4019-A0F5-5A27D31509DF}">
      <dgm:prSet/>
      <dgm:spPr/>
      <dgm:t>
        <a:bodyPr/>
        <a:lstStyle/>
        <a:p>
          <a:endParaRPr lang="en-US"/>
        </a:p>
      </dgm:t>
    </dgm:pt>
    <dgm:pt modelId="{28952028-8349-4CCC-A7D9-265CDF67D866}" type="pres">
      <dgm:prSet presAssocID="{64A45687-D8D1-409B-8E63-512EEBE8FB42}" presName="vert0" presStyleCnt="0">
        <dgm:presLayoutVars>
          <dgm:dir/>
          <dgm:animOne val="branch"/>
          <dgm:animLvl val="lvl"/>
        </dgm:presLayoutVars>
      </dgm:prSet>
      <dgm:spPr/>
    </dgm:pt>
    <dgm:pt modelId="{3FB00AAC-DF3F-4F9D-A841-D74A01DCF430}" type="pres">
      <dgm:prSet presAssocID="{3F980DB0-DBC4-4DEE-88B2-79191220E1DB}" presName="thickLine" presStyleLbl="alignNode1" presStyleIdx="0" presStyleCnt="4"/>
      <dgm:spPr/>
    </dgm:pt>
    <dgm:pt modelId="{9604D754-F685-4CC4-8BE9-C9FCA1963FA8}" type="pres">
      <dgm:prSet presAssocID="{3F980DB0-DBC4-4DEE-88B2-79191220E1DB}" presName="horz1" presStyleCnt="0"/>
      <dgm:spPr/>
    </dgm:pt>
    <dgm:pt modelId="{0F8CE46B-D792-4DC4-88AB-7608F474B382}" type="pres">
      <dgm:prSet presAssocID="{3F980DB0-DBC4-4DEE-88B2-79191220E1DB}" presName="tx1" presStyleLbl="revTx" presStyleIdx="0" presStyleCnt="4"/>
      <dgm:spPr/>
    </dgm:pt>
    <dgm:pt modelId="{DFA89DFE-6BC1-4977-8CE0-1CA2FB5537B7}" type="pres">
      <dgm:prSet presAssocID="{3F980DB0-DBC4-4DEE-88B2-79191220E1DB}" presName="vert1" presStyleCnt="0"/>
      <dgm:spPr/>
    </dgm:pt>
    <dgm:pt modelId="{6C17B55D-D3AB-4CD8-8C08-A4DFC981B284}" type="pres">
      <dgm:prSet presAssocID="{598D93CD-014C-4D51-A040-B93B4CEA744F}" presName="thickLine" presStyleLbl="alignNode1" presStyleIdx="1" presStyleCnt="4"/>
      <dgm:spPr/>
    </dgm:pt>
    <dgm:pt modelId="{C4970C11-BEFA-4EB6-B0A7-0081F9916CE9}" type="pres">
      <dgm:prSet presAssocID="{598D93CD-014C-4D51-A040-B93B4CEA744F}" presName="horz1" presStyleCnt="0"/>
      <dgm:spPr/>
    </dgm:pt>
    <dgm:pt modelId="{D6AAF9D1-B156-4EAD-8310-687E40A5EB95}" type="pres">
      <dgm:prSet presAssocID="{598D93CD-014C-4D51-A040-B93B4CEA744F}" presName="tx1" presStyleLbl="revTx" presStyleIdx="1" presStyleCnt="4"/>
      <dgm:spPr/>
    </dgm:pt>
    <dgm:pt modelId="{176C114C-1B28-48E5-9C7D-E2EF2C0054D8}" type="pres">
      <dgm:prSet presAssocID="{598D93CD-014C-4D51-A040-B93B4CEA744F}" presName="vert1" presStyleCnt="0"/>
      <dgm:spPr/>
    </dgm:pt>
    <dgm:pt modelId="{0FCF4A8F-BCFC-40A0-B768-09B58DFDEF1F}" type="pres">
      <dgm:prSet presAssocID="{6FD5227F-AE57-4586-A59A-F7DC3640BAD6}" presName="thickLine" presStyleLbl="alignNode1" presStyleIdx="2" presStyleCnt="4"/>
      <dgm:spPr/>
    </dgm:pt>
    <dgm:pt modelId="{29A3E634-07DE-4FE9-A48A-1FCCEF7972F0}" type="pres">
      <dgm:prSet presAssocID="{6FD5227F-AE57-4586-A59A-F7DC3640BAD6}" presName="horz1" presStyleCnt="0"/>
      <dgm:spPr/>
    </dgm:pt>
    <dgm:pt modelId="{25775E78-BB9D-4FAA-BAC6-B0116660BD1F}" type="pres">
      <dgm:prSet presAssocID="{6FD5227F-AE57-4586-A59A-F7DC3640BAD6}" presName="tx1" presStyleLbl="revTx" presStyleIdx="2" presStyleCnt="4"/>
      <dgm:spPr/>
    </dgm:pt>
    <dgm:pt modelId="{3C1E3C73-9086-46F9-A9DF-7596D68408A1}" type="pres">
      <dgm:prSet presAssocID="{6FD5227F-AE57-4586-A59A-F7DC3640BAD6}" presName="vert1" presStyleCnt="0"/>
      <dgm:spPr/>
    </dgm:pt>
    <dgm:pt modelId="{87F5F147-1EC3-4766-9A35-F1F755B63305}" type="pres">
      <dgm:prSet presAssocID="{6A0CEBC1-AA86-4D1B-8A18-B2C9124C6EA2}" presName="thickLine" presStyleLbl="alignNode1" presStyleIdx="3" presStyleCnt="4"/>
      <dgm:spPr/>
    </dgm:pt>
    <dgm:pt modelId="{744EA34E-8F39-446F-BAE6-3C78BE808F9E}" type="pres">
      <dgm:prSet presAssocID="{6A0CEBC1-AA86-4D1B-8A18-B2C9124C6EA2}" presName="horz1" presStyleCnt="0"/>
      <dgm:spPr/>
    </dgm:pt>
    <dgm:pt modelId="{14A84027-7611-4047-A73E-08B35A97F297}" type="pres">
      <dgm:prSet presAssocID="{6A0CEBC1-AA86-4D1B-8A18-B2C9124C6EA2}" presName="tx1" presStyleLbl="revTx" presStyleIdx="3" presStyleCnt="4"/>
      <dgm:spPr/>
    </dgm:pt>
    <dgm:pt modelId="{93350906-C788-4DAA-A78B-78ADD89D1A91}" type="pres">
      <dgm:prSet presAssocID="{6A0CEBC1-AA86-4D1B-8A18-B2C9124C6EA2}" presName="vert1" presStyleCnt="0"/>
      <dgm:spPr/>
    </dgm:pt>
  </dgm:ptLst>
  <dgm:cxnLst>
    <dgm:cxn modelId="{D1833B15-293A-45C0-89EA-3916FBBB7853}" srcId="{64A45687-D8D1-409B-8E63-512EEBE8FB42}" destId="{3F980DB0-DBC4-4DEE-88B2-79191220E1DB}" srcOrd="0" destOrd="0" parTransId="{5DF8C90A-1FCC-4037-BC2E-E48CDF9270ED}" sibTransId="{179FF824-4CE4-4410-A21D-E2A31214AF01}"/>
    <dgm:cxn modelId="{59087F25-4682-4C56-957C-96B3762992DF}" type="presOf" srcId="{64A45687-D8D1-409B-8E63-512EEBE8FB42}" destId="{28952028-8349-4CCC-A7D9-265CDF67D866}" srcOrd="0" destOrd="0" presId="urn:microsoft.com/office/officeart/2008/layout/LinedList"/>
    <dgm:cxn modelId="{C4C56D36-96AD-417A-8426-1FBE27FF34FA}" srcId="{64A45687-D8D1-409B-8E63-512EEBE8FB42}" destId="{6FD5227F-AE57-4586-A59A-F7DC3640BAD6}" srcOrd="2" destOrd="0" parTransId="{C5389A91-E425-45F9-8FBD-1E670EF5A312}" sibTransId="{B5E0D473-A9E1-4B68-A06A-19F9B2754970}"/>
    <dgm:cxn modelId="{A3FB9D3B-F3AE-4AA7-9F26-C3206C671489}" type="presOf" srcId="{3F980DB0-DBC4-4DEE-88B2-79191220E1DB}" destId="{0F8CE46B-D792-4DC4-88AB-7608F474B382}" srcOrd="0" destOrd="0" presId="urn:microsoft.com/office/officeart/2008/layout/LinedList"/>
    <dgm:cxn modelId="{1B6C395C-843F-4019-A0F5-5A27D31509DF}" srcId="{64A45687-D8D1-409B-8E63-512EEBE8FB42}" destId="{6A0CEBC1-AA86-4D1B-8A18-B2C9124C6EA2}" srcOrd="3" destOrd="0" parTransId="{24F6A5A1-EB05-4A75-8EA5-415F2A1F6E0D}" sibTransId="{BD6EAD43-9C13-4839-B309-85053C086CD0}"/>
    <dgm:cxn modelId="{0D16F94B-58DC-4B03-AD38-D43F7F011DB0}" srcId="{64A45687-D8D1-409B-8E63-512EEBE8FB42}" destId="{598D93CD-014C-4D51-A040-B93B4CEA744F}" srcOrd="1" destOrd="0" parTransId="{316297AA-93B7-4839-8A8A-C3BFB805499C}" sibTransId="{85F66D45-B3C2-400C-A615-69A6BCF047F7}"/>
    <dgm:cxn modelId="{F9F0B17D-D795-4860-A1A9-D0280C7A565E}" type="presOf" srcId="{6FD5227F-AE57-4586-A59A-F7DC3640BAD6}" destId="{25775E78-BB9D-4FAA-BAC6-B0116660BD1F}" srcOrd="0" destOrd="0" presId="urn:microsoft.com/office/officeart/2008/layout/LinedList"/>
    <dgm:cxn modelId="{E862D9DE-4C92-4E83-A616-D7DAC958C289}" type="presOf" srcId="{598D93CD-014C-4D51-A040-B93B4CEA744F}" destId="{D6AAF9D1-B156-4EAD-8310-687E40A5EB95}" srcOrd="0" destOrd="0" presId="urn:microsoft.com/office/officeart/2008/layout/LinedList"/>
    <dgm:cxn modelId="{02E95EFE-3B3B-4A82-8909-BC48E0C38668}" type="presOf" srcId="{6A0CEBC1-AA86-4D1B-8A18-B2C9124C6EA2}" destId="{14A84027-7611-4047-A73E-08B35A97F297}" srcOrd="0" destOrd="0" presId="urn:microsoft.com/office/officeart/2008/layout/LinedList"/>
    <dgm:cxn modelId="{D61B82D1-F074-42E1-89B7-E88DB0737153}" type="presParOf" srcId="{28952028-8349-4CCC-A7D9-265CDF67D866}" destId="{3FB00AAC-DF3F-4F9D-A841-D74A01DCF430}" srcOrd="0" destOrd="0" presId="urn:microsoft.com/office/officeart/2008/layout/LinedList"/>
    <dgm:cxn modelId="{9A8FEB7A-64F7-4204-A932-5DD143383AC0}" type="presParOf" srcId="{28952028-8349-4CCC-A7D9-265CDF67D866}" destId="{9604D754-F685-4CC4-8BE9-C9FCA1963FA8}" srcOrd="1" destOrd="0" presId="urn:microsoft.com/office/officeart/2008/layout/LinedList"/>
    <dgm:cxn modelId="{0AAD3EDA-27E3-48DA-8668-9FDF338C722E}" type="presParOf" srcId="{9604D754-F685-4CC4-8BE9-C9FCA1963FA8}" destId="{0F8CE46B-D792-4DC4-88AB-7608F474B382}" srcOrd="0" destOrd="0" presId="urn:microsoft.com/office/officeart/2008/layout/LinedList"/>
    <dgm:cxn modelId="{78F37DC8-D0CF-4749-ABBD-F65034167827}" type="presParOf" srcId="{9604D754-F685-4CC4-8BE9-C9FCA1963FA8}" destId="{DFA89DFE-6BC1-4977-8CE0-1CA2FB5537B7}" srcOrd="1" destOrd="0" presId="urn:microsoft.com/office/officeart/2008/layout/LinedList"/>
    <dgm:cxn modelId="{3710C240-1345-4454-8D85-FA06704A02A5}" type="presParOf" srcId="{28952028-8349-4CCC-A7D9-265CDF67D866}" destId="{6C17B55D-D3AB-4CD8-8C08-A4DFC981B284}" srcOrd="2" destOrd="0" presId="urn:microsoft.com/office/officeart/2008/layout/LinedList"/>
    <dgm:cxn modelId="{8897F982-723D-4B92-AA9C-EB7F12C5BC9E}" type="presParOf" srcId="{28952028-8349-4CCC-A7D9-265CDF67D866}" destId="{C4970C11-BEFA-4EB6-B0A7-0081F9916CE9}" srcOrd="3" destOrd="0" presId="urn:microsoft.com/office/officeart/2008/layout/LinedList"/>
    <dgm:cxn modelId="{F3068927-0492-4E82-A033-865B18A7D909}" type="presParOf" srcId="{C4970C11-BEFA-4EB6-B0A7-0081F9916CE9}" destId="{D6AAF9D1-B156-4EAD-8310-687E40A5EB95}" srcOrd="0" destOrd="0" presId="urn:microsoft.com/office/officeart/2008/layout/LinedList"/>
    <dgm:cxn modelId="{3BA526F0-3B87-40CB-929E-A2FCCE82CCDF}" type="presParOf" srcId="{C4970C11-BEFA-4EB6-B0A7-0081F9916CE9}" destId="{176C114C-1B28-48E5-9C7D-E2EF2C0054D8}" srcOrd="1" destOrd="0" presId="urn:microsoft.com/office/officeart/2008/layout/LinedList"/>
    <dgm:cxn modelId="{2FB034D8-E4C2-48E0-A2CD-F84032A64D0A}" type="presParOf" srcId="{28952028-8349-4CCC-A7D9-265CDF67D866}" destId="{0FCF4A8F-BCFC-40A0-B768-09B58DFDEF1F}" srcOrd="4" destOrd="0" presId="urn:microsoft.com/office/officeart/2008/layout/LinedList"/>
    <dgm:cxn modelId="{D8D6717F-F94D-4049-9279-F458F8B7A9CD}" type="presParOf" srcId="{28952028-8349-4CCC-A7D9-265CDF67D866}" destId="{29A3E634-07DE-4FE9-A48A-1FCCEF7972F0}" srcOrd="5" destOrd="0" presId="urn:microsoft.com/office/officeart/2008/layout/LinedList"/>
    <dgm:cxn modelId="{A2345B0F-9A99-4193-B96C-CDFF60869BE6}" type="presParOf" srcId="{29A3E634-07DE-4FE9-A48A-1FCCEF7972F0}" destId="{25775E78-BB9D-4FAA-BAC6-B0116660BD1F}" srcOrd="0" destOrd="0" presId="urn:microsoft.com/office/officeart/2008/layout/LinedList"/>
    <dgm:cxn modelId="{C9F73435-B73C-4F06-B23A-DB9092AAF889}" type="presParOf" srcId="{29A3E634-07DE-4FE9-A48A-1FCCEF7972F0}" destId="{3C1E3C73-9086-46F9-A9DF-7596D68408A1}" srcOrd="1" destOrd="0" presId="urn:microsoft.com/office/officeart/2008/layout/LinedList"/>
    <dgm:cxn modelId="{002517FE-BA2F-4AC8-ABE7-CBD03C617562}" type="presParOf" srcId="{28952028-8349-4CCC-A7D9-265CDF67D866}" destId="{87F5F147-1EC3-4766-9A35-F1F755B63305}" srcOrd="6" destOrd="0" presId="urn:microsoft.com/office/officeart/2008/layout/LinedList"/>
    <dgm:cxn modelId="{58CB0874-0899-43E4-9846-3FAC7B36BCE2}" type="presParOf" srcId="{28952028-8349-4CCC-A7D9-265CDF67D866}" destId="{744EA34E-8F39-446F-BAE6-3C78BE808F9E}" srcOrd="7" destOrd="0" presId="urn:microsoft.com/office/officeart/2008/layout/LinedList"/>
    <dgm:cxn modelId="{18CDC99F-4D01-4EFC-9963-AA3A37238635}" type="presParOf" srcId="{744EA34E-8F39-446F-BAE6-3C78BE808F9E}" destId="{14A84027-7611-4047-A73E-08B35A97F297}" srcOrd="0" destOrd="0" presId="urn:microsoft.com/office/officeart/2008/layout/LinedList"/>
    <dgm:cxn modelId="{3A336230-DDA6-40E5-B096-09F3477112BC}" type="presParOf" srcId="{744EA34E-8F39-446F-BAE6-3C78BE808F9E}" destId="{93350906-C788-4DAA-A78B-78ADD89D1A9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9CBFF9-EF95-40FE-B9E8-A6441AC819EC}">
      <dsp:nvSpPr>
        <dsp:cNvPr id="0" name=""/>
        <dsp:cNvSpPr/>
      </dsp:nvSpPr>
      <dsp:spPr>
        <a:xfrm>
          <a:off x="0" y="52562"/>
          <a:ext cx="6683374" cy="935415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b="1" kern="1200" baseline="0"/>
            <a:t>Aktivní věcná legitimace </a:t>
          </a:r>
          <a:endParaRPr lang="en-US" sz="4100" kern="1200"/>
        </a:p>
      </dsp:txBody>
      <dsp:txXfrm>
        <a:off x="45663" y="98225"/>
        <a:ext cx="6592048" cy="844089"/>
      </dsp:txXfrm>
    </dsp:sp>
    <dsp:sp modelId="{6396C3C3-0D50-42F9-9C0F-BA6CFA34C69C}">
      <dsp:nvSpPr>
        <dsp:cNvPr id="0" name=""/>
        <dsp:cNvSpPr/>
      </dsp:nvSpPr>
      <dsp:spPr>
        <a:xfrm>
          <a:off x="0" y="987977"/>
          <a:ext cx="6683374" cy="1315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2197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200" kern="1200" baseline="0"/>
            <a:t>žalobce je nositelem subjektivního hmotného práva, které u soudu uplatnil</a:t>
          </a:r>
          <a:endParaRPr lang="en-US" sz="3200" kern="1200"/>
        </a:p>
      </dsp:txBody>
      <dsp:txXfrm>
        <a:off x="0" y="987977"/>
        <a:ext cx="6683374" cy="1315485"/>
      </dsp:txXfrm>
    </dsp:sp>
    <dsp:sp modelId="{568DC745-9CB1-4001-897A-609C79AE7547}">
      <dsp:nvSpPr>
        <dsp:cNvPr id="0" name=""/>
        <dsp:cNvSpPr/>
      </dsp:nvSpPr>
      <dsp:spPr>
        <a:xfrm>
          <a:off x="0" y="2303462"/>
          <a:ext cx="6683374" cy="935415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-505550"/>
                <a:satOff val="-55001"/>
                <a:lumOff val="36451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shade val="80000"/>
                <a:hueOff val="-505550"/>
                <a:satOff val="-55001"/>
                <a:lumOff val="36451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shade val="80000"/>
                <a:hueOff val="-505550"/>
                <a:satOff val="-55001"/>
                <a:lumOff val="36451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b="1" kern="1200" baseline="0"/>
            <a:t>Pasivní věcná legitimace</a:t>
          </a:r>
          <a:endParaRPr lang="en-US" sz="4100" kern="1200"/>
        </a:p>
      </dsp:txBody>
      <dsp:txXfrm>
        <a:off x="45663" y="2349125"/>
        <a:ext cx="6592048" cy="844089"/>
      </dsp:txXfrm>
    </dsp:sp>
    <dsp:sp modelId="{4EF19E52-2105-4F8C-83BA-B255FB1EF4B8}">
      <dsp:nvSpPr>
        <dsp:cNvPr id="0" name=""/>
        <dsp:cNvSpPr/>
      </dsp:nvSpPr>
      <dsp:spPr>
        <a:xfrm>
          <a:off x="0" y="3238877"/>
          <a:ext cx="6683374" cy="1315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2197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200" kern="1200" baseline="0"/>
            <a:t>žalovaný je nositelem subjektivní povinnosti, které se po něm žalobce domáhá nebo která má být určena</a:t>
          </a:r>
          <a:endParaRPr lang="en-US" sz="3200" kern="1200"/>
        </a:p>
      </dsp:txBody>
      <dsp:txXfrm>
        <a:off x="0" y="3238877"/>
        <a:ext cx="6683374" cy="13154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2EC444-A5AF-497D-A795-96C7D87D6A85}">
      <dsp:nvSpPr>
        <dsp:cNvPr id="0" name=""/>
        <dsp:cNvSpPr/>
      </dsp:nvSpPr>
      <dsp:spPr>
        <a:xfrm>
          <a:off x="0" y="0"/>
          <a:ext cx="3238500" cy="302906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2486" tIns="330200" rIns="252486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baseline="0"/>
            <a:t>„Přímé“ procesní nástupnictví</a:t>
          </a:r>
          <a:endParaRPr lang="en-US" sz="2300" kern="1200"/>
        </a:p>
      </dsp:txBody>
      <dsp:txXfrm>
        <a:off x="0" y="1151045"/>
        <a:ext cx="3238500" cy="1817440"/>
      </dsp:txXfrm>
    </dsp:sp>
    <dsp:sp modelId="{54A93853-E3D4-4D50-979E-26059BE93016}">
      <dsp:nvSpPr>
        <dsp:cNvPr id="0" name=""/>
        <dsp:cNvSpPr/>
      </dsp:nvSpPr>
      <dsp:spPr>
        <a:xfrm>
          <a:off x="1164889" y="302906"/>
          <a:ext cx="908720" cy="90872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0847" tIns="12700" rIns="7084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297968" y="435985"/>
        <a:ext cx="642562" cy="642562"/>
      </dsp:txXfrm>
    </dsp:sp>
    <dsp:sp modelId="{16A92A66-5496-4DED-97EA-E46DE8368558}">
      <dsp:nvSpPr>
        <dsp:cNvPr id="0" name=""/>
        <dsp:cNvSpPr/>
      </dsp:nvSpPr>
      <dsp:spPr>
        <a:xfrm>
          <a:off x="0" y="3028995"/>
          <a:ext cx="3238500" cy="72"/>
        </a:xfrm>
        <a:prstGeom prst="rect">
          <a:avLst/>
        </a:prstGeom>
        <a:solidFill>
          <a:schemeClr val="accent2">
            <a:hueOff val="191613"/>
            <a:satOff val="-1095"/>
            <a:lumOff val="1059"/>
            <a:alphaOff val="0"/>
          </a:schemeClr>
        </a:solidFill>
        <a:ln w="15875" cap="flat" cmpd="sng" algn="ctr">
          <a:solidFill>
            <a:schemeClr val="accent2">
              <a:hueOff val="191613"/>
              <a:satOff val="-1095"/>
              <a:lumOff val="1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EFB66EB-26AB-4C14-B4E1-8B9FDAA5C72C}">
      <dsp:nvSpPr>
        <dsp:cNvPr id="0" name=""/>
        <dsp:cNvSpPr/>
      </dsp:nvSpPr>
      <dsp:spPr>
        <a:xfrm>
          <a:off x="3562350" y="0"/>
          <a:ext cx="3238500" cy="3029067"/>
        </a:xfrm>
        <a:prstGeom prst="rect">
          <a:avLst/>
        </a:prstGeom>
        <a:solidFill>
          <a:schemeClr val="accent2">
            <a:tint val="40000"/>
            <a:alpha val="90000"/>
            <a:hueOff val="505565"/>
            <a:satOff val="4983"/>
            <a:lumOff val="475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505565"/>
              <a:satOff val="4983"/>
              <a:lumOff val="4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2486" tIns="330200" rIns="252486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baseline="0"/>
            <a:t>Procesní předpisy zohledňující změny v subjektech hmotněprávního vztahu</a:t>
          </a:r>
          <a:endParaRPr lang="en-US" sz="2300" kern="1200"/>
        </a:p>
      </dsp:txBody>
      <dsp:txXfrm>
        <a:off x="3562350" y="1151045"/>
        <a:ext cx="3238500" cy="1817440"/>
      </dsp:txXfrm>
    </dsp:sp>
    <dsp:sp modelId="{D689C044-9D7B-463F-A020-4A0EE5079D6A}">
      <dsp:nvSpPr>
        <dsp:cNvPr id="0" name=""/>
        <dsp:cNvSpPr/>
      </dsp:nvSpPr>
      <dsp:spPr>
        <a:xfrm>
          <a:off x="4727239" y="302906"/>
          <a:ext cx="908720" cy="908720"/>
        </a:xfrm>
        <a:prstGeom prst="ellipse">
          <a:avLst/>
        </a:prstGeom>
        <a:solidFill>
          <a:schemeClr val="accent2">
            <a:hueOff val="383227"/>
            <a:satOff val="-2190"/>
            <a:lumOff val="2118"/>
            <a:alphaOff val="0"/>
          </a:schemeClr>
        </a:solidFill>
        <a:ln w="15875" cap="flat" cmpd="sng" algn="ctr">
          <a:solidFill>
            <a:schemeClr val="accent2">
              <a:hueOff val="383227"/>
              <a:satOff val="-2190"/>
              <a:lumOff val="21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0847" tIns="12700" rIns="7084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860318" y="435985"/>
        <a:ext cx="642562" cy="642562"/>
      </dsp:txXfrm>
    </dsp:sp>
    <dsp:sp modelId="{12C5ACA1-2016-48D2-A22F-8B8D1970B4C4}">
      <dsp:nvSpPr>
        <dsp:cNvPr id="0" name=""/>
        <dsp:cNvSpPr/>
      </dsp:nvSpPr>
      <dsp:spPr>
        <a:xfrm>
          <a:off x="3562350" y="3028995"/>
          <a:ext cx="3238500" cy="72"/>
        </a:xfrm>
        <a:prstGeom prst="rect">
          <a:avLst/>
        </a:prstGeom>
        <a:solidFill>
          <a:schemeClr val="accent2">
            <a:hueOff val="574840"/>
            <a:satOff val="-3285"/>
            <a:lumOff val="3177"/>
            <a:alphaOff val="0"/>
          </a:schemeClr>
        </a:solidFill>
        <a:ln w="15875" cap="flat" cmpd="sng" algn="ctr">
          <a:solidFill>
            <a:schemeClr val="accent2">
              <a:hueOff val="574840"/>
              <a:satOff val="-3285"/>
              <a:lumOff val="3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6E110CC-F955-44C5-B452-9272828F5C9C}">
      <dsp:nvSpPr>
        <dsp:cNvPr id="0" name=""/>
        <dsp:cNvSpPr/>
      </dsp:nvSpPr>
      <dsp:spPr>
        <a:xfrm>
          <a:off x="7124700" y="0"/>
          <a:ext cx="3238500" cy="3029067"/>
        </a:xfrm>
        <a:prstGeom prst="rect">
          <a:avLst/>
        </a:prstGeom>
        <a:solidFill>
          <a:schemeClr val="accent2">
            <a:tint val="40000"/>
            <a:alpha val="90000"/>
            <a:hueOff val="1011130"/>
            <a:satOff val="9966"/>
            <a:lumOff val="951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1011130"/>
              <a:satOff val="9966"/>
              <a:lumOff val="9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2486" tIns="330200" rIns="252486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baseline="0"/>
            <a:t>Procesní předpisy přehlížející hmotněprávní singulární sukcesi</a:t>
          </a:r>
          <a:endParaRPr lang="en-US" sz="2300" kern="1200"/>
        </a:p>
      </dsp:txBody>
      <dsp:txXfrm>
        <a:off x="7124700" y="1151045"/>
        <a:ext cx="3238500" cy="1817440"/>
      </dsp:txXfrm>
    </dsp:sp>
    <dsp:sp modelId="{5752EB6C-1264-4B5D-83CD-841F28E95AE4}">
      <dsp:nvSpPr>
        <dsp:cNvPr id="0" name=""/>
        <dsp:cNvSpPr/>
      </dsp:nvSpPr>
      <dsp:spPr>
        <a:xfrm>
          <a:off x="8289589" y="302906"/>
          <a:ext cx="908720" cy="908720"/>
        </a:xfrm>
        <a:prstGeom prst="ellipse">
          <a:avLst/>
        </a:prstGeom>
        <a:solidFill>
          <a:schemeClr val="accent2">
            <a:hueOff val="766454"/>
            <a:satOff val="-4380"/>
            <a:lumOff val="4236"/>
            <a:alphaOff val="0"/>
          </a:schemeClr>
        </a:solidFill>
        <a:ln w="15875" cap="flat" cmpd="sng" algn="ctr">
          <a:solidFill>
            <a:schemeClr val="accent2">
              <a:hueOff val="766454"/>
              <a:satOff val="-4380"/>
              <a:lumOff val="4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0847" tIns="12700" rIns="7084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422668" y="435985"/>
        <a:ext cx="642562" cy="642562"/>
      </dsp:txXfrm>
    </dsp:sp>
    <dsp:sp modelId="{7496AB7A-4CFC-4E2F-9E47-9E40C257BDD9}">
      <dsp:nvSpPr>
        <dsp:cNvPr id="0" name=""/>
        <dsp:cNvSpPr/>
      </dsp:nvSpPr>
      <dsp:spPr>
        <a:xfrm>
          <a:off x="7124700" y="3028995"/>
          <a:ext cx="3238500" cy="72"/>
        </a:xfrm>
        <a:prstGeom prst="rect">
          <a:avLst/>
        </a:prstGeom>
        <a:solidFill>
          <a:schemeClr val="accent2">
            <a:hueOff val="958067"/>
            <a:satOff val="-5475"/>
            <a:lumOff val="5295"/>
            <a:alphaOff val="0"/>
          </a:schemeClr>
        </a:solidFill>
        <a:ln w="15875" cap="flat" cmpd="sng" algn="ctr">
          <a:solidFill>
            <a:schemeClr val="accent2">
              <a:hueOff val="958067"/>
              <a:satOff val="-5475"/>
              <a:lumOff val="52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DF7F99-3E6F-4F9D-90C8-4397F085FBB6}">
      <dsp:nvSpPr>
        <dsp:cNvPr id="0" name=""/>
        <dsp:cNvSpPr/>
      </dsp:nvSpPr>
      <dsp:spPr>
        <a:xfrm>
          <a:off x="0" y="30433"/>
          <a:ext cx="10363200" cy="9126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/>
            <a:t>Současný § 107a OSŘ</a:t>
          </a:r>
          <a:endParaRPr lang="en-US" sz="4000" kern="1200"/>
        </a:p>
      </dsp:txBody>
      <dsp:txXfrm>
        <a:off x="44549" y="74982"/>
        <a:ext cx="10274102" cy="823502"/>
      </dsp:txXfrm>
    </dsp:sp>
    <dsp:sp modelId="{A06C3C6E-1821-4D2D-8F40-E743DE06B58B}">
      <dsp:nvSpPr>
        <dsp:cNvPr id="0" name=""/>
        <dsp:cNvSpPr/>
      </dsp:nvSpPr>
      <dsp:spPr>
        <a:xfrm>
          <a:off x="0" y="1058233"/>
          <a:ext cx="10363200" cy="9126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/>
            <a:t>§ 80 slovenského CSP (shodný s § 107a OSŘ)</a:t>
          </a:r>
          <a:endParaRPr lang="en-US" sz="4000" kern="1200"/>
        </a:p>
      </dsp:txBody>
      <dsp:txXfrm>
        <a:off x="44549" y="1102782"/>
        <a:ext cx="10274102" cy="823502"/>
      </dsp:txXfrm>
    </dsp:sp>
    <dsp:sp modelId="{49499872-2181-4E5C-BD89-7ABE0900E71D}">
      <dsp:nvSpPr>
        <dsp:cNvPr id="0" name=""/>
        <dsp:cNvSpPr/>
      </dsp:nvSpPr>
      <dsp:spPr>
        <a:xfrm>
          <a:off x="0" y="2086033"/>
          <a:ext cx="10363200" cy="9126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/>
            <a:t>Čl. 83 švýcarského ZPO</a:t>
          </a:r>
          <a:endParaRPr lang="en-US" sz="4000" kern="1200"/>
        </a:p>
      </dsp:txBody>
      <dsp:txXfrm>
        <a:off x="44549" y="2130582"/>
        <a:ext cx="10274102" cy="8235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B00AAC-DF3F-4F9D-A841-D74A01DCF430}">
      <dsp:nvSpPr>
        <dsp:cNvPr id="0" name=""/>
        <dsp:cNvSpPr/>
      </dsp:nvSpPr>
      <dsp:spPr>
        <a:xfrm>
          <a:off x="0" y="0"/>
          <a:ext cx="103632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F8CE46B-D792-4DC4-88AB-7608F474B382}">
      <dsp:nvSpPr>
        <dsp:cNvPr id="0" name=""/>
        <dsp:cNvSpPr/>
      </dsp:nvSpPr>
      <dsp:spPr>
        <a:xfrm>
          <a:off x="0" y="0"/>
          <a:ext cx="10363200" cy="757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baseline="0"/>
            <a:t>§ 265 německého ZPO</a:t>
          </a:r>
          <a:endParaRPr lang="en-US" sz="3600" kern="1200"/>
        </a:p>
      </dsp:txBody>
      <dsp:txXfrm>
        <a:off x="0" y="0"/>
        <a:ext cx="10363200" cy="757266"/>
      </dsp:txXfrm>
    </dsp:sp>
    <dsp:sp modelId="{6C17B55D-D3AB-4CD8-8C08-A4DFC981B284}">
      <dsp:nvSpPr>
        <dsp:cNvPr id="0" name=""/>
        <dsp:cNvSpPr/>
      </dsp:nvSpPr>
      <dsp:spPr>
        <a:xfrm>
          <a:off x="0" y="757266"/>
          <a:ext cx="103632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6AAF9D1-B156-4EAD-8310-687E40A5EB95}">
      <dsp:nvSpPr>
        <dsp:cNvPr id="0" name=""/>
        <dsp:cNvSpPr/>
      </dsp:nvSpPr>
      <dsp:spPr>
        <a:xfrm>
          <a:off x="0" y="757266"/>
          <a:ext cx="10363200" cy="757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baseline="0"/>
            <a:t>§ 234 rakouského ZPO (platil i u nás až do roku 1950)</a:t>
          </a:r>
          <a:endParaRPr lang="en-US" sz="3600" kern="1200"/>
        </a:p>
      </dsp:txBody>
      <dsp:txXfrm>
        <a:off x="0" y="757266"/>
        <a:ext cx="10363200" cy="757266"/>
      </dsp:txXfrm>
    </dsp:sp>
    <dsp:sp modelId="{0FCF4A8F-BCFC-40A0-B768-09B58DFDEF1F}">
      <dsp:nvSpPr>
        <dsp:cNvPr id="0" name=""/>
        <dsp:cNvSpPr/>
      </dsp:nvSpPr>
      <dsp:spPr>
        <a:xfrm>
          <a:off x="0" y="1514533"/>
          <a:ext cx="103632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5775E78-BB9D-4FAA-BAC6-B0116660BD1F}">
      <dsp:nvSpPr>
        <dsp:cNvPr id="0" name=""/>
        <dsp:cNvSpPr/>
      </dsp:nvSpPr>
      <dsp:spPr>
        <a:xfrm>
          <a:off x="0" y="1514533"/>
          <a:ext cx="10363200" cy="757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baseline="0"/>
            <a:t>§ 242 lichtenštejnského ZPO</a:t>
          </a:r>
          <a:endParaRPr lang="en-US" sz="3600" kern="1200"/>
        </a:p>
      </dsp:txBody>
      <dsp:txXfrm>
        <a:off x="0" y="1514533"/>
        <a:ext cx="10363200" cy="757266"/>
      </dsp:txXfrm>
    </dsp:sp>
    <dsp:sp modelId="{87F5F147-1EC3-4766-9A35-F1F755B63305}">
      <dsp:nvSpPr>
        <dsp:cNvPr id="0" name=""/>
        <dsp:cNvSpPr/>
      </dsp:nvSpPr>
      <dsp:spPr>
        <a:xfrm>
          <a:off x="0" y="2271800"/>
          <a:ext cx="103632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4A84027-7611-4047-A73E-08B35A97F297}">
      <dsp:nvSpPr>
        <dsp:cNvPr id="0" name=""/>
        <dsp:cNvSpPr/>
      </dsp:nvSpPr>
      <dsp:spPr>
        <a:xfrm>
          <a:off x="0" y="2271800"/>
          <a:ext cx="10363200" cy="757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baseline="0"/>
            <a:t>V základních rysech se tato ustanovení neliší </a:t>
          </a:r>
          <a:endParaRPr lang="en-US" sz="3600" kern="1200"/>
        </a:p>
      </dsp:txBody>
      <dsp:txXfrm>
        <a:off x="0" y="2271800"/>
        <a:ext cx="10363200" cy="7572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4A254-8BD1-45F7-A71C-9E802E8939E8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834B3-FE56-418D-A883-3D39C6D4E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176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917-BA2B-48C8-A528-9819FAE7162F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EC5DB-9C5B-40A6-9396-F3DC99BA87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680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917-BA2B-48C8-A528-9819FAE7162F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EC5DB-9C5B-40A6-9396-F3DC99BA87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60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917-BA2B-48C8-A528-9819FAE7162F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EC5DB-9C5B-40A6-9396-F3DC99BA87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8187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917-BA2B-48C8-A528-9819FAE7162F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EC5DB-9C5B-40A6-9396-F3DC99BA8703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1849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917-BA2B-48C8-A528-9819FAE7162F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EC5DB-9C5B-40A6-9396-F3DC99BA87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265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917-BA2B-48C8-A528-9819FAE7162F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EC5DB-9C5B-40A6-9396-F3DC99BA87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232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917-BA2B-48C8-A528-9819FAE7162F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EC5DB-9C5B-40A6-9396-F3DC99BA87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757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917-BA2B-48C8-A528-9819FAE7162F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EC5DB-9C5B-40A6-9396-F3DC99BA87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008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917-BA2B-48C8-A528-9819FAE7162F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EC5DB-9C5B-40A6-9396-F3DC99BA87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979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917-BA2B-48C8-A528-9819FAE7162F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EC5DB-9C5B-40A6-9396-F3DC99BA87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800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917-BA2B-48C8-A528-9819FAE7162F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EC5DB-9C5B-40A6-9396-F3DC99BA87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575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917-BA2B-48C8-A528-9819FAE7162F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EC5DB-9C5B-40A6-9396-F3DC99BA87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272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917-BA2B-48C8-A528-9819FAE7162F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EC5DB-9C5B-40A6-9396-F3DC99BA87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269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917-BA2B-48C8-A528-9819FAE7162F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EC5DB-9C5B-40A6-9396-F3DC99BA87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865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917-BA2B-48C8-A528-9819FAE7162F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EC5DB-9C5B-40A6-9396-F3DC99BA87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705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917-BA2B-48C8-A528-9819FAE7162F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EC5DB-9C5B-40A6-9396-F3DC99BA87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189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917-BA2B-48C8-A528-9819FAE7162F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EC5DB-9C5B-40A6-9396-F3DC99BA87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83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F917-BA2B-48C8-A528-9819FAE7162F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EC5DB-9C5B-40A6-9396-F3DC99BA87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292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9B8F917-BA2B-48C8-A528-9819FAE7162F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4CEC5DB-9C5B-40A6-9396-F3DC99BA87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923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Procesní strany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Petr Lavický</a:t>
            </a:r>
          </a:p>
          <a:p>
            <a:r>
              <a:rPr lang="cs-CZ" dirty="0"/>
              <a:t>Přednáška</a:t>
            </a:r>
          </a:p>
        </p:txBody>
      </p:sp>
    </p:spTree>
    <p:extLst>
      <p:ext uri="{BB962C8B-B14F-4D97-AF65-F5344CB8AC3E}">
        <p14:creationId xmlns:p14="http://schemas.microsoft.com/office/powerpoint/2010/main" val="1197622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77DDF7-B854-4EE8-9786-D64DCDFF4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Samostatné materiální společenství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D92143-0B6A-45CC-B8B9-E23DB6ACE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988191"/>
            <a:ext cx="10364452" cy="4251292"/>
          </a:xfrm>
        </p:spPr>
        <p:txBody>
          <a:bodyPr anchor="ctr">
            <a:normAutofit/>
          </a:bodyPr>
          <a:lstStyle/>
          <a:p>
            <a:r>
              <a:rPr lang="cs-CZ" dirty="0"/>
              <a:t>Společníci tvoří </a:t>
            </a:r>
            <a:r>
              <a:rPr lang="cs-CZ" b="1" dirty="0"/>
              <a:t>právní společenství </a:t>
            </a:r>
            <a:r>
              <a:rPr lang="cs-CZ" dirty="0"/>
              <a:t>vzhledem k předmětu sporu </a:t>
            </a:r>
          </a:p>
          <a:p>
            <a:pPr lvl="1"/>
            <a:r>
              <a:rPr lang="cs-CZ" dirty="0"/>
              <a:t>Spoluvlastníci domu domáhající se zaplacení nájemného</a:t>
            </a:r>
          </a:p>
          <a:p>
            <a:r>
              <a:rPr lang="cs-CZ" dirty="0"/>
              <a:t>Společníci jsou oprávněni nebo zavázáni na </a:t>
            </a:r>
            <a:r>
              <a:rPr lang="cs-CZ" b="1" dirty="0"/>
              <a:t>stejném skutkovém základu </a:t>
            </a:r>
            <a:r>
              <a:rPr lang="cs-CZ" dirty="0"/>
              <a:t>(Faktické společenství)</a:t>
            </a:r>
          </a:p>
          <a:p>
            <a:pPr lvl="1"/>
            <a:r>
              <a:rPr lang="cs-CZ" dirty="0"/>
              <a:t>Sesun sněhu ze střechy zranil několik chodců domáhajících se náhrady újmy na zdraví</a:t>
            </a:r>
          </a:p>
          <a:p>
            <a:r>
              <a:rPr lang="cs-CZ" dirty="0"/>
              <a:t>Společníci jsou oprávněni nebo zavázáni </a:t>
            </a:r>
            <a:r>
              <a:rPr lang="cs-CZ" b="1" dirty="0"/>
              <a:t>solidárně</a:t>
            </a:r>
          </a:p>
          <a:p>
            <a:pPr lvl="1"/>
            <a:r>
              <a:rPr lang="cs-CZ" dirty="0"/>
              <a:t>Spor o náhradu škody způsobené několika žalovanými škůdci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40505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739C0D-AE74-4D40-8B26-81AEF5723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Samostatné formální společenství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272200-5D80-49B9-B552-E7A7A4893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214694"/>
            <a:ext cx="10364452" cy="4024789"/>
          </a:xfrm>
        </p:spPr>
        <p:txBody>
          <a:bodyPr>
            <a:normAutofit/>
          </a:bodyPr>
          <a:lstStyle/>
          <a:p>
            <a:r>
              <a:rPr lang="cs-CZ" dirty="0"/>
              <a:t>Předpoklady</a:t>
            </a:r>
          </a:p>
          <a:p>
            <a:pPr lvl="1"/>
            <a:r>
              <a:rPr lang="cs-CZ" dirty="0"/>
              <a:t>předmětem řízení jsou </a:t>
            </a:r>
            <a:r>
              <a:rPr lang="cs-CZ" b="1" dirty="0"/>
              <a:t>stejnorodé nároky</a:t>
            </a:r>
          </a:p>
          <a:p>
            <a:pPr lvl="1"/>
            <a:r>
              <a:rPr lang="cs-CZ" dirty="0"/>
              <a:t>V podstatě </a:t>
            </a:r>
            <a:r>
              <a:rPr lang="cs-CZ" b="1" dirty="0"/>
              <a:t>stejnorodý skutkový a právní důvod</a:t>
            </a:r>
          </a:p>
          <a:p>
            <a:pPr lvl="1"/>
            <a:r>
              <a:rPr lang="cs-CZ" dirty="0"/>
              <a:t>Pro každého společníka je odůvodněna stejná </a:t>
            </a:r>
            <a:r>
              <a:rPr lang="cs-CZ" b="1" dirty="0"/>
              <a:t>příslušnost</a:t>
            </a:r>
            <a:endParaRPr lang="cs-CZ" dirty="0"/>
          </a:p>
          <a:p>
            <a:r>
              <a:rPr lang="cs-CZ" dirty="0"/>
              <a:t>Příklady </a:t>
            </a:r>
          </a:p>
          <a:p>
            <a:pPr lvl="1"/>
            <a:r>
              <a:rPr lang="cs-CZ" dirty="0"/>
              <a:t>Několik zaměstnanců se domáhá dlužné mzdy po stejném zaměstnavateli</a:t>
            </a:r>
          </a:p>
          <a:p>
            <a:pPr lvl="1"/>
            <a:r>
              <a:rPr lang="cs-CZ" dirty="0"/>
              <a:t>Pronajímatel žaluje několik nájemců různých bytů v témže domě o zaplacení dlužného nájemného</a:t>
            </a:r>
          </a:p>
        </p:txBody>
      </p:sp>
    </p:spTree>
    <p:extLst>
      <p:ext uri="{BB962C8B-B14F-4D97-AF65-F5344CB8AC3E}">
        <p14:creationId xmlns:p14="http://schemas.microsoft.com/office/powerpoint/2010/main" val="2976545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48FD87-D6BD-4702-9CAB-462DE4FDA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Projevy rozlišování materiálního a formálního společenství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FB08DA-860D-4091-BF32-9B71856F8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214694"/>
            <a:ext cx="10364452" cy="4024789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Ohledně nároku jiného společníka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V </a:t>
            </a:r>
            <a:r>
              <a:rPr lang="cs-CZ" b="1" dirty="0"/>
              <a:t>Materiálním</a:t>
            </a:r>
            <a:r>
              <a:rPr lang="cs-CZ" dirty="0"/>
              <a:t> společenství: může být společník vyslýchán jako </a:t>
            </a:r>
            <a:r>
              <a:rPr lang="cs-CZ" b="1" dirty="0"/>
              <a:t>strana</a:t>
            </a:r>
          </a:p>
          <a:p>
            <a:pPr lvl="1"/>
            <a:r>
              <a:rPr lang="cs-CZ" dirty="0"/>
              <a:t>Ve </a:t>
            </a:r>
            <a:r>
              <a:rPr lang="cs-CZ" b="1" dirty="0"/>
              <a:t>formálním</a:t>
            </a:r>
            <a:r>
              <a:rPr lang="cs-CZ" dirty="0"/>
              <a:t> společenství:  může být společník vyslýchán jako </a:t>
            </a:r>
            <a:r>
              <a:rPr lang="cs-CZ" b="1" dirty="0"/>
              <a:t>svědek</a:t>
            </a:r>
          </a:p>
          <a:p>
            <a:r>
              <a:rPr lang="cs-CZ" dirty="0"/>
              <a:t>Závisí-li věcná příslušnost na </a:t>
            </a:r>
            <a:r>
              <a:rPr lang="cs-CZ" b="1" dirty="0"/>
              <a:t>hodnotě předmětu sporu</a:t>
            </a:r>
          </a:p>
          <a:p>
            <a:pPr lvl="1"/>
            <a:r>
              <a:rPr lang="cs-CZ" dirty="0"/>
              <a:t>v materiálním společenství se hodnota nároků sčítá (krom solidarity)</a:t>
            </a:r>
          </a:p>
          <a:p>
            <a:pPr lvl="1"/>
            <a:r>
              <a:rPr lang="cs-CZ" dirty="0"/>
              <a:t>Ve formálním společenství se nesčítá</a:t>
            </a:r>
          </a:p>
          <a:p>
            <a:r>
              <a:rPr lang="cs-CZ" b="1" dirty="0"/>
              <a:t>Místní příslušnost</a:t>
            </a:r>
          </a:p>
          <a:p>
            <a:pPr lvl="1"/>
            <a:r>
              <a:rPr lang="cs-CZ" dirty="0"/>
              <a:t>Pro materiální společníky je založena společná místní příslušnost</a:t>
            </a:r>
          </a:p>
          <a:p>
            <a:pPr lvl="1"/>
            <a:r>
              <a:rPr lang="cs-CZ" dirty="0"/>
              <a:t>Pro formální společníky musí být odůvodněna stejná místní příslušnost u každého z nich</a:t>
            </a:r>
          </a:p>
        </p:txBody>
      </p:sp>
    </p:spTree>
    <p:extLst>
      <p:ext uri="{BB962C8B-B14F-4D97-AF65-F5344CB8AC3E}">
        <p14:creationId xmlns:p14="http://schemas.microsoft.com/office/powerpoint/2010/main" val="3184851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Nerozlučné společenství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913775" y="2214694"/>
            <a:ext cx="10364452" cy="3884101"/>
          </a:xfrm>
        </p:spPr>
        <p:txBody>
          <a:bodyPr>
            <a:normAutofit/>
          </a:bodyPr>
          <a:lstStyle/>
          <a:p>
            <a:r>
              <a:rPr lang="cs-CZ" b="1" dirty="0">
                <a:sym typeface="Wingdings" pitchFamily="2" charset="2"/>
              </a:rPr>
              <a:t>jednotné účinky </a:t>
            </a:r>
            <a:r>
              <a:rPr lang="cs-CZ" dirty="0">
                <a:sym typeface="Wingdings" pitchFamily="2" charset="2"/>
              </a:rPr>
              <a:t>rozsudku</a:t>
            </a:r>
          </a:p>
          <a:p>
            <a:pPr lvl="1"/>
            <a:r>
              <a:rPr lang="cs-CZ" dirty="0"/>
              <a:t>rozsudek musí vyznít stejně ohledně všech společníků</a:t>
            </a:r>
          </a:p>
          <a:p>
            <a:pPr lvl="1"/>
            <a:r>
              <a:rPr lang="cs-CZ" dirty="0"/>
              <a:t>rozdílný výsledek řízení je právně logicky vyloučen</a:t>
            </a:r>
            <a:endParaRPr lang="cs-CZ" b="1" dirty="0">
              <a:sym typeface="Wingdings" pitchFamily="2" charset="2"/>
            </a:endParaRPr>
          </a:p>
          <a:p>
            <a:pPr marL="457200" lvl="1" indent="0">
              <a:buNone/>
            </a:pPr>
            <a:r>
              <a:rPr lang="cs-CZ" b="1" dirty="0">
                <a:sym typeface="Wingdings" pitchFamily="2" charset="2"/>
              </a:rPr>
              <a:t> </a:t>
            </a:r>
            <a:r>
              <a:rPr lang="cs-CZ" dirty="0"/>
              <a:t>Společníci tvoří </a:t>
            </a:r>
            <a:r>
              <a:rPr lang="cs-CZ" b="1" dirty="0"/>
              <a:t>jednotnou</a:t>
            </a:r>
            <a:r>
              <a:rPr lang="cs-CZ" dirty="0"/>
              <a:t> spornou stranu </a:t>
            </a:r>
          </a:p>
          <a:p>
            <a:r>
              <a:rPr lang="cs-CZ" dirty="0"/>
              <a:t>Nezbytnost Jednotných účinků rozsudku Může být dána</a:t>
            </a:r>
          </a:p>
          <a:p>
            <a:pPr lvl="1"/>
            <a:r>
              <a:rPr lang="cs-CZ" dirty="0"/>
              <a:t>jednotnou </a:t>
            </a:r>
            <a:r>
              <a:rPr lang="cs-CZ" b="1" dirty="0"/>
              <a:t>povahou</a:t>
            </a:r>
            <a:r>
              <a:rPr lang="cs-CZ" dirty="0"/>
              <a:t> uplatněného </a:t>
            </a:r>
            <a:r>
              <a:rPr lang="cs-CZ" b="1" dirty="0"/>
              <a:t>nároku</a:t>
            </a:r>
          </a:p>
          <a:p>
            <a:pPr lvl="1"/>
            <a:r>
              <a:rPr lang="cs-CZ" b="1" dirty="0"/>
              <a:t>Rozšířením účinků rozsudku </a:t>
            </a:r>
            <a:r>
              <a:rPr lang="cs-CZ" dirty="0"/>
              <a:t>na další osoby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571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257631-18D5-4398-9C5F-E99278AC4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Jednotná povaha nároku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7200C2-BAE1-407E-A3FC-C1D75FCBF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955800"/>
            <a:ext cx="10364452" cy="4457699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Tzv. nucené společenství - Hmotné právo vyžaduje, aby nárok uplatnily </a:t>
            </a:r>
            <a:r>
              <a:rPr lang="cs-CZ" b="1" dirty="0"/>
              <a:t>všechny osoby tvořící právní společenství</a:t>
            </a:r>
            <a:r>
              <a:rPr lang="cs-CZ" dirty="0"/>
              <a:t>, popř. aby nárok byl uplatněn proti všem takovým osobám (</a:t>
            </a:r>
            <a:r>
              <a:rPr lang="cs-CZ" b="1" dirty="0"/>
              <a:t>otázka věcné legitimace</a:t>
            </a:r>
            <a:r>
              <a:rPr lang="cs-CZ" dirty="0"/>
              <a:t>)</a:t>
            </a:r>
          </a:p>
          <a:p>
            <a:r>
              <a:rPr lang="cs-CZ" dirty="0"/>
              <a:t>Příklady</a:t>
            </a:r>
          </a:p>
          <a:p>
            <a:pPr lvl="1"/>
            <a:r>
              <a:rPr lang="cs-CZ" dirty="0"/>
              <a:t>Spor o plnění, které mohou poskytnout jenom všichni žalovaní společně (závazek smyčcového kvarteta k hudební produkci; zdržení se nebo strpění určitého jednání více žalovanými)</a:t>
            </a:r>
          </a:p>
          <a:p>
            <a:pPr lvl="1"/>
            <a:r>
              <a:rPr lang="cs-CZ" dirty="0"/>
              <a:t>určení věcného břemene ve prospěch panující nemovitosti, která je předmětem spoluvlastnictví (R 118/2012)</a:t>
            </a:r>
          </a:p>
          <a:p>
            <a:pPr lvl="1"/>
            <a:r>
              <a:rPr lang="cs-CZ" dirty="0"/>
              <a:t>určení, že věc je součástí SJM (22 </a:t>
            </a:r>
            <a:r>
              <a:rPr lang="cs-CZ" dirty="0" err="1"/>
              <a:t>Cdo</a:t>
            </a:r>
            <a:r>
              <a:rPr lang="cs-CZ" dirty="0"/>
              <a:t> 2614/2008)</a:t>
            </a:r>
          </a:p>
          <a:p>
            <a:pPr lvl="1"/>
            <a:r>
              <a:rPr lang="cs-CZ" dirty="0"/>
              <a:t>Určení dědického práva (R 49/1982, 30 </a:t>
            </a:r>
            <a:r>
              <a:rPr lang="cs-CZ" dirty="0" err="1"/>
              <a:t>Cdo</a:t>
            </a:r>
            <a:r>
              <a:rPr lang="cs-CZ" dirty="0"/>
              <a:t> 2537/2003)</a:t>
            </a:r>
          </a:p>
          <a:p>
            <a:pPr lvl="1"/>
            <a:r>
              <a:rPr lang="cs-CZ" dirty="0"/>
              <a:t>Manželé jako společní nájemci ve sporu o neplatnost výpovědi ze společného nájmu</a:t>
            </a:r>
          </a:p>
          <a:p>
            <a:pPr lvl="1"/>
            <a:r>
              <a:rPr lang="cs-CZ" dirty="0"/>
              <a:t>zrušení a vypořádání podílového spoluvlastnictví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909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0676A2-4A54-48AA-8A2A-8CC9A147D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Rozšířené účinky rozsudku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E1165B-2476-4402-BF13-46325F901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Další osoby se řízení účastnit nemusí; pokud se jej ale účastní, musí pro ně vyznít rozsudek stejně</a:t>
            </a:r>
          </a:p>
          <a:p>
            <a:r>
              <a:rPr lang="cs-CZ" b="1" dirty="0"/>
              <a:t>Zákonem rozšířené účinky právní moci</a:t>
            </a:r>
          </a:p>
          <a:p>
            <a:pPr lvl="1"/>
            <a:r>
              <a:rPr lang="cs-CZ" dirty="0"/>
              <a:t>Rozsudek v odporovém sporu o žalobě jednoho věřitele popírající pravost pohledávky je závazný i pro další k rozvrhu přihlášené věřitele (§ 267a/2 OSŘ); pokud by žalovali také jiní věřitelé, musel by se rozsudek vztahovat stejně i na ně</a:t>
            </a:r>
          </a:p>
          <a:p>
            <a:r>
              <a:rPr lang="cs-CZ" b="1" dirty="0"/>
              <a:t>Konstitutivní povaha rozsudku</a:t>
            </a:r>
          </a:p>
          <a:p>
            <a:pPr lvl="1"/>
            <a:r>
              <a:rPr lang="cs-CZ" dirty="0"/>
              <a:t>Žaloba dotčených spoluvlastníků o nařízení prodeje jednotky podle § 1184 OZ</a:t>
            </a:r>
          </a:p>
        </p:txBody>
      </p:sp>
    </p:spTree>
    <p:extLst>
      <p:ext uri="{BB962C8B-B14F-4D97-AF65-F5344CB8AC3E}">
        <p14:creationId xmlns:p14="http://schemas.microsoft.com/office/powerpoint/2010/main" val="785674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6E4620-B815-4BF2-BC6C-B197B8E9D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rozdíly samostatného a nerozlučného společenství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5DC595-F7E7-4168-BA80-8D37B38D6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Samostatné společenství</a:t>
            </a:r>
          </a:p>
          <a:p>
            <a:pPr lvl="1"/>
            <a:r>
              <a:rPr lang="cs-CZ" dirty="0"/>
              <a:t>Samostatnost jednání (opomenutí) každého společníka</a:t>
            </a:r>
          </a:p>
          <a:p>
            <a:pPr lvl="1"/>
            <a:r>
              <a:rPr lang="cs-CZ" dirty="0"/>
              <a:t>Příznivé nebo nepříznivé následky jednání nebo opomenutí se týkají každého společníka zvlášť</a:t>
            </a:r>
          </a:p>
          <a:p>
            <a:r>
              <a:rPr lang="cs-CZ" b="1" dirty="0"/>
              <a:t>Nerozlučné společenství</a:t>
            </a:r>
          </a:p>
          <a:p>
            <a:pPr lvl="1"/>
            <a:r>
              <a:rPr lang="cs-CZ" dirty="0"/>
              <a:t>Procesní úkony 1 společníka platí i pro ostatní </a:t>
            </a:r>
            <a:r>
              <a:rPr lang="cs-CZ" b="1" dirty="0"/>
              <a:t>(princip reprezentace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Nutnost souhlasu ostatních společníků u některých dispozitivních úkonů (§ 91 odst. 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4456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Způsobilost stran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Část II.</a:t>
            </a:r>
          </a:p>
        </p:txBody>
      </p:sp>
    </p:spTree>
    <p:extLst>
      <p:ext uri="{BB962C8B-B14F-4D97-AF65-F5344CB8AC3E}">
        <p14:creationId xmlns:p14="http://schemas.microsoft.com/office/powerpoint/2010/main" val="985409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subjektivita (§ 19 OSŘ)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75" y="2080470"/>
            <a:ext cx="10364452" cy="3917657"/>
          </a:xfrm>
        </p:spPr>
        <p:txBody>
          <a:bodyPr>
            <a:normAutofit/>
          </a:bodyPr>
          <a:lstStyle/>
          <a:p>
            <a:r>
              <a:rPr lang="cs-CZ" dirty="0"/>
              <a:t>Způsobilost žalovat, být žalovaným nebo vedlejším intervenientem</a:t>
            </a:r>
          </a:p>
          <a:p>
            <a:r>
              <a:rPr lang="cs-CZ" dirty="0"/>
              <a:t>Zásadně je odvozena od </a:t>
            </a:r>
            <a:r>
              <a:rPr lang="cs-CZ" b="1" dirty="0"/>
              <a:t>Právní osobnosti</a:t>
            </a:r>
            <a:r>
              <a:rPr lang="cs-CZ" dirty="0"/>
              <a:t>, tj. mají ji</a:t>
            </a:r>
          </a:p>
          <a:p>
            <a:pPr lvl="1"/>
            <a:r>
              <a:rPr lang="cs-CZ" b="1" dirty="0"/>
              <a:t>fyzické osoby </a:t>
            </a:r>
          </a:p>
          <a:p>
            <a:pPr lvl="2"/>
            <a:r>
              <a:rPr lang="cs-CZ" dirty="0"/>
              <a:t>Od narození do smrti či prohlášení za mrtvého </a:t>
            </a:r>
          </a:p>
          <a:p>
            <a:pPr lvl="2"/>
            <a:r>
              <a:rPr lang="cs-CZ" dirty="0"/>
              <a:t>výjimky § 376/2 nebo § 421/2 ZŘS</a:t>
            </a:r>
          </a:p>
          <a:p>
            <a:pPr lvl="2"/>
            <a:r>
              <a:rPr lang="cs-CZ" dirty="0"/>
              <a:t>Podmíněnou procesní subjektivitu má též </a:t>
            </a:r>
            <a:r>
              <a:rPr lang="cs-CZ" i="1" dirty="0" err="1"/>
              <a:t>nasciturus</a:t>
            </a:r>
            <a:endParaRPr lang="cs-CZ" i="1" dirty="0"/>
          </a:p>
          <a:p>
            <a:pPr lvl="1"/>
            <a:r>
              <a:rPr lang="cs-CZ" b="1" dirty="0"/>
              <a:t>právnické osoby</a:t>
            </a:r>
          </a:p>
          <a:p>
            <a:pPr lvl="2"/>
            <a:r>
              <a:rPr lang="cs-CZ" dirty="0"/>
              <a:t>Soukromého práva</a:t>
            </a:r>
          </a:p>
          <a:p>
            <a:pPr lvl="2"/>
            <a:r>
              <a:rPr lang="cs-CZ" dirty="0"/>
              <a:t>Veřejného práva, včetně státu, samosprávných korporací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859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39D1CA-A3C4-465C-8B4D-16A483A99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subjektivita – pokračování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69F14D-8810-4576-9B71-69C58F252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Dále Má procesní subjektivitu </a:t>
            </a:r>
            <a:r>
              <a:rPr lang="cs-CZ" b="1" dirty="0"/>
              <a:t>ten, komu ji zákon přiznává </a:t>
            </a:r>
            <a:r>
              <a:rPr lang="cs-CZ" dirty="0"/>
              <a:t>(třebaže není subjektem práva)</a:t>
            </a:r>
          </a:p>
          <a:p>
            <a:pPr lvl="1"/>
            <a:r>
              <a:rPr lang="cs-CZ" b="1" dirty="0"/>
              <a:t>Výslovně </a:t>
            </a:r>
          </a:p>
          <a:p>
            <a:pPr lvl="2"/>
            <a:r>
              <a:rPr lang="cs-CZ" dirty="0"/>
              <a:t>např. správce daně (finanční úřady a ředitelství) </a:t>
            </a:r>
          </a:p>
          <a:p>
            <a:pPr lvl="2"/>
            <a:r>
              <a:rPr lang="cs-CZ" dirty="0"/>
              <a:t>R 43/2005 dovozuje procesní subjektivitu vymazané obchodní společnosti v řízení o zrušení zápisu o výmazu do obchodního rejstříku z odkazu na § 94/1 OSŘ</a:t>
            </a:r>
          </a:p>
          <a:p>
            <a:pPr lvl="1"/>
            <a:r>
              <a:rPr lang="cs-CZ" b="1" dirty="0"/>
              <a:t>Implicitně </a:t>
            </a:r>
            <a:r>
              <a:rPr lang="cs-CZ" dirty="0"/>
              <a:t>– zákon zachází s něčím jako s účastníkem (R 1/2011); sporné</a:t>
            </a:r>
          </a:p>
          <a:p>
            <a:pPr lvl="2"/>
            <a:r>
              <a:rPr lang="cs-CZ" dirty="0"/>
              <a:t>OSSZ (R 3/2001)</a:t>
            </a:r>
          </a:p>
          <a:p>
            <a:pPr lvl="2"/>
            <a:r>
              <a:rPr lang="cs-CZ" dirty="0"/>
              <a:t>Vymáhající správní orgán (R 56/2000)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86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je stranou konkrétního sporu?</a:t>
            </a:r>
          </a:p>
          <a:p>
            <a:endParaRPr lang="cs-CZ" dirty="0"/>
          </a:p>
          <a:p>
            <a:r>
              <a:rPr lang="cs-CZ" dirty="0"/>
              <a:t>Má strana Procesní subjektivitu a procesní způsobilost?</a:t>
            </a:r>
          </a:p>
          <a:p>
            <a:endParaRPr lang="cs-CZ" dirty="0"/>
          </a:p>
          <a:p>
            <a:r>
              <a:rPr lang="cs-CZ" dirty="0"/>
              <a:t>Je strana věcně či procesně legitimována?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465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subjektivita jako procesní podmínka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/>
              <a:t>Nedostatek způsobilosti být účastníkem </a:t>
            </a:r>
            <a:r>
              <a:rPr lang="cs-CZ" b="1" dirty="0"/>
              <a:t>v okamžiku zahájení řízení </a:t>
            </a:r>
            <a:r>
              <a:rPr lang="cs-CZ" dirty="0"/>
              <a:t>je zásadně neodstranitelným nedostatkem procesní podmínky </a:t>
            </a:r>
            <a:r>
              <a:rPr lang="cs-CZ" b="1" dirty="0">
                <a:sym typeface="Wingdings" pitchFamily="2" charset="2"/>
              </a:rPr>
              <a:t></a:t>
            </a:r>
            <a:r>
              <a:rPr lang="cs-CZ" dirty="0"/>
              <a:t> zastavení řízení</a:t>
            </a:r>
          </a:p>
          <a:p>
            <a:pPr lvl="1"/>
            <a:r>
              <a:rPr lang="cs-CZ" dirty="0"/>
              <a:t>Výjimka – </a:t>
            </a:r>
            <a:r>
              <a:rPr lang="cs-CZ" b="1" dirty="0" err="1"/>
              <a:t>konvalidace</a:t>
            </a:r>
            <a:r>
              <a:rPr lang="cs-CZ" b="1" dirty="0"/>
              <a:t> </a:t>
            </a:r>
            <a:r>
              <a:rPr lang="cs-CZ" dirty="0"/>
              <a:t>nedostatku v průběhu řízení, např. obchodní společnost bude zapsána do obchodního rejstříku</a:t>
            </a:r>
          </a:p>
          <a:p>
            <a:r>
              <a:rPr lang="cs-CZ" dirty="0"/>
              <a:t>Dojde-li k její ztrátě </a:t>
            </a:r>
            <a:r>
              <a:rPr lang="cs-CZ" b="1" dirty="0"/>
              <a:t>v průběhu řízení</a:t>
            </a:r>
            <a:r>
              <a:rPr lang="cs-CZ" dirty="0"/>
              <a:t>, je v určitých případech možné procesní nástupnictví (§ 107)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3648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Procesní nástupnictví podle § 107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913775" y="2114026"/>
            <a:ext cx="10364452" cy="3677174"/>
          </a:xfrm>
        </p:spPr>
        <p:txBody>
          <a:bodyPr anchor="ctr"/>
          <a:lstStyle/>
          <a:p>
            <a:pPr eaLnBrk="1" hangingPunct="1"/>
            <a:r>
              <a:rPr lang="cs-CZ" dirty="0"/>
              <a:t>Ztráta </a:t>
            </a:r>
            <a:r>
              <a:rPr lang="cs-CZ" b="1" dirty="0"/>
              <a:t>procesní subjektivity</a:t>
            </a:r>
            <a:r>
              <a:rPr lang="cs-CZ" dirty="0"/>
              <a:t> v době od zahájení řízení do jeho pravomocného skončení </a:t>
            </a:r>
          </a:p>
          <a:p>
            <a:pPr lvl="1" eaLnBrk="1" hangingPunct="1"/>
            <a:r>
              <a:rPr lang="cs-CZ" dirty="0"/>
              <a:t>smrt FO (Prohlášení za mrtvého)</a:t>
            </a:r>
          </a:p>
          <a:p>
            <a:pPr lvl="1" eaLnBrk="1" hangingPunct="1"/>
            <a:r>
              <a:rPr lang="cs-CZ" dirty="0"/>
              <a:t>zánik PO</a:t>
            </a:r>
          </a:p>
          <a:p>
            <a:pPr eaLnBrk="1" hangingPunct="1"/>
            <a:r>
              <a:rPr lang="cs-CZ" dirty="0"/>
              <a:t>Právo nebo povinnost přešlo na dědice nebo jiné právní nástupce </a:t>
            </a:r>
            <a:r>
              <a:rPr lang="cs-CZ" dirty="0">
                <a:sym typeface="Wingdings" pitchFamily="2" charset="2"/>
              </a:rPr>
              <a:t> soud rozhodne o </a:t>
            </a:r>
            <a:r>
              <a:rPr lang="cs-CZ" b="1" dirty="0">
                <a:sym typeface="Wingdings" pitchFamily="2" charset="2"/>
              </a:rPr>
              <a:t>procesním nástupnictví</a:t>
            </a:r>
            <a:r>
              <a:rPr lang="cs-CZ" dirty="0">
                <a:sym typeface="Wingdings" pitchFamily="2" charset="2"/>
              </a:rPr>
              <a:t> těchto osob</a:t>
            </a:r>
          </a:p>
          <a:p>
            <a:pPr eaLnBrk="1" hangingPunct="1"/>
            <a:r>
              <a:rPr lang="cs-CZ" dirty="0">
                <a:sym typeface="Wingdings" pitchFamily="2" charset="2"/>
              </a:rPr>
              <a:t>Povaha věci neumožňuje v řízení pokračovat (např. šlo o právo osobní povahy)  </a:t>
            </a:r>
            <a:r>
              <a:rPr lang="cs-CZ" b="1" dirty="0">
                <a:sym typeface="Wingdings" pitchFamily="2" charset="2"/>
              </a:rPr>
              <a:t>zastavení</a:t>
            </a:r>
            <a:r>
              <a:rPr lang="cs-CZ" dirty="0">
                <a:sym typeface="Wingdings" pitchFamily="2" charset="2"/>
              </a:rPr>
              <a:t>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5362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BBB36B-0C26-4A8E-A922-B6C8DA0AC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subjektivita a procesní úkony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A9ECB4-30E7-4A61-9199-C1E0862DD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Procesní subjektivita je </a:t>
            </a:r>
            <a:r>
              <a:rPr lang="cs-CZ" b="1" dirty="0"/>
              <a:t>podmínkou účinnosti procesního jednání</a:t>
            </a:r>
          </a:p>
          <a:p>
            <a:r>
              <a:rPr lang="cs-CZ" dirty="0"/>
              <a:t>Nezpůsobilá strana nemůže činit v řízení žádné úkony</a:t>
            </a:r>
          </a:p>
          <a:p>
            <a:r>
              <a:rPr lang="cs-CZ" dirty="0"/>
              <a:t>Výjimka</a:t>
            </a:r>
          </a:p>
          <a:p>
            <a:pPr lvl="1"/>
            <a:r>
              <a:rPr lang="cs-CZ" dirty="0"/>
              <a:t>ve sporu o procesní subjektivitu bude entita, jejíž procesní subjektivita je sporná, považována tak dlouho za způsobilou, dokud jí tato vlastnost nebude pravomocně upřena</a:t>
            </a:r>
          </a:p>
          <a:p>
            <a:pPr lvl="1"/>
            <a:r>
              <a:rPr lang="cs-CZ" dirty="0"/>
              <a:t>Může proto podat kupř. odvolání proti usnesení o zastavení řízení pro nedostatek procesní způsobilosti</a:t>
            </a:r>
          </a:p>
        </p:txBody>
      </p:sp>
    </p:spTree>
    <p:extLst>
      <p:ext uri="{BB962C8B-B14F-4D97-AF65-F5344CB8AC3E}">
        <p14:creationId xmlns:p14="http://schemas.microsoft.com/office/powerpoint/2010/main" val="4176515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způsobilost – obecně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Způsobilost samostatně nebo prostřednictvím zvoleného zástupce účinně vykonávat všechny procesní úkony</a:t>
            </a:r>
          </a:p>
          <a:p>
            <a:r>
              <a:rPr lang="cs-CZ" dirty="0"/>
              <a:t>Základní pravidlo: Strana má procesní způsobilost </a:t>
            </a:r>
            <a:r>
              <a:rPr lang="cs-CZ" b="1" dirty="0"/>
              <a:t>v rozsahu, v jakém má Svéprávnost </a:t>
            </a:r>
            <a:r>
              <a:rPr lang="cs-CZ" dirty="0"/>
              <a:t>(§ 20/1 OSŘ)</a:t>
            </a:r>
            <a:endParaRPr lang="cs-CZ" b="1" dirty="0"/>
          </a:p>
          <a:p>
            <a:r>
              <a:rPr lang="cs-CZ" dirty="0"/>
              <a:t>Výjimečně </a:t>
            </a:r>
          </a:p>
          <a:p>
            <a:pPr lvl="1"/>
            <a:r>
              <a:rPr lang="cs-CZ" dirty="0"/>
              <a:t>má procesní způsobilost i ten, kdo není </a:t>
            </a:r>
            <a:r>
              <a:rPr lang="cs-CZ" dirty="0" err="1"/>
              <a:t>hmotněprávně</a:t>
            </a:r>
            <a:r>
              <a:rPr lang="cs-CZ" dirty="0"/>
              <a:t> způsobilý (např. § 35/3, § 368/2, § 403/3 a další ZŘS)</a:t>
            </a:r>
          </a:p>
          <a:p>
            <a:pPr lvl="1"/>
            <a:r>
              <a:rPr lang="cs-CZ" dirty="0"/>
              <a:t>ten, kdo je </a:t>
            </a:r>
            <a:r>
              <a:rPr lang="cs-CZ" dirty="0" err="1"/>
              <a:t>hmotněprávně</a:t>
            </a:r>
            <a:r>
              <a:rPr lang="cs-CZ" dirty="0"/>
              <a:t> způsobilý, nemá procesní způsobilost (§ 23)</a:t>
            </a:r>
          </a:p>
        </p:txBody>
      </p:sp>
    </p:spTree>
    <p:extLst>
      <p:ext uri="{BB962C8B-B14F-4D97-AF65-F5344CB8AC3E}">
        <p14:creationId xmlns:p14="http://schemas.microsoft.com/office/powerpoint/2010/main" val="876136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F3B610-290A-4494-986B-96E7D074C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způsobilost fyzických osob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FC4C0A-9C72-4A56-8FE4-4A68D00D0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004969"/>
            <a:ext cx="10364452" cy="4353886"/>
          </a:xfrm>
        </p:spPr>
        <p:txBody>
          <a:bodyPr>
            <a:normAutofit/>
          </a:bodyPr>
          <a:lstStyle/>
          <a:p>
            <a:r>
              <a:rPr lang="cs-CZ" b="1" dirty="0"/>
              <a:t>Plnou procesní způsobilost </a:t>
            </a:r>
            <a:r>
              <a:rPr lang="cs-CZ" dirty="0"/>
              <a:t>(neomezenou jenom na některé věci) mají plně svéprávné FO</a:t>
            </a:r>
          </a:p>
          <a:p>
            <a:pPr lvl="1"/>
            <a:r>
              <a:rPr lang="cs-CZ" dirty="0"/>
              <a:t>Zletilí (osoby starší 18 let)</a:t>
            </a:r>
          </a:p>
          <a:p>
            <a:pPr lvl="1"/>
            <a:r>
              <a:rPr lang="cs-CZ" dirty="0"/>
              <a:t>Nezletilí, kterým svéprávnost přiznal soud (§ 37 OZ) nebo kteří ji nabyli uzavřením manželství (§ 672/2 OZ)</a:t>
            </a:r>
          </a:p>
          <a:p>
            <a:r>
              <a:rPr lang="cs-CZ" b="1" dirty="0"/>
              <a:t>Omezenou procesní způsobilost</a:t>
            </a:r>
            <a:r>
              <a:rPr lang="cs-CZ" dirty="0"/>
              <a:t> mají</a:t>
            </a:r>
          </a:p>
          <a:p>
            <a:pPr lvl="1"/>
            <a:r>
              <a:rPr lang="cs-CZ" dirty="0"/>
              <a:t>Nezletilí, kteří nenabyli plné svéprávnosti – jsou procesně způsobilí ve věcech, v nichž mohou podle hmotného práva jednat samostatně</a:t>
            </a:r>
          </a:p>
          <a:p>
            <a:pPr lvl="2"/>
            <a:r>
              <a:rPr lang="cs-CZ" dirty="0"/>
              <a:t>Posoudí se nejen podle § 31, ale též § 32 a násl.</a:t>
            </a:r>
          </a:p>
          <a:p>
            <a:pPr lvl="1"/>
            <a:r>
              <a:rPr lang="cs-CZ" dirty="0"/>
              <a:t>Osoby s omezenou svéprávností – nemohou jednat ve věcech, na něž se vztahuje omezení svéprávnosti a v nichž musejí být zastoupeni opatrovníkem</a:t>
            </a:r>
          </a:p>
        </p:txBody>
      </p:sp>
    </p:spTree>
    <p:extLst>
      <p:ext uri="{BB962C8B-B14F-4D97-AF65-F5344CB8AC3E}">
        <p14:creationId xmlns:p14="http://schemas.microsoft.com/office/powerpoint/2010/main" val="3578540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5E5F14-4958-4083-BECF-DC5DCADF6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a Pochybnosti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039507-0588-48B3-BF6F-F030F4A84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214695"/>
            <a:ext cx="10364452" cy="3665988"/>
          </a:xfrm>
        </p:spPr>
        <p:txBody>
          <a:bodyPr/>
          <a:lstStyle/>
          <a:p>
            <a:r>
              <a:rPr lang="cs-CZ" dirty="0"/>
              <a:t>Je kritérium posuzování procesní způsobilosti zvoleno správně?</a:t>
            </a:r>
          </a:p>
          <a:p>
            <a:pPr lvl="1"/>
            <a:r>
              <a:rPr lang="cs-CZ" dirty="0"/>
              <a:t>Řízení před soudem je složitější, a proto vyžaduje </a:t>
            </a:r>
            <a:r>
              <a:rPr lang="cs-CZ" b="1" dirty="0"/>
              <a:t>větší rozumovou vyspělost </a:t>
            </a:r>
            <a:r>
              <a:rPr lang="cs-CZ" dirty="0"/>
              <a:t>než hmotněprávní jednání</a:t>
            </a:r>
          </a:p>
          <a:p>
            <a:pPr lvl="1"/>
            <a:r>
              <a:rPr lang="cs-CZ" dirty="0"/>
              <a:t>Procesní úprava – a tedy i postup strany v řízení – je </a:t>
            </a:r>
            <a:r>
              <a:rPr lang="cs-CZ" b="1" dirty="0"/>
              <a:t>obecná </a:t>
            </a:r>
            <a:r>
              <a:rPr lang="cs-CZ" dirty="0"/>
              <a:t>a neliší se podle toho, co je předmětem sporu; proč se má diferencovaně posuzovat procesní způsobilost?</a:t>
            </a:r>
          </a:p>
          <a:p>
            <a:pPr lvl="1"/>
            <a:r>
              <a:rPr lang="cs-CZ" dirty="0"/>
              <a:t>Hmotněprávní jednání a procesní úkony v řízení před soudem představují </a:t>
            </a:r>
            <a:r>
              <a:rPr lang="cs-CZ" b="1" dirty="0"/>
              <a:t>dvě samostatné oblasti</a:t>
            </a:r>
            <a:r>
              <a:rPr lang="cs-CZ" dirty="0"/>
              <a:t>; civilní sporné řízení není pokračováním hmotněprávního jednání</a:t>
            </a:r>
          </a:p>
          <a:p>
            <a:pPr lvl="1"/>
            <a:r>
              <a:rPr lang="cs-CZ" dirty="0"/>
              <a:t>Individuální </a:t>
            </a:r>
            <a:r>
              <a:rPr lang="cs-CZ" b="1" dirty="0"/>
              <a:t>subjektivizovaný</a:t>
            </a:r>
            <a:r>
              <a:rPr lang="cs-CZ" dirty="0"/>
              <a:t> přístup hmotného práva je pro procesní právo nevhodný</a:t>
            </a:r>
          </a:p>
        </p:txBody>
      </p:sp>
    </p:spTree>
    <p:extLst>
      <p:ext uri="{BB962C8B-B14F-4D97-AF65-F5344CB8AC3E}">
        <p14:creationId xmlns:p14="http://schemas.microsoft.com/office/powerpoint/2010/main" val="1137307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4F354C-3DAE-4E09-81D3-5F189374D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způsobilost právnických osob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B22B54-A43F-4CE3-80E7-1DA38555F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b="1" dirty="0"/>
              <a:t>Svéprávnost </a:t>
            </a:r>
            <a:r>
              <a:rPr lang="cs-CZ" dirty="0"/>
              <a:t>se vztahuje </a:t>
            </a:r>
            <a:r>
              <a:rPr lang="cs-CZ" b="1" dirty="0"/>
              <a:t>jenom k člověku</a:t>
            </a:r>
            <a:r>
              <a:rPr lang="cs-CZ" dirty="0"/>
              <a:t>, nikoliv k právnickým osobám</a:t>
            </a:r>
          </a:p>
          <a:p>
            <a:r>
              <a:rPr lang="cs-CZ" dirty="0"/>
              <a:t>Spor: mají právnické osoby procesní způsobilost, či nikoliv?</a:t>
            </a:r>
          </a:p>
          <a:p>
            <a:pPr lvl="1"/>
            <a:r>
              <a:rPr lang="cs-CZ" dirty="0"/>
              <a:t>Důsledně vzato podle § 20/1 OSŘ </a:t>
            </a:r>
            <a:r>
              <a:rPr lang="cs-CZ" b="1" dirty="0"/>
              <a:t>procesně způsobilé nejsou</a:t>
            </a:r>
          </a:p>
          <a:p>
            <a:pPr lvl="1"/>
            <a:r>
              <a:rPr lang="cs-CZ" dirty="0"/>
              <a:t>Obdobný závěr převažuje v rakouské a německé literatuře</a:t>
            </a:r>
          </a:p>
          <a:p>
            <a:r>
              <a:rPr lang="cs-CZ" dirty="0"/>
              <a:t>Jednání osob uvedených v § 21 OSŘ je zvláštním případem </a:t>
            </a:r>
            <a:r>
              <a:rPr lang="cs-CZ" b="1" dirty="0"/>
              <a:t>zastoupení </a:t>
            </a:r>
            <a:r>
              <a:rPr lang="cs-CZ" dirty="0"/>
              <a:t>právnické osoby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9328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Zkoumání procesní způsobilosti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75" y="2214694"/>
            <a:ext cx="10364452" cy="4024789"/>
          </a:xfrm>
        </p:spPr>
        <p:txBody>
          <a:bodyPr>
            <a:normAutofit/>
          </a:bodyPr>
          <a:lstStyle/>
          <a:p>
            <a:r>
              <a:rPr lang="cs-CZ" b="1" dirty="0"/>
              <a:t>Procesní podmínka</a:t>
            </a:r>
          </a:p>
          <a:p>
            <a:r>
              <a:rPr lang="cs-CZ" dirty="0"/>
              <a:t>Nedostatek </a:t>
            </a:r>
            <a:r>
              <a:rPr lang="cs-CZ" b="1" dirty="0"/>
              <a:t>lze odstranit</a:t>
            </a:r>
            <a:r>
              <a:rPr lang="cs-CZ" dirty="0"/>
              <a:t>: soud je povinen zajistit, aby nezpůsobilý účastník byl zastoupen</a:t>
            </a:r>
          </a:p>
          <a:p>
            <a:pPr lvl="1"/>
            <a:r>
              <a:rPr lang="cs-CZ" dirty="0"/>
              <a:t>zákonným zástupcem nebo</a:t>
            </a:r>
          </a:p>
          <a:p>
            <a:pPr lvl="1"/>
            <a:r>
              <a:rPr lang="cs-CZ" dirty="0"/>
              <a:t>Opatrovníkem</a:t>
            </a:r>
          </a:p>
          <a:p>
            <a:r>
              <a:rPr lang="cs-CZ" b="1" dirty="0"/>
              <a:t>Podmínka účinnosti procesního jednání</a:t>
            </a:r>
          </a:p>
          <a:p>
            <a:r>
              <a:rPr lang="cs-CZ" b="1" dirty="0" err="1"/>
              <a:t>Konvalidace</a:t>
            </a:r>
            <a:r>
              <a:rPr lang="cs-CZ" b="1" dirty="0"/>
              <a:t> </a:t>
            </a:r>
            <a:r>
              <a:rPr lang="cs-CZ" dirty="0"/>
              <a:t>nedostatku procesní způsobilosti (?)</a:t>
            </a:r>
          </a:p>
          <a:p>
            <a:pPr lvl="1"/>
            <a:r>
              <a:rPr lang="cs-CZ" dirty="0"/>
              <a:t>Zákonný zástupce úkony strany výslovně nebo konkludentně schválí</a:t>
            </a:r>
          </a:p>
          <a:p>
            <a:pPr lvl="1"/>
            <a:r>
              <a:rPr lang="cs-CZ" dirty="0"/>
              <a:t>Výslovně nebo konkludentně je schválí strana, která již nabyla procesní způsobilosti</a:t>
            </a:r>
          </a:p>
        </p:txBody>
      </p:sp>
    </p:spTree>
    <p:extLst>
      <p:ext uri="{BB962C8B-B14F-4D97-AF65-F5344CB8AC3E}">
        <p14:creationId xmlns:p14="http://schemas.microsoft.com/office/powerpoint/2010/main" val="771608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EC9BA-225F-4AC5-9138-789FA2040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Postulační</a:t>
            </a:r>
            <a:r>
              <a:rPr lang="cs-CZ" dirty="0"/>
              <a:t> způsobilost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D40CC8-425E-425E-A3AA-0C505E960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315361"/>
            <a:ext cx="10364452" cy="3475839"/>
          </a:xfrm>
        </p:spPr>
        <p:txBody>
          <a:bodyPr anchor="ctr"/>
          <a:lstStyle/>
          <a:p>
            <a:r>
              <a:rPr lang="cs-CZ" dirty="0"/>
              <a:t>Způsobilost osobně účinně vykonávat procesní úkony</a:t>
            </a:r>
          </a:p>
          <a:p>
            <a:r>
              <a:rPr lang="cs-CZ" dirty="0"/>
              <a:t>2 formy</a:t>
            </a:r>
          </a:p>
          <a:p>
            <a:pPr lvl="1"/>
            <a:r>
              <a:rPr lang="cs-CZ" b="1" dirty="0" err="1"/>
              <a:t>Postulační</a:t>
            </a:r>
            <a:r>
              <a:rPr lang="cs-CZ" b="1" dirty="0"/>
              <a:t> způsobilost v advokátských sporech</a:t>
            </a:r>
          </a:p>
          <a:p>
            <a:pPr lvl="2"/>
            <a:r>
              <a:rPr lang="cs-CZ" dirty="0"/>
              <a:t>Strana může jednat jenom prostřednictvím advokáta</a:t>
            </a:r>
          </a:p>
          <a:p>
            <a:pPr lvl="2"/>
            <a:r>
              <a:rPr lang="cs-CZ" dirty="0"/>
              <a:t>Platí nejen pro písemné procesní úkony, ale i pro účast na roku (následky zmeškání)</a:t>
            </a:r>
          </a:p>
          <a:p>
            <a:pPr lvl="2"/>
            <a:r>
              <a:rPr lang="cs-CZ" dirty="0"/>
              <a:t>U nás (zatím) pouze dovolání</a:t>
            </a:r>
          </a:p>
          <a:p>
            <a:pPr lvl="1"/>
            <a:r>
              <a:rPr lang="cs-CZ" b="1" dirty="0" err="1"/>
              <a:t>Postulační</a:t>
            </a:r>
            <a:r>
              <a:rPr lang="cs-CZ" b="1" dirty="0"/>
              <a:t> způsobilost mimo advokátské spory</a:t>
            </a:r>
          </a:p>
          <a:p>
            <a:pPr lvl="2"/>
            <a:r>
              <a:rPr lang="cs-CZ" dirty="0"/>
              <a:t>Způsobilost srozumitelně se vyjadřovat</a:t>
            </a:r>
          </a:p>
        </p:txBody>
      </p:sp>
    </p:spTree>
    <p:extLst>
      <p:ext uri="{BB962C8B-B14F-4D97-AF65-F5344CB8AC3E}">
        <p14:creationId xmlns:p14="http://schemas.microsoft.com/office/powerpoint/2010/main" val="3866271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Věcná a procesní legitimace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Část III.</a:t>
            </a:r>
          </a:p>
        </p:txBody>
      </p:sp>
    </p:spTree>
    <p:extLst>
      <p:ext uri="{BB962C8B-B14F-4D97-AF65-F5344CB8AC3E}">
        <p14:creationId xmlns:p14="http://schemas.microsoft.com/office/powerpoint/2010/main" val="1425720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Kdo je stranou sporu?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Část I.</a:t>
            </a:r>
          </a:p>
        </p:txBody>
      </p:sp>
    </p:spTree>
    <p:extLst>
      <p:ext uri="{BB962C8B-B14F-4D97-AF65-F5344CB8AC3E}">
        <p14:creationId xmlns:p14="http://schemas.microsoft.com/office/powerpoint/2010/main" val="715471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B6A7BFB-3BBE-4C11-93FC-A6557BD1136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0CA7A26-553C-443C-9A3D-2A2529D4591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67E268D-B340-41B0-B037-2F3FC25BC70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BB0BCA0-9493-46B4-B955-8FBF0287306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1074" y="1314450"/>
            <a:ext cx="2844002" cy="3680244"/>
          </a:xfrm>
        </p:spPr>
        <p:txBody>
          <a:bodyPr>
            <a:normAutofit/>
          </a:bodyPr>
          <a:lstStyle/>
          <a:p>
            <a:pPr algn="l"/>
            <a:r>
              <a:rPr lang="cs-CZ" sz="4100"/>
              <a:t>Věcná legitimace</a:t>
            </a:r>
          </a:p>
        </p:txBody>
      </p:sp>
      <p:graphicFrame>
        <p:nvGraphicFramePr>
          <p:cNvPr id="7" name="Zástupný symbol pro obsah 2">
            <a:extLst>
              <a:ext uri="{FF2B5EF4-FFF2-40B4-BE49-F238E27FC236}">
                <a16:creationId xmlns:a16="http://schemas.microsoft.com/office/drawing/2014/main" id="{2EF8DDA0-B7AD-4427-8CF4-55C79774D2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8462906"/>
              </p:ext>
            </p:extLst>
          </p:nvPr>
        </p:nvGraphicFramePr>
        <p:xfrm>
          <a:off x="4594225" y="889000"/>
          <a:ext cx="6683375" cy="4606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87149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legitimace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75" y="2367093"/>
            <a:ext cx="10364452" cy="3463256"/>
          </a:xfrm>
        </p:spPr>
        <p:txBody>
          <a:bodyPr>
            <a:normAutofit/>
          </a:bodyPr>
          <a:lstStyle/>
          <a:p>
            <a:r>
              <a:rPr lang="cs-CZ" dirty="0"/>
              <a:t>Oprávnění třetí osoby soudit se </a:t>
            </a:r>
            <a:r>
              <a:rPr lang="cs-CZ" b="1" dirty="0"/>
              <a:t>vlastním jménem </a:t>
            </a:r>
            <a:r>
              <a:rPr lang="cs-CZ" dirty="0"/>
              <a:t>ohledně </a:t>
            </a:r>
            <a:r>
              <a:rPr lang="cs-CZ" b="1" dirty="0"/>
              <a:t>cizího práva </a:t>
            </a:r>
            <a:r>
              <a:rPr lang="cs-CZ" dirty="0"/>
              <a:t>či povinnosti </a:t>
            </a:r>
          </a:p>
          <a:p>
            <a:pPr lvl="1"/>
            <a:r>
              <a:rPr lang="cs-CZ" b="1" dirty="0"/>
              <a:t>Zákonná procesní legitimace</a:t>
            </a:r>
          </a:p>
          <a:p>
            <a:pPr lvl="2"/>
            <a:r>
              <a:rPr lang="cs-CZ" dirty="0"/>
              <a:t>např. žaloba podaná insolvenčním správcem místo úpadce</a:t>
            </a:r>
          </a:p>
          <a:p>
            <a:pPr lvl="2"/>
            <a:r>
              <a:rPr lang="cs-CZ" dirty="0"/>
              <a:t>poddlužnická žaloba (§ 315) </a:t>
            </a:r>
          </a:p>
          <a:p>
            <a:pPr lvl="1"/>
            <a:r>
              <a:rPr lang="cs-CZ" b="1" dirty="0"/>
              <a:t>Tzv. dobrovolná procesní legitimace </a:t>
            </a:r>
          </a:p>
          <a:p>
            <a:pPr lvl="2"/>
            <a:r>
              <a:rPr lang="cs-CZ" dirty="0"/>
              <a:t>údajný nositel sporného práva zmocní třetího, aby vlastním jménem jako žalobce vedl spor</a:t>
            </a:r>
          </a:p>
          <a:p>
            <a:pPr lvl="2"/>
            <a:r>
              <a:rPr lang="cs-CZ" dirty="0"/>
              <a:t>srov. vymáhání postoupeného nároku postupitelem (§ 1886 OZ)</a:t>
            </a:r>
          </a:p>
        </p:txBody>
      </p:sp>
    </p:spTree>
    <p:extLst>
      <p:ext uri="{BB962C8B-B14F-4D97-AF65-F5344CB8AC3E}">
        <p14:creationId xmlns:p14="http://schemas.microsoft.com/office/powerpoint/2010/main" val="3566217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Nedostatek věcné legitimace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/>
              <a:t>Věcná legitimace </a:t>
            </a:r>
            <a:r>
              <a:rPr lang="cs-CZ" b="1" dirty="0"/>
              <a:t>není </a:t>
            </a:r>
            <a:r>
              <a:rPr lang="cs-CZ" dirty="0"/>
              <a:t>procesní podmínkou ani předpokladem účastenství </a:t>
            </a:r>
            <a:r>
              <a:rPr lang="cs-CZ" b="1" dirty="0">
                <a:sym typeface="Wingdings" pitchFamily="2" charset="2"/>
              </a:rPr>
              <a:t> </a:t>
            </a:r>
            <a:r>
              <a:rPr lang="cs-CZ" dirty="0"/>
              <a:t>její nedostatek nevede k zastavení řízení</a:t>
            </a:r>
          </a:p>
          <a:p>
            <a:r>
              <a:rPr lang="cs-CZ" dirty="0"/>
              <a:t>Věcná legitimace </a:t>
            </a:r>
            <a:r>
              <a:rPr lang="cs-CZ" b="1" dirty="0"/>
              <a:t>je předpokladem důvodnosti (úspěšnosti) žaloby </a:t>
            </a:r>
          </a:p>
          <a:p>
            <a:pPr lvl="1"/>
            <a:r>
              <a:rPr lang="cs-CZ" dirty="0"/>
              <a:t>není-li dána věcná legitimace, soud žalobu </a:t>
            </a:r>
            <a:r>
              <a:rPr lang="cs-CZ" b="1" dirty="0"/>
              <a:t>zamítne</a:t>
            </a:r>
            <a:r>
              <a:rPr lang="cs-CZ" dirty="0"/>
              <a:t> (jde o meritorní, nikoliv procesní rozhodnutí)</a:t>
            </a:r>
          </a:p>
          <a:p>
            <a:pPr lvl="1"/>
            <a:r>
              <a:rPr lang="cs-CZ" dirty="0"/>
              <a:t>je-li žalobce i žalovaný věcně legitimován, soud </a:t>
            </a:r>
            <a:r>
              <a:rPr lang="cs-CZ" b="1" dirty="0"/>
              <a:t>žalobě vyhoví </a:t>
            </a:r>
          </a:p>
        </p:txBody>
      </p:sp>
    </p:spTree>
    <p:extLst>
      <p:ext uri="{BB962C8B-B14F-4D97-AF65-F5344CB8AC3E}">
        <p14:creationId xmlns:p14="http://schemas.microsoft.com/office/powerpoint/2010/main" val="3016699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Odstranění nedostatku věcné legitimace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/>
              <a:t>Na nedostatek věcné legitimace se nevztahuje poučovací povinnost soudu (§ 5)</a:t>
            </a:r>
          </a:p>
          <a:p>
            <a:r>
              <a:rPr lang="cs-CZ" dirty="0"/>
              <a:t>K odstranění nedostatku věcné legitimace, </a:t>
            </a:r>
            <a:r>
              <a:rPr lang="cs-CZ" b="1" dirty="0"/>
              <a:t>který byl dán od začátku řízení</a:t>
            </a:r>
            <a:r>
              <a:rPr lang="cs-CZ" dirty="0"/>
              <a:t>, slouží dle OSŘ </a:t>
            </a:r>
          </a:p>
          <a:p>
            <a:pPr lvl="1"/>
            <a:r>
              <a:rPr lang="cs-CZ" dirty="0"/>
              <a:t>přistoupení dalšího účastníka (§ 92 odst. 1)</a:t>
            </a:r>
          </a:p>
          <a:p>
            <a:pPr lvl="1"/>
            <a:r>
              <a:rPr lang="cs-CZ" dirty="0"/>
              <a:t>záměna účastníků (§ 92 odst. 2)</a:t>
            </a:r>
          </a:p>
        </p:txBody>
      </p:sp>
    </p:spTree>
    <p:extLst>
      <p:ext uri="{BB962C8B-B14F-4D97-AF65-F5344CB8AC3E}">
        <p14:creationId xmlns:p14="http://schemas.microsoft.com/office/powerpoint/2010/main" val="2339784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cs-CZ"/>
              <a:t>Přistoupení dalšího účastníka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/>
              <a:t>Žalobce nebo žalovaný sám o sobě není věcně legitimován; věcná legitimace mu svědčí jenom tehdy, bude-li </a:t>
            </a:r>
            <a:r>
              <a:rPr lang="cs-CZ" b="1" dirty="0"/>
              <a:t>vedle</a:t>
            </a:r>
            <a:r>
              <a:rPr lang="cs-CZ" dirty="0"/>
              <a:t> něj vystupovat někdo </a:t>
            </a:r>
            <a:r>
              <a:rPr lang="cs-CZ" b="1" dirty="0"/>
              <a:t>další</a:t>
            </a:r>
          </a:p>
          <a:p>
            <a:pPr lvl="1"/>
            <a:r>
              <a:rPr lang="cs-CZ" dirty="0"/>
              <a:t>např. nejsou-li na určení neplatnosti smlouvy žalováni všichni její účastníci</a:t>
            </a:r>
          </a:p>
          <a:p>
            <a:r>
              <a:rPr lang="cs-CZ" b="1" dirty="0"/>
              <a:t>Předpoklady:</a:t>
            </a:r>
          </a:p>
          <a:p>
            <a:pPr lvl="1"/>
            <a:r>
              <a:rPr lang="cs-CZ" dirty="0"/>
              <a:t>návrh žalobce</a:t>
            </a:r>
          </a:p>
          <a:p>
            <a:pPr lvl="1"/>
            <a:r>
              <a:rPr lang="cs-CZ" dirty="0"/>
              <a:t>souhlas třetí osoby, má-li být žalobcem</a:t>
            </a:r>
          </a:p>
          <a:p>
            <a:pPr lvl="1"/>
            <a:r>
              <a:rPr lang="cs-CZ" dirty="0"/>
              <a:t>přivolení soudu</a:t>
            </a:r>
          </a:p>
        </p:txBody>
      </p:sp>
    </p:spTree>
    <p:extLst>
      <p:ext uri="{BB962C8B-B14F-4D97-AF65-F5344CB8AC3E}">
        <p14:creationId xmlns:p14="http://schemas.microsoft.com/office/powerpoint/2010/main" val="1848030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Záměna účastníků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Nositelem subjektivního práva není žalobce, příp. nositelem subjektivní povinnosti žalovaný, ale někdo třetí </a:t>
            </a:r>
            <a:r>
              <a:rPr lang="cs-CZ" dirty="0">
                <a:sym typeface="Wingdings" pitchFamily="2" charset="2"/>
              </a:rPr>
              <a:t> žalobce či žalovaný z řízení vystoupí a na jejich místo vstoupí třetí osoba</a:t>
            </a:r>
          </a:p>
          <a:p>
            <a:r>
              <a:rPr lang="cs-CZ" b="1" dirty="0"/>
              <a:t>Předpoklady:</a:t>
            </a:r>
          </a:p>
          <a:p>
            <a:pPr marL="685800" lvl="2">
              <a:spcBef>
                <a:spcPts val="1000"/>
              </a:spcBef>
            </a:pPr>
            <a:r>
              <a:rPr lang="cs-CZ" sz="1800" dirty="0"/>
              <a:t>návrh žalobce</a:t>
            </a:r>
          </a:p>
          <a:p>
            <a:pPr marL="685800" lvl="2">
              <a:spcBef>
                <a:spcPts val="1000"/>
              </a:spcBef>
            </a:pPr>
            <a:r>
              <a:rPr lang="cs-CZ" sz="1800" dirty="0"/>
              <a:t>souhlas žalovaného</a:t>
            </a:r>
          </a:p>
          <a:p>
            <a:pPr marL="685800" lvl="2">
              <a:spcBef>
                <a:spcPts val="1000"/>
              </a:spcBef>
            </a:pPr>
            <a:r>
              <a:rPr lang="cs-CZ" sz="1800" dirty="0"/>
              <a:t>souhlas třetí osoby, má-li být žalobcem</a:t>
            </a:r>
          </a:p>
          <a:p>
            <a:pPr marL="685800" lvl="2">
              <a:spcBef>
                <a:spcPts val="1000"/>
              </a:spcBef>
            </a:pPr>
            <a:r>
              <a:rPr lang="cs-CZ" sz="1800" dirty="0"/>
              <a:t>přivolení soudu</a:t>
            </a:r>
          </a:p>
        </p:txBody>
      </p:sp>
    </p:spTree>
    <p:extLst>
      <p:ext uri="{BB962C8B-B14F-4D97-AF65-F5344CB8AC3E}">
        <p14:creationId xmlns:p14="http://schemas.microsoft.com/office/powerpoint/2010/main" val="3502047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Zcizení sporné věci po zahájení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 anchor="ctr"/>
          <a:lstStyle/>
          <a:p>
            <a:r>
              <a:rPr lang="cs-CZ" b="1" dirty="0"/>
              <a:t>Lze po zahájení řízení zcizit spornou věc </a:t>
            </a:r>
            <a:r>
              <a:rPr lang="cs-CZ" dirty="0"/>
              <a:t>(pohledávku)?</a:t>
            </a:r>
          </a:p>
          <a:p>
            <a:pPr lvl="1"/>
            <a:r>
              <a:rPr lang="cs-CZ" dirty="0"/>
              <a:t>Např. postoupit pohledávku nebo Převzít dluh</a:t>
            </a:r>
          </a:p>
          <a:p>
            <a:pPr lvl="1"/>
            <a:r>
              <a:rPr lang="cs-CZ" dirty="0"/>
              <a:t>Prodat nemovitost během určovacího sporu</a:t>
            </a:r>
          </a:p>
          <a:p>
            <a:r>
              <a:rPr lang="cs-CZ" dirty="0"/>
              <a:t>Je-li to možné, </a:t>
            </a:r>
            <a:r>
              <a:rPr lang="cs-CZ" b="1" dirty="0"/>
              <a:t>jak má na zcizení sporné věci procesní právo reagovat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69782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Hmotněprávní zákaz zcizení sporné věci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 anchor="ctr"/>
          <a:lstStyle/>
          <a:p>
            <a:r>
              <a:rPr lang="cs-CZ" dirty="0"/>
              <a:t>Římské právo a obecné právo obsahovalo hmotněprávní zákaz zcizení sporné věci</a:t>
            </a:r>
          </a:p>
          <a:p>
            <a:r>
              <a:rPr lang="cs-CZ" dirty="0"/>
              <a:t>Rakouský a německý ZPO z konce 19. stol. tento přístup opouštějí – dodnes trvající stav</a:t>
            </a:r>
          </a:p>
        </p:txBody>
      </p:sp>
    </p:spTree>
    <p:extLst>
      <p:ext uri="{BB962C8B-B14F-4D97-AF65-F5344CB8AC3E}">
        <p14:creationId xmlns:p14="http://schemas.microsoft.com/office/powerpoint/2010/main" val="2877468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>
            <a:normAutofit/>
          </a:bodyPr>
          <a:lstStyle/>
          <a:p>
            <a:r>
              <a:rPr lang="cs-CZ" dirty="0"/>
              <a:t>Reakce procesního práva na zcizení sporné věci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AAD2A20B-7B3B-4321-AD13-E5E1A09B0CC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2308132"/>
              </p:ext>
            </p:extLst>
          </p:nvPr>
        </p:nvGraphicFramePr>
        <p:xfrm>
          <a:off x="914400" y="2532475"/>
          <a:ext cx="10363200" cy="3029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3272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„Přímé“ procesní nástupnictví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 anchor="ctr"/>
          <a:lstStyle/>
          <a:p>
            <a:r>
              <a:rPr lang="cs-CZ" dirty="0"/>
              <a:t>ČR 90. léta</a:t>
            </a:r>
          </a:p>
          <a:p>
            <a:r>
              <a:rPr lang="cs-CZ" dirty="0"/>
              <a:t>Změna v subjektech hmotněprávního vztahu má </a:t>
            </a:r>
            <a:r>
              <a:rPr lang="cs-CZ" b="1" dirty="0"/>
              <a:t>automaticky</a:t>
            </a:r>
            <a:r>
              <a:rPr lang="cs-CZ" dirty="0"/>
              <a:t> za následek změnu v subjektech </a:t>
            </a:r>
            <a:r>
              <a:rPr lang="cs-CZ" dirty="0" err="1"/>
              <a:t>procesněprávního</a:t>
            </a:r>
            <a:r>
              <a:rPr lang="cs-CZ" dirty="0"/>
              <a:t> vztahu</a:t>
            </a:r>
          </a:p>
          <a:p>
            <a:r>
              <a:rPr lang="cs-CZ" dirty="0"/>
              <a:t>Ke změně dochází bez rozhodnutí soudu</a:t>
            </a:r>
          </a:p>
          <a:p>
            <a:r>
              <a:rPr lang="cs-CZ" dirty="0"/>
              <a:t>Stačí, že změnu u soudu uplatní žalobce, žalovaný nebo nabyvatel (poučovací povinnost soudu)</a:t>
            </a:r>
          </a:p>
        </p:txBody>
      </p:sp>
    </p:spTree>
    <p:extLst>
      <p:ext uri="{BB962C8B-B14F-4D97-AF65-F5344CB8AC3E}">
        <p14:creationId xmlns:p14="http://schemas.microsoft.com/office/powerpoint/2010/main" val="3573057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dvou stran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913775" y="1955800"/>
            <a:ext cx="10364452" cy="4283683"/>
          </a:xfrm>
        </p:spPr>
        <p:txBody>
          <a:bodyPr>
            <a:normAutofit/>
          </a:bodyPr>
          <a:lstStyle/>
          <a:p>
            <a:r>
              <a:rPr lang="cs-CZ" b="1" dirty="0"/>
              <a:t>Systém dvou stran </a:t>
            </a:r>
          </a:p>
          <a:p>
            <a:pPr lvl="1"/>
            <a:r>
              <a:rPr lang="cs-CZ" dirty="0"/>
              <a:t>v každém sporu jsou </a:t>
            </a:r>
            <a:r>
              <a:rPr lang="cs-CZ" b="1" dirty="0"/>
              <a:t>vždy 2 strany </a:t>
            </a:r>
            <a:r>
              <a:rPr lang="cs-CZ" dirty="0"/>
              <a:t>(strana žalující x strana žalovaná); nikdy více ani méně</a:t>
            </a:r>
          </a:p>
          <a:p>
            <a:pPr lvl="1"/>
            <a:r>
              <a:rPr lang="cs-CZ" dirty="0"/>
              <a:t>Vždy musí jít o </a:t>
            </a:r>
            <a:r>
              <a:rPr lang="cs-CZ" b="1" dirty="0"/>
              <a:t>dva rozdílné procesní subjekty</a:t>
            </a:r>
          </a:p>
          <a:p>
            <a:pPr lvl="2"/>
            <a:r>
              <a:rPr lang="cs-CZ" dirty="0"/>
              <a:t>Nelze vést spor s neexistující stranou (jedna ze stran v průběhu řízení zemřela nebo zanikla, nebo od počátku neexistovala)</a:t>
            </a:r>
          </a:p>
          <a:p>
            <a:pPr lvl="2"/>
            <a:r>
              <a:rPr lang="cs-CZ" dirty="0"/>
              <a:t>zákaz sporu se sebou samým (např. žalovaný se stane dědicem žalobce)</a:t>
            </a:r>
          </a:p>
          <a:p>
            <a:r>
              <a:rPr lang="cs-CZ" b="1" dirty="0"/>
              <a:t>Kontradiktorní postavení stran</a:t>
            </a:r>
            <a:endParaRPr lang="cs-CZ" dirty="0"/>
          </a:p>
          <a:p>
            <a:pPr lvl="1"/>
            <a:r>
              <a:rPr lang="cs-CZ" dirty="0"/>
              <a:t>Protichůdnost zájmů žalobce a žalovaného</a:t>
            </a:r>
          </a:p>
          <a:p>
            <a:pPr lvl="1"/>
            <a:r>
              <a:rPr lang="cs-CZ" dirty="0"/>
              <a:t>Využívá se při objasnění skutkového stavu (projednací zásada)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5746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Teoretické problémy koncepce „přímého“ procesního nástupnictví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 anchor="ctr"/>
          <a:lstStyle/>
          <a:p>
            <a:r>
              <a:rPr lang="cs-CZ" dirty="0"/>
              <a:t>Rozpor s</a:t>
            </a:r>
          </a:p>
          <a:p>
            <a:pPr lvl="1"/>
            <a:r>
              <a:rPr lang="cs-CZ" dirty="0"/>
              <a:t>dispoziční zásadou</a:t>
            </a:r>
          </a:p>
          <a:p>
            <a:pPr lvl="1"/>
            <a:r>
              <a:rPr lang="cs-CZ" dirty="0"/>
              <a:t>formálním pojetím účastenství</a:t>
            </a:r>
          </a:p>
          <a:p>
            <a:pPr lvl="1"/>
            <a:r>
              <a:rPr lang="cs-CZ" dirty="0"/>
              <a:t>právem stran na projednání věci</a:t>
            </a:r>
          </a:p>
          <a:p>
            <a:pPr lvl="1"/>
            <a:r>
              <a:rPr lang="cs-CZ" dirty="0"/>
              <a:t>principem rovnosti</a:t>
            </a:r>
          </a:p>
          <a:p>
            <a:pPr lvl="1"/>
            <a:r>
              <a:rPr lang="cs-CZ" dirty="0"/>
              <a:t>pojmem singulární sukcese</a:t>
            </a:r>
          </a:p>
        </p:txBody>
      </p:sp>
    </p:spTree>
    <p:extLst>
      <p:ext uri="{BB962C8B-B14F-4D97-AF65-F5344CB8AC3E}">
        <p14:creationId xmlns:p14="http://schemas.microsoft.com/office/powerpoint/2010/main" val="3275583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Praktické problémy koncepce „přímého“ procesního nástupnictví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 anchor="ctr"/>
          <a:lstStyle/>
          <a:p>
            <a:r>
              <a:rPr lang="cs-CZ" dirty="0"/>
              <a:t>Postoupení pohledávky žalobcem</a:t>
            </a:r>
          </a:p>
          <a:p>
            <a:pPr lvl="1"/>
            <a:r>
              <a:rPr lang="cs-CZ" dirty="0"/>
              <a:t>je-li účelem cese to, aby se žalobce vyhnul povinnosti hradit žalovanému náklady řízení, je žalovaný zcela bez obrany (jeho nesouhlas s procesním nástupnictvím je irelevantní)</a:t>
            </a:r>
          </a:p>
          <a:p>
            <a:r>
              <a:rPr lang="cs-CZ" dirty="0"/>
              <a:t>Zcizení věci žalovaným</a:t>
            </a:r>
          </a:p>
          <a:p>
            <a:pPr lvl="1"/>
            <a:r>
              <a:rPr lang="cs-CZ" dirty="0"/>
              <a:t>žalovaný je pořád o krok napřed před žalobcem (opakovaná zcizení)</a:t>
            </a:r>
          </a:p>
          <a:p>
            <a:r>
              <a:rPr lang="cs-CZ" dirty="0"/>
              <a:t>Shrnutí: není poskytnuta ochrana protistraně zcizitele</a:t>
            </a:r>
          </a:p>
        </p:txBody>
      </p:sp>
    </p:spTree>
    <p:extLst>
      <p:ext uri="{BB962C8B-B14F-4D97-AF65-F5344CB8AC3E}">
        <p14:creationId xmlns:p14="http://schemas.microsoft.com/office/powerpoint/2010/main" val="1291773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>
            <a:normAutofit/>
          </a:bodyPr>
          <a:lstStyle/>
          <a:p>
            <a:r>
              <a:rPr lang="cs-CZ" dirty="0"/>
              <a:t>CŘS zohledňující změnu v subjektech hmotněprávních vztahů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DC8F1AA3-A861-4873-A988-F1EB1DEB2BD4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96598565"/>
              </p:ext>
            </p:extLst>
          </p:nvPr>
        </p:nvGraphicFramePr>
        <p:xfrm>
          <a:off x="914400" y="2532475"/>
          <a:ext cx="10363200" cy="3029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1218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107a OSŘ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 anchor="ctr"/>
          <a:lstStyle/>
          <a:p>
            <a:r>
              <a:rPr lang="cs-CZ" b="1" dirty="0"/>
              <a:t>Předpoklady</a:t>
            </a:r>
            <a:r>
              <a:rPr lang="cs-CZ" dirty="0"/>
              <a:t> procesního nástupnictví</a:t>
            </a:r>
          </a:p>
          <a:p>
            <a:pPr lvl="1"/>
            <a:r>
              <a:rPr lang="cs-CZ" dirty="0"/>
              <a:t>návrh žalobce</a:t>
            </a:r>
          </a:p>
          <a:p>
            <a:pPr lvl="1"/>
            <a:r>
              <a:rPr lang="cs-CZ" dirty="0"/>
              <a:t>po zahájení řízení nastala právní skutečnost, s níž je spojen převod nebo přechod práva nebo povinnosti, o něž v řízení jde</a:t>
            </a:r>
          </a:p>
          <a:p>
            <a:pPr lvl="1"/>
            <a:r>
              <a:rPr lang="cs-CZ" dirty="0"/>
              <a:t>souhlas nabyvatele, má-li být novým žalobcem</a:t>
            </a:r>
          </a:p>
          <a:p>
            <a:pPr lvl="1"/>
            <a:r>
              <a:rPr lang="cs-CZ" dirty="0"/>
              <a:t>rozhodnutí soudu</a:t>
            </a:r>
          </a:p>
        </p:txBody>
      </p:sp>
    </p:spTree>
    <p:extLst>
      <p:ext uri="{BB962C8B-B14F-4D97-AF65-F5344CB8AC3E}">
        <p14:creationId xmlns:p14="http://schemas.microsoft.com/office/powerpoint/2010/main" val="3947121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problémy § 107a OSŘ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 anchor="ctr">
            <a:normAutofit/>
          </a:bodyPr>
          <a:lstStyle/>
          <a:p>
            <a:r>
              <a:rPr lang="cs-CZ" dirty="0"/>
              <a:t>Postoupení pohledávky za účelem vyhnutí se povinnosti hradit náklady</a:t>
            </a:r>
          </a:p>
          <a:p>
            <a:pPr lvl="1"/>
            <a:r>
              <a:rPr lang="cs-CZ" dirty="0"/>
              <a:t>souhlas žalovaného se nevyžaduje</a:t>
            </a:r>
          </a:p>
          <a:p>
            <a:pPr lvl="1"/>
            <a:r>
              <a:rPr lang="cs-CZ" dirty="0"/>
              <a:t>(nedostatečná) ochrana žalovaného přes zákaz zneužití práva</a:t>
            </a:r>
          </a:p>
          <a:p>
            <a:r>
              <a:rPr lang="cs-CZ" dirty="0"/>
              <a:t>Zcizení věci žalovaným</a:t>
            </a:r>
          </a:p>
          <a:p>
            <a:pPr lvl="1"/>
            <a:r>
              <a:rPr lang="cs-CZ" dirty="0"/>
              <a:t>žalovaný je pořád o krok napřed před žalobcem (opakovaná zcizení)</a:t>
            </a:r>
          </a:p>
          <a:p>
            <a:r>
              <a:rPr lang="cs-CZ" dirty="0"/>
              <a:t>Shrnutí: obdobně jako u „přímého“ procesního nástupnictví není poskytnuta ochrana protistraně zcizitele</a:t>
            </a:r>
          </a:p>
        </p:txBody>
      </p:sp>
    </p:spTree>
    <p:extLst>
      <p:ext uri="{BB962C8B-B14F-4D97-AF65-F5344CB8AC3E}">
        <p14:creationId xmlns:p14="http://schemas.microsoft.com/office/powerpoint/2010/main" val="154562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Švýcarská koncepce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 anchor="ctr"/>
          <a:lstStyle/>
          <a:p>
            <a:r>
              <a:rPr lang="cs-CZ" dirty="0"/>
              <a:t>Předpoklady:</a:t>
            </a:r>
          </a:p>
          <a:p>
            <a:pPr lvl="1"/>
            <a:r>
              <a:rPr lang="cs-CZ" dirty="0"/>
              <a:t>sporný předmět byl během řízení zcizen</a:t>
            </a:r>
          </a:p>
          <a:p>
            <a:pPr lvl="1"/>
            <a:r>
              <a:rPr lang="cs-CZ" dirty="0"/>
              <a:t>prohlášení nabyvatele, že vstupuje do řízení</a:t>
            </a:r>
          </a:p>
          <a:p>
            <a:pPr lvl="1"/>
            <a:r>
              <a:rPr lang="cs-CZ" dirty="0"/>
              <a:t>nabyvatel má jednat „ve srozumění“ se zcizitelem</a:t>
            </a:r>
          </a:p>
          <a:p>
            <a:pPr lvl="1"/>
            <a:r>
              <a:rPr lang="cs-CZ" dirty="0"/>
              <a:t>souhlas protistrany se nevyžaduje</a:t>
            </a:r>
          </a:p>
          <a:p>
            <a:pPr lvl="1"/>
            <a:r>
              <a:rPr lang="cs-CZ" dirty="0"/>
              <a:t>v odůvodněných případech může protistrana požádat, aby nabyvatel složil jistotu na výkon rozhodnutí</a:t>
            </a:r>
          </a:p>
        </p:txBody>
      </p:sp>
    </p:spTree>
    <p:extLst>
      <p:ext uri="{BB962C8B-B14F-4D97-AF65-F5344CB8AC3E}">
        <p14:creationId xmlns:p14="http://schemas.microsoft.com/office/powerpoint/2010/main" val="747741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Klady a zápory švýcarské koncepce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6" y="2527301"/>
            <a:ext cx="10589248" cy="3746500"/>
          </a:xfrm>
        </p:spPr>
        <p:txBody>
          <a:bodyPr>
            <a:normAutofit/>
          </a:bodyPr>
          <a:lstStyle/>
          <a:p>
            <a:r>
              <a:rPr lang="cs-CZ" dirty="0"/>
              <a:t>Postoupení pohledávky za účelem vyhnutí se náhrady nákladů řízení</a:t>
            </a:r>
          </a:p>
          <a:p>
            <a:pPr lvl="1"/>
            <a:r>
              <a:rPr lang="cs-CZ" dirty="0"/>
              <a:t>strana, která vstoupila do řízení, odpovídá za veškeré náklady řízení</a:t>
            </a:r>
          </a:p>
          <a:p>
            <a:pPr lvl="1"/>
            <a:r>
              <a:rPr lang="cs-CZ" dirty="0"/>
              <a:t>za náklady, které vznikly až do záměny stran, s ní odpovídá solidárně strana, která z řízení vystoupila</a:t>
            </a:r>
          </a:p>
          <a:p>
            <a:r>
              <a:rPr lang="cs-CZ" dirty="0"/>
              <a:t>Zcizení věci žalovaným v </a:t>
            </a:r>
            <a:r>
              <a:rPr lang="cs-CZ" dirty="0" err="1"/>
              <a:t>reivindikačním</a:t>
            </a:r>
            <a:r>
              <a:rPr lang="cs-CZ" dirty="0"/>
              <a:t> sporu</a:t>
            </a:r>
          </a:p>
          <a:p>
            <a:pPr lvl="1"/>
            <a:r>
              <a:rPr lang="cs-CZ" dirty="0"/>
              <a:t>zda dojde k procesnímu nástupnictví, závisí jenom na nabyvateli</a:t>
            </a:r>
          </a:p>
          <a:p>
            <a:pPr lvl="1"/>
            <a:r>
              <a:rPr lang="cs-CZ" dirty="0"/>
              <a:t>žalobce může vzít žalobu zpět nebo ji změnit na žalobu o peněžitou náhradu</a:t>
            </a:r>
          </a:p>
          <a:p>
            <a:pPr lvl="1"/>
            <a:r>
              <a:rPr lang="cs-CZ" dirty="0"/>
              <a:t>jde-li žalobci o vydání věci, je bez ochrany </a:t>
            </a:r>
          </a:p>
        </p:txBody>
      </p:sp>
    </p:spTree>
    <p:extLst>
      <p:ext uri="{BB962C8B-B14F-4D97-AF65-F5344CB8AC3E}">
        <p14:creationId xmlns:p14="http://schemas.microsoft.com/office/powerpoint/2010/main" val="3205508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>
            <a:normAutofit/>
          </a:bodyPr>
          <a:lstStyle/>
          <a:p>
            <a:r>
              <a:rPr lang="cs-CZ" dirty="0"/>
              <a:t>CŘS přehlížející změnu v subjektech hmotněprávního vztahu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5B780CE1-A279-4254-AAEF-C58467C60F2E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39023134"/>
              </p:ext>
            </p:extLst>
          </p:nvPr>
        </p:nvGraphicFramePr>
        <p:xfrm>
          <a:off x="914400" y="2532475"/>
          <a:ext cx="10363200" cy="3029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0465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 zcizení věci podle rak.-něm. koncepce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38574" y="2214693"/>
            <a:ext cx="10364450" cy="4084507"/>
          </a:xfrm>
        </p:spPr>
        <p:txBody>
          <a:bodyPr/>
          <a:lstStyle/>
          <a:p>
            <a:r>
              <a:rPr lang="cs-CZ" dirty="0"/>
              <a:t>Zahájení sporu nevylučuje právo jedné nebo druhé strany, aby zcizila věc, která se stala předmětem sporu, nebo postoupila uplatněný nárok</a:t>
            </a:r>
          </a:p>
          <a:p>
            <a:r>
              <a:rPr lang="cs-CZ" dirty="0"/>
              <a:t>Takové </a:t>
            </a:r>
            <a:r>
              <a:rPr lang="cs-CZ" b="1" dirty="0"/>
              <a:t>zcizení</a:t>
            </a:r>
            <a:r>
              <a:rPr lang="cs-CZ" dirty="0"/>
              <a:t> věci nebo postoupení pohledávky </a:t>
            </a:r>
            <a:r>
              <a:rPr lang="cs-CZ" b="1" dirty="0"/>
              <a:t>nemá na řízení vliv</a:t>
            </a:r>
          </a:p>
          <a:p>
            <a:r>
              <a:rPr lang="cs-CZ" dirty="0"/>
              <a:t>Nabyvatel není oprávněn bez souhlasu odpůrce zcizitele vstoupit jako strana do sporu – tj. </a:t>
            </a:r>
            <a:r>
              <a:rPr lang="cs-CZ" b="1" dirty="0"/>
              <a:t>singulární hmotněprávní sukcese zásadně není důvodem procesního nástupnictví </a:t>
            </a:r>
            <a:r>
              <a:rPr lang="cs-CZ" dirty="0"/>
              <a:t>(!)</a:t>
            </a:r>
          </a:p>
          <a:p>
            <a:r>
              <a:rPr lang="cs-CZ" dirty="0"/>
              <a:t>Zcizitelova chybějící věcná legitimace je nahrazena </a:t>
            </a:r>
            <a:r>
              <a:rPr lang="cs-CZ" b="1" dirty="0"/>
              <a:t>legitimací procesní</a:t>
            </a:r>
          </a:p>
          <a:p>
            <a:r>
              <a:rPr lang="cs-CZ" dirty="0"/>
              <a:t>Právní moc rozsudku dopadá nejen na zcizitele, ale i na </a:t>
            </a:r>
            <a:r>
              <a:rPr lang="cs-CZ" b="1" dirty="0"/>
              <a:t>právního nástupce</a:t>
            </a:r>
          </a:p>
        </p:txBody>
      </p:sp>
    </p:spTree>
    <p:extLst>
      <p:ext uri="{BB962C8B-B14F-4D97-AF65-F5344CB8AC3E}">
        <p14:creationId xmlns:p14="http://schemas.microsoft.com/office/powerpoint/2010/main" val="2566721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Klady a zápory rak.-něm. koncepce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38573" y="2438399"/>
            <a:ext cx="10364451" cy="3835401"/>
          </a:xfrm>
        </p:spPr>
        <p:txBody>
          <a:bodyPr>
            <a:normAutofit/>
          </a:bodyPr>
          <a:lstStyle/>
          <a:p>
            <a:r>
              <a:rPr lang="cs-CZ" dirty="0"/>
              <a:t>Postoupení pohledávky</a:t>
            </a:r>
          </a:p>
          <a:p>
            <a:pPr lvl="1"/>
            <a:r>
              <a:rPr lang="cs-CZ" dirty="0"/>
              <a:t>žalovaný je chráněn před účelovou snahou vyhnout se povinnosti hradit náklady řízení</a:t>
            </a:r>
          </a:p>
          <a:p>
            <a:pPr lvl="1"/>
            <a:r>
              <a:rPr lang="cs-CZ" dirty="0"/>
              <a:t>nevýhodou (pro postupníka) může být nižší motivace postupitele k řádnému vedení sporu; nutno upravit v postupní smlouvě</a:t>
            </a:r>
          </a:p>
          <a:p>
            <a:r>
              <a:rPr lang="cs-CZ" dirty="0"/>
              <a:t>Zcizení věci žalovaným v reivindikačním sporu</a:t>
            </a:r>
          </a:p>
          <a:p>
            <a:pPr lvl="1"/>
            <a:r>
              <a:rPr lang="cs-CZ" dirty="0"/>
              <a:t>povinnost vydat věc bude uložena zciziteli</a:t>
            </a:r>
          </a:p>
          <a:p>
            <a:pPr lvl="1"/>
            <a:r>
              <a:rPr lang="cs-CZ" dirty="0"/>
              <a:t>právní moc rozsudku se vztahuje i na nabyvatele, a proto exekuci vydáním věci lze vést i proti němu</a:t>
            </a:r>
          </a:p>
        </p:txBody>
      </p:sp>
    </p:spTree>
    <p:extLst>
      <p:ext uri="{BB962C8B-B14F-4D97-AF65-F5344CB8AC3E}">
        <p14:creationId xmlns:p14="http://schemas.microsoft.com/office/powerpoint/2010/main" val="1001588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pojetí stran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75" y="2214694"/>
            <a:ext cx="10364452" cy="3951214"/>
          </a:xfrm>
        </p:spPr>
        <p:txBody>
          <a:bodyPr anchor="ctr">
            <a:normAutofit/>
          </a:bodyPr>
          <a:lstStyle/>
          <a:p>
            <a:r>
              <a:rPr lang="cs-CZ" dirty="0"/>
              <a:t>Je </a:t>
            </a:r>
            <a:r>
              <a:rPr lang="cs-CZ" b="1" dirty="0"/>
              <a:t>Přímo spjato </a:t>
            </a:r>
            <a:r>
              <a:rPr lang="cs-CZ" dirty="0"/>
              <a:t>s účastenstvím v hmotněprávním vztahu (</a:t>
            </a:r>
            <a:r>
              <a:rPr lang="cs-CZ" b="1" dirty="0"/>
              <a:t>S Hmotným právem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Stranami jsou subjekty sporného hmotněprávního vztahu</a:t>
            </a:r>
          </a:p>
          <a:p>
            <a:pPr lvl="1"/>
            <a:r>
              <a:rPr lang="cs-CZ" dirty="0"/>
              <a:t>Žalobcem je ten, kdo tvrdí, že je nositelem nároku</a:t>
            </a:r>
          </a:p>
          <a:p>
            <a:pPr lvl="1"/>
            <a:r>
              <a:rPr lang="cs-CZ" dirty="0"/>
              <a:t>Žalovaným je ten, kdo nárok žalobce popírá nebo brání výkonu práva žalobce</a:t>
            </a:r>
          </a:p>
          <a:p>
            <a:r>
              <a:rPr lang="cs-CZ" dirty="0"/>
              <a:t>překonáno na přelomu 19. a 20. stol.</a:t>
            </a:r>
          </a:p>
        </p:txBody>
      </p:sp>
    </p:spTree>
    <p:extLst>
      <p:ext uri="{BB962C8B-B14F-4D97-AF65-F5344CB8AC3E}">
        <p14:creationId xmlns:p14="http://schemas.microsoft.com/office/powerpoint/2010/main" val="1550963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dirty="0"/>
              <a:t>Závěry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 anchor="ctr"/>
          <a:lstStyle/>
          <a:p>
            <a:r>
              <a:rPr lang="cs-CZ" dirty="0"/>
              <a:t>Snaha co nejvěrněji zobrazit změny v subjektech hmotněprávního vztahu ve vztahu </a:t>
            </a:r>
            <a:r>
              <a:rPr lang="cs-CZ" dirty="0" err="1"/>
              <a:t>civilněprocesním</a:t>
            </a:r>
            <a:r>
              <a:rPr lang="cs-CZ" dirty="0"/>
              <a:t> </a:t>
            </a:r>
            <a:r>
              <a:rPr lang="cs-CZ" b="1" dirty="0"/>
              <a:t>nedostatečně chrání zájmy odpůrce zcizitele</a:t>
            </a:r>
          </a:p>
          <a:p>
            <a:r>
              <a:rPr lang="cs-CZ" dirty="0"/>
              <a:t>Tomuto nedostatku dobře čelí koncepce, podle které se spor dokončí se stranami, které mezi sebou spor zahájily</a:t>
            </a:r>
          </a:p>
        </p:txBody>
      </p:sp>
    </p:spTree>
    <p:extLst>
      <p:ext uri="{BB962C8B-B14F-4D97-AF65-F5344CB8AC3E}">
        <p14:creationId xmlns:p14="http://schemas.microsoft.com/office/powerpoint/2010/main" val="85405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704182-D302-425C-83A3-CFBA70222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pojetí stran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AB78E5-366D-4ECE-A646-01892CC4B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4" y="1979802"/>
            <a:ext cx="10364452" cy="4259681"/>
          </a:xfrm>
        </p:spPr>
        <p:txBody>
          <a:bodyPr anchor="ctr">
            <a:normAutofit/>
          </a:bodyPr>
          <a:lstStyle/>
          <a:p>
            <a:r>
              <a:rPr lang="cs-CZ" dirty="0"/>
              <a:t>Strany jsou určeny ryze formálně (procesně) a </a:t>
            </a:r>
            <a:r>
              <a:rPr lang="cs-CZ" b="1" dirty="0"/>
              <a:t>nezávisle na hmotném právu </a:t>
            </a:r>
            <a:r>
              <a:rPr lang="cs-CZ" dirty="0"/>
              <a:t>– Pomocí návrhu (žaloby)</a:t>
            </a:r>
          </a:p>
          <a:p>
            <a:pPr lvl="1"/>
            <a:r>
              <a:rPr lang="cs-CZ" b="1" dirty="0"/>
              <a:t>žalobcem</a:t>
            </a:r>
            <a:r>
              <a:rPr lang="cs-CZ" dirty="0"/>
              <a:t> je ten, jehož vlastním jménem byla žaloba podána</a:t>
            </a:r>
          </a:p>
          <a:p>
            <a:pPr lvl="1"/>
            <a:r>
              <a:rPr lang="cs-CZ" b="1" dirty="0"/>
              <a:t>žalovaným</a:t>
            </a:r>
            <a:r>
              <a:rPr lang="cs-CZ" dirty="0"/>
              <a:t> je ten, koho žalobce výslovně označil v žalobě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790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5D622B-BDA5-4342-836D-1759EA347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označení stran v žalobě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F24CC3-9326-4063-9701-3DE6F4EF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367093"/>
            <a:ext cx="10364452" cy="359747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je </a:t>
            </a:r>
            <a:r>
              <a:rPr lang="cs-CZ" b="1" dirty="0"/>
              <a:t>nezbytnou náležitostí </a:t>
            </a:r>
            <a:r>
              <a:rPr lang="cs-CZ" dirty="0"/>
              <a:t>žaloby (viz § 79/1 OSŘ)</a:t>
            </a:r>
          </a:p>
          <a:p>
            <a:r>
              <a:rPr lang="cs-CZ" dirty="0"/>
              <a:t>posuzuje se nejen podle výslovného pojmenování, ale </a:t>
            </a:r>
            <a:r>
              <a:rPr lang="cs-CZ" b="1" dirty="0"/>
              <a:t>podle celého textu žaloby </a:t>
            </a:r>
          </a:p>
          <a:p>
            <a:pPr lvl="1"/>
            <a:r>
              <a:rPr lang="cs-CZ" dirty="0"/>
              <a:t>např. je-li označen magistrát města (obecní úřad), lze z obsahu žaloby zpravidla dovodit, že má být žalováno město (obec)</a:t>
            </a:r>
          </a:p>
          <a:p>
            <a:r>
              <a:rPr lang="cs-CZ" b="1" dirty="0"/>
              <a:t>Teorie projevu vůle </a:t>
            </a:r>
            <a:r>
              <a:rPr lang="cs-CZ" dirty="0"/>
              <a:t>– Žalovaným je ten, kdo je podle celého obsahu žaloby objektivně vzato za žalovaného označen, nikoliv ten, koho žalobce chtěl označit</a:t>
            </a:r>
          </a:p>
          <a:p>
            <a:r>
              <a:rPr lang="cs-CZ" dirty="0"/>
              <a:t>Postup podle </a:t>
            </a:r>
            <a:r>
              <a:rPr lang="cs-CZ" b="1" dirty="0"/>
              <a:t>§ 43 </a:t>
            </a:r>
            <a:r>
              <a:rPr lang="cs-CZ" dirty="0"/>
              <a:t>OSŘ (Neslouží však k nápravě nedostatku věcné legitimace)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602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společenství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75" y="2063693"/>
            <a:ext cx="10364452" cy="3727508"/>
          </a:xfrm>
        </p:spPr>
        <p:txBody>
          <a:bodyPr>
            <a:normAutofit/>
          </a:bodyPr>
          <a:lstStyle/>
          <a:p>
            <a:r>
              <a:rPr lang="cs-CZ" dirty="0"/>
              <a:t>Podle toho, </a:t>
            </a:r>
            <a:r>
              <a:rPr lang="cs-CZ" b="1" dirty="0"/>
              <a:t>na které straně </a:t>
            </a:r>
            <a:r>
              <a:rPr lang="cs-CZ" dirty="0"/>
              <a:t>je několik účastníků</a:t>
            </a:r>
          </a:p>
          <a:p>
            <a:pPr lvl="1"/>
            <a:r>
              <a:rPr lang="cs-CZ" dirty="0"/>
              <a:t>aktivní</a:t>
            </a:r>
          </a:p>
          <a:p>
            <a:pPr lvl="1"/>
            <a:r>
              <a:rPr lang="cs-CZ" dirty="0"/>
              <a:t>Pasivní</a:t>
            </a:r>
          </a:p>
          <a:p>
            <a:pPr lvl="1"/>
            <a:r>
              <a:rPr lang="cs-CZ" dirty="0"/>
              <a:t>obapolné</a:t>
            </a:r>
          </a:p>
          <a:p>
            <a:r>
              <a:rPr lang="cs-CZ" dirty="0"/>
              <a:t>Podle </a:t>
            </a:r>
            <a:r>
              <a:rPr lang="cs-CZ" b="1" dirty="0"/>
              <a:t>hmotněprávní povahy nároku </a:t>
            </a:r>
            <a:r>
              <a:rPr lang="cs-CZ" dirty="0"/>
              <a:t>uplatněného žalobou</a:t>
            </a:r>
          </a:p>
          <a:p>
            <a:pPr lvl="1"/>
            <a:r>
              <a:rPr lang="cs-CZ" dirty="0"/>
              <a:t>Samostatné</a:t>
            </a:r>
          </a:p>
          <a:p>
            <a:pPr lvl="2"/>
            <a:r>
              <a:rPr lang="cs-CZ" dirty="0"/>
              <a:t>Materiální</a:t>
            </a:r>
          </a:p>
          <a:p>
            <a:pPr lvl="2"/>
            <a:r>
              <a:rPr lang="cs-CZ" dirty="0"/>
              <a:t>formální </a:t>
            </a:r>
          </a:p>
          <a:p>
            <a:pPr lvl="1"/>
            <a:r>
              <a:rPr lang="cs-CZ" dirty="0"/>
              <a:t>nerozlučné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4720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Samostatné společenství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75" y="2088859"/>
            <a:ext cx="10364452" cy="4001548"/>
          </a:xfrm>
        </p:spPr>
        <p:txBody>
          <a:bodyPr anchor="ctr">
            <a:normAutofit/>
          </a:bodyPr>
          <a:lstStyle/>
          <a:p>
            <a:r>
              <a:rPr lang="cs-CZ" dirty="0"/>
              <a:t>Práva (povinnosti) každého společníka se posuzují </a:t>
            </a:r>
            <a:r>
              <a:rPr lang="cs-CZ" b="1" dirty="0"/>
              <a:t>nezávisle</a:t>
            </a:r>
            <a:r>
              <a:rPr lang="cs-CZ" dirty="0"/>
              <a:t> na právech (povinnostech) ostatních společníků</a:t>
            </a:r>
          </a:p>
          <a:p>
            <a:r>
              <a:rPr lang="cs-CZ" dirty="0"/>
              <a:t>rozhodnutí může ohledně každého společníka vyznít </a:t>
            </a:r>
            <a:r>
              <a:rPr lang="cs-CZ" b="1" dirty="0"/>
              <a:t>odlišně </a:t>
            </a:r>
          </a:p>
          <a:p>
            <a:r>
              <a:rPr lang="cs-CZ" dirty="0"/>
              <a:t>Vůči každému by mohla být věc vyřízena vlastním a popř. obsahově odlišným rozsudkem</a:t>
            </a:r>
          </a:p>
          <a:p>
            <a:r>
              <a:rPr lang="cs-CZ" dirty="0"/>
              <a:t>Účelem společného projednání věci je </a:t>
            </a:r>
            <a:r>
              <a:rPr lang="cs-CZ" b="1" dirty="0"/>
              <a:t>Procesní ekonomie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807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Kapka">
  <a:themeElements>
    <a:clrScheme name="Červená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1668</TotalTime>
  <Words>2646</Words>
  <Application>Microsoft Office PowerPoint</Application>
  <PresentationFormat>Širokoúhlá obrazovka</PresentationFormat>
  <Paragraphs>311</Paragraphs>
  <Slides>50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5" baseType="lpstr">
      <vt:lpstr>Arial</vt:lpstr>
      <vt:lpstr>Calibri</vt:lpstr>
      <vt:lpstr>Tw Cen MT</vt:lpstr>
      <vt:lpstr>Wingdings</vt:lpstr>
      <vt:lpstr>Kapka</vt:lpstr>
      <vt:lpstr>Procesní strany</vt:lpstr>
      <vt:lpstr>Základní otázky</vt:lpstr>
      <vt:lpstr>Kdo je stranou sporu?</vt:lpstr>
      <vt:lpstr>Systém dvou stran</vt:lpstr>
      <vt:lpstr>materiální pojetí stran</vt:lpstr>
      <vt:lpstr>Formální pojetí stran</vt:lpstr>
      <vt:lpstr>označení stran v žalobě</vt:lpstr>
      <vt:lpstr>Procesní společenství</vt:lpstr>
      <vt:lpstr>Samostatné společenství</vt:lpstr>
      <vt:lpstr>Samostatné materiální společenství</vt:lpstr>
      <vt:lpstr>Samostatné formální společenství</vt:lpstr>
      <vt:lpstr>Projevy rozlišování materiálního a formálního společenství</vt:lpstr>
      <vt:lpstr>Nerozlučné společenství</vt:lpstr>
      <vt:lpstr>Jednotná povaha nároku</vt:lpstr>
      <vt:lpstr>Rozšířené účinky rozsudku</vt:lpstr>
      <vt:lpstr>Procesní rozdíly samostatného a nerozlučného společenství</vt:lpstr>
      <vt:lpstr>Způsobilost stran</vt:lpstr>
      <vt:lpstr>Procesní subjektivita (§ 19 OSŘ)</vt:lpstr>
      <vt:lpstr>Procesní subjektivita – pokračování </vt:lpstr>
      <vt:lpstr>Procesní subjektivita jako procesní podmínka</vt:lpstr>
      <vt:lpstr>Procesní nástupnictví podle § 107</vt:lpstr>
      <vt:lpstr>Procesní subjektivita a procesní úkony</vt:lpstr>
      <vt:lpstr>Procesní způsobilost – obecně </vt:lpstr>
      <vt:lpstr>Procesní způsobilost fyzických osob</vt:lpstr>
      <vt:lpstr>Otázky a Pochybnosti</vt:lpstr>
      <vt:lpstr>Procesní způsobilost právnických osob</vt:lpstr>
      <vt:lpstr>Zkoumání procesní způsobilosti</vt:lpstr>
      <vt:lpstr>Postulační způsobilost</vt:lpstr>
      <vt:lpstr>Věcná a procesní legitimace</vt:lpstr>
      <vt:lpstr>Věcná legitimace</vt:lpstr>
      <vt:lpstr>Procesní legitimace</vt:lpstr>
      <vt:lpstr>Nedostatek věcné legitimace</vt:lpstr>
      <vt:lpstr>Odstranění nedostatku věcné legitimace</vt:lpstr>
      <vt:lpstr>Přistoupení dalšího účastníka</vt:lpstr>
      <vt:lpstr>Záměna účastníků</vt:lpstr>
      <vt:lpstr>Zcizení sporné věci po zahájení řízení</vt:lpstr>
      <vt:lpstr>Hmotněprávní zákaz zcizení sporné věci</vt:lpstr>
      <vt:lpstr>Reakce procesního práva na zcizení sporné věci</vt:lpstr>
      <vt:lpstr>„Přímé“ procesní nástupnictví</vt:lpstr>
      <vt:lpstr>Teoretické problémy koncepce „přímého“ procesního nástupnictví</vt:lpstr>
      <vt:lpstr>Praktické problémy koncepce „přímého“ procesního nástupnictví</vt:lpstr>
      <vt:lpstr>CŘS zohledňující změnu v subjektech hmotněprávních vztahů</vt:lpstr>
      <vt:lpstr>§ 107a OSŘ</vt:lpstr>
      <vt:lpstr>Základní problémy § 107a OSŘ</vt:lpstr>
      <vt:lpstr>Švýcarská koncepce</vt:lpstr>
      <vt:lpstr>Klady a zápory švýcarské koncepce</vt:lpstr>
      <vt:lpstr>CŘS přehlížející změnu v subjektech hmotněprávního vztahu</vt:lpstr>
      <vt:lpstr>Důsledky zcizení věci podle rak.-něm. koncepce</vt:lpstr>
      <vt:lpstr>Klady a zápory rak.-něm. koncepce</vt:lpstr>
      <vt:lpstr>Závěry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Procesní strany</dc:title>
  <dc:creator>Petr Lavický</dc:creator>
  <cp:lastModifiedBy>Petr Lavický</cp:lastModifiedBy>
  <cp:revision>77</cp:revision>
  <dcterms:created xsi:type="dcterms:W3CDTF">2018-03-12T09:43:27Z</dcterms:created>
  <dcterms:modified xsi:type="dcterms:W3CDTF">2018-04-05T19:26:06Z</dcterms:modified>
</cp:coreProperties>
</file>