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42"/>
  </p:notesMasterIdLst>
  <p:sldIdLst>
    <p:sldId id="256" r:id="rId2"/>
    <p:sldId id="281" r:id="rId3"/>
    <p:sldId id="285" r:id="rId4"/>
    <p:sldId id="304" r:id="rId5"/>
    <p:sldId id="290" r:id="rId6"/>
    <p:sldId id="297" r:id="rId7"/>
    <p:sldId id="301" r:id="rId8"/>
    <p:sldId id="303" r:id="rId9"/>
    <p:sldId id="300" r:id="rId10"/>
    <p:sldId id="295" r:id="rId11"/>
    <p:sldId id="310" r:id="rId12"/>
    <p:sldId id="299" r:id="rId13"/>
    <p:sldId id="288" r:id="rId14"/>
    <p:sldId id="305" r:id="rId15"/>
    <p:sldId id="306" r:id="rId16"/>
    <p:sldId id="307" r:id="rId17"/>
    <p:sldId id="308" r:id="rId18"/>
    <p:sldId id="298" r:id="rId19"/>
    <p:sldId id="286" r:id="rId20"/>
    <p:sldId id="296" r:id="rId21"/>
    <p:sldId id="302" r:id="rId22"/>
    <p:sldId id="287" r:id="rId23"/>
    <p:sldId id="283" r:id="rId24"/>
    <p:sldId id="259" r:id="rId25"/>
    <p:sldId id="271" r:id="rId26"/>
    <p:sldId id="258" r:id="rId27"/>
    <p:sldId id="273" r:id="rId28"/>
    <p:sldId id="266" r:id="rId29"/>
    <p:sldId id="262" r:id="rId30"/>
    <p:sldId id="263" r:id="rId31"/>
    <p:sldId id="265" r:id="rId32"/>
    <p:sldId id="264" r:id="rId33"/>
    <p:sldId id="267" r:id="rId34"/>
    <p:sldId id="268" r:id="rId35"/>
    <p:sldId id="277" r:id="rId36"/>
    <p:sldId id="278" r:id="rId37"/>
    <p:sldId id="279" r:id="rId38"/>
    <p:sldId id="269" r:id="rId39"/>
    <p:sldId id="270" r:id="rId40"/>
    <p:sldId id="280" r:id="rId41"/>
  </p:sldIdLst>
  <p:sldSz cx="12192000" cy="6858000"/>
  <p:notesSz cx="6877050" cy="965676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7B61"/>
    <a:srgbClr val="8DAB8E"/>
    <a:srgbClr val="77A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0929"/>
  </p:normalViewPr>
  <p:slideViewPr>
    <p:cSldViewPr>
      <p:cViewPr varScale="1">
        <p:scale>
          <a:sx n="68" d="100"/>
          <a:sy n="68" d="100"/>
        </p:scale>
        <p:origin x="413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E7B49-F9CA-4AEE-A0DD-23955E83DE30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0C51CB02-F144-49A1-856B-CD8DB4DDD251}">
      <dgm:prSet phldrT="[Text]"/>
      <dgm:spPr/>
      <dgm:t>
        <a:bodyPr/>
        <a:lstStyle/>
        <a:p>
          <a:r>
            <a:rPr lang="cs-CZ" dirty="0" smtClean="0"/>
            <a:t>LISTINA</a:t>
          </a:r>
          <a:endParaRPr lang="cs-CZ" dirty="0"/>
        </a:p>
      </dgm:t>
    </dgm:pt>
    <dgm:pt modelId="{16666AF6-75EB-44CA-8AD5-571F2B2DFE9B}" type="parTrans" cxnId="{7712AFEB-3761-4152-B101-78F8C93AFBD8}">
      <dgm:prSet/>
      <dgm:spPr/>
      <dgm:t>
        <a:bodyPr/>
        <a:lstStyle/>
        <a:p>
          <a:endParaRPr lang="cs-CZ"/>
        </a:p>
      </dgm:t>
    </dgm:pt>
    <dgm:pt modelId="{14CE0FE9-ACEC-4FF7-8284-5E0402FBD57E}" type="sibTrans" cxnId="{7712AFEB-3761-4152-B101-78F8C93AFBD8}">
      <dgm:prSet/>
      <dgm:spPr/>
      <dgm:t>
        <a:bodyPr/>
        <a:lstStyle/>
        <a:p>
          <a:endParaRPr lang="cs-CZ"/>
        </a:p>
      </dgm:t>
    </dgm:pt>
    <dgm:pt modelId="{43E032E9-CB7D-47FA-895D-71F749B79CA7}">
      <dgm:prSet phldrT="[Text]" custT="1"/>
      <dgm:spPr/>
      <dgm:t>
        <a:bodyPr/>
        <a:lstStyle/>
        <a:p>
          <a:r>
            <a:rPr lang="cs-CZ" sz="2500" dirty="0" smtClean="0"/>
            <a:t>MĚSTA</a:t>
          </a:r>
          <a:endParaRPr lang="cs-CZ" sz="2500" dirty="0"/>
        </a:p>
      </dgm:t>
    </dgm:pt>
    <dgm:pt modelId="{9E36C606-4217-4452-8DFF-814157FDF32D}" type="parTrans" cxnId="{748C0987-E7EB-443E-91F6-C48C4D133015}">
      <dgm:prSet/>
      <dgm:spPr/>
      <dgm:t>
        <a:bodyPr/>
        <a:lstStyle/>
        <a:p>
          <a:endParaRPr lang="cs-CZ"/>
        </a:p>
      </dgm:t>
    </dgm:pt>
    <dgm:pt modelId="{34B9F632-5F63-4997-A923-B655BCC65076}" type="sibTrans" cxnId="{748C0987-E7EB-443E-91F6-C48C4D133015}">
      <dgm:prSet/>
      <dgm:spPr/>
      <dgm:t>
        <a:bodyPr/>
        <a:lstStyle/>
        <a:p>
          <a:endParaRPr lang="cs-CZ"/>
        </a:p>
      </dgm:t>
    </dgm:pt>
    <dgm:pt modelId="{5E99BBA0-A969-4A4E-AE12-3D18DFCAFC6A}">
      <dgm:prSet phldrT="[Text]" custT="1"/>
      <dgm:spPr/>
      <dgm:t>
        <a:bodyPr/>
        <a:lstStyle/>
        <a:p>
          <a:r>
            <a:rPr lang="cs-CZ" sz="2500" dirty="0" smtClean="0"/>
            <a:t>CÍR. FEUDÁLOVÉ</a:t>
          </a:r>
          <a:endParaRPr lang="cs-CZ" sz="2500" dirty="0"/>
        </a:p>
      </dgm:t>
    </dgm:pt>
    <dgm:pt modelId="{670AD9A5-C406-4821-9255-AD66A27D978D}" type="parTrans" cxnId="{682256A4-EE0E-4F6F-BFB6-784E3769AE77}">
      <dgm:prSet/>
      <dgm:spPr/>
      <dgm:t>
        <a:bodyPr/>
        <a:lstStyle/>
        <a:p>
          <a:endParaRPr lang="cs-CZ"/>
        </a:p>
      </dgm:t>
    </dgm:pt>
    <dgm:pt modelId="{0E024431-8609-4389-B0B3-752DE1AC91DC}" type="sibTrans" cxnId="{682256A4-EE0E-4F6F-BFB6-784E3769AE77}">
      <dgm:prSet/>
      <dgm:spPr/>
      <dgm:t>
        <a:bodyPr/>
        <a:lstStyle/>
        <a:p>
          <a:endParaRPr lang="cs-CZ"/>
        </a:p>
      </dgm:t>
    </dgm:pt>
    <dgm:pt modelId="{9C944B8A-945F-4625-B4E5-B2F216766609}">
      <dgm:prSet phldrT="[Text]"/>
      <dgm:spPr/>
      <dgm:t>
        <a:bodyPr/>
        <a:lstStyle/>
        <a:p>
          <a:r>
            <a:rPr lang="cs-CZ" dirty="0" smtClean="0"/>
            <a:t>SVĚT.</a:t>
          </a:r>
        </a:p>
        <a:p>
          <a:r>
            <a:rPr lang="cs-CZ" dirty="0" smtClean="0"/>
            <a:t>FEUDÁLOVÉ</a:t>
          </a:r>
          <a:endParaRPr lang="cs-CZ" dirty="0"/>
        </a:p>
      </dgm:t>
    </dgm:pt>
    <dgm:pt modelId="{D333F96F-67D7-4BCE-8DAF-7A4E613889A4}" type="parTrans" cxnId="{8893FE2E-5EB2-4C28-BDFD-E95335B5E0F5}">
      <dgm:prSet/>
      <dgm:spPr/>
      <dgm:t>
        <a:bodyPr/>
        <a:lstStyle/>
        <a:p>
          <a:endParaRPr lang="cs-CZ"/>
        </a:p>
      </dgm:t>
    </dgm:pt>
    <dgm:pt modelId="{B7D9C3D2-84F1-43B2-B2A4-A8111AC89060}" type="sibTrans" cxnId="{8893FE2E-5EB2-4C28-BDFD-E95335B5E0F5}">
      <dgm:prSet/>
      <dgm:spPr/>
      <dgm:t>
        <a:bodyPr/>
        <a:lstStyle/>
        <a:p>
          <a:endParaRPr lang="cs-CZ"/>
        </a:p>
      </dgm:t>
    </dgm:pt>
    <dgm:pt modelId="{FF7C70F9-55F1-452A-90C1-4036B4FC4760}" type="pres">
      <dgm:prSet presAssocID="{E3EE7B49-F9CA-4AEE-A0DD-23955E83DE3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DF74BE4B-6A75-4134-918C-C10EB5B996B8}" type="pres">
      <dgm:prSet presAssocID="{0C51CB02-F144-49A1-856B-CD8DB4DDD251}" presName="singleCycle" presStyleCnt="0"/>
      <dgm:spPr/>
    </dgm:pt>
    <dgm:pt modelId="{37DE243B-DB12-4AAA-AD3F-B4071DB663AF}" type="pres">
      <dgm:prSet presAssocID="{0C51CB02-F144-49A1-856B-CD8DB4DDD251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59A9BF38-6AC0-4163-A62F-86E0CE9FC3B6}" type="pres">
      <dgm:prSet presAssocID="{9E36C606-4217-4452-8DFF-814157FDF32D}" presName="Name56" presStyleLbl="parChTrans1D2" presStyleIdx="0" presStyleCnt="3"/>
      <dgm:spPr/>
      <dgm:t>
        <a:bodyPr/>
        <a:lstStyle/>
        <a:p>
          <a:endParaRPr lang="cs-CZ"/>
        </a:p>
      </dgm:t>
    </dgm:pt>
    <dgm:pt modelId="{4B41AEF7-4881-4CF7-B46D-EE591E39EC2C}" type="pres">
      <dgm:prSet presAssocID="{43E032E9-CB7D-47FA-895D-71F749B79CA7}" presName="text0" presStyleLbl="node1" presStyleIdx="1" presStyleCnt="4" custScaleX="198193" custRadScaleRad="75824" custRadScaleInc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BB47AB-E38E-437F-A248-CFB4B2276688}" type="pres">
      <dgm:prSet presAssocID="{670AD9A5-C406-4821-9255-AD66A27D978D}" presName="Name56" presStyleLbl="parChTrans1D2" presStyleIdx="1" presStyleCnt="3"/>
      <dgm:spPr/>
      <dgm:t>
        <a:bodyPr/>
        <a:lstStyle/>
        <a:p>
          <a:endParaRPr lang="cs-CZ"/>
        </a:p>
      </dgm:t>
    </dgm:pt>
    <dgm:pt modelId="{7019C4DA-6260-489D-97A6-E5CC05328BF7}" type="pres">
      <dgm:prSet presAssocID="{5E99BBA0-A969-4A4E-AE12-3D18DFCAFC6A}" presName="text0" presStyleLbl="node1" presStyleIdx="2" presStyleCnt="4" custScaleX="2019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C2456D-9BAB-402A-A96C-D01BDD0BB4B8}" type="pres">
      <dgm:prSet presAssocID="{D333F96F-67D7-4BCE-8DAF-7A4E613889A4}" presName="Name56" presStyleLbl="parChTrans1D2" presStyleIdx="2" presStyleCnt="3"/>
      <dgm:spPr/>
      <dgm:t>
        <a:bodyPr/>
        <a:lstStyle/>
        <a:p>
          <a:endParaRPr lang="cs-CZ"/>
        </a:p>
      </dgm:t>
    </dgm:pt>
    <dgm:pt modelId="{D0CB6368-C5ED-442C-8280-191DEB7374BD}" type="pres">
      <dgm:prSet presAssocID="{9C944B8A-945F-4625-B4E5-B2F216766609}" presName="text0" presStyleLbl="node1" presStyleIdx="3" presStyleCnt="4" custScaleX="181249" custRadScaleRad="100458" custRadScaleInc="6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8C85A11-4781-46BA-9726-A9C66BB0671A}" type="presOf" srcId="{9E36C606-4217-4452-8DFF-814157FDF32D}" destId="{59A9BF38-6AC0-4163-A62F-86E0CE9FC3B6}" srcOrd="0" destOrd="0" presId="urn:microsoft.com/office/officeart/2008/layout/RadialCluster"/>
    <dgm:cxn modelId="{8E319879-DB3C-4328-8172-631D12D6BDBB}" type="presOf" srcId="{9C944B8A-945F-4625-B4E5-B2F216766609}" destId="{D0CB6368-C5ED-442C-8280-191DEB7374BD}" srcOrd="0" destOrd="0" presId="urn:microsoft.com/office/officeart/2008/layout/RadialCluster"/>
    <dgm:cxn modelId="{8893FE2E-5EB2-4C28-BDFD-E95335B5E0F5}" srcId="{0C51CB02-F144-49A1-856B-CD8DB4DDD251}" destId="{9C944B8A-945F-4625-B4E5-B2F216766609}" srcOrd="2" destOrd="0" parTransId="{D333F96F-67D7-4BCE-8DAF-7A4E613889A4}" sibTransId="{B7D9C3D2-84F1-43B2-B2A4-A8111AC89060}"/>
    <dgm:cxn modelId="{698CC12F-FE33-4D9C-9A9D-8925573B6B07}" type="presOf" srcId="{D333F96F-67D7-4BCE-8DAF-7A4E613889A4}" destId="{01C2456D-9BAB-402A-A96C-D01BDD0BB4B8}" srcOrd="0" destOrd="0" presId="urn:microsoft.com/office/officeart/2008/layout/RadialCluster"/>
    <dgm:cxn modelId="{7712AFEB-3761-4152-B101-78F8C93AFBD8}" srcId="{E3EE7B49-F9CA-4AEE-A0DD-23955E83DE30}" destId="{0C51CB02-F144-49A1-856B-CD8DB4DDD251}" srcOrd="0" destOrd="0" parTransId="{16666AF6-75EB-44CA-8AD5-571F2B2DFE9B}" sibTransId="{14CE0FE9-ACEC-4FF7-8284-5E0402FBD57E}"/>
    <dgm:cxn modelId="{579122D6-C613-4571-B5AE-B35175BA3EB4}" type="presOf" srcId="{670AD9A5-C406-4821-9255-AD66A27D978D}" destId="{40BB47AB-E38E-437F-A248-CFB4B2276688}" srcOrd="0" destOrd="0" presId="urn:microsoft.com/office/officeart/2008/layout/RadialCluster"/>
    <dgm:cxn modelId="{2A0A3541-A858-48EC-AC10-E9A8CEE3E5A6}" type="presOf" srcId="{0C51CB02-F144-49A1-856B-CD8DB4DDD251}" destId="{37DE243B-DB12-4AAA-AD3F-B4071DB663AF}" srcOrd="0" destOrd="0" presId="urn:microsoft.com/office/officeart/2008/layout/RadialCluster"/>
    <dgm:cxn modelId="{748C0987-E7EB-443E-91F6-C48C4D133015}" srcId="{0C51CB02-F144-49A1-856B-CD8DB4DDD251}" destId="{43E032E9-CB7D-47FA-895D-71F749B79CA7}" srcOrd="0" destOrd="0" parTransId="{9E36C606-4217-4452-8DFF-814157FDF32D}" sibTransId="{34B9F632-5F63-4997-A923-B655BCC65076}"/>
    <dgm:cxn modelId="{A95A06FC-AD63-42D2-B22B-A8FB56535C45}" type="presOf" srcId="{5E99BBA0-A969-4A4E-AE12-3D18DFCAFC6A}" destId="{7019C4DA-6260-489D-97A6-E5CC05328BF7}" srcOrd="0" destOrd="0" presId="urn:microsoft.com/office/officeart/2008/layout/RadialCluster"/>
    <dgm:cxn modelId="{682256A4-EE0E-4F6F-BFB6-784E3769AE77}" srcId="{0C51CB02-F144-49A1-856B-CD8DB4DDD251}" destId="{5E99BBA0-A969-4A4E-AE12-3D18DFCAFC6A}" srcOrd="1" destOrd="0" parTransId="{670AD9A5-C406-4821-9255-AD66A27D978D}" sibTransId="{0E024431-8609-4389-B0B3-752DE1AC91DC}"/>
    <dgm:cxn modelId="{7E63C0A6-094F-4B36-9EE8-2B53ECFA198A}" type="presOf" srcId="{43E032E9-CB7D-47FA-895D-71F749B79CA7}" destId="{4B41AEF7-4881-4CF7-B46D-EE591E39EC2C}" srcOrd="0" destOrd="0" presId="urn:microsoft.com/office/officeart/2008/layout/RadialCluster"/>
    <dgm:cxn modelId="{7F0F6796-CC1F-40DA-A120-C6325D7F9562}" type="presOf" srcId="{E3EE7B49-F9CA-4AEE-A0DD-23955E83DE30}" destId="{FF7C70F9-55F1-452A-90C1-4036B4FC4760}" srcOrd="0" destOrd="0" presId="urn:microsoft.com/office/officeart/2008/layout/RadialCluster"/>
    <dgm:cxn modelId="{1F332413-DB4A-4882-93F0-34FA64B3C9E8}" type="presParOf" srcId="{FF7C70F9-55F1-452A-90C1-4036B4FC4760}" destId="{DF74BE4B-6A75-4134-918C-C10EB5B996B8}" srcOrd="0" destOrd="0" presId="urn:microsoft.com/office/officeart/2008/layout/RadialCluster"/>
    <dgm:cxn modelId="{532014A6-CF37-45B8-BBF4-8AF78B084D4B}" type="presParOf" srcId="{DF74BE4B-6A75-4134-918C-C10EB5B996B8}" destId="{37DE243B-DB12-4AAA-AD3F-B4071DB663AF}" srcOrd="0" destOrd="0" presId="urn:microsoft.com/office/officeart/2008/layout/RadialCluster"/>
    <dgm:cxn modelId="{6B5846BA-72CE-4580-BF20-EDBD9A8033B1}" type="presParOf" srcId="{DF74BE4B-6A75-4134-918C-C10EB5B996B8}" destId="{59A9BF38-6AC0-4163-A62F-86E0CE9FC3B6}" srcOrd="1" destOrd="0" presId="urn:microsoft.com/office/officeart/2008/layout/RadialCluster"/>
    <dgm:cxn modelId="{B780EF4C-18B1-4B90-89C6-262B3B5DC23D}" type="presParOf" srcId="{DF74BE4B-6A75-4134-918C-C10EB5B996B8}" destId="{4B41AEF7-4881-4CF7-B46D-EE591E39EC2C}" srcOrd="2" destOrd="0" presId="urn:microsoft.com/office/officeart/2008/layout/RadialCluster"/>
    <dgm:cxn modelId="{2379400D-A17A-4626-9FFA-840D7A0739BC}" type="presParOf" srcId="{DF74BE4B-6A75-4134-918C-C10EB5B996B8}" destId="{40BB47AB-E38E-437F-A248-CFB4B2276688}" srcOrd="3" destOrd="0" presId="urn:microsoft.com/office/officeart/2008/layout/RadialCluster"/>
    <dgm:cxn modelId="{A1F11DC5-F87A-4034-AE20-A8C5521770DF}" type="presParOf" srcId="{DF74BE4B-6A75-4134-918C-C10EB5B996B8}" destId="{7019C4DA-6260-489D-97A6-E5CC05328BF7}" srcOrd="4" destOrd="0" presId="urn:microsoft.com/office/officeart/2008/layout/RadialCluster"/>
    <dgm:cxn modelId="{C6B2E4E9-D8C6-4F41-8F43-3B9333F3F835}" type="presParOf" srcId="{DF74BE4B-6A75-4134-918C-C10EB5B996B8}" destId="{01C2456D-9BAB-402A-A96C-D01BDD0BB4B8}" srcOrd="5" destOrd="0" presId="urn:microsoft.com/office/officeart/2008/layout/RadialCluster"/>
    <dgm:cxn modelId="{3A4D7C7A-B8DE-40C8-BCE9-46158538A358}" type="presParOf" srcId="{DF74BE4B-6A75-4134-918C-C10EB5B996B8}" destId="{D0CB6368-C5ED-442C-8280-191DEB7374B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055" cy="4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96995" y="0"/>
            <a:ext cx="2980055" cy="4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663" y="723900"/>
            <a:ext cx="6435725" cy="36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940" y="4586963"/>
            <a:ext cx="5043170" cy="434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765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3925"/>
            <a:ext cx="2980055" cy="4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6" tIns="47238" rIns="94476" bIns="472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6995" y="9173925"/>
            <a:ext cx="2980055" cy="4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6" tIns="47238" rIns="94476" bIns="472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DA4834-630F-449C-83E6-2AC1B4929B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391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L.:</a:t>
            </a:r>
          </a:p>
          <a:p>
            <a:r>
              <a:rPr lang="cs-CZ" altLang="cs-CZ" smtClean="0"/>
              <a:t>Kapras</a:t>
            </a:r>
          </a:p>
          <a:p>
            <a:r>
              <a:rPr lang="cs-CZ" altLang="cs-CZ" smtClean="0"/>
              <a:t>Fiedlerová</a:t>
            </a:r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7616" indent="-29523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0948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3327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5706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8085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464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2843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5222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16C3EB-D23F-4678-A213-5B2C8B5C920D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57283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4834-630F-449C-83E6-2AC1B4929B2D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318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L:</a:t>
            </a:r>
          </a:p>
          <a:p>
            <a:r>
              <a:rPr lang="cs-CZ" altLang="cs-CZ" smtClean="0"/>
              <a:t>Kameníček 1 k soudu maršálka</a:t>
            </a: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7616" indent="-29523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0948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3327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5706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8085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464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2843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5222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DC3538-29CA-4B98-A6FF-4C56375EB15A}" type="slidenum">
              <a:rPr lang="cs-CZ" altLang="cs-CZ" smtClean="0"/>
              <a:pPr/>
              <a:t>19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0628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Vyobrazení zemského soudu v tiscích Zemského zřízení před a přestavbě Staré sněmovny (1550, 1564)</a:t>
            </a: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7616" indent="-29523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0948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3327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5706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8085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464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2843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5222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D6CF55-9CB8-498A-B3A7-B72E5BDAF93D}" type="slidenum">
              <a:rPr lang="cs-CZ" altLang="cs-CZ" smtClean="0"/>
              <a:pPr/>
              <a:t>20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76528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4834-630F-449C-83E6-2AC1B4929B2D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210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4834-630F-449C-83E6-2AC1B4929B2D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0282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7616" indent="-29523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0948" indent="-2361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3327" indent="-2361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5706" indent="-2361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8085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464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2843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5222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74DA14-D9FD-4788-BBC8-19F236FF74B0}" type="slidenum">
              <a:rPr lang="cs-CZ" altLang="cs-CZ" smtClean="0"/>
              <a:pPr>
                <a:spcBef>
                  <a:spcPct val="0"/>
                </a:spcBef>
              </a:pPr>
              <a:t>24</a:t>
            </a:fld>
            <a:endParaRPr lang="cs-CZ" alt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Různé druhy mučení a poprav (mědiryt A4 cca. 30 x 21 cm, nedat. – Právněhistorická sbírka Karla von Amiry)</a:t>
            </a:r>
          </a:p>
        </p:txBody>
      </p:sp>
    </p:spTree>
    <p:extLst>
      <p:ext uri="{BB962C8B-B14F-4D97-AF65-F5344CB8AC3E}">
        <p14:creationId xmlns:p14="http://schemas.microsoft.com/office/powerpoint/2010/main" val="4202542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7616" indent="-29523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0948" indent="-2361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3327" indent="-2361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5706" indent="-2361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8085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464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2843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5222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9D57F1-04F9-43F4-90F1-71414A7E2A00}" type="slidenum">
              <a:rPr lang="cs-CZ" altLang="cs-CZ" smtClean="0"/>
              <a:pPr>
                <a:spcBef>
                  <a:spcPct val="0"/>
                </a:spcBef>
              </a:pPr>
              <a:t>25</a:t>
            </a:fld>
            <a:endParaRPr lang="cs-CZ" alt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Fce:Ochranná – prim. pachatel x sekundárně poškozený/oběť; Preventivní – individ. pachatel x generál potenciální pachatelé; Represivní – složka restriktivní + výchovná; Regulativní – regulace chování nastavením podmínek vzniku a následků TrOdp</a:t>
            </a:r>
          </a:p>
        </p:txBody>
      </p:sp>
    </p:spTree>
    <p:extLst>
      <p:ext uri="{BB962C8B-B14F-4D97-AF65-F5344CB8AC3E}">
        <p14:creationId xmlns:p14="http://schemas.microsoft.com/office/powerpoint/2010/main" val="3743441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7616" indent="-29523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0948" indent="-2361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3327" indent="-2361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5706" indent="-2361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8085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464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2843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5222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14AC88-546C-4A48-B683-3C9769DA7E32}" type="slidenum">
              <a:rPr lang="cs-CZ" altLang="cs-CZ" smtClean="0"/>
              <a:pPr>
                <a:spcBef>
                  <a:spcPct val="0"/>
                </a:spcBef>
              </a:pPr>
              <a:t>30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10466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 Koldínova klasifikace (čl. M II a násl.): tresty zákonem stanovené (p. ordinariae) x tresty ponechané na úvaze soudu (p. extraordinariae)</a:t>
            </a:r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7616" indent="-29523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0948" indent="-2361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3327" indent="-2361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5706" indent="-2361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8085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464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2843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5222" indent="-236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675E8F-6515-4BC0-AF71-F58835053EAB}" type="slidenum">
              <a:rPr lang="cs-CZ" altLang="cs-CZ" smtClean="0"/>
              <a:pPr>
                <a:spcBef>
                  <a:spcPct val="0"/>
                </a:spcBef>
              </a:pPr>
              <a:t>32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5306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7616" indent="-29523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0948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3327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5706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8085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464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2843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5222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C09A6C-E0E0-4CF9-8103-B6ED5B11C73E}" type="slidenum">
              <a:rPr lang="cs-CZ" altLang="cs-CZ" smtClean="0"/>
              <a:pPr/>
              <a:t>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9378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7616" indent="-29523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0948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3327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5706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8085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464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2843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5222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1EACC3-72AA-4F70-88AD-2A6AC4BD14C2}" type="slidenum">
              <a:rPr lang="cs-CZ" altLang="cs-CZ" smtClean="0"/>
              <a:pPr/>
              <a:t>10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66937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7616" indent="-29523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0948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3327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5706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8085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464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2843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5222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1EACC3-72AA-4F70-88AD-2A6AC4BD14C2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1118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4834-630F-449C-83E6-2AC1B4929B2D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944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/>
              <a:t>obecné nálezy zem. soudu a usnesení zem. sněmu zapisovány do památných </a:t>
            </a:r>
            <a:r>
              <a:rPr lang="cs-CZ" altLang="cs-CZ" dirty="0" err="1" smtClean="0"/>
              <a:t>kvaternů</a:t>
            </a:r>
            <a:r>
              <a:rPr lang="cs-CZ" altLang="cs-CZ" dirty="0" smtClean="0"/>
              <a:t> DZ a od 16. stol. tištěny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Ben. Minor. ad a. 1272, s. 363 (</a:t>
            </a:r>
            <a:r>
              <a:rPr lang="cs-CZ" altLang="cs-CZ" dirty="0" err="1" smtClean="0"/>
              <a:t>ed</a:t>
            </a:r>
            <a:r>
              <a:rPr lang="cs-CZ" altLang="cs-CZ" dirty="0" smtClean="0"/>
              <a:t>. Dušek, volně dle </a:t>
            </a:r>
            <a:r>
              <a:rPr lang="cs-CZ" altLang="cs-CZ" dirty="0" err="1" smtClean="0"/>
              <a:t>překl</a:t>
            </a:r>
            <a:r>
              <a:rPr lang="cs-CZ" altLang="cs-CZ" dirty="0" smtClean="0"/>
              <a:t>. Vojtíškova):</a:t>
            </a:r>
          </a:p>
          <a:p>
            <a:r>
              <a:rPr lang="cs-CZ" altLang="cs-CZ" dirty="0" smtClean="0"/>
              <a:t>„Toho roku král Přemysl setrvávaje po celý půst na hrádku Křivoklátu,</a:t>
            </a:r>
            <a:r>
              <a:rPr lang="cs-CZ" altLang="cs-CZ" baseline="0" dirty="0" smtClean="0"/>
              <a:t> </a:t>
            </a:r>
            <a:r>
              <a:rPr lang="cs-CZ" altLang="cs-CZ" dirty="0" smtClean="0"/>
              <a:t>vybíral se svými důvěrníky z práv magdeburských a jiných cizích práv (de iure </a:t>
            </a:r>
            <a:r>
              <a:rPr lang="cs-CZ" altLang="cs-CZ" dirty="0" err="1" smtClean="0"/>
              <a:t>Magdeburgensium</a:t>
            </a:r>
            <a:r>
              <a:rPr lang="cs-CZ" altLang="cs-CZ" dirty="0" smtClean="0"/>
              <a:t> et </a:t>
            </a:r>
            <a:r>
              <a:rPr lang="cs-CZ" altLang="cs-CZ" dirty="0" err="1" smtClean="0"/>
              <a:t>aliarum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terrarum</a:t>
            </a:r>
            <a:r>
              <a:rPr lang="cs-CZ" altLang="cs-CZ" dirty="0" smtClean="0"/>
              <a:t> et </a:t>
            </a:r>
            <a:r>
              <a:rPr lang="cs-CZ" altLang="cs-CZ" dirty="0" err="1" smtClean="0"/>
              <a:t>regionum</a:t>
            </a:r>
            <a:r>
              <a:rPr lang="cs-CZ" altLang="cs-CZ" dirty="0" smtClean="0"/>
              <a:t>), co by se hodilo k utvoření a upevnění práv království, neužitečné a špatné řády zamítaje a bezcenná práva zvyková  (</a:t>
            </a:r>
            <a:r>
              <a:rPr lang="cs-CZ" altLang="cs-CZ" dirty="0" err="1" smtClean="0"/>
              <a:t>consuetudines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malas</a:t>
            </a:r>
            <a:r>
              <a:rPr lang="cs-CZ" altLang="cs-CZ" dirty="0" smtClean="0"/>
              <a:t>) lepšími nahrazuje, což prý však způsobilo nelibost jeho baronů.“</a:t>
            </a:r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7616" indent="-29523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0948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3327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5706" indent="-23619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8085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0464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2843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5222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5F21D9-0155-4304-95B4-23A2EFB53B1A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28370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4834-630F-449C-83E6-2AC1B4929B2D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7987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4834-630F-449C-83E6-2AC1B4929B2D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9091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A4834-630F-449C-83E6-2AC1B4929B2D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898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0 h 10000"/>
                <a:gd name="T4" fmla="*/ 2147483646 w 10000"/>
                <a:gd name="T5" fmla="*/ 2147483646 h 10000"/>
                <a:gd name="T6" fmla="*/ 0 w 10000"/>
                <a:gd name="T7" fmla="*/ 2147483646 h 10000"/>
                <a:gd name="T8" fmla="*/ 0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2147483646 w 10002"/>
                <a:gd name="T1" fmla="*/ 0 h 10000"/>
                <a:gd name="T2" fmla="*/ 2147483646 w 10002"/>
                <a:gd name="T3" fmla="*/ 0 h 10000"/>
                <a:gd name="T4" fmla="*/ 2147483646 w 10002"/>
                <a:gd name="T5" fmla="*/ 2147483646 h 10000"/>
                <a:gd name="T6" fmla="*/ 2147483646 w 10002"/>
                <a:gd name="T7" fmla="*/ 2147483646 h 10000"/>
                <a:gd name="T8" fmla="*/ 0 w 10002"/>
                <a:gd name="T9" fmla="*/ 2147483646 h 10000"/>
                <a:gd name="T10" fmla="*/ 2147483646 w 10002"/>
                <a:gd name="T11" fmla="*/ 2147483646 h 10000"/>
                <a:gd name="T12" fmla="*/ 2147483646 w 10002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E4A421-75E4-4CD1-B459-A1FB60C19B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632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0317-3382-42AA-A28D-AF45ECBE32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270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240F-3149-45BD-91EB-93836673CE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360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15588-98C4-43CD-92F2-E766A8109A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973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Crop Mark"/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E19A0D-850B-4B0D-A290-86BBD6D951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3565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CFC2A-8FA8-4B57-88F5-4321209F49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130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224A-4B2D-467E-A8E9-C201FB971C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893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5AB50-BA67-458A-861E-B9D437081E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889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BB37-0AF6-4558-9AE9-B968B6AD8F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930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 title="Divider Bar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940088-7430-448F-A072-04742E5B90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81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 title="Divider Bar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75F179-24E9-4360-ADFF-9B1EC2726F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977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B2DC2D-2B9D-479A-8B15-7ADC0244BC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8" r:id="rId2"/>
    <p:sldLayoutId id="2147483986" r:id="rId3"/>
    <p:sldLayoutId id="2147483979" r:id="rId4"/>
    <p:sldLayoutId id="2147483980" r:id="rId5"/>
    <p:sldLayoutId id="2147483981" r:id="rId6"/>
    <p:sldLayoutId id="2147483982" r:id="rId7"/>
    <p:sldLayoutId id="2147483987" r:id="rId8"/>
    <p:sldLayoutId id="2147483988" r:id="rId9"/>
    <p:sldLayoutId id="2147483983" r:id="rId10"/>
    <p:sldLayoutId id="2147483984" r:id="rId11"/>
  </p:sldLayoutIdLst>
  <p:txStyles>
    <p:titleStyle>
      <a:lvl1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/>
        </a:defRPr>
      </a:lvl9pPr>
    </p:titleStyle>
    <p:bodyStyle>
      <a:lvl1pPr marL="382588" indent="-382588" algn="l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6050" y="1871663"/>
            <a:ext cx="8542338" cy="3429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cs-CZ" sz="8000" dirty="0"/>
              <a:t>STŘEDOVĚKÁ PRÁVNÍ KULTURA: </a:t>
            </a:r>
            <a:br>
              <a:rPr lang="cs-CZ" sz="8000" dirty="0"/>
            </a:br>
            <a:r>
              <a:rPr lang="cs-CZ" sz="8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PRÁVO</a:t>
            </a:r>
            <a:r>
              <a:rPr lang="cs-CZ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5516563"/>
            <a:ext cx="2305050" cy="7921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mtClean="0"/>
              <a:t>Jakub Razim</a:t>
            </a:r>
            <a:endParaRPr lang="cs-CZ" altLang="cs-CZ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1343025" y="260350"/>
            <a:ext cx="10248900" cy="6597650"/>
          </a:xfrm>
        </p:spPr>
        <p:txBody>
          <a:bodyPr/>
          <a:lstStyle/>
          <a:p>
            <a:pPr marL="0" indent="0">
              <a:buFont typeface="Franklin Gothic Book"/>
              <a:buNone/>
              <a:defRPr/>
            </a:pPr>
            <a:r>
              <a:rPr lang="cs-CZ" altLang="cs-CZ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ÚŘEDNÍ KNIHY</a:t>
            </a:r>
          </a:p>
          <a:p>
            <a:pPr>
              <a:defRPr/>
            </a:pPr>
            <a:r>
              <a:rPr lang="cs-CZ" altLang="cs-CZ" sz="2200" b="1" dirty="0">
                <a:solidFill>
                  <a:srgbClr val="002060"/>
                </a:solidFill>
              </a:rPr>
              <a:t>všechny prameny, </a:t>
            </a:r>
            <a:r>
              <a:rPr lang="cs-CZ" altLang="cs-CZ" sz="2200" b="1" dirty="0" smtClean="0">
                <a:solidFill>
                  <a:srgbClr val="002060"/>
                </a:solidFill>
              </a:rPr>
              <a:t>které: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mají knižní formu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vznikly </a:t>
            </a:r>
            <a:r>
              <a:rPr lang="cs-CZ" altLang="cs-CZ" sz="2200" b="1" i="0" dirty="0">
                <a:solidFill>
                  <a:srgbClr val="002060"/>
                </a:solidFill>
              </a:rPr>
              <a:t>z </a:t>
            </a:r>
            <a:r>
              <a:rPr lang="cs-CZ" altLang="cs-CZ" sz="2200" b="1" i="0" dirty="0" smtClean="0">
                <a:solidFill>
                  <a:srgbClr val="002060"/>
                </a:solidFill>
              </a:rPr>
              <a:t>právní a správní </a:t>
            </a:r>
            <a:r>
              <a:rPr lang="cs-CZ" altLang="cs-CZ" sz="2200" b="1" i="0" dirty="0">
                <a:solidFill>
                  <a:srgbClr val="002060"/>
                </a:solidFill>
              </a:rPr>
              <a:t>činnosti </a:t>
            </a:r>
            <a:r>
              <a:rPr lang="cs-CZ" altLang="cs-CZ" sz="2200" b="1" i="0" dirty="0" smtClean="0">
                <a:solidFill>
                  <a:srgbClr val="002060"/>
                </a:solidFill>
              </a:rPr>
              <a:t>úřadu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slouží 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pro domo</a:t>
            </a:r>
            <a:r>
              <a:rPr lang="cs-CZ" altLang="cs-CZ" sz="2200" b="1" i="0" dirty="0" smtClean="0">
                <a:solidFill>
                  <a:schemeClr val="tx1"/>
                </a:solidFill>
              </a:rPr>
              <a:t>, tj. vnitřní/vnější potřebě úřadu a odrážejí jeho agendu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jsou „pragmatické“, tj. orientované na nějaké účelné jednání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NE: akty, listiny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chemeClr val="tx1"/>
                </a:solidFill>
              </a:rPr>
              <a:t>rozkvět od 13. stol.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chemeClr val="tx1"/>
                </a:solidFill>
              </a:rPr>
              <a:t>výhody: snadná manipulace, ochrana před zkázou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chemeClr val="tx1"/>
                </a:solidFill>
              </a:rPr>
              <a:t>typy dle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fce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o právních pořízeních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o poddanských povinnostech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o organizaci a správě kanceláře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veřejné rejstříky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př.: 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DZ, DD, měst. knihy, urbáře a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pozem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. knihy, </a:t>
            </a:r>
            <a:r>
              <a:rPr lang="cs-CZ" altLang="cs-CZ" sz="2200" b="1" dirty="0" err="1" smtClean="0">
                <a:solidFill>
                  <a:schemeClr val="tx1"/>
                </a:solidFill>
              </a:rPr>
              <a:t>pr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. sborníky</a:t>
            </a:r>
          </a:p>
          <a:p>
            <a:pPr marL="0" indent="0">
              <a:buFont typeface="Franklin Gothic Book"/>
              <a:buNone/>
              <a:defRPr/>
            </a:pPr>
            <a:endParaRPr lang="cs-CZ" altLang="cs-CZ" sz="2200" b="1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altLang="cs-CZ" sz="2200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1343025" y="260350"/>
            <a:ext cx="10248900" cy="65976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skupina 3 písemností </a:t>
            </a:r>
            <a:r>
              <a:rPr lang="cs-CZ" alt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rekonstrukce</a:t>
            </a:r>
            <a:endParaRPr lang="cs-CZ" altLang="cs-CZ" sz="22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doba: konec 13. stol.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err="1" smtClean="0">
                <a:solidFill>
                  <a:srgbClr val="002060"/>
                </a:solidFill>
              </a:rPr>
              <a:t>pr</a:t>
            </a:r>
            <a:r>
              <a:rPr lang="cs-CZ" altLang="cs-CZ" sz="2200" b="1" dirty="0" smtClean="0">
                <a:solidFill>
                  <a:srgbClr val="002060"/>
                </a:solidFill>
              </a:rPr>
              <a:t>. kauza: </a:t>
            </a:r>
            <a:r>
              <a:rPr lang="cs-CZ" altLang="cs-CZ" sz="2200" i="1" dirty="0" err="1" smtClean="0">
                <a:solidFill>
                  <a:schemeClr val="tx1"/>
                </a:solidFill>
              </a:rPr>
              <a:t>emptio</a:t>
            </a:r>
            <a:r>
              <a:rPr lang="cs-CZ" altLang="cs-CZ" sz="2200" i="1" dirty="0" smtClean="0">
                <a:solidFill>
                  <a:schemeClr val="tx1"/>
                </a:solidFill>
              </a:rPr>
              <a:t> </a:t>
            </a:r>
            <a:r>
              <a:rPr lang="cs-CZ" altLang="cs-CZ" sz="2200" i="1" dirty="0" err="1" smtClean="0">
                <a:solidFill>
                  <a:schemeClr val="tx1"/>
                </a:solidFill>
              </a:rPr>
              <a:t>venditio</a:t>
            </a:r>
            <a:endParaRPr lang="cs-CZ" altLang="cs-CZ" sz="2200" i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strany: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 err="1" smtClean="0">
                <a:solidFill>
                  <a:schemeClr val="tx1"/>
                </a:solidFill>
              </a:rPr>
              <a:t>venditor</a:t>
            </a:r>
            <a:r>
              <a:rPr lang="cs-CZ" altLang="cs-CZ" sz="2200" i="0" dirty="0" smtClean="0">
                <a:solidFill>
                  <a:schemeClr val="tx1"/>
                </a:solidFill>
              </a:rPr>
              <a:t> </a:t>
            </a:r>
            <a:r>
              <a:rPr lang="cs-CZ" altLang="cs-CZ" sz="2200" i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cs-CZ" altLang="cs-CZ" sz="2200" i="0" dirty="0" smtClean="0">
                <a:solidFill>
                  <a:schemeClr val="tx1"/>
                </a:solidFill>
              </a:rPr>
              <a:t> </a:t>
            </a:r>
            <a:r>
              <a:rPr lang="cs-CZ" altLang="cs-CZ" sz="2200" i="0" dirty="0" err="1" smtClean="0">
                <a:solidFill>
                  <a:schemeClr val="tx1"/>
                </a:solidFill>
              </a:rPr>
              <a:t>nejv</a:t>
            </a:r>
            <a:r>
              <a:rPr lang="cs-CZ" altLang="cs-CZ" sz="2200" i="0" dirty="0" smtClean="0">
                <a:solidFill>
                  <a:schemeClr val="tx1"/>
                </a:solidFill>
              </a:rPr>
              <a:t>. komorník </a:t>
            </a:r>
            <a:r>
              <a:rPr lang="cs-CZ" altLang="cs-CZ" sz="2200" i="0" dirty="0" err="1" smtClean="0">
                <a:solidFill>
                  <a:schemeClr val="tx1"/>
                </a:solidFill>
              </a:rPr>
              <a:t>Ojíř</a:t>
            </a:r>
            <a:r>
              <a:rPr lang="cs-CZ" altLang="cs-CZ" sz="2200" i="0" dirty="0" smtClean="0">
                <a:solidFill>
                  <a:schemeClr val="tx1"/>
                </a:solidFill>
              </a:rPr>
              <a:t> z Lomnice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 err="1" smtClean="0">
                <a:solidFill>
                  <a:schemeClr val="tx1"/>
                </a:solidFill>
              </a:rPr>
              <a:t>emptor</a:t>
            </a:r>
            <a:r>
              <a:rPr lang="cs-CZ" altLang="cs-CZ" sz="2200" i="0" dirty="0" smtClean="0">
                <a:solidFill>
                  <a:schemeClr val="tx1"/>
                </a:solidFill>
              </a:rPr>
              <a:t> </a:t>
            </a:r>
            <a:r>
              <a:rPr lang="cs-CZ" alt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cis. klášter </a:t>
            </a:r>
            <a:r>
              <a:rPr lang="cs-CZ" altLang="cs-CZ" sz="2200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Waldsassen</a:t>
            </a:r>
            <a:r>
              <a:rPr lang="cs-CZ" alt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zastupovaný opatem Dětřichem (BAV)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předmět:</a:t>
            </a:r>
            <a:r>
              <a:rPr lang="cs-CZ" altLang="cs-CZ" sz="2200" i="0" dirty="0" smtClean="0">
                <a:solidFill>
                  <a:schemeClr val="tx1"/>
                </a:solidFill>
              </a:rPr>
              <a:t> věnné statky </a:t>
            </a:r>
            <a:r>
              <a:rPr lang="cs-CZ" altLang="cs-CZ" sz="2200" i="0" dirty="0" err="1" smtClean="0">
                <a:solidFill>
                  <a:schemeClr val="tx1"/>
                </a:solidFill>
              </a:rPr>
              <a:t>Ojířovy</a:t>
            </a:r>
            <a:r>
              <a:rPr lang="cs-CZ" altLang="cs-CZ" sz="2200" i="0" dirty="0" smtClean="0">
                <a:solidFill>
                  <a:schemeClr val="tx1"/>
                </a:solidFill>
              </a:rPr>
              <a:t> manželky </a:t>
            </a:r>
            <a:r>
              <a:rPr lang="cs-CZ" altLang="cs-CZ" sz="2200" i="0" dirty="0" err="1" smtClean="0">
                <a:solidFill>
                  <a:schemeClr val="tx1"/>
                </a:solidFill>
              </a:rPr>
              <a:t>Střezky</a:t>
            </a:r>
            <a:r>
              <a:rPr lang="cs-CZ" altLang="cs-CZ" sz="2200" i="0" dirty="0" smtClean="0">
                <a:solidFill>
                  <a:schemeClr val="tx1"/>
                </a:solidFill>
              </a:rPr>
              <a:t> po </a:t>
            </a:r>
            <a:r>
              <a:rPr lang="cs-CZ" altLang="cs-CZ" sz="2200" i="0" dirty="0" err="1" smtClean="0">
                <a:solidFill>
                  <a:schemeClr val="tx1"/>
                </a:solidFill>
              </a:rPr>
              <a:t>býv</a:t>
            </a:r>
            <a:r>
              <a:rPr lang="cs-CZ" altLang="cs-CZ" sz="2200" i="0" dirty="0" smtClean="0">
                <a:solidFill>
                  <a:schemeClr val="tx1"/>
                </a:solidFill>
              </a:rPr>
              <a:t>. manželovi, konkrétně </a:t>
            </a:r>
            <a:r>
              <a:rPr lang="cs-CZ" altLang="cs-CZ" sz="2200" b="1" i="0" dirty="0" smtClean="0">
                <a:solidFill>
                  <a:srgbClr val="002060"/>
                </a:solidFill>
              </a:rPr>
              <a:t>2</a:t>
            </a:r>
            <a:r>
              <a:rPr lang="cs-CZ" altLang="cs-CZ" sz="2200" i="0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i="0" dirty="0" smtClean="0">
                <a:solidFill>
                  <a:srgbClr val="002060"/>
                </a:solidFill>
              </a:rPr>
              <a:t>vesnice na Žatecku</a:t>
            </a:r>
            <a:r>
              <a:rPr lang="cs-CZ" altLang="cs-CZ" sz="2200" i="0" dirty="0" smtClean="0">
                <a:solidFill>
                  <a:schemeClr val="tx1"/>
                </a:solidFill>
              </a:rPr>
              <a:t> se vším příslušenstvím </a:t>
            </a:r>
            <a:r>
              <a:rPr lang="cs-CZ" altLang="cs-CZ" sz="22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cs-CZ" altLang="cs-CZ" sz="2200" i="0" dirty="0" smtClean="0">
                <a:solidFill>
                  <a:schemeClr val="tx1"/>
                </a:solidFill>
              </a:rPr>
              <a:t>souhlas manželky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cena:</a:t>
            </a:r>
            <a:r>
              <a:rPr lang="cs-CZ" altLang="cs-CZ" sz="2200" dirty="0" smtClean="0">
                <a:solidFill>
                  <a:schemeClr val="tx1"/>
                </a:solidFill>
              </a:rPr>
              <a:t> 200 hřiven stříbra ve 2 stejných splátkách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i="0" dirty="0" smtClean="0">
                <a:solidFill>
                  <a:schemeClr val="tx1"/>
                </a:solidFill>
              </a:rPr>
              <a:t>1. splátka </a:t>
            </a:r>
            <a:r>
              <a:rPr lang="cs-CZ" alt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zavazovací jednání: kupní smlouva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2. splátka  zcizovací jednání: </a:t>
            </a:r>
            <a:r>
              <a:rPr lang="cs-CZ" altLang="cs-CZ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traditio</a:t>
            </a:r>
            <a:r>
              <a:rPr lang="cs-CZ" alt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ve formě </a:t>
            </a:r>
            <a:r>
              <a:rPr lang="cs-CZ" altLang="cs-CZ" sz="2200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</a:t>
            </a:r>
            <a:r>
              <a:rPr lang="cs-CZ" alt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rituálu </a:t>
            </a:r>
            <a:r>
              <a:rPr lang="cs-CZ" altLang="cs-CZ" sz="2200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zv</a:t>
            </a:r>
            <a:r>
              <a:rPr lang="cs-CZ" alt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„objezd“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ručení za evikci </a:t>
            </a:r>
            <a:r>
              <a:rPr lang="cs-CZ" altLang="cs-CZ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zv</a:t>
            </a:r>
            <a:r>
              <a:rPr lang="cs-CZ" altLang="cs-CZ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. „správa“</a:t>
            </a:r>
            <a:endParaRPr lang="cs-CZ" altLang="cs-CZ" sz="2200" i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2200" i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sz="2200" b="1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altLang="cs-CZ" sz="2200" i="0" dirty="0" smtClean="0"/>
          </a:p>
        </p:txBody>
      </p:sp>
    </p:spTree>
    <p:extLst>
      <p:ext uri="{BB962C8B-B14F-4D97-AF65-F5344CB8AC3E}">
        <p14:creationId xmlns:p14="http://schemas.microsoft.com/office/powerpoint/2010/main" val="2885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76250"/>
            <a:ext cx="6283325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558925" y="2636838"/>
            <a:ext cx="9601200" cy="1047750"/>
          </a:xfrm>
        </p:spPr>
        <p:txBody>
          <a:bodyPr/>
          <a:lstStyle/>
          <a:p>
            <a:pPr algn="ctr" eaLnBrk="1" hangingPunct="1"/>
            <a:r>
              <a:rPr lang="cs-CZ" altLang="cs-CZ" sz="7200" smtClean="0"/>
              <a:t>HLAVNÍ OKRUHY PRÁVA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404813"/>
            <a:ext cx="10340975" cy="6337300"/>
          </a:xfrm>
        </p:spPr>
        <p:txBody>
          <a:bodyPr>
            <a:normAutofit/>
          </a:bodyPr>
          <a:lstStyle/>
          <a:p>
            <a:pPr marL="0" indent="0">
              <a:buFont typeface="Franklin Gothic Book"/>
              <a:buNone/>
              <a:defRPr/>
            </a:pP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ZEMSKÉ PRÁVO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předmět: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status šlechtických osob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err="1" smtClean="0">
                <a:solidFill>
                  <a:schemeClr val="tx1"/>
                </a:solidFill>
              </a:rPr>
              <a:t>pr</a:t>
            </a:r>
            <a:r>
              <a:rPr lang="cs-CZ" sz="2200" i="0" dirty="0" smtClean="0">
                <a:solidFill>
                  <a:schemeClr val="tx1"/>
                </a:solidFill>
              </a:rPr>
              <a:t>. režim svobodných statků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„ústavní zřízení“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proces kodifikace od Přemysla Otakara II. x </a:t>
            </a:r>
            <a:r>
              <a:rPr lang="cs-CZ" sz="2200" b="1" dirty="0" err="1" smtClean="0">
                <a:solidFill>
                  <a:srgbClr val="002060"/>
                </a:solidFill>
              </a:rPr>
              <a:t>šlecht</a:t>
            </a:r>
            <a:r>
              <a:rPr lang="cs-CZ" sz="2200" b="1" dirty="0" smtClean="0">
                <a:solidFill>
                  <a:srgbClr val="002060"/>
                </a:solidFill>
              </a:rPr>
              <a:t>. odpor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důl. </a:t>
            </a:r>
            <a:r>
              <a:rPr lang="cs-CZ" sz="2200" b="1" dirty="0" err="1" smtClean="0">
                <a:solidFill>
                  <a:srgbClr val="002060"/>
                </a:solidFill>
              </a:rPr>
              <a:t>pr</a:t>
            </a:r>
            <a:r>
              <a:rPr lang="cs-CZ" sz="2200" b="1" dirty="0" smtClean="0">
                <a:solidFill>
                  <a:srgbClr val="002060"/>
                </a:solidFill>
              </a:rPr>
              <a:t>. památky:</a:t>
            </a:r>
            <a:endParaRPr lang="cs-CZ" sz="2200" b="1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b="1" i="0" dirty="0" err="1" smtClean="0">
                <a:solidFill>
                  <a:srgbClr val="002060"/>
                </a:solidFill>
              </a:rPr>
              <a:t>landfrýdy</a:t>
            </a:r>
            <a:r>
              <a:rPr lang="cs-CZ" sz="2200" i="0" dirty="0" smtClean="0"/>
              <a:t> </a:t>
            </a:r>
            <a:r>
              <a:rPr lang="cs-CZ" sz="2200" i="0" dirty="0" smtClean="0">
                <a:sym typeface="Wingdings" panose="05000000000000000000" pitchFamily="2" charset="2"/>
              </a:rPr>
              <a:t> </a:t>
            </a:r>
            <a:r>
              <a:rPr lang="cs-CZ" sz="2200" i="0" dirty="0" err="1" smtClean="0">
                <a:sym typeface="Wingdings" panose="05000000000000000000" pitchFamily="2" charset="2"/>
              </a:rPr>
              <a:t>regionál</a:t>
            </a:r>
            <a:r>
              <a:rPr lang="cs-CZ" sz="2200" i="0" dirty="0" smtClean="0">
                <a:sym typeface="Wingdings" panose="05000000000000000000" pitchFamily="2" charset="2"/>
              </a:rPr>
              <a:t>. smlouvy o míru a bezpečnosti</a:t>
            </a:r>
            <a:endParaRPr lang="cs-CZ" sz="2200" i="0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b="1" i="0" dirty="0" smtClean="0">
                <a:solidFill>
                  <a:srgbClr val="002060"/>
                </a:solidFill>
              </a:rPr>
              <a:t>paměti úředníků </a:t>
            </a:r>
            <a:r>
              <a:rPr lang="cs-CZ" sz="2200" i="0" dirty="0" smtClean="0">
                <a:sym typeface="Wingdings" panose="05000000000000000000" pitchFamily="2" charset="2"/>
              </a:rPr>
              <a:t> </a:t>
            </a:r>
            <a:r>
              <a:rPr lang="cs-CZ" sz="2200" i="0" dirty="0" err="1" smtClean="0">
                <a:sym typeface="Wingdings" panose="05000000000000000000" pitchFamily="2" charset="2"/>
              </a:rPr>
              <a:t>stučný</a:t>
            </a:r>
            <a:r>
              <a:rPr lang="cs-CZ" sz="2200" i="0" dirty="0" smtClean="0">
                <a:sym typeface="Wingdings" panose="05000000000000000000" pitchFamily="2" charset="2"/>
              </a:rPr>
              <a:t> přehled procesu, záznam </a:t>
            </a:r>
            <a:r>
              <a:rPr lang="cs-CZ" sz="2200" i="0" dirty="0" err="1" smtClean="0">
                <a:sym typeface="Wingdings" panose="05000000000000000000" pitchFamily="2" charset="2"/>
              </a:rPr>
              <a:t>pr</a:t>
            </a:r>
            <a:r>
              <a:rPr lang="cs-CZ" sz="2200" i="0" dirty="0" smtClean="0">
                <a:sym typeface="Wingdings" panose="05000000000000000000" pitchFamily="2" charset="2"/>
              </a:rPr>
              <a:t>. formulí</a:t>
            </a:r>
            <a:endParaRPr lang="cs-CZ" sz="2200" i="0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b="1" i="0" dirty="0" smtClean="0">
                <a:solidFill>
                  <a:srgbClr val="002060"/>
                </a:solidFill>
              </a:rPr>
              <a:t>právní knihy </a:t>
            </a:r>
            <a:r>
              <a:rPr lang="cs-CZ" sz="2200" i="0" dirty="0">
                <a:sym typeface="Wingdings" panose="05000000000000000000" pitchFamily="2" charset="2"/>
              </a:rPr>
              <a:t> soukromá, systém. sepsání </a:t>
            </a:r>
            <a:r>
              <a:rPr lang="cs-CZ" sz="2200" i="0" dirty="0" smtClean="0">
                <a:sym typeface="Wingdings" panose="05000000000000000000" pitchFamily="2" charset="2"/>
              </a:rPr>
              <a:t>práva: </a:t>
            </a:r>
            <a:r>
              <a:rPr lang="cs-CZ" sz="2200" i="0" dirty="0" err="1" smtClean="0">
                <a:sym typeface="Wingdings" panose="05000000000000000000" pitchFamily="2" charset="2"/>
              </a:rPr>
              <a:t>KRož</a:t>
            </a:r>
            <a:r>
              <a:rPr lang="cs-CZ" sz="2200" i="0" dirty="0" smtClean="0">
                <a:sym typeface="Wingdings" panose="05000000000000000000" pitchFamily="2" charset="2"/>
              </a:rPr>
              <a:t> (13</a:t>
            </a:r>
            <a:r>
              <a:rPr lang="cs-CZ" sz="2200" i="0" dirty="0">
                <a:sym typeface="Wingdings" panose="05000000000000000000" pitchFamily="2" charset="2"/>
              </a:rPr>
              <a:t>. stol</a:t>
            </a:r>
            <a:r>
              <a:rPr lang="cs-CZ" sz="2200" i="0" dirty="0" smtClean="0">
                <a:sym typeface="Wingdings" panose="05000000000000000000" pitchFamily="2" charset="2"/>
              </a:rPr>
              <a:t>.)</a:t>
            </a:r>
            <a:r>
              <a:rPr lang="cs-CZ" sz="2200" i="0" dirty="0">
                <a:sym typeface="Wingdings" panose="05000000000000000000" pitchFamily="2" charset="2"/>
              </a:rPr>
              <a:t>;</a:t>
            </a:r>
            <a:r>
              <a:rPr lang="cs-CZ" sz="2200" i="0" dirty="0" smtClean="0">
                <a:sym typeface="Wingdings" panose="05000000000000000000" pitchFamily="2" charset="2"/>
              </a:rPr>
              <a:t> ŘPZ, OIT, Ondřej z Dubé (14. stol.), Všehrd, </a:t>
            </a:r>
            <a:r>
              <a:rPr lang="cs-CZ" sz="2200" i="0" dirty="0" err="1" smtClean="0">
                <a:sym typeface="Wingdings" panose="05000000000000000000" pitchFamily="2" charset="2"/>
              </a:rPr>
              <a:t>KTov</a:t>
            </a:r>
            <a:r>
              <a:rPr lang="cs-CZ" sz="2200" i="0" dirty="0" smtClean="0">
                <a:sym typeface="Wingdings" panose="05000000000000000000" pitchFamily="2" charset="2"/>
              </a:rPr>
              <a:t> (15. stol.), </a:t>
            </a:r>
            <a:r>
              <a:rPr lang="cs-CZ" sz="2200" i="0" dirty="0" err="1" smtClean="0">
                <a:sym typeface="Wingdings" panose="05000000000000000000" pitchFamily="2" charset="2"/>
              </a:rPr>
              <a:t>KDrn</a:t>
            </a:r>
            <a:r>
              <a:rPr lang="cs-CZ" sz="2200" i="0" dirty="0" smtClean="0">
                <a:sym typeface="Wingdings" panose="05000000000000000000" pitchFamily="2" charset="2"/>
              </a:rPr>
              <a:t> (16. stol.)</a:t>
            </a:r>
            <a:endParaRPr lang="cs-CZ" sz="2200" i="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b="1" i="0" dirty="0" smtClean="0">
                <a:solidFill>
                  <a:srgbClr val="002060"/>
                </a:solidFill>
              </a:rPr>
              <a:t>ZZ </a:t>
            </a:r>
            <a:r>
              <a:rPr lang="cs-CZ" sz="2200" i="0" dirty="0" smtClean="0">
                <a:sym typeface="Wingdings" panose="05000000000000000000" pitchFamily="2" charset="2"/>
              </a:rPr>
              <a:t> oficiální sepsání práva od 16. stol.: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Č </a:t>
            </a:r>
            <a:r>
              <a:rPr lang="cs-CZ" sz="2200" dirty="0" smtClean="0">
                <a:sym typeface="Wingdings" panose="05000000000000000000" pitchFamily="2" charset="2"/>
              </a:rPr>
              <a:t> VZZ (1500 + doplňky a redakce zejm. 1549 a 1563)</a:t>
            </a:r>
            <a:endParaRPr lang="cs-CZ" sz="22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M </a:t>
            </a:r>
            <a:r>
              <a:rPr lang="cs-CZ" sz="2200" dirty="0" smtClean="0">
                <a:sym typeface="Wingdings" panose="05000000000000000000" pitchFamily="2" charset="2"/>
              </a:rPr>
              <a:t>Z (redakce 1535, 1545 a 1602)  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1464" y="549275"/>
            <a:ext cx="10657010" cy="6192838"/>
          </a:xfrm>
        </p:spPr>
        <p:txBody>
          <a:bodyPr>
            <a:normAutofit lnSpcReduction="10000"/>
          </a:bodyPr>
          <a:lstStyle/>
          <a:p>
            <a:pPr marL="0" indent="0">
              <a:buFont typeface="Franklin Gothic Book"/>
              <a:buNone/>
              <a:defRPr/>
            </a:pP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MĚSTSKÉ PRÁVO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>
                <a:solidFill>
                  <a:srgbClr val="002060"/>
                </a:solidFill>
              </a:rPr>
              <a:t>předmět: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>
                <a:solidFill>
                  <a:schemeClr val="tx1"/>
                </a:solidFill>
              </a:rPr>
              <a:t>zřízení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>
                <a:solidFill>
                  <a:schemeClr val="tx1"/>
                </a:solidFill>
              </a:rPr>
              <a:t>svobody a oprávnění navenek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>
                <a:solidFill>
                  <a:schemeClr val="tx1"/>
                </a:solidFill>
              </a:rPr>
              <a:t>právo platné a aplikované uvnitř města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institucionální město </a:t>
            </a:r>
            <a:r>
              <a:rPr lang="cs-CZ" sz="2200" dirty="0" smtClean="0">
                <a:solidFill>
                  <a:schemeClr val="tx1"/>
                </a:solidFill>
              </a:rPr>
              <a:t>(mír, svoboda, právo, zřízení)</a:t>
            </a:r>
            <a:r>
              <a:rPr lang="cs-CZ" sz="22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měst. privilegium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tendence: </a:t>
            </a:r>
            <a:r>
              <a:rPr lang="cs-CZ" sz="2200" dirty="0" smtClean="0">
                <a:solidFill>
                  <a:schemeClr val="tx1"/>
                </a:solidFill>
              </a:rPr>
              <a:t>partikularismus a autonomie x sdružování do „rodin“ (apelace, naučení)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2 </a:t>
            </a:r>
            <a:r>
              <a:rPr lang="cs-CZ" sz="2200" b="1" dirty="0" err="1" smtClean="0">
                <a:solidFill>
                  <a:srgbClr val="002060"/>
                </a:solidFill>
              </a:rPr>
              <a:t>pr</a:t>
            </a:r>
            <a:r>
              <a:rPr lang="cs-CZ" sz="2200" b="1" dirty="0" smtClean="0">
                <a:solidFill>
                  <a:srgbClr val="002060"/>
                </a:solidFill>
              </a:rPr>
              <a:t>. oblasti: </a:t>
            </a:r>
            <a:r>
              <a:rPr lang="cs-CZ" sz="2200" dirty="0" smtClean="0">
                <a:solidFill>
                  <a:schemeClr val="tx1"/>
                </a:solidFill>
              </a:rPr>
              <a:t>„progres.“ </a:t>
            </a:r>
            <a:r>
              <a:rPr lang="cs-CZ" sz="2200" dirty="0" err="1" smtClean="0">
                <a:solidFill>
                  <a:schemeClr val="tx1"/>
                </a:solidFill>
              </a:rPr>
              <a:t>jihoněm</a:t>
            </a:r>
            <a:r>
              <a:rPr lang="cs-CZ" sz="2200" dirty="0" smtClean="0">
                <a:solidFill>
                  <a:schemeClr val="tx1"/>
                </a:solidFill>
              </a:rPr>
              <a:t>. (</a:t>
            </a:r>
            <a:r>
              <a:rPr lang="cs-CZ" sz="2200" dirty="0" err="1" smtClean="0">
                <a:solidFill>
                  <a:schemeClr val="tx1"/>
                </a:solidFill>
              </a:rPr>
              <a:t>StM</a:t>
            </a:r>
            <a:r>
              <a:rPr lang="cs-CZ" sz="2200" dirty="0" smtClean="0">
                <a:solidFill>
                  <a:schemeClr val="tx1"/>
                </a:solidFill>
              </a:rPr>
              <a:t>, PLZ, BNO) x „konzerv.“ </a:t>
            </a:r>
            <a:r>
              <a:rPr lang="cs-CZ" sz="2200" dirty="0" err="1" smtClean="0">
                <a:solidFill>
                  <a:schemeClr val="tx1"/>
                </a:solidFill>
              </a:rPr>
              <a:t>severoněm</a:t>
            </a:r>
            <a:r>
              <a:rPr lang="cs-CZ" sz="2200" dirty="0" smtClean="0">
                <a:solidFill>
                  <a:schemeClr val="tx1"/>
                </a:solidFill>
              </a:rPr>
              <a:t>. (LIT, OLO)</a:t>
            </a:r>
            <a:endParaRPr lang="cs-CZ" sz="22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důl. </a:t>
            </a:r>
            <a:r>
              <a:rPr lang="cs-CZ" sz="2200" b="1" dirty="0" err="1" smtClean="0">
                <a:solidFill>
                  <a:srgbClr val="002060"/>
                </a:solidFill>
              </a:rPr>
              <a:t>pr</a:t>
            </a:r>
            <a:r>
              <a:rPr lang="cs-CZ" sz="2200" b="1" dirty="0" smtClean="0">
                <a:solidFill>
                  <a:srgbClr val="002060"/>
                </a:solidFill>
              </a:rPr>
              <a:t>. památky: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b="1" i="0" dirty="0" smtClean="0">
                <a:solidFill>
                  <a:srgbClr val="002060"/>
                </a:solidFill>
              </a:rPr>
              <a:t>měst. knihy </a:t>
            </a:r>
            <a:r>
              <a:rPr 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s </a:t>
            </a:r>
            <a:r>
              <a:rPr lang="cs-CZ" sz="2200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</a:t>
            </a:r>
            <a:r>
              <a:rPr 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obsahem knihy statutů (předpisy) a soudní (judikatura) </a:t>
            </a:r>
            <a:endParaRPr lang="cs-CZ" sz="2200" b="1" i="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b="1" i="0" dirty="0" smtClean="0">
                <a:solidFill>
                  <a:srgbClr val="002060"/>
                </a:solidFill>
              </a:rPr>
              <a:t>kniha písaře Jana (14. stol.)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b="1" i="0" dirty="0" smtClean="0">
                <a:solidFill>
                  <a:srgbClr val="002060"/>
                </a:solidFill>
              </a:rPr>
              <a:t>kodifikace v 16. stol: </a:t>
            </a:r>
            <a:r>
              <a:rPr lang="cs-CZ" sz="2200" b="1" i="0" dirty="0" err="1" smtClean="0">
                <a:solidFill>
                  <a:srgbClr val="002060"/>
                </a:solidFill>
              </a:rPr>
              <a:t>Brikcí</a:t>
            </a:r>
            <a:r>
              <a:rPr lang="cs-CZ" sz="2200" b="1" i="0" dirty="0" smtClean="0">
                <a:solidFill>
                  <a:srgbClr val="002060"/>
                </a:solidFill>
              </a:rPr>
              <a:t> z </a:t>
            </a:r>
            <a:r>
              <a:rPr lang="cs-CZ" sz="2200" b="1" i="0" dirty="0" err="1" smtClean="0">
                <a:solidFill>
                  <a:srgbClr val="002060"/>
                </a:solidFill>
              </a:rPr>
              <a:t>Licka</a:t>
            </a:r>
            <a:r>
              <a:rPr lang="cs-CZ" sz="2200" b="1" i="0" dirty="0" smtClean="0">
                <a:solidFill>
                  <a:srgbClr val="002060"/>
                </a:solidFill>
              </a:rPr>
              <a:t>, Koldín </a:t>
            </a:r>
            <a:r>
              <a:rPr 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cs-CZ" sz="2200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hosp</a:t>
            </a:r>
            <a:r>
              <a:rPr 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rozvoj, potřeba </a:t>
            </a:r>
            <a:r>
              <a:rPr lang="cs-CZ" sz="2200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</a:t>
            </a:r>
            <a:r>
              <a:rPr 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jistoty</a:t>
            </a:r>
            <a:endParaRPr lang="cs-CZ" sz="2200" b="1" i="0" dirty="0" smtClean="0"/>
          </a:p>
          <a:p>
            <a:pPr marL="0" indent="0">
              <a:buFont typeface="Franklin Gothic Book"/>
              <a:buNone/>
              <a:defRPr/>
            </a:pPr>
            <a:r>
              <a:rPr lang="cs-CZ" sz="2200" dirty="0" smtClean="0"/>
              <a:t> 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692150"/>
            <a:ext cx="10340975" cy="6049963"/>
          </a:xfrm>
        </p:spPr>
        <p:txBody>
          <a:bodyPr>
            <a:normAutofit lnSpcReduction="10000"/>
          </a:bodyPr>
          <a:lstStyle/>
          <a:p>
            <a:pPr marL="0" indent="0">
              <a:buFont typeface="Franklin Gothic Book"/>
              <a:buNone/>
              <a:defRPr/>
            </a:pP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POZEMKOVĚ-VRCHNOSTENSKÉ PRÁVO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předmět: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(horizontální) vztahy mezi poddanými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(vertikální) vztahy mezi poddanými a vrchnostmi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vliv měst. práva a soudnictví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zákl. </a:t>
            </a:r>
            <a:r>
              <a:rPr lang="cs-CZ" sz="2200" b="1" dirty="0" err="1" smtClean="0">
                <a:solidFill>
                  <a:srgbClr val="002060"/>
                </a:solidFill>
              </a:rPr>
              <a:t>pr</a:t>
            </a:r>
            <a:r>
              <a:rPr lang="cs-CZ" sz="2200" b="1" dirty="0" smtClean="0">
                <a:solidFill>
                  <a:srgbClr val="002060"/>
                </a:solidFill>
              </a:rPr>
              <a:t>. režimy dle </a:t>
            </a:r>
            <a:r>
              <a:rPr lang="cs-CZ" sz="2200" b="1" dirty="0" err="1" smtClean="0">
                <a:solidFill>
                  <a:srgbClr val="002060"/>
                </a:solidFill>
              </a:rPr>
              <a:t>pr</a:t>
            </a:r>
            <a:r>
              <a:rPr lang="cs-CZ" sz="2200" b="1" dirty="0" smtClean="0">
                <a:solidFill>
                  <a:srgbClr val="002060"/>
                </a:solidFill>
              </a:rPr>
              <a:t>. jistoty a rozsahu dispozice: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chemeClr val="tx1"/>
                </a:solidFill>
              </a:rPr>
              <a:t>ius </a:t>
            </a:r>
            <a:r>
              <a:rPr lang="cs-CZ" sz="2200" b="1" dirty="0" err="1" smtClean="0">
                <a:solidFill>
                  <a:schemeClr val="tx1"/>
                </a:solidFill>
              </a:rPr>
              <a:t>bohemicum</a:t>
            </a:r>
            <a:endParaRPr lang="cs-CZ" sz="22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b="1" dirty="0">
                <a:solidFill>
                  <a:schemeClr val="tx1"/>
                </a:solidFill>
              </a:rPr>
              <a:t>ius </a:t>
            </a:r>
            <a:r>
              <a:rPr lang="cs-CZ" sz="2200" b="1" dirty="0" err="1">
                <a:solidFill>
                  <a:schemeClr val="tx1"/>
                </a:solidFill>
              </a:rPr>
              <a:t>theutonicum</a:t>
            </a:r>
            <a:endParaRPr lang="cs-CZ" sz="2200" b="1" i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prameny: emfyteutické smlouvy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důl. </a:t>
            </a:r>
            <a:r>
              <a:rPr lang="cs-CZ" sz="2200" b="1" dirty="0" err="1" smtClean="0">
                <a:solidFill>
                  <a:srgbClr val="002060"/>
                </a:solidFill>
              </a:rPr>
              <a:t>pr</a:t>
            </a:r>
            <a:r>
              <a:rPr lang="cs-CZ" sz="2200" b="1" dirty="0" smtClean="0">
                <a:solidFill>
                  <a:srgbClr val="002060"/>
                </a:solidFill>
              </a:rPr>
              <a:t>. památky: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urbáře (od </a:t>
            </a:r>
            <a:r>
              <a:rPr lang="cs-CZ" sz="2200" i="0" dirty="0" err="1" smtClean="0">
                <a:solidFill>
                  <a:schemeClr val="tx1"/>
                </a:solidFill>
              </a:rPr>
              <a:t>kon</a:t>
            </a:r>
            <a:r>
              <a:rPr lang="cs-CZ" sz="2200" i="0" dirty="0" smtClean="0">
                <a:solidFill>
                  <a:schemeClr val="tx1"/>
                </a:solidFill>
              </a:rPr>
              <a:t>. 13. stol.)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selské řády a hospodářské instrukce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usnesení zemských sněmů o „poddanských otázkách“</a:t>
            </a:r>
          </a:p>
          <a:p>
            <a:pPr marL="0" indent="0">
              <a:buFont typeface="Franklin Gothic Book"/>
              <a:buNone/>
              <a:defRPr/>
            </a:pPr>
            <a:r>
              <a:rPr lang="cs-CZ" sz="2200" dirty="0" smtClean="0"/>
              <a:t> 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55688" y="260350"/>
            <a:ext cx="5184775" cy="65055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emfyteutické právo (</a:t>
            </a:r>
            <a:r>
              <a:rPr lang="cs-CZ" sz="2200" b="1" i="1" dirty="0" smtClean="0">
                <a:solidFill>
                  <a:srgbClr val="002060"/>
                </a:solidFill>
              </a:rPr>
              <a:t>ius </a:t>
            </a:r>
            <a:r>
              <a:rPr lang="cs-CZ" sz="2200" b="1" i="1" dirty="0" err="1" smtClean="0">
                <a:solidFill>
                  <a:srgbClr val="002060"/>
                </a:solidFill>
              </a:rPr>
              <a:t>theutonicum</a:t>
            </a:r>
            <a:r>
              <a:rPr lang="cs-CZ" sz="2200" b="1" dirty="0" smtClean="0">
                <a:solidFill>
                  <a:srgbClr val="002060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dědičnost držby půdy v muž. linii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dispozice půdou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err="1" smtClean="0">
                <a:solidFill>
                  <a:schemeClr val="tx1"/>
                </a:solidFill>
              </a:rPr>
              <a:t>reluice</a:t>
            </a:r>
            <a:r>
              <a:rPr lang="cs-CZ" sz="2200" i="0" dirty="0" smtClean="0">
                <a:solidFill>
                  <a:schemeClr val="tx1"/>
                </a:solidFill>
              </a:rPr>
              <a:t> </a:t>
            </a:r>
            <a:r>
              <a:rPr lang="cs-CZ" sz="2200" i="0" dirty="0" err="1" smtClean="0">
                <a:solidFill>
                  <a:schemeClr val="tx1"/>
                </a:solidFill>
              </a:rPr>
              <a:t>naturál</a:t>
            </a:r>
            <a:r>
              <a:rPr lang="cs-CZ" sz="2200" i="0" dirty="0" smtClean="0">
                <a:solidFill>
                  <a:schemeClr val="tx1"/>
                </a:solidFill>
              </a:rPr>
              <a:t>. dávek a robot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stabilní zatížení poddaných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zákup (</a:t>
            </a:r>
            <a:r>
              <a:rPr lang="cs-CZ" sz="2200" dirty="0" err="1" smtClean="0">
                <a:solidFill>
                  <a:schemeClr val="tx1"/>
                </a:solidFill>
              </a:rPr>
              <a:t>arra</a:t>
            </a:r>
            <a:r>
              <a:rPr lang="cs-CZ" sz="2200" i="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předmět: zásadně </a:t>
            </a:r>
            <a:r>
              <a:rPr lang="cs-CZ" sz="2200" i="0" dirty="0" err="1" smtClean="0">
                <a:solidFill>
                  <a:schemeClr val="tx1"/>
                </a:solidFill>
              </a:rPr>
              <a:t>nemov</a:t>
            </a:r>
            <a:r>
              <a:rPr lang="cs-CZ" sz="2200" i="0" dirty="0" smtClean="0">
                <a:solidFill>
                  <a:schemeClr val="tx1"/>
                </a:solidFill>
              </a:rPr>
              <a:t>., výjimečně právo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soud. samospráva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české právo (</a:t>
            </a:r>
            <a:r>
              <a:rPr lang="cs-CZ" sz="2200" b="1" i="1" dirty="0" smtClean="0">
                <a:solidFill>
                  <a:srgbClr val="002060"/>
                </a:solidFill>
              </a:rPr>
              <a:t>ius </a:t>
            </a:r>
            <a:r>
              <a:rPr lang="cs-CZ" sz="2200" b="1" i="1" dirty="0" err="1" smtClean="0">
                <a:solidFill>
                  <a:srgbClr val="002060"/>
                </a:solidFill>
              </a:rPr>
              <a:t>bohemicum</a:t>
            </a:r>
            <a:r>
              <a:rPr lang="cs-CZ" sz="2200" b="1" dirty="0" smtClean="0">
                <a:solidFill>
                  <a:srgbClr val="002060"/>
                </a:solidFill>
              </a:rPr>
              <a:t>):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dočasná a odvolatelná držba půdy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dům dědičným majetkem poddaných v muž. linii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200" b="1" i="1" dirty="0" smtClean="0">
                <a:solidFill>
                  <a:srgbClr val="002060"/>
                </a:solidFill>
              </a:rPr>
              <a:t>ius </a:t>
            </a:r>
            <a:r>
              <a:rPr lang="cs-CZ" sz="2200" b="1" i="1" dirty="0" err="1" smtClean="0">
                <a:solidFill>
                  <a:srgbClr val="002060"/>
                </a:solidFill>
              </a:rPr>
              <a:t>servile</a:t>
            </a:r>
            <a:r>
              <a:rPr lang="cs-CZ" sz="2200" b="1" dirty="0" smtClean="0">
                <a:solidFill>
                  <a:srgbClr val="002060"/>
                </a:solidFill>
              </a:rPr>
              <a:t> (?)</a:t>
            </a:r>
          </a:p>
          <a:p>
            <a:pPr marL="0" indent="0">
              <a:buFont typeface="Franklin Gothic Book"/>
              <a:buNone/>
              <a:defRPr/>
            </a:pPr>
            <a:endParaRPr lang="cs-CZ" sz="2200" b="1" dirty="0" smtClean="0">
              <a:solidFill>
                <a:schemeClr val="tx1"/>
              </a:solidFill>
            </a:endParaRPr>
          </a:p>
          <a:p>
            <a:pPr marL="0" indent="0">
              <a:buFont typeface="Franklin Gothic Book"/>
              <a:buNone/>
              <a:defRPr/>
            </a:pPr>
            <a:endParaRPr lang="cs-CZ" sz="2200" b="1" dirty="0" smtClean="0">
              <a:solidFill>
                <a:schemeClr val="tx1"/>
              </a:solidFill>
            </a:endParaRPr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 bwMode="auto">
          <a:xfrm>
            <a:off x="6600825" y="260350"/>
            <a:ext cx="5183188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82588" indent="-382588" algn="l" rtl="0" eaLnBrk="0" fontAlgn="base" hangingPunct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/>
              <a:buNone/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EMFYTEUTICKÉ SMLOUVY</a:t>
            </a:r>
          </a:p>
          <a:p>
            <a:pPr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„promiskuita“ a sbližování </a:t>
            </a:r>
            <a:r>
              <a:rPr lang="cs-CZ" sz="2200" dirty="0" err="1" smtClean="0">
                <a:solidFill>
                  <a:schemeClr val="tx1"/>
                </a:solidFill>
              </a:rPr>
              <a:t>pr</a:t>
            </a:r>
            <a:r>
              <a:rPr lang="cs-CZ" sz="2200" dirty="0" smtClean="0">
                <a:solidFill>
                  <a:schemeClr val="tx1"/>
                </a:solidFill>
              </a:rPr>
              <a:t>. režimů </a:t>
            </a:r>
            <a:r>
              <a:rPr lang="cs-CZ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cs-CZ" sz="2200" dirty="0" smtClean="0">
                <a:solidFill>
                  <a:schemeClr val="tx1"/>
                </a:solidFill>
              </a:rPr>
              <a:t>výkup, přeměřování, výše a skladba dávek (placení na Sv. Jiří 23.4. a Sv. Havla 16. 10.), lánová soustava</a:t>
            </a:r>
          </a:p>
          <a:p>
            <a:pPr>
              <a:defRPr/>
            </a:pPr>
            <a:r>
              <a:rPr lang="cs-CZ" sz="2200" dirty="0" smtClean="0">
                <a:solidFill>
                  <a:schemeClr val="tx1"/>
                </a:solidFill>
              </a:rPr>
              <a:t>forma převzata z říše, předpoklady dom. původu</a:t>
            </a:r>
          </a:p>
          <a:p>
            <a:pPr>
              <a:defRPr/>
            </a:pPr>
            <a:r>
              <a:rPr lang="cs-CZ" sz="2200" dirty="0" err="1" smtClean="0">
                <a:solidFill>
                  <a:schemeClr val="tx1"/>
                </a:solidFill>
              </a:rPr>
              <a:t>dův</a:t>
            </a:r>
            <a:r>
              <a:rPr lang="cs-CZ" sz="2200" dirty="0" smtClean="0">
                <a:solidFill>
                  <a:schemeClr val="tx1"/>
                </a:solidFill>
              </a:rPr>
              <a:t>.: zlepšení </a:t>
            </a:r>
            <a:r>
              <a:rPr lang="cs-CZ" sz="2200" dirty="0" err="1" smtClean="0">
                <a:solidFill>
                  <a:schemeClr val="tx1"/>
                </a:solidFill>
              </a:rPr>
              <a:t>pr</a:t>
            </a:r>
            <a:r>
              <a:rPr lang="cs-CZ" sz="2200" dirty="0" smtClean="0">
                <a:solidFill>
                  <a:schemeClr val="tx1"/>
                </a:solidFill>
              </a:rPr>
              <a:t>. postavení pro poddané, zlepšení </a:t>
            </a:r>
            <a:r>
              <a:rPr lang="cs-CZ" sz="2200" dirty="0" err="1" smtClean="0">
                <a:solidFill>
                  <a:schemeClr val="tx1"/>
                </a:solidFill>
              </a:rPr>
              <a:t>hosp</a:t>
            </a:r>
            <a:r>
              <a:rPr lang="cs-CZ" sz="2200" dirty="0" smtClean="0">
                <a:solidFill>
                  <a:schemeClr val="tx1"/>
                </a:solidFill>
              </a:rPr>
              <a:t>. efektivity pro vrchnost </a:t>
            </a:r>
          </a:p>
          <a:p>
            <a:pPr>
              <a:defRPr/>
            </a:pPr>
            <a:r>
              <a:rPr lang="cs-CZ" sz="2200" b="1" dirty="0" smtClean="0">
                <a:solidFill>
                  <a:srgbClr val="002060"/>
                </a:solidFill>
              </a:rPr>
              <a:t>obsah:</a:t>
            </a:r>
          </a:p>
          <a:p>
            <a:pPr marL="987552" lvl="1" indent="-457200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povinnosti poddaných </a:t>
            </a:r>
          </a:p>
          <a:p>
            <a:pPr marL="987552" lvl="1" indent="-457200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rozsah poddanské držby</a:t>
            </a:r>
          </a:p>
          <a:p>
            <a:pPr marL="987552" lvl="1" indent="-457200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organizace míst. správy a soud.</a:t>
            </a:r>
          </a:p>
          <a:p>
            <a:pPr marL="987552" lvl="1" indent="-457200">
              <a:buFont typeface="Wingdings" panose="05000000000000000000" pitchFamily="2" charset="2"/>
              <a:buChar char="§"/>
              <a:defRPr/>
            </a:pPr>
            <a:r>
              <a:rPr lang="cs-CZ" sz="2200" i="0" dirty="0" smtClean="0">
                <a:solidFill>
                  <a:schemeClr val="tx1"/>
                </a:solidFill>
              </a:rPr>
              <a:t>další individuální privilegia</a:t>
            </a:r>
          </a:p>
          <a:p>
            <a:pPr marL="987552" lvl="1" indent="-457200">
              <a:buFont typeface="+mj-lt"/>
              <a:buAutoNum type="arabicPeriod"/>
              <a:defRPr/>
            </a:pPr>
            <a:endParaRPr lang="cs-CZ" sz="2200" b="1" i="0" dirty="0" smtClean="0">
              <a:solidFill>
                <a:schemeClr val="tx1"/>
              </a:solidFill>
            </a:endParaRPr>
          </a:p>
          <a:p>
            <a:pPr marL="987552" lvl="1" indent="-457200">
              <a:buFont typeface="+mj-lt"/>
              <a:buAutoNum type="arabicPeriod"/>
              <a:defRPr/>
            </a:pPr>
            <a:endParaRPr lang="cs-CZ" sz="2200" b="1" i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2200" b="1" dirty="0" smtClean="0">
              <a:solidFill>
                <a:schemeClr val="tx1"/>
              </a:solidFill>
            </a:endParaRPr>
          </a:p>
          <a:p>
            <a:pPr marL="0" indent="0">
              <a:buFont typeface="Franklin Gothic Book"/>
              <a:buNone/>
              <a:defRPr/>
            </a:pPr>
            <a:endParaRPr lang="cs-CZ" sz="2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558925" y="2636838"/>
            <a:ext cx="9601200" cy="1047750"/>
          </a:xfrm>
        </p:spPr>
        <p:txBody>
          <a:bodyPr/>
          <a:lstStyle/>
          <a:p>
            <a:pPr algn="ctr" eaLnBrk="1" hangingPunct="1"/>
            <a:r>
              <a:rPr lang="cs-CZ" altLang="cs-CZ" sz="7200" smtClean="0"/>
              <a:t>SOUDNICTVÍ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1127125" y="260350"/>
            <a:ext cx="10760075" cy="66817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err="1" smtClean="0">
                <a:solidFill>
                  <a:srgbClr val="002060"/>
                </a:solidFill>
              </a:rPr>
              <a:t>pův</a:t>
            </a:r>
            <a:r>
              <a:rPr lang="cs-CZ" altLang="cs-CZ" sz="2200" b="1" dirty="0" smtClean="0">
                <a:solidFill>
                  <a:srgbClr val="002060"/>
                </a:solidFill>
              </a:rPr>
              <a:t>. dvůr: </a:t>
            </a:r>
            <a:r>
              <a:rPr lang="cs-CZ" altLang="cs-CZ" sz="2200" dirty="0" smtClean="0"/>
              <a:t>kurie </a:t>
            </a:r>
            <a:r>
              <a:rPr lang="cs-CZ" altLang="cs-CZ" sz="2200" dirty="0" smtClean="0">
                <a:sym typeface="Wingdings" panose="05000000000000000000" pitchFamily="2" charset="2"/>
              </a:rPr>
              <a:t> rada x </a:t>
            </a:r>
            <a:r>
              <a:rPr lang="cs-CZ" altLang="cs-CZ" sz="2200" dirty="0" smtClean="0"/>
              <a:t>kolokvia </a:t>
            </a:r>
            <a:r>
              <a:rPr lang="cs-CZ" altLang="cs-CZ" sz="2200" dirty="0" smtClean="0">
                <a:sym typeface="Wingdings" panose="05000000000000000000" pitchFamily="2" charset="2"/>
              </a:rPr>
              <a:t> sněm, soud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>
                <a:sym typeface="Wingdings" panose="05000000000000000000" pitchFamily="2" charset="2"/>
              </a:rPr>
              <a:t>mimosoudní řízení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specifický žalob. nárok  specifický proces. postup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spojení správy a soud.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formalismus: </a:t>
            </a:r>
            <a:r>
              <a:rPr lang="cs-CZ" altLang="cs-CZ" sz="2200" dirty="0" smtClean="0">
                <a:solidFill>
                  <a:schemeClr val="tx1"/>
                </a:solidFill>
              </a:rPr>
              <a:t>žaloby, přísahy x „zmatek“</a:t>
            </a:r>
            <a:endParaRPr lang="cs-CZ" altLang="cs-CZ" sz="22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centrální soudy a jejich příslušnost: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accent6">
                    <a:lumMod val="50000"/>
                  </a:schemeClr>
                </a:solidFill>
              </a:rPr>
              <a:t>zemský (zem. sudí) </a:t>
            </a:r>
            <a:r>
              <a:rPr lang="cs-CZ" altLang="cs-CZ" sz="2200" b="1" i="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 obec. prim.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komorní </a:t>
            </a:r>
            <a:r>
              <a:rPr lang="cs-CZ" altLang="cs-CZ" sz="2200" i="0" dirty="0" smtClean="0"/>
              <a:t>(snad 14. stol., event. 15. stol., hofmistr) 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 obec. </a:t>
            </a:r>
            <a:r>
              <a:rPr lang="cs-CZ" altLang="cs-CZ" sz="2200" i="0" dirty="0" err="1" smtClean="0">
                <a:sym typeface="Wingdings" panose="05000000000000000000" pitchFamily="2" charset="2"/>
              </a:rPr>
              <a:t>subs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. x NE svobod./manský majetek; polit. delikty</a:t>
            </a:r>
            <a:endParaRPr lang="cs-CZ" altLang="cs-CZ" sz="2200" i="0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dvorský</a:t>
            </a:r>
            <a:r>
              <a:rPr lang="cs-CZ" altLang="cs-CZ" sz="2200" i="0" dirty="0" smtClean="0"/>
              <a:t> (14. stol., </a:t>
            </a:r>
            <a:r>
              <a:rPr lang="cs-CZ" altLang="cs-CZ" sz="2200" i="0" dirty="0" err="1" smtClean="0"/>
              <a:t>dvor</a:t>
            </a:r>
            <a:r>
              <a:rPr lang="cs-CZ" altLang="cs-CZ" sz="2200" i="0" dirty="0" smtClean="0"/>
              <a:t>. sudí) 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 spory král. služebníků, odúmrti, léna, věci delegované </a:t>
            </a:r>
            <a:r>
              <a:rPr lang="cs-CZ" altLang="cs-CZ" sz="2200" i="0" dirty="0" err="1" smtClean="0">
                <a:sym typeface="Wingdings" panose="05000000000000000000" pitchFamily="2" charset="2"/>
              </a:rPr>
              <a:t>panov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.</a:t>
            </a:r>
            <a:endParaRPr lang="cs-CZ" altLang="cs-CZ" sz="2200" i="0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purkrabský</a:t>
            </a:r>
            <a:r>
              <a:rPr lang="cs-CZ" altLang="cs-CZ" sz="2200" i="0" dirty="0" smtClean="0"/>
              <a:t> (14. stol., </a:t>
            </a:r>
            <a:r>
              <a:rPr lang="cs-CZ" altLang="cs-CZ" sz="2200" i="0" dirty="0" err="1" smtClean="0"/>
              <a:t>nejv</a:t>
            </a:r>
            <a:r>
              <a:rPr lang="cs-CZ" altLang="cs-CZ" sz="2200" i="0" dirty="0" smtClean="0"/>
              <a:t>. purkrabí) 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 </a:t>
            </a:r>
            <a:r>
              <a:rPr lang="cs-CZ" altLang="cs-CZ" sz="2200" i="0" dirty="0" err="1" smtClean="0">
                <a:sym typeface="Wingdings" panose="05000000000000000000" pitchFamily="2" charset="2"/>
              </a:rPr>
              <a:t>pís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. závazky, zvl. dlužní úpisy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maršálkovský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 (maršálek)  </a:t>
            </a:r>
            <a:r>
              <a:rPr lang="cs-CZ" altLang="cs-CZ" sz="2200" i="0" dirty="0" err="1" smtClean="0">
                <a:sym typeface="Wingdings" panose="05000000000000000000" pitchFamily="2" charset="2"/>
              </a:rPr>
              <a:t>šlecht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. status a čest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mezní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 </a:t>
            </a:r>
            <a:r>
              <a:rPr lang="cs-CZ" altLang="cs-CZ" sz="2200" i="0" dirty="0" smtClean="0"/>
              <a:t>(15. stol., purkrabí praž. hradu) 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 hranice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manské </a:t>
            </a:r>
            <a:r>
              <a:rPr lang="cs-CZ" alt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(lokál. </a:t>
            </a:r>
            <a:r>
              <a:rPr lang="cs-CZ" altLang="cs-CZ" sz="2200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zeměpan</a:t>
            </a:r>
            <a:r>
              <a:rPr lang="cs-CZ" alt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úředník) 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 feud.-vazalské vztahy, podřízeny </a:t>
            </a:r>
            <a:r>
              <a:rPr lang="cs-CZ" altLang="cs-CZ" sz="2200" i="0" dirty="0" err="1" smtClean="0">
                <a:sym typeface="Wingdings" panose="05000000000000000000" pitchFamily="2" charset="2"/>
              </a:rPr>
              <a:t>dvor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. soudu, v centru lenních soustav</a:t>
            </a:r>
            <a:endParaRPr lang="cs-CZ" altLang="cs-CZ" sz="2200" b="1" i="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558925" y="2636838"/>
            <a:ext cx="9601200" cy="1047750"/>
          </a:xfrm>
        </p:spPr>
        <p:txBody>
          <a:bodyPr/>
          <a:lstStyle/>
          <a:p>
            <a:pPr algn="ctr" eaLnBrk="1" hangingPunct="1"/>
            <a:r>
              <a:rPr lang="cs-CZ" altLang="cs-CZ" sz="7200" smtClean="0"/>
              <a:t>OBECNÁ CHARAKTERISTIKA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115888"/>
            <a:ext cx="4695825" cy="652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625" y="115888"/>
            <a:ext cx="4630738" cy="652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1127125" y="404813"/>
            <a:ext cx="10464800" cy="6453187"/>
          </a:xfrm>
        </p:spPr>
        <p:txBody>
          <a:bodyPr/>
          <a:lstStyle/>
          <a:p>
            <a:pPr marL="0" indent="0">
              <a:buFont typeface="Franklin Gothic Book"/>
              <a:buNone/>
              <a:defRPr/>
            </a:pPr>
            <a:r>
              <a:rPr lang="cs-CZ" alt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SOUD ZEMSKÝ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zásady:</a:t>
            </a:r>
            <a:r>
              <a:rPr lang="cs-CZ" altLang="cs-CZ" sz="2200" dirty="0" smtClean="0"/>
              <a:t>  veřejnost + ústnost + projednací + dispoziční („</a:t>
            </a:r>
            <a:r>
              <a:rPr lang="cs-CZ" altLang="cs-CZ" sz="2200" dirty="0" err="1" smtClean="0"/>
              <a:t>podvolenie</a:t>
            </a:r>
            <a:r>
              <a:rPr lang="cs-CZ" altLang="cs-CZ" sz="2200" dirty="0" smtClean="0"/>
              <a:t> práva ruší“) + akuzační + rovnost zbraní +úplatnost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jednotný proces </a:t>
            </a:r>
            <a:r>
              <a:rPr lang="cs-CZ" altLang="cs-CZ" sz="2200" dirty="0" smtClean="0"/>
              <a:t>x od 14. stol. </a:t>
            </a:r>
            <a:r>
              <a:rPr lang="cs-CZ" altLang="cs-CZ" sz="2200" dirty="0" err="1" smtClean="0"/>
              <a:t>veřejnopr</a:t>
            </a:r>
            <a:r>
              <a:rPr lang="cs-CZ" altLang="cs-CZ" sz="2200" dirty="0" smtClean="0"/>
              <a:t>. inkviziční proces u závažnějšího bezpráví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jediná instance </a:t>
            </a:r>
            <a:r>
              <a:rPr lang="cs-CZ" altLang="cs-CZ" sz="2200" dirty="0" smtClean="0"/>
              <a:t>x odpor proti </a:t>
            </a:r>
            <a:r>
              <a:rPr lang="cs-CZ" altLang="cs-CZ" sz="2200" dirty="0" err="1" smtClean="0"/>
              <a:t>formál</a:t>
            </a:r>
            <a:r>
              <a:rPr lang="cs-CZ" altLang="cs-CZ" sz="2200" dirty="0" smtClean="0"/>
              <a:t>. vadám řízení do vynesení rozsudku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formy: větší x menší </a:t>
            </a:r>
            <a:r>
              <a:rPr lang="cs-CZ" altLang="cs-CZ" sz="2200" dirty="0" smtClean="0"/>
              <a:t>(hodnota předmětu sporu)</a:t>
            </a:r>
            <a:endParaRPr lang="cs-CZ" altLang="cs-CZ" sz="22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obsazení:</a:t>
            </a:r>
            <a:r>
              <a:rPr lang="cs-CZ" altLang="cs-CZ" sz="2200" dirty="0" smtClean="0">
                <a:sym typeface="Wingdings" panose="05000000000000000000" pitchFamily="2" charset="2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král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zem</a:t>
            </a:r>
            <a:r>
              <a:rPr lang="cs-CZ" altLang="cs-CZ" sz="2200" b="1" i="0" dirty="0">
                <a:solidFill>
                  <a:srgbClr val="002060"/>
                </a:solidFill>
                <a:sym typeface="Wingdings" panose="05000000000000000000" pitchFamily="2" charset="2"/>
              </a:rPr>
              <a:t>. </a:t>
            </a: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úředníci (počet a skladba kolísá): </a:t>
            </a:r>
            <a:r>
              <a:rPr lang="cs-CZ" altLang="cs-CZ" sz="2200" i="0" dirty="0" err="1" smtClean="0">
                <a:sym typeface="Wingdings" panose="05000000000000000000" pitchFamily="2" charset="2"/>
              </a:rPr>
              <a:t>nejv</a:t>
            </a:r>
            <a:r>
              <a:rPr lang="cs-CZ" altLang="cs-CZ" sz="2200" i="0" dirty="0">
                <a:sym typeface="Wingdings" panose="05000000000000000000" pitchFamily="2" charset="2"/>
              </a:rPr>
              <a:t>. purkrabí 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 </a:t>
            </a:r>
            <a:r>
              <a:rPr lang="cs-CZ" altLang="cs-CZ" sz="2200" i="0" dirty="0">
                <a:sym typeface="Wingdings" panose="05000000000000000000" pitchFamily="2" charset="2"/>
              </a:rPr>
              <a:t>výkon nálezu, stíhání 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zločinců + </a:t>
            </a:r>
            <a:r>
              <a:rPr lang="cs-CZ" altLang="cs-CZ" sz="2200" i="0" dirty="0">
                <a:sym typeface="Wingdings" panose="05000000000000000000" pitchFamily="2" charset="2"/>
              </a:rPr>
              <a:t>komorník 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 </a:t>
            </a:r>
            <a:r>
              <a:rPr lang="cs-CZ" altLang="cs-CZ" sz="2200" i="0" dirty="0">
                <a:sym typeface="Wingdings" panose="05000000000000000000" pitchFamily="2" charset="2"/>
              </a:rPr>
              <a:t>ochrana </a:t>
            </a:r>
            <a:r>
              <a:rPr lang="cs-CZ" altLang="cs-CZ" sz="2200" i="0" dirty="0" err="1">
                <a:sym typeface="Wingdings" panose="05000000000000000000" pitchFamily="2" charset="2"/>
              </a:rPr>
              <a:t>zeměpan</a:t>
            </a:r>
            <a:r>
              <a:rPr lang="cs-CZ" altLang="cs-CZ" sz="2200" i="0" dirty="0">
                <a:sym typeface="Wingdings" panose="05000000000000000000" pitchFamily="2" charset="2"/>
              </a:rPr>
              <a:t>. práv, poplatky, 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exekuce + </a:t>
            </a:r>
            <a:r>
              <a:rPr lang="cs-CZ" altLang="cs-CZ" sz="2200" i="0" dirty="0">
                <a:sym typeface="Wingdings" panose="05000000000000000000" pitchFamily="2" charset="2"/>
              </a:rPr>
              <a:t>sudí 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 </a:t>
            </a:r>
            <a:r>
              <a:rPr lang="cs-CZ" altLang="cs-CZ" sz="2200" i="0" dirty="0">
                <a:sym typeface="Wingdings" panose="05000000000000000000" pitchFamily="2" charset="2"/>
              </a:rPr>
              <a:t>řízení 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jednání + </a:t>
            </a:r>
            <a:r>
              <a:rPr lang="cs-CZ" altLang="cs-CZ" sz="2200" i="0" dirty="0">
                <a:sym typeface="Wingdings" panose="05000000000000000000" pitchFamily="2" charset="2"/>
              </a:rPr>
              <a:t>písař 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 DZ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„kmeti“: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 páni + rytíři (podle „služebního“ a fyzického věku a urozenosti)</a:t>
            </a:r>
            <a:endParaRPr lang="cs-CZ" altLang="cs-CZ" sz="2200" i="0" dirty="0"/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důkazní prostředky:</a:t>
            </a:r>
            <a:r>
              <a:rPr lang="cs-CZ" altLang="cs-CZ" sz="22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err="1" smtClean="0">
                <a:solidFill>
                  <a:srgbClr val="002060"/>
                </a:solidFill>
              </a:rPr>
              <a:t>rac</a:t>
            </a:r>
            <a:r>
              <a:rPr lang="cs-CZ" altLang="cs-CZ" sz="2200" b="1" i="0" dirty="0" smtClean="0">
                <a:solidFill>
                  <a:srgbClr val="002060"/>
                </a:solidFill>
              </a:rPr>
              <a:t>. x </a:t>
            </a:r>
            <a:r>
              <a:rPr lang="cs-CZ" altLang="cs-CZ" sz="2200" b="1" i="0" dirty="0" err="1" smtClean="0">
                <a:solidFill>
                  <a:srgbClr val="002060"/>
                </a:solidFill>
              </a:rPr>
              <a:t>irac</a:t>
            </a:r>
            <a:r>
              <a:rPr lang="cs-CZ" altLang="cs-CZ" sz="2200" b="1" i="0" dirty="0" smtClean="0">
                <a:solidFill>
                  <a:srgbClr val="002060"/>
                </a:solidFill>
              </a:rPr>
              <a:t>. = </a:t>
            </a:r>
            <a:r>
              <a:rPr lang="cs-CZ" altLang="cs-CZ" sz="2200" b="1" i="0" dirty="0" err="1" smtClean="0">
                <a:solidFill>
                  <a:srgbClr val="002060"/>
                </a:solidFill>
              </a:rPr>
              <a:t>ordály</a:t>
            </a:r>
            <a:r>
              <a:rPr lang="cs-CZ" altLang="cs-CZ" sz="2200" i="0" dirty="0"/>
              <a:t>:</a:t>
            </a:r>
            <a:r>
              <a:rPr lang="cs-CZ" altLang="cs-CZ" sz="2200" i="0" dirty="0" smtClean="0"/>
              <a:t>  sporná </a:t>
            </a:r>
            <a:r>
              <a:rPr lang="cs-CZ" altLang="cs-CZ" sz="2200" i="0" dirty="0" err="1" smtClean="0"/>
              <a:t>ot</a:t>
            </a:r>
            <a:r>
              <a:rPr lang="cs-CZ" altLang="cs-CZ" sz="2200" i="0" dirty="0" smtClean="0"/>
              <a:t>. „racionality“ a </a:t>
            </a:r>
            <a:r>
              <a:rPr lang="cs-CZ" altLang="cs-CZ" sz="2200" i="0" dirty="0" err="1" smtClean="0"/>
              <a:t>fce</a:t>
            </a:r>
            <a:r>
              <a:rPr lang="cs-CZ" altLang="cs-CZ" sz="2200" i="0" dirty="0" smtClean="0"/>
              <a:t> </a:t>
            </a:r>
            <a:r>
              <a:rPr lang="cs-CZ" altLang="cs-CZ" sz="2200" dirty="0" smtClean="0"/>
              <a:t>ultima ratio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  během 14. stol. nahrazování </a:t>
            </a:r>
            <a:r>
              <a:rPr lang="cs-CZ" altLang="cs-CZ" sz="2200" i="0" dirty="0" err="1" smtClean="0">
                <a:sym typeface="Wingdings" panose="05000000000000000000" pitchFamily="2" charset="2"/>
              </a:rPr>
              <a:t>ordálů</a:t>
            </a:r>
            <a:r>
              <a:rPr lang="cs-CZ" altLang="cs-CZ" sz="2200" i="0" dirty="0" smtClean="0">
                <a:sym typeface="Wingdings" panose="05000000000000000000" pitchFamily="2" charset="2"/>
              </a:rPr>
              <a:t> přísahami</a:t>
            </a:r>
            <a:endParaRPr lang="cs-CZ" altLang="cs-CZ" sz="2200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1127125" y="188913"/>
            <a:ext cx="10729913" cy="6264275"/>
          </a:xfrm>
        </p:spPr>
        <p:txBody>
          <a:bodyPr/>
          <a:lstStyle/>
          <a:p>
            <a:pPr marL="0" indent="0">
              <a:buFont typeface="Franklin Gothic Book"/>
              <a:buNone/>
              <a:defRPr/>
            </a:pPr>
            <a:r>
              <a:rPr lang="cs-CZ" alt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SOUD ZEMSKÝ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stádia:</a:t>
            </a:r>
          </a:p>
          <a:p>
            <a:pPr marL="873125" lvl="1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přípravné řízení</a:t>
            </a:r>
            <a:r>
              <a:rPr lang="cs-CZ" altLang="cs-CZ" sz="2200" i="0" dirty="0" smtClean="0">
                <a:solidFill>
                  <a:srgbClr val="002060"/>
                </a:solidFill>
              </a:rPr>
              <a:t>:</a:t>
            </a:r>
            <a:r>
              <a:rPr lang="cs-CZ" altLang="cs-CZ" sz="2200" i="0" dirty="0" smtClean="0"/>
              <a:t> </a:t>
            </a:r>
          </a:p>
          <a:p>
            <a:pPr marL="1330325" lvl="2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útok</a:t>
            </a:r>
            <a:endParaRPr lang="cs-CZ" altLang="cs-CZ" sz="2200" dirty="0">
              <a:sym typeface="Wingdings" panose="05000000000000000000" pitchFamily="2" charset="2"/>
            </a:endParaRPr>
          </a:p>
          <a:p>
            <a:pPr marL="1330325" lvl="2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err="1" smtClean="0">
                <a:solidFill>
                  <a:srgbClr val="002060"/>
                </a:solidFill>
              </a:rPr>
              <a:t>půhon</a:t>
            </a:r>
            <a:r>
              <a:rPr lang="cs-CZ" altLang="cs-CZ" sz="2200" b="1" dirty="0" smtClean="0">
                <a:solidFill>
                  <a:srgbClr val="002060"/>
                </a:solidFill>
              </a:rPr>
              <a:t> = </a:t>
            </a:r>
            <a:r>
              <a:rPr lang="cs-CZ" altLang="cs-CZ" sz="2200" b="1" dirty="0" err="1" smtClean="0">
                <a:solidFill>
                  <a:srgbClr val="002060"/>
                </a:solidFill>
              </a:rPr>
              <a:t>soukr</a:t>
            </a:r>
            <a:r>
              <a:rPr lang="cs-CZ" altLang="cs-CZ" sz="2200" b="1" dirty="0" smtClean="0">
                <a:solidFill>
                  <a:srgbClr val="002060"/>
                </a:solidFill>
              </a:rPr>
              <a:t>. žaloba </a:t>
            </a:r>
            <a:r>
              <a:rPr lang="cs-CZ" altLang="cs-CZ" sz="2200" dirty="0" smtClean="0"/>
              <a:t>(pravidlem 3x) a od 16. stol. </a:t>
            </a:r>
            <a:r>
              <a:rPr lang="cs-CZ" altLang="cs-CZ" sz="2200" b="1" dirty="0" err="1" smtClean="0">
                <a:solidFill>
                  <a:srgbClr val="002060"/>
                </a:solidFill>
              </a:rPr>
              <a:t>úřed</a:t>
            </a:r>
            <a:r>
              <a:rPr lang="cs-CZ" altLang="cs-CZ" sz="2200" b="1" dirty="0" smtClean="0">
                <a:solidFill>
                  <a:srgbClr val="002060"/>
                </a:solidFill>
              </a:rPr>
              <a:t>. obeslání </a:t>
            </a:r>
          </a:p>
          <a:p>
            <a:pPr marL="873125" lvl="1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líčení pře</a:t>
            </a:r>
            <a:r>
              <a:rPr lang="cs-CZ" altLang="cs-CZ" sz="2200" i="0" dirty="0" smtClean="0">
                <a:solidFill>
                  <a:srgbClr val="002060"/>
                </a:solidFill>
              </a:rPr>
              <a:t>:</a:t>
            </a:r>
            <a:r>
              <a:rPr lang="cs-CZ" altLang="cs-CZ" sz="2200" i="0" dirty="0" smtClean="0"/>
              <a:t> </a:t>
            </a:r>
          </a:p>
          <a:p>
            <a:pPr marL="1330325" lvl="2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zahájení soud. dne</a:t>
            </a:r>
            <a:r>
              <a:rPr lang="cs-CZ" altLang="cs-CZ" sz="2200" dirty="0" smtClean="0"/>
              <a:t>: </a:t>
            </a:r>
            <a:r>
              <a:rPr lang="cs-CZ" altLang="cs-CZ" sz="2200" dirty="0" smtClean="0">
                <a:sym typeface="Wingdings" panose="05000000000000000000" pitchFamily="2" charset="2"/>
              </a:rPr>
              <a:t>svědčení </a:t>
            </a:r>
            <a:r>
              <a:rPr lang="cs-CZ" altLang="cs-CZ" sz="2200" dirty="0" err="1" smtClean="0">
                <a:sym typeface="Wingdings" panose="05000000000000000000" pitchFamily="2" charset="2"/>
              </a:rPr>
              <a:t>půhonu</a:t>
            </a:r>
            <a:r>
              <a:rPr lang="cs-CZ" altLang="cs-CZ" sz="2200" dirty="0" smtClean="0">
                <a:sym typeface="Wingdings" panose="05000000000000000000" pitchFamily="2" charset="2"/>
              </a:rPr>
              <a:t> x od 15. stol. vyhlášení      </a:t>
            </a:r>
          </a:p>
          <a:p>
            <a:pPr marL="1330325" lvl="2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zahájení přelíčení</a:t>
            </a:r>
            <a:r>
              <a:rPr lang="cs-CZ" altLang="cs-CZ" sz="2200" dirty="0" smtClean="0">
                <a:sym typeface="Wingdings" panose="05000000000000000000" pitchFamily="2" charset="2"/>
              </a:rPr>
              <a:t>: ohlášení stran </a:t>
            </a:r>
            <a:r>
              <a:rPr lang="cs-CZ" altLang="cs-CZ" sz="2200" dirty="0">
                <a:sym typeface="Wingdings" panose="05000000000000000000" pitchFamily="2" charset="2"/>
              </a:rPr>
              <a:t> </a:t>
            </a:r>
            <a:r>
              <a:rPr lang="cs-CZ" altLang="cs-CZ" sz="2200" dirty="0" smtClean="0">
                <a:sym typeface="Wingdings" panose="05000000000000000000" pitchFamily="2" charset="2"/>
              </a:rPr>
              <a:t> přednesy </a:t>
            </a:r>
            <a:r>
              <a:rPr lang="cs-CZ" altLang="cs-CZ" sz="2200" dirty="0">
                <a:sym typeface="Wingdings" panose="05000000000000000000" pitchFamily="2" charset="2"/>
              </a:rPr>
              <a:t></a:t>
            </a:r>
            <a:r>
              <a:rPr lang="cs-CZ" altLang="cs-CZ" sz="2200" dirty="0" smtClean="0">
                <a:sym typeface="Wingdings" panose="05000000000000000000" pitchFamily="2" charset="2"/>
              </a:rPr>
              <a:t> důkazy </a:t>
            </a:r>
            <a:r>
              <a:rPr lang="cs-CZ" altLang="cs-CZ" sz="2200" dirty="0">
                <a:sym typeface="Wingdings" panose="05000000000000000000" pitchFamily="2" charset="2"/>
              </a:rPr>
              <a:t></a:t>
            </a:r>
            <a:r>
              <a:rPr lang="cs-CZ" altLang="cs-CZ" sz="2200" dirty="0" smtClean="0">
                <a:sym typeface="Wingdings" panose="05000000000000000000" pitchFamily="2" charset="2"/>
              </a:rPr>
              <a:t> potaz </a:t>
            </a:r>
            <a:r>
              <a:rPr lang="cs-CZ" altLang="cs-CZ" sz="2200" dirty="0">
                <a:sym typeface="Wingdings" panose="05000000000000000000" pitchFamily="2" charset="2"/>
              </a:rPr>
              <a:t></a:t>
            </a:r>
            <a:r>
              <a:rPr lang="cs-CZ" altLang="cs-CZ" sz="2200" dirty="0" smtClean="0">
                <a:sym typeface="Wingdings" panose="05000000000000000000" pitchFamily="2" charset="2"/>
              </a:rPr>
              <a:t> nález</a:t>
            </a:r>
            <a:r>
              <a:rPr lang="cs-CZ" altLang="cs-CZ" dirty="0" smtClean="0">
                <a:sym typeface="Wingdings" panose="05000000000000000000" pitchFamily="2" charset="2"/>
              </a:rPr>
              <a:t>  </a:t>
            </a:r>
            <a:endParaRPr lang="cs-CZ" altLang="cs-CZ" dirty="0" smtClean="0"/>
          </a:p>
          <a:p>
            <a:pPr marL="873125" lvl="1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exekuce = nucený výkon rozhodnutí</a:t>
            </a:r>
            <a:r>
              <a:rPr lang="cs-CZ" altLang="cs-CZ" sz="2200" i="0" dirty="0" smtClean="0"/>
              <a:t> (fáze dle předmětu exekuce):</a:t>
            </a:r>
          </a:p>
          <a:p>
            <a:pPr marL="1330325" lvl="2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úmluva/upomínka</a:t>
            </a:r>
            <a:r>
              <a:rPr lang="cs-CZ" altLang="cs-CZ" sz="2200" dirty="0" smtClean="0"/>
              <a:t> (první výzva k plnění) </a:t>
            </a:r>
          </a:p>
          <a:p>
            <a:pPr marL="1273175" lvl="2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zvod</a:t>
            </a:r>
            <a:r>
              <a:rPr lang="cs-CZ" altLang="cs-CZ" sz="2200" dirty="0" smtClean="0">
                <a:sym typeface="Wingdings" panose="05000000000000000000" pitchFamily="2" charset="2"/>
              </a:rPr>
              <a:t> (</a:t>
            </a:r>
            <a:r>
              <a:rPr lang="cs-CZ" altLang="cs-CZ" sz="2200" dirty="0" err="1" smtClean="0">
                <a:sym typeface="Wingdings" panose="05000000000000000000" pitchFamily="2" charset="2"/>
              </a:rPr>
              <a:t>úřed</a:t>
            </a:r>
            <a:r>
              <a:rPr lang="cs-CZ" altLang="cs-CZ" sz="2200" dirty="0" smtClean="0">
                <a:sym typeface="Wingdings" panose="05000000000000000000" pitchFamily="2" charset="2"/>
              </a:rPr>
              <a:t>. schválení nároku k majetku povinného pro případ, že nesplní dobrovolně)</a:t>
            </a:r>
          </a:p>
          <a:p>
            <a:pPr marL="1273175" lvl="2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obranný list</a:t>
            </a:r>
            <a:r>
              <a:rPr lang="cs-CZ" altLang="cs-CZ" sz="2200" dirty="0" smtClean="0">
                <a:sym typeface="Wingdings" panose="05000000000000000000" pitchFamily="2" charset="2"/>
              </a:rPr>
              <a:t> (druhá výzva k plnění)</a:t>
            </a:r>
          </a:p>
          <a:p>
            <a:pPr marL="1273175" lvl="2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panování</a:t>
            </a:r>
            <a:r>
              <a:rPr lang="cs-CZ" altLang="cs-CZ" sz="2200" dirty="0" smtClean="0">
                <a:sym typeface="Wingdings" panose="05000000000000000000" pitchFamily="2" charset="2"/>
              </a:rPr>
              <a:t> (oznámení o záměru oprávněného, získat držbu </a:t>
            </a:r>
            <a:r>
              <a:rPr lang="cs-CZ" altLang="cs-CZ" sz="2200" dirty="0" err="1" smtClean="0">
                <a:sym typeface="Wingdings" panose="05000000000000000000" pitchFamily="2" charset="2"/>
              </a:rPr>
              <a:t>nemov</a:t>
            </a:r>
            <a:r>
              <a:rPr lang="cs-CZ" altLang="cs-CZ" sz="2200" dirty="0" smtClean="0">
                <a:sym typeface="Wingdings" panose="05000000000000000000" pitchFamily="2" charset="2"/>
              </a:rPr>
              <a:t>.)</a:t>
            </a:r>
          </a:p>
          <a:p>
            <a:pPr marL="1273175" lvl="2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odhádání </a:t>
            </a:r>
            <a:r>
              <a:rPr lang="cs-CZ" altLang="cs-CZ" sz="2200" dirty="0" smtClean="0">
                <a:sym typeface="Wingdings" panose="05000000000000000000" pitchFamily="2" charset="2"/>
              </a:rPr>
              <a:t>(</a:t>
            </a:r>
            <a:r>
              <a:rPr lang="cs-CZ" altLang="cs-CZ" sz="2200" dirty="0" err="1" smtClean="0">
                <a:sym typeface="Wingdings" panose="05000000000000000000" pitchFamily="2" charset="2"/>
              </a:rPr>
              <a:t>úřed</a:t>
            </a:r>
            <a:r>
              <a:rPr lang="cs-CZ" altLang="cs-CZ" sz="2200" dirty="0" smtClean="0">
                <a:sym typeface="Wingdings" panose="05000000000000000000" pitchFamily="2" charset="2"/>
              </a:rPr>
              <a:t>. ocenění)</a:t>
            </a:r>
          </a:p>
          <a:p>
            <a:pPr marL="1273175" lvl="2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skutečné panování </a:t>
            </a:r>
            <a:r>
              <a:rPr lang="cs-CZ" altLang="cs-CZ" sz="2200" dirty="0" smtClean="0">
                <a:sym typeface="Wingdings" panose="05000000000000000000" pitchFamily="2" charset="2"/>
              </a:rPr>
              <a:t>(uvázání se oprávněného v držbu)</a:t>
            </a:r>
            <a:endParaRPr lang="cs-CZ" alt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1558925" y="2636838"/>
            <a:ext cx="9601200" cy="1047750"/>
          </a:xfrm>
        </p:spPr>
        <p:txBody>
          <a:bodyPr/>
          <a:lstStyle/>
          <a:p>
            <a:pPr algn="ctr" eaLnBrk="1" hangingPunct="1"/>
            <a:r>
              <a:rPr lang="cs-CZ" altLang="cs-CZ" sz="7200" smtClean="0"/>
              <a:t>TRESTNÍ PRÁVO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D:\STUDIUM\DOKTORSKÉ STUDIUM MUNI\Středověk\Druhy poprav (výřez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 r="586"/>
          <a:stretch>
            <a:fillRect/>
          </a:stretch>
        </p:blipFill>
        <p:spPr bwMode="auto">
          <a:xfrm>
            <a:off x="0" y="-26988"/>
            <a:ext cx="122174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Pojem a systém trestního práva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71588" y="1981200"/>
            <a:ext cx="10080625" cy="4114800"/>
          </a:xfrm>
        </p:spPr>
        <p:txBody>
          <a:bodyPr/>
          <a:lstStyle/>
          <a:p>
            <a:pPr marL="341440" indent="-342900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>
                <a:solidFill>
                  <a:srgbClr val="002060"/>
                </a:solidFill>
              </a:rPr>
              <a:t>předmět</a:t>
            </a:r>
            <a:r>
              <a:rPr lang="cs-CZ" altLang="cs-CZ" sz="2200" dirty="0">
                <a:solidFill>
                  <a:srgbClr val="002060"/>
                </a:solidFill>
              </a:rPr>
              <a:t> </a:t>
            </a:r>
            <a:r>
              <a:rPr lang="cs-CZ" altLang="cs-CZ" sz="2200" b="1" dirty="0" err="1">
                <a:solidFill>
                  <a:srgbClr val="002060"/>
                </a:solidFill>
              </a:rPr>
              <a:t>pr</a:t>
            </a:r>
            <a:r>
              <a:rPr lang="cs-CZ" altLang="cs-CZ" sz="2200" b="1" dirty="0">
                <a:solidFill>
                  <a:srgbClr val="002060"/>
                </a:solidFill>
              </a:rPr>
              <a:t>. úpravy: trestněprávní vztahy </a:t>
            </a:r>
            <a:r>
              <a:rPr lang="cs-CZ" altLang="cs-CZ" sz="2200" dirty="0" smtClean="0">
                <a:sym typeface="Wingdings" panose="05000000000000000000" pitchFamily="2" charset="2"/>
              </a:rPr>
              <a:t></a:t>
            </a:r>
            <a:r>
              <a:rPr lang="cs-CZ" altLang="cs-CZ" sz="2200" dirty="0" smtClean="0"/>
              <a:t> </a:t>
            </a:r>
            <a:r>
              <a:rPr lang="cs-CZ" altLang="cs-CZ" sz="2200" dirty="0"/>
              <a:t>fragmentární, subsidiární</a:t>
            </a:r>
          </a:p>
          <a:p>
            <a:pPr marL="341440" indent="-342900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>
                <a:solidFill>
                  <a:srgbClr val="002060"/>
                </a:solidFill>
              </a:rPr>
              <a:t>metoda </a:t>
            </a:r>
            <a:r>
              <a:rPr lang="cs-CZ" altLang="cs-CZ" sz="2200" b="1" dirty="0" err="1">
                <a:solidFill>
                  <a:srgbClr val="002060"/>
                </a:solidFill>
              </a:rPr>
              <a:t>pr</a:t>
            </a:r>
            <a:r>
              <a:rPr lang="cs-CZ" altLang="cs-CZ" sz="2200" b="1" dirty="0">
                <a:solidFill>
                  <a:srgbClr val="002060"/>
                </a:solidFill>
              </a:rPr>
              <a:t>. úpravy</a:t>
            </a:r>
            <a:r>
              <a:rPr lang="cs-CZ" altLang="cs-CZ" sz="2200" dirty="0">
                <a:solidFill>
                  <a:srgbClr val="002060"/>
                </a:solidFill>
              </a:rPr>
              <a:t>:</a:t>
            </a:r>
            <a:r>
              <a:rPr lang="cs-CZ" altLang="cs-CZ" sz="2200" dirty="0"/>
              <a:t> převážně VP (</a:t>
            </a:r>
            <a:r>
              <a:rPr lang="cs-CZ" altLang="cs-CZ" sz="2200" dirty="0" err="1"/>
              <a:t>kogentnost</a:t>
            </a:r>
            <a:r>
              <a:rPr lang="cs-CZ" altLang="cs-CZ" sz="2200" dirty="0"/>
              <a:t> norem, nerovnost subjektů, sankce není pouhým ekvivalentem újmy)</a:t>
            </a:r>
          </a:p>
          <a:p>
            <a:pPr marL="341440" indent="-342900" eaLnBrk="1" fontAlgn="auto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>
                <a:solidFill>
                  <a:srgbClr val="002060"/>
                </a:solidFill>
              </a:rPr>
              <a:t>subjekt </a:t>
            </a:r>
            <a:r>
              <a:rPr lang="cs-CZ" altLang="cs-CZ" sz="2200" b="1" dirty="0" err="1">
                <a:solidFill>
                  <a:srgbClr val="002060"/>
                </a:solidFill>
              </a:rPr>
              <a:t>pr</a:t>
            </a:r>
            <a:r>
              <a:rPr lang="cs-CZ" altLang="cs-CZ" sz="2200" b="1" dirty="0">
                <a:solidFill>
                  <a:srgbClr val="002060"/>
                </a:solidFill>
              </a:rPr>
              <a:t>. úpravy:</a:t>
            </a:r>
            <a:r>
              <a:rPr lang="cs-CZ" altLang="cs-CZ" sz="2200" dirty="0"/>
              <a:t> zákonodárný orgán státu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účel:</a:t>
            </a:r>
            <a:r>
              <a:rPr lang="cs-CZ" altLang="cs-CZ" sz="2200" dirty="0" smtClean="0">
                <a:solidFill>
                  <a:srgbClr val="002060"/>
                </a:solidFill>
              </a:rPr>
              <a:t> </a:t>
            </a:r>
            <a:r>
              <a:rPr lang="cs-CZ" altLang="cs-CZ" sz="2200" b="1" dirty="0" smtClean="0">
                <a:solidFill>
                  <a:srgbClr val="002060"/>
                </a:solidFill>
              </a:rPr>
              <a:t>ochrana</a:t>
            </a:r>
            <a:r>
              <a:rPr lang="cs-CZ" altLang="cs-CZ" sz="2200" dirty="0" smtClean="0">
                <a:solidFill>
                  <a:srgbClr val="002060"/>
                </a:solidFill>
              </a:rPr>
              <a:t> </a:t>
            </a:r>
            <a:r>
              <a:rPr lang="cs-CZ" altLang="cs-CZ" sz="2200" dirty="0" smtClean="0"/>
              <a:t>práv a oprávněných zájmů individuálních i celospolečenských před nejzávažnějšími, nejškodlivějšími útoky, popř. ohroženími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funkce</a:t>
            </a:r>
            <a:r>
              <a:rPr lang="cs-CZ" altLang="cs-CZ" sz="2200" b="1" dirty="0" smtClean="0"/>
              <a:t>:</a:t>
            </a:r>
            <a:r>
              <a:rPr lang="cs-CZ" altLang="cs-CZ" sz="2200" dirty="0" smtClean="0"/>
              <a:t> ochranná, represivní, preventivní, regulativní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systém: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i="0" dirty="0" smtClean="0"/>
              <a:t>obecná část + zvláštní část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i="0" dirty="0" smtClean="0"/>
              <a:t>„váhy a meč“</a:t>
            </a:r>
            <a:r>
              <a:rPr lang="cs-CZ" altLang="cs-CZ" sz="2200" b="1" i="0" dirty="0" smtClean="0"/>
              <a:t>:</a:t>
            </a:r>
            <a:r>
              <a:rPr lang="cs-CZ" altLang="cs-CZ" sz="2200" i="0" dirty="0" smtClean="0"/>
              <a:t> základy </a:t>
            </a:r>
            <a:r>
              <a:rPr lang="cs-CZ" altLang="cs-CZ" sz="2200" i="0" dirty="0" err="1" smtClean="0"/>
              <a:t>TrOdp</a:t>
            </a:r>
            <a:r>
              <a:rPr lang="cs-CZ" altLang="cs-CZ" sz="2200" i="0" dirty="0" smtClean="0"/>
              <a:t> (vina: „co se trestá?“)  + následky </a:t>
            </a:r>
            <a:r>
              <a:rPr lang="cs-CZ" altLang="cs-CZ" sz="2200" i="0" dirty="0" err="1" smtClean="0"/>
              <a:t>TrOdp</a:t>
            </a:r>
            <a:r>
              <a:rPr lang="cs-CZ" altLang="cs-CZ" sz="2200" i="0" dirty="0" smtClean="0"/>
              <a:t> (trest: „jak se trestá?“)</a:t>
            </a:r>
          </a:p>
          <a:p>
            <a:pPr eaLnBrk="1" hangingPunct="1">
              <a:defRPr/>
            </a:pPr>
            <a:endParaRPr lang="cs-CZ" altLang="cs-CZ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Trestní právo ve středověku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200150" y="1700213"/>
            <a:ext cx="10583863" cy="4897437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cs-CZ" altLang="cs-CZ" sz="2200" b="1" dirty="0" smtClean="0">
                <a:solidFill>
                  <a:srgbClr val="002060"/>
                </a:solidFill>
              </a:rPr>
              <a:t>hl. rysy</a:t>
            </a:r>
            <a:r>
              <a:rPr lang="cs-CZ" altLang="cs-CZ" sz="2200" dirty="0" smtClean="0"/>
              <a:t>: 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rostoucí ingerence „státu“</a:t>
            </a:r>
            <a:r>
              <a:rPr lang="cs-CZ" altLang="cs-CZ" sz="2200" b="1" i="0" dirty="0" smtClean="0"/>
              <a:t> </a:t>
            </a:r>
            <a:r>
              <a:rPr lang="cs-CZ" altLang="cs-CZ" sz="2200" b="1" i="0" dirty="0" smtClean="0">
                <a:sym typeface="Wingdings" panose="05000000000000000000" pitchFamily="2" charset="2"/>
              </a:rPr>
              <a:t> </a:t>
            </a:r>
            <a:r>
              <a:rPr lang="cs-CZ" altLang="cs-CZ" sz="2200" b="1" i="0" dirty="0" err="1" smtClean="0"/>
              <a:t>pův</a:t>
            </a:r>
            <a:r>
              <a:rPr lang="cs-CZ" altLang="cs-CZ" sz="2200" b="1" i="0" dirty="0" smtClean="0"/>
              <a:t>. absence právní ochrany; svémoc; krevní msta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není rozdílu mezi porušením norem práva civ./trest.: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cs-CZ" altLang="cs-CZ" sz="2200" b="1" i="0" dirty="0" smtClean="0"/>
              <a:t>v rovině hmotného práva </a:t>
            </a:r>
            <a:r>
              <a:rPr lang="cs-CZ" altLang="cs-CZ" sz="2200" b="1" i="0" dirty="0" smtClean="0">
                <a:sym typeface="Wingdings" panose="05000000000000000000" pitchFamily="2" charset="2"/>
              </a:rPr>
              <a:t> </a:t>
            </a:r>
            <a:r>
              <a:rPr lang="cs-CZ" altLang="cs-CZ" sz="2200" b="1" i="0" dirty="0" err="1" smtClean="0"/>
              <a:t>soukr</a:t>
            </a:r>
            <a:r>
              <a:rPr lang="cs-CZ" altLang="cs-CZ" sz="2200" b="1" i="0" dirty="0" smtClean="0"/>
              <a:t>. újma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cs-CZ" altLang="cs-CZ" sz="2200" b="1" i="0" dirty="0" smtClean="0"/>
              <a:t>při soud. řízení </a:t>
            </a:r>
            <a:r>
              <a:rPr lang="cs-CZ" altLang="cs-CZ" sz="2200" b="1" i="0" dirty="0" smtClean="0">
                <a:sym typeface="Wingdings" panose="05000000000000000000" pitchFamily="2" charset="2"/>
              </a:rPr>
              <a:t> </a:t>
            </a:r>
            <a:r>
              <a:rPr lang="cs-CZ" altLang="cs-CZ" sz="2200" b="1" i="0" dirty="0" smtClean="0"/>
              <a:t>obligatorní je náhrada škody, potrestání je fakultativní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2200" b="1" i="0" dirty="0" err="1" smtClean="0">
                <a:solidFill>
                  <a:srgbClr val="002060"/>
                </a:solidFill>
              </a:rPr>
              <a:t>soukr</a:t>
            </a:r>
            <a:r>
              <a:rPr lang="cs-CZ" altLang="cs-CZ" sz="2200" b="1" i="0" dirty="0" smtClean="0">
                <a:solidFill>
                  <a:srgbClr val="002060"/>
                </a:solidFill>
              </a:rPr>
              <a:t>. iniciativa</a:t>
            </a:r>
            <a:r>
              <a:rPr lang="cs-CZ" altLang="cs-CZ" sz="2200" b="1" i="0" dirty="0" smtClean="0"/>
              <a:t> při soud./</a:t>
            </a:r>
            <a:r>
              <a:rPr lang="cs-CZ" altLang="cs-CZ" sz="2200" b="1" i="0" dirty="0" err="1" smtClean="0"/>
              <a:t>mimosoud</a:t>
            </a:r>
            <a:r>
              <a:rPr lang="cs-CZ" altLang="cs-CZ" sz="2200" b="1" i="0" dirty="0" smtClean="0"/>
              <a:t>. rozhodování o vině i při ukládání trestu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zásada oficiality se prosazuje pozvolna: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cs-CZ" altLang="cs-CZ" sz="2200" b="1" i="0" dirty="0" smtClean="0"/>
              <a:t>nejprve u zvl. kvalifikovaných „zjevných“ pachatelů (subjekt)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cs-CZ" altLang="cs-CZ" sz="2200" b="1" i="0" dirty="0" smtClean="0"/>
              <a:t>později u „zjevných“ </a:t>
            </a:r>
            <a:r>
              <a:rPr lang="cs-CZ" altLang="cs-CZ" sz="2200" b="1" i="0" dirty="0" err="1" smtClean="0"/>
              <a:t>TrČ</a:t>
            </a:r>
            <a:r>
              <a:rPr lang="cs-CZ" altLang="cs-CZ" sz="2200" b="1" i="0" dirty="0" smtClean="0"/>
              <a:t> (objektivní stránka)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cs-CZ" altLang="cs-CZ" sz="2800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Organizace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276475"/>
            <a:ext cx="8229600" cy="3819525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cs-CZ" altLang="cs-CZ" sz="2800" b="1" smtClean="0">
                <a:solidFill>
                  <a:srgbClr val="002060"/>
                </a:solidFill>
              </a:rPr>
              <a:t>policejní orgán</a:t>
            </a:r>
            <a:r>
              <a:rPr lang="cs-CZ" altLang="cs-CZ" sz="2800" smtClean="0"/>
              <a:t>: vrchnostenská správa, městská policie, krajští poprávci/nejvyšší  purkrabí</a:t>
            </a:r>
          </a:p>
          <a:p>
            <a:pPr eaLnBrk="1" hangingPunct="1"/>
            <a:r>
              <a:rPr lang="cs-CZ" altLang="cs-CZ" sz="2800" b="1" smtClean="0">
                <a:solidFill>
                  <a:srgbClr val="002060"/>
                </a:solidFill>
              </a:rPr>
              <a:t>soud. orgán</a:t>
            </a:r>
            <a:r>
              <a:rPr lang="cs-CZ" altLang="cs-CZ" sz="2800" smtClean="0"/>
              <a:t>: fórum dle závažnosti zločinu a soc.-pr. statusu pachatele, resp. oběti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175" y="1301750"/>
            <a:ext cx="9612313" cy="285273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mtClean="0"/>
              <a:t>VINA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Trestný čin: subjekt</a:t>
            </a:r>
          </a:p>
        </p:txBody>
      </p:sp>
      <p:sp>
        <p:nvSpPr>
          <p:cNvPr id="43011" name="Zástupný symbol pro obsah 1"/>
          <p:cNvSpPr>
            <a:spLocks noGrp="1"/>
          </p:cNvSpPr>
          <p:nvPr>
            <p:ph idx="1"/>
          </p:nvPr>
        </p:nvSpPr>
        <p:spPr>
          <a:xfrm>
            <a:off x="1981200" y="2349500"/>
            <a:ext cx="8229600" cy="37465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800" b="1" dirty="0" smtClean="0">
                <a:solidFill>
                  <a:srgbClr val="002060"/>
                </a:solidFill>
              </a:rPr>
              <a:t>subjekt = pachatel</a:t>
            </a:r>
            <a:r>
              <a:rPr lang="cs-CZ" altLang="cs-CZ" sz="2800" dirty="0" smtClean="0"/>
              <a:t>: FO, PO (města, kláštery, hrady) x </a:t>
            </a:r>
            <a:r>
              <a:rPr lang="cs-CZ" altLang="cs-CZ" sz="2800" dirty="0" err="1" smtClean="0"/>
              <a:t>tr</a:t>
            </a:r>
            <a:r>
              <a:rPr lang="cs-CZ" altLang="cs-CZ" sz="2800" dirty="0" smtClean="0"/>
              <a:t>. neodpovědný panovník (osobní a majetkové ručení král. úředníků)</a:t>
            </a:r>
          </a:p>
          <a:p>
            <a:pPr eaLnBrk="1" hangingPunct="1"/>
            <a:r>
              <a:rPr lang="cs-CZ" altLang="cs-CZ" sz="2800" dirty="0" smtClean="0"/>
              <a:t>status pachatele nemá vliv na existenci viny, ale na </a:t>
            </a:r>
            <a:r>
              <a:rPr lang="cs-CZ" altLang="cs-CZ" sz="2800" b="1" dirty="0" smtClean="0">
                <a:solidFill>
                  <a:srgbClr val="002060"/>
                </a:solidFill>
              </a:rPr>
              <a:t>míru trestnosti </a:t>
            </a:r>
            <a:r>
              <a:rPr lang="cs-CZ" altLang="cs-CZ" sz="2800" dirty="0" smtClean="0"/>
              <a:t>(„zjevní zločinci“ - recidivisté) 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692150"/>
            <a:ext cx="10340975" cy="6049963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Franklin Gothic Book"/>
              <a:buNone/>
              <a:defRPr/>
            </a:pP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STARÉ ČESKÉ PRÁVO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hl. pramen: </a:t>
            </a:r>
            <a:r>
              <a:rPr lang="cs-CZ" sz="2400" b="1" dirty="0" smtClean="0"/>
              <a:t>nepsaný obyčej tradovaný v </a:t>
            </a:r>
            <a:r>
              <a:rPr lang="cs-CZ" sz="2400" b="1" dirty="0" err="1" smtClean="0"/>
              <a:t>pr</a:t>
            </a:r>
            <a:r>
              <a:rPr lang="cs-CZ" sz="2400" b="1" dirty="0" smtClean="0"/>
              <a:t>. paměti </a:t>
            </a:r>
            <a:r>
              <a:rPr lang="cs-CZ" sz="2400" b="1" dirty="0" smtClean="0">
                <a:sym typeface="Wingdings" panose="05000000000000000000" pitchFamily="2" charset="2"/>
              </a:rPr>
              <a:t> nalézání a NE subsumpce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mýtus </a:t>
            </a:r>
            <a:r>
              <a:rPr lang="cs-CZ" sz="2400" b="1" dirty="0">
                <a:solidFill>
                  <a:srgbClr val="002060"/>
                </a:solidFill>
              </a:rPr>
              <a:t>o počátku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2060"/>
                </a:solidFill>
              </a:rPr>
              <a:t>práva</a:t>
            </a:r>
            <a:r>
              <a:rPr lang="cs-CZ" sz="2400" b="1" dirty="0"/>
              <a:t> u Přemysla Oráče (Kosmas </a:t>
            </a:r>
            <a:r>
              <a:rPr lang="cs-CZ" sz="2400" b="1" dirty="0">
                <a:sym typeface="Wingdings" panose="05000000000000000000" pitchFamily="2" charset="2"/>
              </a:rPr>
              <a:t> Ondřej z Dubé)</a:t>
            </a:r>
            <a:endParaRPr lang="cs-CZ" sz="2400" b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ZNAKY:</a:t>
            </a: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ALTERITA</a:t>
            </a:r>
            <a:r>
              <a:rPr lang="cs-CZ" sz="2400" b="1" dirty="0" smtClean="0"/>
              <a:t> </a:t>
            </a:r>
            <a:r>
              <a:rPr lang="cs-CZ" sz="2400" b="1" dirty="0">
                <a:sym typeface="Wingdings" panose="05000000000000000000" pitchFamily="2" charset="2"/>
              </a:rPr>
              <a:t></a:t>
            </a:r>
            <a:r>
              <a:rPr lang="cs-CZ" sz="2400" b="1" dirty="0" smtClean="0"/>
              <a:t> statusová nerovnost, konsensuálně-konkrétní, vázanost na os. „tvůrce“ (listinné právo), pluralita normativ. center </a:t>
            </a:r>
            <a:endParaRPr lang="cs-CZ" sz="2400" b="1" i="1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VÝV.: expanze „státu“</a:t>
            </a:r>
            <a:r>
              <a:rPr lang="cs-CZ" sz="2400" b="1" dirty="0">
                <a:sym typeface="Wingdings" panose="05000000000000000000" pitchFamily="2" charset="2"/>
              </a:rPr>
              <a:t> </a:t>
            </a:r>
            <a:r>
              <a:rPr lang="cs-CZ" sz="2400" b="1" dirty="0" smtClean="0"/>
              <a:t>doplňování obyčejů cílevědomou normotvorbou, zákaz svépomoci a mimosoudní msty (poprvé zápis Václava IV. 1395)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partikularismus (</a:t>
            </a:r>
            <a:r>
              <a:rPr lang="cs-CZ" sz="2400" b="1" dirty="0" err="1" smtClean="0">
                <a:solidFill>
                  <a:srgbClr val="002060"/>
                </a:solidFill>
              </a:rPr>
              <a:t>dův</a:t>
            </a:r>
            <a:r>
              <a:rPr lang="cs-CZ" sz="2400" b="1" dirty="0" smtClean="0">
                <a:solidFill>
                  <a:srgbClr val="002060"/>
                </a:solidFill>
              </a:rPr>
              <a:t>. migrace, regionalismus):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400" b="1" i="0" dirty="0" err="1" smtClean="0"/>
              <a:t>etnic</a:t>
            </a:r>
            <a:r>
              <a:rPr lang="cs-CZ" sz="2400" b="1" i="0" dirty="0" smtClean="0"/>
              <a:t>.-</a:t>
            </a:r>
            <a:r>
              <a:rPr lang="cs-CZ" sz="2400" b="1" i="0" dirty="0" err="1" smtClean="0"/>
              <a:t>terit</a:t>
            </a:r>
            <a:r>
              <a:rPr lang="cs-CZ" sz="2400" b="1" i="0" dirty="0" smtClean="0"/>
              <a:t>. </a:t>
            </a:r>
            <a:r>
              <a:rPr lang="cs-CZ" sz="2400" b="1" i="0" dirty="0" smtClean="0">
                <a:sym typeface="Wingdings" panose="05000000000000000000" pitchFamily="2" charset="2"/>
              </a:rPr>
              <a:t> Č x M</a:t>
            </a:r>
            <a:endParaRPr lang="cs-CZ" sz="2400" b="1" i="0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400" b="1" i="0" dirty="0" err="1" smtClean="0"/>
              <a:t>pers</a:t>
            </a:r>
            <a:r>
              <a:rPr lang="cs-CZ" sz="2400" b="1" i="0" dirty="0" smtClean="0"/>
              <a:t>.-status. </a:t>
            </a:r>
            <a:r>
              <a:rPr lang="cs-CZ" sz="2400" b="1" i="0" dirty="0" smtClean="0">
                <a:sym typeface="Wingdings" panose="05000000000000000000" pitchFamily="2" charset="2"/>
              </a:rPr>
              <a:t> stavy</a:t>
            </a:r>
            <a:endParaRPr lang="cs-CZ" sz="2400" b="1" i="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jednotící prvek: </a:t>
            </a:r>
            <a:r>
              <a:rPr lang="cs-CZ" sz="2400" b="1" dirty="0" smtClean="0"/>
              <a:t>Ř(K)P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„</a:t>
            </a:r>
            <a:r>
              <a:rPr lang="cs-CZ" sz="2400" b="1" dirty="0" err="1" smtClean="0">
                <a:solidFill>
                  <a:srgbClr val="002060"/>
                </a:solidFill>
              </a:rPr>
              <a:t>sys</a:t>
            </a:r>
            <a:r>
              <a:rPr lang="cs-CZ" sz="2400" b="1" dirty="0" smtClean="0">
                <a:solidFill>
                  <a:srgbClr val="002060"/>
                </a:solidFill>
              </a:rPr>
              <a:t>.“ práva dle sféry a subjektů: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400" b="1" i="0" dirty="0" smtClean="0">
                <a:solidFill>
                  <a:srgbClr val="002060"/>
                </a:solidFill>
              </a:rPr>
              <a:t>obec. = </a:t>
            </a:r>
            <a:r>
              <a:rPr lang="cs-CZ" sz="2400" b="1" i="0" dirty="0" err="1" smtClean="0">
                <a:solidFill>
                  <a:srgbClr val="002060"/>
                </a:solidFill>
              </a:rPr>
              <a:t>šlecht</a:t>
            </a:r>
            <a:r>
              <a:rPr lang="cs-CZ" sz="2400" b="1" i="0" dirty="0" smtClean="0">
                <a:solidFill>
                  <a:srgbClr val="002060"/>
                </a:solidFill>
              </a:rPr>
              <a:t>. (zásada)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400" b="1" i="0" dirty="0" smtClean="0">
                <a:solidFill>
                  <a:srgbClr val="002060"/>
                </a:solidFill>
              </a:rPr>
              <a:t>zvl. (výjimka)</a:t>
            </a:r>
            <a:r>
              <a:rPr lang="cs-CZ" sz="2400" b="1" i="0" dirty="0" smtClean="0"/>
              <a:t> </a:t>
            </a:r>
            <a:r>
              <a:rPr lang="cs-CZ" sz="2400" b="1" i="0" dirty="0" smtClean="0">
                <a:sym typeface="Wingdings" panose="05000000000000000000" pitchFamily="2" charset="2"/>
              </a:rPr>
              <a:t> města, vrchnosti, církev ...</a:t>
            </a:r>
            <a:endParaRPr lang="cs-CZ" sz="2400" b="1" i="0" dirty="0" smtClean="0"/>
          </a:p>
          <a:p>
            <a:pPr marL="0" indent="0">
              <a:buFont typeface="Franklin Gothic Book"/>
              <a:buNone/>
              <a:defRPr/>
            </a:pPr>
            <a:r>
              <a:rPr lang="cs-CZ" sz="2200" dirty="0" smtClean="0"/>
              <a:t> 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Trestný čin: subjektivní stránka</a:t>
            </a:r>
          </a:p>
        </p:txBody>
      </p:sp>
      <p:sp>
        <p:nvSpPr>
          <p:cNvPr id="44035" name="Zástupný symbol pro obsah 1"/>
          <p:cNvSpPr>
            <a:spLocks noGrp="1"/>
          </p:cNvSpPr>
          <p:nvPr>
            <p:ph idx="1"/>
          </p:nvPr>
        </p:nvSpPr>
        <p:spPr>
          <a:xfrm>
            <a:off x="1371600" y="1916113"/>
            <a:ext cx="9601200" cy="3951287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vztah pachatele k TrČ: složka vědomostní + složka volní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pův.: </a:t>
            </a:r>
            <a:r>
              <a:rPr lang="cs-CZ" altLang="cs-CZ" sz="2200" smtClean="0"/>
              <a:t>k vnitřní stránce TrČ se nepřihlíželo buď vůbec, anebo pouze neuvědoměle, rozhodující byl škodlivý následek jednání; mlčení pramenů, nejprve se projevuje v trestnosti návodu (FRB II, 208 – Soběslavův soud nad spiklenci 1130)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14. stol.:</a:t>
            </a:r>
            <a:r>
              <a:rPr lang="cs-CZ" altLang="cs-CZ" sz="2200" smtClean="0"/>
              <a:t> vlivy římsko-kanonického práva - diferencovaná trestnost dle forem zavinění (Maiestas Carolina čl. 57-4,5)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15. stol.: </a:t>
            </a:r>
            <a:r>
              <a:rPr lang="cs-CZ" altLang="cs-CZ" sz="2200" smtClean="0"/>
              <a:t>úmysl podmínkou trestnosti obecně, v některých případech je podmínkou trestnosti svévole (bez řádného odůvodnění), ochrana nevědomosti pachatele TrČ</a:t>
            </a:r>
          </a:p>
          <a:p>
            <a:pPr eaLnBrk="1" hangingPunct="1"/>
            <a:r>
              <a:rPr lang="cs-CZ" altLang="cs-CZ" sz="2200" smtClean="0"/>
              <a:t>neznalost práva neomlouvá (vyjma u cizinců a procesních ustanovení)</a:t>
            </a:r>
          </a:p>
          <a:p>
            <a:pPr eaLnBrk="1" hangingPunct="1">
              <a:spcAft>
                <a:spcPts val="600"/>
              </a:spcAft>
            </a:pPr>
            <a:endParaRPr lang="cs-CZ" altLang="cs-CZ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Trestný čin: objektivní stránka</a:t>
            </a:r>
          </a:p>
        </p:txBody>
      </p:sp>
      <p:sp>
        <p:nvSpPr>
          <p:cNvPr id="46083" name="Zástupný symbol pro obsah 1"/>
          <p:cNvSpPr>
            <a:spLocks noGrp="1"/>
          </p:cNvSpPr>
          <p:nvPr>
            <p:ph idx="1"/>
          </p:nvPr>
        </p:nvSpPr>
        <p:spPr>
          <a:xfrm>
            <a:off x="1371600" y="1700213"/>
            <a:ext cx="10412413" cy="4167187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právem reprobované jednání + příčinná souvislost + škodlivý následek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škodlivý následek je podmínkou i měřítkem trestnosti – v nejst. dobách chybí zprávy o trestání pokusu (trest má odčinit vzniklou škodu)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zjevná příčinná souvislost je měřítkem trestnosti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15. stol.:</a:t>
            </a:r>
            <a:r>
              <a:rPr lang="cs-CZ" altLang="cs-CZ" sz="2200" smtClean="0"/>
              <a:t> trestnost pokusu (Všehrd III-21)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trestná součinnost</a:t>
            </a:r>
            <a:r>
              <a:rPr lang="cs-CZ" altLang="cs-CZ" sz="2200" smtClean="0"/>
              <a:t>: účastníky stíhá týž trest jako pachatele </a:t>
            </a:r>
            <a:r>
              <a:rPr lang="cs-CZ" altLang="cs-CZ" sz="2200" i="1" smtClean="0"/>
              <a:t>„obecná poruka“ </a:t>
            </a:r>
            <a:r>
              <a:rPr lang="cs-CZ" altLang="cs-CZ" sz="2200" smtClean="0"/>
              <a:t>(presumované účastenství), povinnost stíhat zločince; formy tzv. </a:t>
            </a:r>
            <a:r>
              <a:rPr lang="cs-CZ" altLang="cs-CZ" sz="2200" i="1" smtClean="0"/>
              <a:t>„fedrování“ </a:t>
            </a:r>
            <a:r>
              <a:rPr lang="cs-CZ" altLang="cs-CZ" sz="2200" smtClean="0"/>
              <a:t>– návod (rada, rozkaz), pomoc, neoznámení, přechovávání zločince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okolnosti vylučující protiprávnost</a:t>
            </a:r>
            <a:r>
              <a:rPr lang="cs-CZ" altLang="cs-CZ" sz="2200" smtClean="0"/>
              <a:t>: za války a nepokojů - právo silnějšího (odveta není trestem, ale pomstou vítěze), dovolená svépomoc, přiměřená sebeobrana (Všehrd III-23, Koldín N44)  </a:t>
            </a:r>
          </a:p>
          <a:p>
            <a:pPr eaLnBrk="1" hangingPunct="1">
              <a:spcAft>
                <a:spcPts val="1200"/>
              </a:spcAft>
            </a:pPr>
            <a:endParaRPr lang="cs-CZ" altLang="cs-CZ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2"/>
          <p:cNvSpPr>
            <a:spLocks noGrp="1"/>
          </p:cNvSpPr>
          <p:nvPr>
            <p:ph type="title"/>
          </p:nvPr>
        </p:nvSpPr>
        <p:spPr>
          <a:xfrm>
            <a:off x="1127125" y="404813"/>
            <a:ext cx="10440988" cy="1219200"/>
          </a:xfrm>
        </p:spPr>
        <p:txBody>
          <a:bodyPr/>
          <a:lstStyle/>
          <a:p>
            <a:pPr eaLnBrk="1" hangingPunct="1"/>
            <a:r>
              <a:rPr lang="cs-CZ" altLang="cs-CZ" smtClean="0"/>
              <a:t>Trestný čin: objekt (dle Malého)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309688" y="1660525"/>
            <a:ext cx="6264275" cy="11255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cs-CZ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cs-CZ" sz="2800" b="1" dirty="0">
                <a:solidFill>
                  <a:schemeClr val="bg1"/>
                </a:solidFill>
              </a:rPr>
              <a:t>PR. ŘÁD/BEZPEČNOST/POŘÁDEK</a:t>
            </a:r>
          </a:p>
          <a:p>
            <a:pPr eaLnBrk="1" hangingPunct="1">
              <a:defRPr/>
            </a:pP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872038" y="2649538"/>
            <a:ext cx="4881562" cy="1549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cs-CZ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cs-CZ" sz="2800" b="1" dirty="0">
                <a:solidFill>
                  <a:schemeClr val="bg1"/>
                </a:solidFill>
              </a:rPr>
              <a:t>NÁBOŽENSTVÍ/ST. ZŘÍZENÍ A JEHO PŘEDSTAVITELÉ</a:t>
            </a:r>
          </a:p>
          <a:p>
            <a:pPr eaLnBrk="1" hangingPunct="1">
              <a:defRPr/>
            </a:pP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992313" y="3981450"/>
            <a:ext cx="3600450" cy="12430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cs-CZ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cs-CZ" sz="2800" b="1" dirty="0">
                <a:solidFill>
                  <a:schemeClr val="bg1"/>
                </a:solidFill>
              </a:rPr>
              <a:t>FEUDÁLNÍ VLASTNICTVÍ</a:t>
            </a:r>
          </a:p>
          <a:p>
            <a:pPr eaLnBrk="1" hangingPunct="1">
              <a:defRPr/>
            </a:pP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7339013" y="1274763"/>
            <a:ext cx="3600450" cy="12430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cs-CZ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cs-CZ" sz="2800" b="1" dirty="0">
                <a:solidFill>
                  <a:schemeClr val="bg1"/>
                </a:solidFill>
              </a:rPr>
              <a:t>ŽIVOT/ZDRAVÍ</a:t>
            </a:r>
          </a:p>
          <a:p>
            <a:pPr eaLnBrk="1" hangingPunct="1">
              <a:defRPr/>
            </a:pP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1309688" y="5084763"/>
            <a:ext cx="9145587" cy="10810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cs-CZ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cs-CZ" sz="2800" b="1" dirty="0">
                <a:solidFill>
                  <a:schemeClr val="bg1"/>
                </a:solidFill>
              </a:rPr>
              <a:t>SVOBODA/INTEGRITA/MANŽELSTVÍ/RODINA/POHLAVÍ</a:t>
            </a:r>
          </a:p>
          <a:p>
            <a:pPr eaLnBrk="1" hangingPunct="1">
              <a:defRPr/>
            </a:pP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175" y="1301750"/>
            <a:ext cx="9612313" cy="285273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mtClean="0"/>
              <a:t>TREST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Trest: obecně (dle Solnaře)</a:t>
            </a:r>
          </a:p>
        </p:txBody>
      </p:sp>
      <p:sp>
        <p:nvSpPr>
          <p:cNvPr id="31747" name="Zástupný symbol pro obsah 1"/>
          <p:cNvSpPr>
            <a:spLocks noGrp="1"/>
          </p:cNvSpPr>
          <p:nvPr>
            <p:ph idx="1"/>
          </p:nvPr>
        </p:nvSpPr>
        <p:spPr>
          <a:xfrm>
            <a:off x="1981200" y="2276475"/>
            <a:ext cx="8229600" cy="381952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pomsta za způsobenou škodu (</a:t>
            </a:r>
            <a:r>
              <a:rPr lang="cs-CZ" altLang="cs-CZ" sz="2200" b="1" dirty="0" err="1" smtClean="0">
                <a:solidFill>
                  <a:srgbClr val="002060"/>
                </a:solidFill>
              </a:rPr>
              <a:t>retributivní</a:t>
            </a:r>
            <a:r>
              <a:rPr lang="cs-CZ" altLang="cs-CZ" sz="2200" b="1" dirty="0" smtClean="0">
                <a:solidFill>
                  <a:srgbClr val="002060"/>
                </a:solidFill>
              </a:rPr>
              <a:t> t.)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/>
              <a:t>likvidace bezpráví a jejího pachatele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/>
              <a:t>izolace pachatele od zbytku společnosti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/>
              <a:t>hřích (je božím příkazem trestat hříšníka)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dirty="0" err="1" smtClean="0"/>
              <a:t>individ</a:t>
            </a:r>
            <a:r>
              <a:rPr lang="cs-CZ" altLang="cs-CZ" sz="2200" dirty="0" smtClean="0"/>
              <a:t>. a kol. prevence</a:t>
            </a:r>
          </a:p>
          <a:p>
            <a:pPr marL="0" indent="0" eaLnBrk="1" hangingPunct="1">
              <a:spcAft>
                <a:spcPts val="1200"/>
              </a:spcAft>
              <a:buFont typeface="Franklin Gothic Book"/>
              <a:buNone/>
              <a:defRPr/>
            </a:pPr>
            <a:endParaRPr lang="cs-CZ" alt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Trest: obecně</a:t>
            </a:r>
          </a:p>
        </p:txBody>
      </p:sp>
      <p:sp>
        <p:nvSpPr>
          <p:cNvPr id="51203" name="Zástupný symbol pro obsah 1"/>
          <p:cNvSpPr>
            <a:spLocks noGrp="1"/>
          </p:cNvSpPr>
          <p:nvPr>
            <p:ph idx="1"/>
          </p:nvPr>
        </p:nvSpPr>
        <p:spPr>
          <a:xfrm>
            <a:off x="1271588" y="1773238"/>
            <a:ext cx="10153650" cy="432276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infamující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mrzačící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veřejnost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krutost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smtClean="0"/>
              <a:t>symbolismus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výměr trestu</a:t>
            </a:r>
            <a:r>
              <a:rPr lang="cs-CZ" altLang="cs-CZ" sz="2200" smtClean="0"/>
              <a:t>: trest je ukládán jménem panovníka, a to v trestním řízení před soudem, v některých případech policejními úředníky anebo kýmkoliv bez nutnosti projednání věci (zločinec přistižený při činu); druh a výše trestu nestanovovány buď vůbec, nebo jen rámcově a ponechány na úvaze soudu, resp. oběti a poškozených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Trest: obecně</a:t>
            </a:r>
          </a:p>
        </p:txBody>
      </p:sp>
      <p:sp>
        <p:nvSpPr>
          <p:cNvPr id="35842" name="Zástupný symbol pro obsah 1"/>
          <p:cNvSpPr>
            <a:spLocks noGrp="1"/>
          </p:cNvSpPr>
          <p:nvPr>
            <p:ph idx="1"/>
          </p:nvPr>
        </p:nvSpPr>
        <p:spPr>
          <a:xfrm>
            <a:off x="1271588" y="1844675"/>
            <a:ext cx="10009187" cy="4608513"/>
          </a:xfrm>
        </p:spPr>
        <p:txBody>
          <a:bodyPr rtlCol="0">
            <a:normAutofit/>
          </a:bodyPr>
          <a:lstStyle/>
          <a:p>
            <a:pPr marL="384048" indent="-384048" eaLnBrk="1" fontAlgn="auto" hangingPunct="1">
              <a:spcAft>
                <a:spcPts val="1200"/>
              </a:spcAft>
              <a:buFont typeface="Franklin Gothic Book" panose="020B0503020102020204" pitchFamily="34" charset="0"/>
              <a:buChar char="■"/>
              <a:defRPr/>
            </a:pPr>
            <a:r>
              <a:rPr lang="cs-CZ" altLang="cs-CZ" sz="2200" b="1" dirty="0">
                <a:solidFill>
                  <a:srgbClr val="002060"/>
                </a:solidFill>
              </a:rPr>
              <a:t>okolnosti přitěžující: </a:t>
            </a:r>
            <a:r>
              <a:rPr lang="cs-CZ" altLang="cs-CZ" sz="2200" dirty="0"/>
              <a:t>předmět (rodič, vrchnost), místo (soud, radnice, kostel), denní doba (noc), nezachovalost </a:t>
            </a:r>
            <a:endParaRPr lang="cs-CZ" altLang="cs-CZ" sz="2200" dirty="0" smtClean="0"/>
          </a:p>
          <a:p>
            <a:pPr marL="0" indent="0" eaLnBrk="1" fontAlgn="auto" hangingPunct="1"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X okolnosti </a:t>
            </a:r>
            <a:r>
              <a:rPr lang="cs-CZ" altLang="cs-CZ" sz="2200" b="1" dirty="0">
                <a:solidFill>
                  <a:srgbClr val="002060"/>
                </a:solidFill>
              </a:rPr>
              <a:t>polehčující</a:t>
            </a:r>
            <a:r>
              <a:rPr lang="cs-CZ" altLang="cs-CZ" sz="2200" dirty="0"/>
              <a:t>: status pachatele, zachovalost, věk</a:t>
            </a:r>
          </a:p>
          <a:p>
            <a:pPr marL="384048" indent="-384048" eaLnBrk="1" fontAlgn="auto" hangingPunct="1">
              <a:spcAft>
                <a:spcPts val="1200"/>
              </a:spcAft>
              <a:buFont typeface="Franklin Gothic Book" panose="020B0503020102020204" pitchFamily="34" charset="0"/>
              <a:buChar char="■"/>
              <a:defRPr/>
            </a:pPr>
            <a:r>
              <a:rPr lang="cs-CZ" altLang="cs-CZ" sz="2200" b="1" dirty="0">
                <a:solidFill>
                  <a:srgbClr val="002060"/>
                </a:solidFill>
              </a:rPr>
              <a:t>okolnosti vylučující trestnost</a:t>
            </a:r>
            <a:r>
              <a:rPr lang="cs-CZ" altLang="cs-CZ" sz="2200" dirty="0"/>
              <a:t>: právo azylu, královský glejt, smrt pachatele, panovnická milost, svolení či odpuštění oběti/poškozeného, kauce+ slib nepáchat další </a:t>
            </a:r>
            <a:r>
              <a:rPr lang="cs-CZ" altLang="cs-CZ" sz="2200" dirty="0" err="1"/>
              <a:t>TrČ</a:t>
            </a:r>
            <a:endParaRPr lang="cs-CZ" alt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Trest: kategorie</a:t>
            </a:r>
          </a:p>
        </p:txBody>
      </p:sp>
      <p:sp>
        <p:nvSpPr>
          <p:cNvPr id="53251" name="Zástupný symbol pro obsah 1"/>
          <p:cNvSpPr>
            <a:spLocks noGrp="1"/>
          </p:cNvSpPr>
          <p:nvPr>
            <p:ph idx="1"/>
          </p:nvPr>
        </p:nvSpPr>
        <p:spPr>
          <a:xfrm>
            <a:off x="1981200" y="2060575"/>
            <a:ext cx="9444038" cy="40354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trest smrti: 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i="0" smtClean="0"/>
              <a:t>hypertrofovaný rozsah i způsob trestní represe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i="0" smtClean="0"/>
              <a:t>vykonáván i na mrtvém (sebevražda)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i="0" smtClean="0"/>
              <a:t>ve st. době vykonával nezřídka poškozený, aniž by se vystavoval nebezpečí msty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800" smtClean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sah 1"/>
          <p:cNvSpPr>
            <a:spLocks noGrp="1"/>
          </p:cNvSpPr>
          <p:nvPr>
            <p:ph idx="1"/>
          </p:nvPr>
        </p:nvSpPr>
        <p:spPr>
          <a:xfrm>
            <a:off x="1416050" y="765175"/>
            <a:ext cx="9556750" cy="575945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2400" b="1" i="0" smtClean="0">
                <a:solidFill>
                  <a:srgbClr val="002060"/>
                </a:solidFill>
              </a:rPr>
              <a:t>způsoby výkonu trestu smrti</a:t>
            </a:r>
            <a:r>
              <a:rPr lang="cs-CZ" altLang="cs-CZ" sz="2400" i="0" smtClean="0"/>
              <a:t>: </a:t>
            </a:r>
          </a:p>
          <a:p>
            <a:pPr lvl="2" eaLnBrk="1" hangingPunct="1"/>
            <a:r>
              <a:rPr lang="cs-CZ" altLang="cs-CZ" sz="2400" smtClean="0"/>
              <a:t>stětí (šlechtici)</a:t>
            </a:r>
          </a:p>
          <a:p>
            <a:pPr lvl="2" eaLnBrk="1" hangingPunct="1"/>
            <a:r>
              <a:rPr lang="cs-CZ" altLang="cs-CZ" sz="2400" smtClean="0"/>
              <a:t>oběšení (zloději, v pozd. době sedláci)</a:t>
            </a:r>
          </a:p>
          <a:p>
            <a:pPr lvl="2" eaLnBrk="1" hangingPunct="1"/>
            <a:r>
              <a:rPr lang="cs-CZ" altLang="cs-CZ" sz="2400" smtClean="0"/>
              <a:t>kamenování (neunesení dk. břemene žalobcem)</a:t>
            </a:r>
          </a:p>
          <a:p>
            <a:pPr lvl="2" eaLnBrk="1" hangingPunct="1"/>
            <a:r>
              <a:rPr lang="cs-CZ" altLang="cs-CZ" sz="2400" smtClean="0"/>
              <a:t>naražení na kůl (cizoložství)</a:t>
            </a:r>
          </a:p>
          <a:p>
            <a:pPr lvl="2" eaLnBrk="1" hangingPunct="1"/>
            <a:r>
              <a:rPr lang="cs-CZ" altLang="cs-CZ" sz="2400" smtClean="0"/>
              <a:t>upálení (žháři, kacíři, podvodníci)</a:t>
            </a:r>
          </a:p>
          <a:p>
            <a:pPr lvl="2" eaLnBrk="1" hangingPunct="1"/>
            <a:r>
              <a:rPr lang="cs-CZ" altLang="cs-CZ" sz="2400" smtClean="0"/>
              <a:t>zahrabání za živa (čarodějnictví)</a:t>
            </a:r>
          </a:p>
          <a:p>
            <a:pPr lvl="2" eaLnBrk="1" hangingPunct="1"/>
            <a:r>
              <a:rPr lang="cs-CZ" altLang="cs-CZ" sz="2400" smtClean="0"/>
              <a:t>vplétání do kola (žháři, vrazi)</a:t>
            </a:r>
          </a:p>
          <a:p>
            <a:pPr lvl="2" eaLnBrk="1" hangingPunct="1"/>
            <a:r>
              <a:rPr lang="cs-CZ" altLang="cs-CZ" sz="2400" smtClean="0"/>
              <a:t>utopení (zneužití vodního ordálu)</a:t>
            </a:r>
          </a:p>
          <a:p>
            <a:pPr lvl="2" eaLnBrk="1" hangingPunct="1"/>
            <a:r>
              <a:rPr lang="cs-CZ" altLang="cs-CZ" sz="2400" smtClean="0"/>
              <a:t> rozčtvrcení (</a:t>
            </a:r>
            <a:r>
              <a:rPr lang="cs-CZ" altLang="cs-CZ" sz="2400" i="1" smtClean="0"/>
              <a:t>crimen laese maiestatis</a:t>
            </a:r>
            <a:r>
              <a:rPr lang="cs-CZ" altLang="cs-CZ" sz="2400" smtClean="0"/>
              <a:t>)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sah 1"/>
          <p:cNvSpPr>
            <a:spLocks noGrp="1"/>
          </p:cNvSpPr>
          <p:nvPr>
            <p:ph idx="1"/>
          </p:nvPr>
        </p:nvSpPr>
        <p:spPr>
          <a:xfrm>
            <a:off x="1343025" y="620713"/>
            <a:ext cx="10082213" cy="5976937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prohlášení psancem</a:t>
            </a:r>
            <a:r>
              <a:rPr lang="cs-CZ" altLang="cs-CZ" sz="2200" smtClean="0"/>
              <a:t>: difamace a pr. diskvalifikace;  seznamy psanců vedli kr. poprávci (odboj právu)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otroctví/nevolnictví</a:t>
            </a:r>
            <a:r>
              <a:rPr lang="cs-CZ" altLang="cs-CZ" sz="2200" smtClean="0"/>
              <a:t>: z milosti jako náhrada trestu smrti (voj. služba)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vyhnanství</a:t>
            </a:r>
            <a:r>
              <a:rPr lang="cs-CZ" altLang="cs-CZ" sz="2200" smtClean="0"/>
              <a:t>: instrument bránící krevní mstě a svépomoci vzdálením pachatele od pospolitosti, do níž náleží; v pozd. době náhrada těžších trestů (nepovolený souboj o hlavu)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tělesné a mrzačící tresty</a:t>
            </a:r>
            <a:r>
              <a:rPr lang="cs-CZ" altLang="cs-CZ" sz="2200" smtClean="0"/>
              <a:t>: utětí ruky (krádež dříví, facka osobě vyššího stavu), odření kůže (krádež kůry a olamování větví), utětí dvou prstů (křivá přísaha), bytí kyjem (liknavý půhončí), mrskání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7125" y="260350"/>
            <a:ext cx="10585450" cy="6481763"/>
          </a:xfrm>
        </p:spPr>
        <p:txBody>
          <a:bodyPr>
            <a:normAutofit fontScale="92500"/>
          </a:bodyPr>
          <a:lstStyle/>
          <a:p>
            <a:pPr marL="0" indent="0">
              <a:buFont typeface="Franklin Gothic Book"/>
              <a:buNone/>
              <a:defRPr/>
            </a:pP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Nejvyššího sudího království Českého Ondřeje z Dubé Práva zemská česká</a:t>
            </a:r>
          </a:p>
          <a:p>
            <a:pPr marL="0" indent="0">
              <a:buFont typeface="Franklin Gothic Book"/>
              <a:buNone/>
              <a:defRPr/>
            </a:pP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Čl. 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10-12</a:t>
            </a:r>
          </a:p>
          <a:p>
            <a:pPr marL="0" indent="0">
              <a:buFont typeface="Franklin Gothic Book"/>
              <a:buNone/>
              <a:defRPr/>
            </a:pPr>
            <a:endParaRPr lang="cs-CZ" sz="2200" dirty="0"/>
          </a:p>
          <a:p>
            <a:pPr marL="0" indent="0" algn="just">
              <a:buFont typeface="Franklin Gothic Book"/>
              <a:buNone/>
              <a:defRPr/>
            </a:pPr>
            <a:r>
              <a:rPr lang="cs-CZ" sz="2200" i="1" dirty="0"/>
              <a:t>„Právo zemské české jest </a:t>
            </a:r>
            <a:r>
              <a:rPr lang="cs-CZ" sz="2200" b="1" i="1" dirty="0">
                <a:solidFill>
                  <a:schemeClr val="accent2">
                    <a:lumMod val="50000"/>
                  </a:schemeClr>
                </a:solidFill>
              </a:rPr>
              <a:t>dávno nalezené</a:t>
            </a:r>
            <a:r>
              <a:rPr lang="cs-CZ" sz="2200" i="1" dirty="0"/>
              <a:t>, ještě od </a:t>
            </a:r>
            <a:r>
              <a:rPr lang="cs-CZ" sz="2200" i="1" dirty="0" err="1"/>
              <a:t>pohanstvie</a:t>
            </a:r>
            <a:r>
              <a:rPr lang="cs-CZ" sz="2200" i="1" dirty="0"/>
              <a:t> a </a:t>
            </a:r>
            <a:r>
              <a:rPr lang="cs-CZ" sz="2200" i="1" dirty="0" err="1"/>
              <a:t>najviece</a:t>
            </a:r>
            <a:r>
              <a:rPr lang="cs-CZ" sz="2200" i="1" dirty="0"/>
              <a:t> od </a:t>
            </a:r>
            <a:r>
              <a:rPr lang="cs-CZ" sz="2200" i="1" dirty="0" err="1"/>
              <a:t>Přěmysla</a:t>
            </a:r>
            <a:r>
              <a:rPr lang="cs-CZ" sz="2200" i="1" dirty="0"/>
              <a:t> oráče a od těch </a:t>
            </a:r>
            <a:r>
              <a:rPr lang="cs-CZ" sz="2200" i="1" dirty="0" err="1"/>
              <a:t>pánóv</a:t>
            </a:r>
            <a:r>
              <a:rPr lang="cs-CZ" sz="2200" i="1" dirty="0"/>
              <a:t>, kteříž </a:t>
            </a:r>
            <a:r>
              <a:rPr lang="cs-CZ" sz="2200" i="1" dirty="0" err="1"/>
              <a:t>jsú</a:t>
            </a:r>
            <a:r>
              <a:rPr lang="cs-CZ" sz="2200" i="1" dirty="0"/>
              <a:t> té chvíle byli …“</a:t>
            </a:r>
          </a:p>
          <a:p>
            <a:pPr marL="0" indent="0" algn="just">
              <a:buFont typeface="Franklin Gothic Book"/>
              <a:buNone/>
              <a:defRPr/>
            </a:pPr>
            <a:r>
              <a:rPr lang="cs-CZ" sz="2200" i="1" dirty="0"/>
              <a:t>„To </a:t>
            </a:r>
            <a:r>
              <a:rPr lang="cs-CZ" sz="2200" b="1" i="1" dirty="0">
                <a:solidFill>
                  <a:schemeClr val="accent2">
                    <a:lumMod val="50000"/>
                  </a:schemeClr>
                </a:solidFill>
              </a:rPr>
              <a:t>zemské právo </a:t>
            </a:r>
            <a:r>
              <a:rPr lang="cs-CZ" sz="2200" i="1" dirty="0"/>
              <a:t>tak, jakž jest pod </a:t>
            </a:r>
            <a:r>
              <a:rPr lang="cs-CZ" sz="2200" i="1" dirty="0" err="1"/>
              <a:t>českú</a:t>
            </a:r>
            <a:r>
              <a:rPr lang="cs-CZ" sz="2200" i="1" dirty="0"/>
              <a:t> </a:t>
            </a:r>
            <a:r>
              <a:rPr lang="cs-CZ" sz="2200" i="1" dirty="0" err="1"/>
              <a:t>korunú</a:t>
            </a:r>
            <a:r>
              <a:rPr lang="cs-CZ" sz="2200" i="1" dirty="0"/>
              <a:t>, </a:t>
            </a:r>
            <a:r>
              <a:rPr lang="cs-CZ" sz="2200" b="1" i="1" dirty="0">
                <a:solidFill>
                  <a:schemeClr val="accent2">
                    <a:lumMod val="50000"/>
                  </a:schemeClr>
                </a:solidFill>
              </a:rPr>
              <a:t>na tré </a:t>
            </a:r>
            <a:r>
              <a:rPr lang="cs-CZ" sz="2200" b="1" i="1" dirty="0" err="1">
                <a:solidFill>
                  <a:schemeClr val="accent2">
                    <a:lumMod val="50000"/>
                  </a:schemeClr>
                </a:solidFill>
              </a:rPr>
              <a:t>sě</a:t>
            </a:r>
            <a:r>
              <a:rPr lang="cs-CZ" sz="2200" b="1" i="1" dirty="0">
                <a:solidFill>
                  <a:schemeClr val="accent2">
                    <a:lumMod val="50000"/>
                  </a:schemeClr>
                </a:solidFill>
              </a:rPr>
              <a:t> dělí</a:t>
            </a:r>
            <a:r>
              <a:rPr lang="cs-CZ" sz="2200" i="1" dirty="0"/>
              <a:t>: jedno jest, </a:t>
            </a:r>
            <a:r>
              <a:rPr lang="cs-CZ" sz="2200" i="1" dirty="0" err="1"/>
              <a:t>ješto</a:t>
            </a:r>
            <a:r>
              <a:rPr lang="cs-CZ" sz="2200" i="1" dirty="0"/>
              <a:t> </a:t>
            </a:r>
            <a:r>
              <a:rPr lang="cs-CZ" sz="2200" i="1" dirty="0" err="1"/>
              <a:t>upřiemo</a:t>
            </a:r>
            <a:r>
              <a:rPr lang="cs-CZ" sz="2200" i="1" dirty="0"/>
              <a:t> na královu stolici hledí, </a:t>
            </a:r>
            <a:r>
              <a:rPr lang="cs-CZ" sz="2200" i="1" dirty="0" err="1"/>
              <a:t>jímžto</a:t>
            </a:r>
            <a:r>
              <a:rPr lang="cs-CZ" sz="2200" i="1" dirty="0"/>
              <a:t> jest </a:t>
            </a:r>
            <a:r>
              <a:rPr lang="cs-CZ" sz="2200" b="1" i="1" dirty="0">
                <a:solidFill>
                  <a:schemeClr val="accent2">
                    <a:lumMod val="50000"/>
                  </a:schemeClr>
                </a:solidFill>
              </a:rPr>
              <a:t>král</a:t>
            </a:r>
            <a:r>
              <a:rPr lang="cs-CZ" sz="2200" i="1" dirty="0"/>
              <a:t> od </a:t>
            </a:r>
            <a:r>
              <a:rPr lang="cs-CZ" sz="2200" i="1" dirty="0" err="1"/>
              <a:t>pánóv</a:t>
            </a:r>
            <a:r>
              <a:rPr lang="cs-CZ" sz="2200" i="1" dirty="0"/>
              <a:t> z </a:t>
            </a:r>
            <a:r>
              <a:rPr lang="cs-CZ" sz="2200" i="1" dirty="0" err="1"/>
              <a:t>dávna</a:t>
            </a:r>
            <a:r>
              <a:rPr lang="cs-CZ" sz="2200" i="1" dirty="0"/>
              <a:t> nadán ku polepšení jeho </a:t>
            </a:r>
            <a:r>
              <a:rPr lang="cs-CZ" sz="2200" i="1" dirty="0" err="1"/>
              <a:t>dóstojenstvie</a:t>
            </a:r>
            <a:r>
              <a:rPr lang="cs-CZ" sz="2200" i="1" dirty="0"/>
              <a:t>. Tj. </a:t>
            </a:r>
            <a:r>
              <a:rPr lang="cs-CZ" sz="2200" i="1" dirty="0" err="1"/>
              <a:t>súd</a:t>
            </a:r>
            <a:r>
              <a:rPr lang="cs-CZ" sz="2200" i="1" dirty="0"/>
              <a:t> dvorský, </a:t>
            </a:r>
            <a:r>
              <a:rPr lang="cs-CZ" sz="2200" i="1" dirty="0" err="1"/>
              <a:t>ješto</a:t>
            </a:r>
            <a:r>
              <a:rPr lang="cs-CZ" sz="2200" i="1" dirty="0"/>
              <a:t> také své </a:t>
            </a:r>
            <a:r>
              <a:rPr lang="cs-CZ" sz="2200" i="1" dirty="0" err="1"/>
              <a:t>úřědníky</a:t>
            </a:r>
            <a:r>
              <a:rPr lang="cs-CZ" sz="2200" i="1" dirty="0"/>
              <a:t> i </a:t>
            </a:r>
            <a:r>
              <a:rPr lang="cs-CZ" sz="2200" i="1" dirty="0" err="1"/>
              <a:t>dsky</a:t>
            </a:r>
            <a:r>
              <a:rPr lang="cs-CZ" sz="2200" i="1" dirty="0"/>
              <a:t> má, o němž tuto psáti nechci, neb o to nejsem tázán; a ten úřad </a:t>
            </a:r>
            <a:r>
              <a:rPr lang="cs-CZ" sz="2200" i="1" dirty="0" err="1"/>
              <a:t>sě</a:t>
            </a:r>
            <a:r>
              <a:rPr lang="cs-CZ" sz="2200" i="1" dirty="0"/>
              <a:t> dělí od zemského svobodného </a:t>
            </a:r>
            <a:r>
              <a:rPr lang="cs-CZ" sz="2200" i="1" dirty="0" err="1"/>
              <a:t>súdu</a:t>
            </a:r>
            <a:r>
              <a:rPr lang="cs-CZ" sz="2200" i="1" dirty="0"/>
              <a:t> neb jinak k tomu lidi </a:t>
            </a:r>
            <a:r>
              <a:rPr lang="cs-CZ" sz="2200" i="1" dirty="0" err="1"/>
              <a:t>pohonie</a:t>
            </a:r>
            <a:r>
              <a:rPr lang="cs-CZ" sz="2200" i="1" dirty="0"/>
              <a:t> a jinak k svobodnému, i jiní </a:t>
            </a:r>
            <a:r>
              <a:rPr lang="cs-CZ" sz="2200" i="1" dirty="0" err="1"/>
              <a:t>jsú</a:t>
            </a:r>
            <a:r>
              <a:rPr lang="cs-CZ" sz="2200" i="1" dirty="0"/>
              <a:t> obyčeji. </a:t>
            </a:r>
            <a:r>
              <a:rPr lang="cs-CZ" sz="2200" b="1" i="1" dirty="0">
                <a:solidFill>
                  <a:schemeClr val="accent2">
                    <a:lumMod val="50000"/>
                  </a:schemeClr>
                </a:solidFill>
              </a:rPr>
              <a:t>Panským také povolením </a:t>
            </a:r>
            <a:r>
              <a:rPr lang="cs-CZ" sz="2200" i="1" dirty="0"/>
              <a:t>města, </a:t>
            </a:r>
            <a:r>
              <a:rPr lang="cs-CZ" sz="2200" i="1" dirty="0" err="1"/>
              <a:t>klášteři</a:t>
            </a:r>
            <a:r>
              <a:rPr lang="cs-CZ" sz="2200" i="1" dirty="0"/>
              <a:t> i rozliční služebníci </a:t>
            </a:r>
            <a:r>
              <a:rPr lang="cs-CZ" sz="2200" i="1" dirty="0" err="1"/>
              <a:t>jsú</a:t>
            </a:r>
            <a:r>
              <a:rPr lang="cs-CZ" sz="2200" i="1" dirty="0"/>
              <a:t> rozličně od </a:t>
            </a:r>
            <a:r>
              <a:rPr lang="cs-CZ" sz="2200" i="1" dirty="0" err="1"/>
              <a:t>súdu</a:t>
            </a:r>
            <a:r>
              <a:rPr lang="cs-CZ" sz="2200" i="1" dirty="0"/>
              <a:t> zemského vyňati, o němž ovšem tuto mlčím. </a:t>
            </a:r>
            <a:r>
              <a:rPr lang="cs-CZ" sz="2200" b="1" i="1" dirty="0">
                <a:solidFill>
                  <a:schemeClr val="accent2">
                    <a:lumMod val="50000"/>
                  </a:schemeClr>
                </a:solidFill>
              </a:rPr>
              <a:t>Druhé právo jest </a:t>
            </a:r>
            <a:r>
              <a:rPr lang="cs-CZ" sz="2200" b="1" i="1" dirty="0" err="1">
                <a:solidFill>
                  <a:schemeClr val="accent2">
                    <a:lumMod val="50000"/>
                  </a:schemeClr>
                </a:solidFill>
              </a:rPr>
              <a:t>duchovnie</a:t>
            </a:r>
            <a:r>
              <a:rPr lang="cs-CZ" sz="2200" i="1" dirty="0"/>
              <a:t>, v němž způsob právy duchovními pod mocí </a:t>
            </a:r>
            <a:r>
              <a:rPr lang="cs-CZ" sz="2200" i="1" dirty="0" err="1"/>
              <a:t>arcibiskupovú</a:t>
            </a:r>
            <a:r>
              <a:rPr lang="cs-CZ" sz="2200" i="1" dirty="0"/>
              <a:t> jde, o němž tuto také mlčeti chci. Ale o </a:t>
            </a:r>
            <a:r>
              <a:rPr lang="cs-CZ" sz="2200" b="1" i="1" dirty="0" err="1">
                <a:solidFill>
                  <a:schemeClr val="accent2">
                    <a:lumMod val="50000"/>
                  </a:schemeClr>
                </a:solidFill>
              </a:rPr>
              <a:t>třětiem</a:t>
            </a:r>
            <a:r>
              <a:rPr lang="cs-CZ" sz="2200" i="1" dirty="0"/>
              <a:t>, </a:t>
            </a:r>
            <a:r>
              <a:rPr lang="cs-CZ" sz="2200" i="1" dirty="0" err="1"/>
              <a:t>točíž</a:t>
            </a:r>
            <a:r>
              <a:rPr lang="cs-CZ" sz="2200" i="1" dirty="0"/>
              <a:t> o </a:t>
            </a:r>
            <a:r>
              <a:rPr lang="cs-CZ" sz="2200" b="1" i="1" dirty="0">
                <a:solidFill>
                  <a:schemeClr val="accent2">
                    <a:lumMod val="50000"/>
                  </a:schemeClr>
                </a:solidFill>
              </a:rPr>
              <a:t>zemském právu svobodném</a:t>
            </a:r>
            <a:r>
              <a:rPr lang="cs-CZ" sz="2200" i="1" dirty="0"/>
              <a:t>, tuto chci psáti, že jest to právo v svém ustavení tak bylo i má býti svobodné, že </a:t>
            </a:r>
            <a:r>
              <a:rPr lang="cs-CZ" sz="2200" i="1" dirty="0" err="1"/>
              <a:t>ižádný</a:t>
            </a:r>
            <a:r>
              <a:rPr lang="cs-CZ" sz="2200" i="1" dirty="0"/>
              <a:t> člověk, </a:t>
            </a:r>
            <a:r>
              <a:rPr lang="cs-CZ" sz="2200" i="1" dirty="0" err="1"/>
              <a:t>počnúc</a:t>
            </a:r>
            <a:r>
              <a:rPr lang="cs-CZ" sz="2200" i="1" dirty="0"/>
              <a:t> od krále až do </a:t>
            </a:r>
            <a:r>
              <a:rPr lang="cs-CZ" sz="2200" i="1" dirty="0" err="1"/>
              <a:t>tkáčete</a:t>
            </a:r>
            <a:r>
              <a:rPr lang="cs-CZ" sz="2200" i="1" dirty="0"/>
              <a:t>, kromě </a:t>
            </a:r>
            <a:r>
              <a:rPr lang="cs-CZ" sz="2200" i="1" dirty="0" err="1"/>
              <a:t>napřěd</a:t>
            </a:r>
            <a:r>
              <a:rPr lang="cs-CZ" sz="2200" i="1" dirty="0"/>
              <a:t> psaných nemohl </a:t>
            </a:r>
            <a:r>
              <a:rPr lang="cs-CZ" sz="2200" i="1" dirty="0" err="1"/>
              <a:t>sě</a:t>
            </a:r>
            <a:r>
              <a:rPr lang="cs-CZ" sz="2200" i="1" dirty="0"/>
              <a:t> toho práva vydržeti neb </a:t>
            </a:r>
            <a:r>
              <a:rPr lang="cs-CZ" sz="2200" i="1" dirty="0" err="1"/>
              <a:t>zniknúti</a:t>
            </a:r>
            <a:r>
              <a:rPr lang="cs-CZ" sz="2200" i="1" dirty="0"/>
              <a:t> pro </a:t>
            </a:r>
            <a:r>
              <a:rPr lang="cs-CZ" sz="2200" i="1" dirty="0" err="1"/>
              <a:t>ižádnú</a:t>
            </a:r>
            <a:r>
              <a:rPr lang="cs-CZ" sz="2200" i="1" dirty="0"/>
              <a:t> věc a </a:t>
            </a:r>
            <a:r>
              <a:rPr lang="cs-CZ" sz="2200" i="1" dirty="0" err="1"/>
              <a:t>najviec</a:t>
            </a:r>
            <a:r>
              <a:rPr lang="cs-CZ" sz="2200" i="1" dirty="0"/>
              <a:t> o dědinu </a:t>
            </a:r>
            <a:r>
              <a:rPr lang="cs-CZ" sz="2200" i="1" dirty="0" err="1"/>
              <a:t>svobodnú</a:t>
            </a:r>
            <a:r>
              <a:rPr lang="cs-CZ" sz="2200" i="1" dirty="0"/>
              <a:t> každý mohl připraven býti právem </a:t>
            </a:r>
            <a:r>
              <a:rPr lang="cs-CZ" sz="2200" i="1" dirty="0" err="1"/>
              <a:t>přěd</a:t>
            </a:r>
            <a:r>
              <a:rPr lang="cs-CZ" sz="2200" i="1" dirty="0"/>
              <a:t> pány a na jich </a:t>
            </a:r>
            <a:r>
              <a:rPr lang="cs-CZ" sz="2200" i="1" dirty="0" err="1"/>
              <a:t>súdu</a:t>
            </a:r>
            <a:r>
              <a:rPr lang="cs-CZ" sz="2200" i="1" dirty="0"/>
              <a:t> a nálezu dosti </a:t>
            </a:r>
            <a:r>
              <a:rPr lang="cs-CZ" sz="2200" i="1" dirty="0" err="1" smtClean="0"/>
              <a:t>jmieti</a:t>
            </a:r>
            <a:r>
              <a:rPr lang="cs-CZ" sz="2200" i="1" dirty="0" smtClean="0"/>
              <a:t>“</a:t>
            </a:r>
            <a:endParaRPr lang="cs-CZ" sz="2200" i="1" dirty="0"/>
          </a:p>
          <a:p>
            <a:pPr marL="0" indent="0" algn="just">
              <a:buFont typeface="Franklin Gothic Book"/>
              <a:buNone/>
              <a:defRPr/>
            </a:pPr>
            <a:r>
              <a:rPr lang="cs-CZ" sz="2200" i="1" dirty="0" smtClean="0"/>
              <a:t> </a:t>
            </a:r>
            <a:endParaRPr lang="cs-CZ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sah 1"/>
          <p:cNvSpPr>
            <a:spLocks noGrp="1"/>
          </p:cNvSpPr>
          <p:nvPr>
            <p:ph idx="1"/>
          </p:nvPr>
        </p:nvSpPr>
        <p:spPr>
          <a:xfrm>
            <a:off x="1127125" y="549275"/>
            <a:ext cx="10801350" cy="59039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tresty na cti</a:t>
            </a:r>
            <a:r>
              <a:rPr lang="cs-CZ" altLang="cs-CZ" sz="2200" smtClean="0"/>
              <a:t>: infamie má hlavně význam právní a statusový (omezení, zánik pr. subjektivity),  až druhotně morální (krádež, loupež, psanectví)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majetkové tresty</a:t>
            </a:r>
            <a:r>
              <a:rPr lang="cs-CZ" altLang="cs-CZ" sz="2200" smtClean="0"/>
              <a:t>: nejst. forma výkup z krevní msty (náhrada újmy + trest); soukr. pokuty dle stavu oběti/poškozeného x  veřejné pokuty; propadnutí věci (falšování mince) ; konfiskace majetku - v nejst. době  vedlejší trest k trestu smrti (krádež, loupež, podvod)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ztráta úřadu </a:t>
            </a:r>
            <a:r>
              <a:rPr lang="cs-CZ" altLang="cs-CZ" sz="2200" smtClean="0"/>
              <a:t>(TrČ úředníků při výkonu úřadu)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ztráta dědických nároků </a:t>
            </a:r>
            <a:r>
              <a:rPr lang="cs-CZ" altLang="cs-CZ" sz="2200" smtClean="0"/>
              <a:t>(uzavření manželství bez dovolení, porušení stavu vdovského)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200" b="1" smtClean="0">
                <a:solidFill>
                  <a:srgbClr val="002060"/>
                </a:solidFill>
              </a:rPr>
              <a:t>vězení:</a:t>
            </a:r>
            <a:r>
              <a:rPr lang="cs-CZ" altLang="cs-CZ" sz="2200" smtClean="0"/>
              <a:t> zajišťovací prostředek  tr. řízení, často náhradní trest při insolvenci pachatele; provázen zvl. omezeními (nenosit zbraně, nepít apod.)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558925" y="2636838"/>
            <a:ext cx="9601200" cy="1047750"/>
          </a:xfrm>
        </p:spPr>
        <p:txBody>
          <a:bodyPr/>
          <a:lstStyle/>
          <a:p>
            <a:pPr algn="ctr" eaLnBrk="1" hangingPunct="1"/>
            <a:r>
              <a:rPr lang="cs-CZ" altLang="cs-CZ" sz="7200" smtClean="0"/>
              <a:t>PRAMENY PRÁVA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1271588" y="476250"/>
            <a:ext cx="10320337" cy="6381750"/>
          </a:xfrm>
        </p:spPr>
        <p:txBody>
          <a:bodyPr/>
          <a:lstStyle/>
          <a:p>
            <a:pPr marL="0" indent="0">
              <a:buFont typeface="Franklin Gothic Book"/>
              <a:buNone/>
              <a:defRPr/>
            </a:pPr>
            <a:r>
              <a:rPr lang="cs-CZ" altLang="cs-CZ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A PERIODIZACE (Baxa)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dle účelu: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historické 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narativní </a:t>
            </a:r>
            <a:endParaRPr lang="cs-CZ" altLang="cs-CZ" sz="2200" b="1" i="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právnické 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úřední</a:t>
            </a:r>
            <a:endParaRPr lang="cs-CZ" altLang="cs-CZ" sz="2200" b="1" i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dle vztahu k dobovému právu: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právotvorné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informativní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cs-CZ" altLang="cs-CZ" sz="2200" b="1" dirty="0" err="1" smtClean="0">
                <a:solidFill>
                  <a:srgbClr val="002060"/>
                </a:solidFill>
              </a:rPr>
              <a:t>výv</a:t>
            </a:r>
            <a:r>
              <a:rPr lang="cs-CZ" altLang="cs-CZ" sz="2200" b="1" dirty="0" smtClean="0">
                <a:solidFill>
                  <a:srgbClr val="002060"/>
                </a:solidFill>
              </a:rPr>
              <a:t>. stádia: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do 12. stol. </a:t>
            </a: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primát his. pramenů, nepsané obyčeje</a:t>
            </a:r>
            <a:endParaRPr lang="cs-CZ" altLang="cs-CZ" sz="2200" b="1" i="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od 12. stol. do 1627 </a:t>
            </a: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primát práv. pramenů, partikularismus os./věc., nepsaným obyčejům konkuruje psané právo, v </a:t>
            </a:r>
            <a:r>
              <a:rPr lang="cs-CZ" altLang="cs-CZ" sz="2200" b="1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právotvorbě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vládci konkuruje zem. obec</a:t>
            </a: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531812" lvl="1" indent="0">
              <a:buFont typeface="Franklin Gothic Book"/>
              <a:buNone/>
              <a:defRPr/>
            </a:pPr>
            <a:endParaRPr lang="cs-CZ" altLang="cs-CZ" sz="2200" b="1" i="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cs-CZ" altLang="cs-CZ" sz="2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cs-CZ" altLang="cs-CZ" sz="22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cs-CZ" alt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1271588" y="476250"/>
            <a:ext cx="5400675" cy="6381750"/>
          </a:xfrm>
        </p:spPr>
        <p:txBody>
          <a:bodyPr/>
          <a:lstStyle/>
          <a:p>
            <a:pPr marL="0" indent="0">
              <a:buFont typeface="Franklin Gothic Book"/>
              <a:buNone/>
              <a:defRPr/>
            </a:pPr>
            <a:r>
              <a:rPr lang="cs-CZ" altLang="cs-CZ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 PÍS. PRAMENŮ</a:t>
            </a:r>
          </a:p>
          <a:p>
            <a:pPr marL="0" indent="0">
              <a:buFont typeface="Franklin Gothic Book"/>
              <a:buNone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1) OBEC. PRÁVO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právotvorné: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sněmovní usnesení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obec. nálezy centrálních soudů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privilegia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err="1" smtClean="0">
                <a:solidFill>
                  <a:schemeClr val="tx1"/>
                </a:solidFill>
              </a:rPr>
              <a:t>landfrýdy</a:t>
            </a:r>
            <a:endParaRPr lang="cs-CZ" altLang="cs-CZ" sz="2200" b="1" i="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nařízení panovníka (majestáty s pečetí aj.)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</a:rPr>
              <a:t>ZZ (</a:t>
            </a:r>
            <a:r>
              <a:rPr lang="cs-CZ" altLang="cs-CZ" sz="2200" b="1" i="0" dirty="0" err="1" smtClean="0">
                <a:solidFill>
                  <a:schemeClr val="tx1"/>
                </a:solidFill>
              </a:rPr>
              <a:t>Kapras</a:t>
            </a:r>
            <a:r>
              <a:rPr lang="cs-CZ" altLang="cs-CZ" sz="2200" b="1" i="0" dirty="0" smtClean="0">
                <a:solidFill>
                  <a:schemeClr val="tx1"/>
                </a:solidFill>
              </a:rPr>
              <a:t>: „upravují všechny obory práva, ale nevyčerpávají je“)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informativní: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paměti úředníků (</a:t>
            </a:r>
            <a:r>
              <a:rPr lang="cs-CZ" altLang="cs-CZ" sz="2200" b="1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formul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sbírky žalob a přísah)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právní knihy</a:t>
            </a:r>
            <a:endParaRPr lang="cs-CZ" altLang="cs-CZ" sz="2200" b="1" i="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531812" lvl="1" indent="0">
              <a:buFont typeface="Franklin Gothic Book"/>
              <a:buNone/>
              <a:defRPr/>
            </a:pPr>
            <a:endParaRPr lang="cs-CZ" altLang="cs-CZ" sz="2200" b="1" i="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cs-CZ" altLang="cs-CZ" sz="2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cs-CZ" altLang="cs-CZ" sz="22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cs-CZ" altLang="cs-CZ" sz="2200" dirty="0" smtClean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6691313" y="620713"/>
            <a:ext cx="540067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2588" indent="-382588" algn="l" rtl="0" eaLnBrk="0" fontAlgn="base" hangingPunct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/>
              <a:buNone/>
              <a:defRPr/>
            </a:pPr>
            <a:endParaRPr lang="cs-CZ" altLang="cs-CZ" sz="2200" b="1" dirty="0" smtClean="0">
              <a:solidFill>
                <a:srgbClr val="002060"/>
              </a:solidFill>
            </a:endParaRPr>
          </a:p>
          <a:p>
            <a:pPr marL="0" indent="0">
              <a:buFont typeface="Franklin Gothic Book"/>
              <a:buNone/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2) ZVL. PRÁVA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právotvorné dle oblastí: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manské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 privilegia, úřední knihy </a:t>
            </a:r>
            <a:r>
              <a:rPr lang="cs-CZ" altLang="cs-CZ" sz="2200" b="1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dvor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a man. soudů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církevní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 obec. + zvl. (privilegia, statuta, </a:t>
            </a:r>
            <a:r>
              <a:rPr lang="cs-CZ" altLang="cs-CZ" sz="2200" b="1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úřed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knihy)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městské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 privilegia, </a:t>
            </a:r>
            <a:r>
              <a:rPr lang="cs-CZ" altLang="cs-CZ" sz="2200" b="1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úřed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knihy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horní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 privilegia, </a:t>
            </a:r>
            <a:r>
              <a:rPr lang="cs-CZ" altLang="cs-CZ" sz="2200" b="1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úřed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knihy hor. měst, IRM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vesnické</a:t>
            </a:r>
            <a:r>
              <a:rPr lang="cs-CZ" alt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 smlouvy, vrchnost. řády a instrukce, naučení, urbáře</a:t>
            </a:r>
            <a:endParaRPr lang="cs-CZ" altLang="cs-CZ" sz="2200" b="1" i="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531812" lvl="1" indent="0">
              <a:buFont typeface="Franklin Gothic Book"/>
              <a:buNone/>
              <a:defRPr/>
            </a:pPr>
            <a:endParaRPr lang="cs-CZ" altLang="cs-CZ" sz="2200" b="1" i="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cs-CZ" altLang="cs-CZ" sz="22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cs-CZ" altLang="cs-CZ" sz="22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cs-CZ" alt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1271588" y="476250"/>
            <a:ext cx="10320337" cy="6381750"/>
          </a:xfrm>
        </p:spPr>
        <p:txBody>
          <a:bodyPr/>
          <a:lstStyle/>
          <a:p>
            <a:pPr marL="0" indent="0">
              <a:buFont typeface="Franklin Gothic Book"/>
              <a:buNone/>
              <a:defRPr/>
            </a:pPr>
            <a:r>
              <a:rPr lang="cs-CZ" altLang="cs-CZ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LISTINY (</a:t>
            </a:r>
            <a:r>
              <a:rPr lang="cs-CZ" altLang="cs-CZ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Kapras</a:t>
            </a:r>
            <a:r>
              <a:rPr lang="cs-CZ" altLang="cs-CZ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etablovaly se ve 12. stol.</a:t>
            </a:r>
            <a:r>
              <a:rPr lang="cs-CZ" altLang="cs-CZ" sz="2200" dirty="0" smtClean="0"/>
              <a:t> X převažuje ústní jednání a svědectví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rozvoj ve 13</a:t>
            </a:r>
            <a:r>
              <a:rPr lang="cs-CZ" altLang="cs-CZ" sz="2200" b="1" dirty="0">
                <a:solidFill>
                  <a:srgbClr val="002060"/>
                </a:solidFill>
              </a:rPr>
              <a:t>. stol</a:t>
            </a:r>
            <a:r>
              <a:rPr lang="cs-CZ" altLang="cs-CZ" sz="2200" b="1" dirty="0" smtClean="0">
                <a:solidFill>
                  <a:srgbClr val="002060"/>
                </a:solidFill>
              </a:rPr>
              <a:t>.</a:t>
            </a:r>
            <a:r>
              <a:rPr lang="cs-CZ" altLang="cs-CZ" sz="2200" dirty="0" smtClean="0"/>
              <a:t> X instituce veřejných knih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VÝV.: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vysvědčovací</a:t>
            </a:r>
            <a:r>
              <a:rPr lang="cs-CZ" altLang="cs-CZ" sz="2200" dirty="0" smtClean="0"/>
              <a:t> listina (</a:t>
            </a:r>
            <a:r>
              <a:rPr lang="cs-CZ" altLang="cs-CZ" sz="2200" dirty="0" err="1" smtClean="0"/>
              <a:t>dk</a:t>
            </a:r>
            <a:r>
              <a:rPr lang="cs-CZ" altLang="cs-CZ" sz="2200" dirty="0" smtClean="0"/>
              <a:t>) </a:t>
            </a:r>
            <a:r>
              <a:rPr lang="cs-CZ" altLang="cs-CZ" sz="2200" dirty="0" smtClean="0">
                <a:sym typeface="Wingdings" panose="05000000000000000000" pitchFamily="2" charset="2"/>
              </a:rPr>
              <a:t> dispozitivní listina (forma </a:t>
            </a:r>
            <a:r>
              <a:rPr lang="cs-CZ" altLang="cs-CZ" sz="2200" dirty="0" err="1" smtClean="0">
                <a:sym typeface="Wingdings" panose="05000000000000000000" pitchFamily="2" charset="2"/>
              </a:rPr>
              <a:t>pr</a:t>
            </a:r>
            <a:r>
              <a:rPr lang="cs-CZ" altLang="cs-CZ" sz="2200" dirty="0" smtClean="0">
                <a:sym typeface="Wingdings" panose="05000000000000000000" pitchFamily="2" charset="2"/>
              </a:rPr>
              <a:t>. úkonu)</a:t>
            </a:r>
            <a:endParaRPr lang="cs-CZ" altLang="cs-CZ" sz="2200" dirty="0" smtClean="0"/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typy dle vydavatele:</a:t>
            </a:r>
            <a:r>
              <a:rPr lang="cs-CZ" altLang="cs-CZ" sz="22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panovnické</a:t>
            </a:r>
            <a:r>
              <a:rPr lang="cs-CZ" altLang="cs-CZ" sz="2200" i="0" dirty="0" smtClean="0"/>
              <a:t> (</a:t>
            </a:r>
            <a:r>
              <a:rPr lang="cs-CZ" altLang="cs-CZ" sz="2200" i="0" dirty="0" err="1" smtClean="0"/>
              <a:t>protidk</a:t>
            </a:r>
            <a:r>
              <a:rPr lang="cs-CZ" altLang="cs-CZ" sz="2200" i="0" dirty="0" smtClean="0"/>
              <a:t>. pravosti)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/>
              <a:t>dle formy: darovací, potvrzovací, propůjčovací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/>
              <a:t>dle obsahu: privilegia </a:t>
            </a:r>
            <a:r>
              <a:rPr lang="cs-CZ" altLang="cs-CZ" sz="2200" dirty="0" smtClean="0">
                <a:sym typeface="Wingdings" panose="05000000000000000000" pitchFamily="2" charset="2"/>
              </a:rPr>
              <a:t> dovolení, mandáty  příkaz/zákaz</a:t>
            </a:r>
            <a:endParaRPr lang="cs-CZ" altLang="cs-CZ" sz="2200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b="1" i="0" dirty="0" smtClean="0">
                <a:solidFill>
                  <a:srgbClr val="002060"/>
                </a:solidFill>
              </a:rPr>
              <a:t>soukromé</a:t>
            </a:r>
            <a:r>
              <a:rPr lang="cs-CZ" altLang="cs-CZ" sz="2200" i="0" dirty="0" smtClean="0"/>
              <a:t> (</a:t>
            </a:r>
            <a:r>
              <a:rPr lang="cs-CZ" altLang="cs-CZ" sz="2200" i="0" dirty="0" err="1" smtClean="0"/>
              <a:t>protidk</a:t>
            </a:r>
            <a:r>
              <a:rPr lang="cs-CZ" altLang="cs-CZ" sz="2200" i="0" dirty="0" smtClean="0"/>
              <a:t>. pravosti a pravdivosti)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/>
              <a:t>nejrůznější </a:t>
            </a:r>
            <a:r>
              <a:rPr lang="cs-CZ" altLang="cs-CZ" sz="2200" dirty="0" err="1" smtClean="0"/>
              <a:t>pr</a:t>
            </a:r>
            <a:r>
              <a:rPr lang="cs-CZ" altLang="cs-CZ" sz="2200" dirty="0" smtClean="0"/>
              <a:t>. obsah</a:t>
            </a:r>
            <a:endParaRPr lang="cs-CZ" altLang="cs-CZ" sz="2200" dirty="0"/>
          </a:p>
          <a:p>
            <a:pPr>
              <a:defRPr/>
            </a:pPr>
            <a:r>
              <a:rPr lang="cs-CZ" altLang="cs-CZ" sz="2200" dirty="0" smtClean="0"/>
              <a:t>nositelem listinné kultury je </a:t>
            </a:r>
            <a:r>
              <a:rPr lang="cs-CZ" altLang="cs-CZ" sz="2200" b="1" dirty="0">
                <a:solidFill>
                  <a:srgbClr val="002060"/>
                </a:solidFill>
              </a:rPr>
              <a:t>církev</a:t>
            </a:r>
            <a:r>
              <a:rPr lang="cs-CZ" altLang="cs-CZ" sz="2200" dirty="0"/>
              <a:t> </a:t>
            </a:r>
            <a:r>
              <a:rPr lang="cs-CZ" altLang="cs-CZ" sz="2200" dirty="0" smtClean="0">
                <a:sym typeface="Wingdings" panose="05000000000000000000" pitchFamily="2" charset="2"/>
              </a:rPr>
              <a:t> </a:t>
            </a:r>
            <a:r>
              <a:rPr lang="cs-CZ" altLang="cs-CZ" sz="2200" dirty="0" smtClean="0"/>
              <a:t>právní záruka, </a:t>
            </a:r>
            <a:r>
              <a:rPr lang="cs-CZ" altLang="cs-CZ" sz="2200" dirty="0"/>
              <a:t>v kanonickém právu byla písemná fixace </a:t>
            </a:r>
            <a:r>
              <a:rPr lang="cs-CZ" altLang="cs-CZ" sz="2200" dirty="0" smtClean="0"/>
              <a:t>samozřejmostí, u </a:t>
            </a:r>
            <a:r>
              <a:rPr lang="cs-CZ" altLang="cs-CZ" sz="2200" dirty="0"/>
              <a:t>většiny listin </a:t>
            </a:r>
            <a:r>
              <a:rPr lang="cs-CZ" altLang="cs-CZ" sz="2200" dirty="0" smtClean="0"/>
              <a:t>je duchovní </a:t>
            </a:r>
            <a:r>
              <a:rPr lang="cs-CZ" altLang="cs-CZ" sz="2200" dirty="0"/>
              <a:t>vydavatelem nebo </a:t>
            </a:r>
            <a:r>
              <a:rPr lang="cs-CZ" altLang="cs-CZ" sz="2200" dirty="0" smtClean="0"/>
              <a:t>příjemcem, popř. </a:t>
            </a:r>
            <a:r>
              <a:rPr lang="cs-CZ" altLang="cs-CZ" sz="2200" dirty="0"/>
              <a:t>stojí v pozadí vydání listiny</a:t>
            </a:r>
          </a:p>
          <a:p>
            <a:pPr>
              <a:defRPr/>
            </a:pPr>
            <a:r>
              <a:rPr lang="cs-CZ" altLang="cs-CZ" sz="2200" b="1" dirty="0" smtClean="0">
                <a:solidFill>
                  <a:srgbClr val="002060"/>
                </a:solidFill>
              </a:rPr>
              <a:t>pečeť</a:t>
            </a:r>
            <a:r>
              <a:rPr lang="cs-CZ" altLang="cs-CZ" sz="2200" dirty="0" smtClean="0"/>
              <a:t> </a:t>
            </a:r>
            <a:r>
              <a:rPr lang="cs-CZ" altLang="cs-CZ" sz="2200" dirty="0"/>
              <a:t>nahrazuje vlastnoruční </a:t>
            </a:r>
            <a:r>
              <a:rPr lang="cs-CZ" altLang="cs-CZ" sz="2200" dirty="0" smtClean="0"/>
              <a:t>podpis </a:t>
            </a:r>
            <a:r>
              <a:rPr lang="cs-CZ" altLang="cs-CZ" sz="2200" dirty="0">
                <a:sym typeface="Wingdings" panose="05000000000000000000" pitchFamily="2" charset="2"/>
              </a:rPr>
              <a:t> </a:t>
            </a:r>
            <a:r>
              <a:rPr lang="cs-CZ" altLang="cs-CZ" sz="2200" dirty="0" smtClean="0"/>
              <a:t>ověřovací </a:t>
            </a:r>
            <a:r>
              <a:rPr lang="cs-CZ" altLang="cs-CZ" sz="2200" dirty="0" err="1" smtClean="0"/>
              <a:t>fce</a:t>
            </a:r>
            <a:r>
              <a:rPr lang="cs-CZ" altLang="cs-CZ" sz="2200" dirty="0" smtClean="0"/>
              <a:t>, pečetí </a:t>
            </a:r>
            <a:r>
              <a:rPr lang="cs-CZ" altLang="cs-CZ" sz="2200" dirty="0"/>
              <a:t>člověk, který je vydavatelem nebo </a:t>
            </a:r>
            <a:r>
              <a:rPr lang="cs-CZ" altLang="cs-CZ" sz="2200" dirty="0" smtClean="0"/>
              <a:t>příjemcem </a:t>
            </a:r>
            <a:endParaRPr lang="cs-CZ" altLang="cs-CZ" sz="2200" dirty="0"/>
          </a:p>
          <a:p>
            <a:pPr marL="0" indent="0">
              <a:buFont typeface="Franklin Gothic Book"/>
              <a:buNone/>
              <a:defRPr/>
            </a:pPr>
            <a:endParaRPr lang="cs-CZ" alt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1271589" y="476250"/>
            <a:ext cx="4968428" cy="6381750"/>
          </a:xfrm>
        </p:spPr>
        <p:txBody>
          <a:bodyPr/>
          <a:lstStyle/>
          <a:p>
            <a:pPr marL="0" indent="0">
              <a:buFont typeface="Franklin Gothic Book"/>
              <a:buNone/>
              <a:defRPr/>
            </a:pPr>
            <a:r>
              <a:rPr lang="cs-CZ" altLang="cs-CZ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 K LISTINĚ </a:t>
            </a:r>
          </a:p>
          <a:p>
            <a:pPr marL="0" indent="0">
              <a:buFont typeface="Franklin Gothic Book"/>
              <a:buNone/>
              <a:defRPr/>
            </a:pPr>
            <a:r>
              <a:rPr lang="cs-CZ" altLang="cs-CZ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(Šebánek – Dušková)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/>
              <a:t>komponenty: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i="0" dirty="0"/>
              <a:t>j</a:t>
            </a:r>
            <a:r>
              <a:rPr lang="cs-CZ" altLang="cs-CZ" sz="2200" i="0" dirty="0" smtClean="0"/>
              <a:t>ak subjekty s listinou zacházejí?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i="0" dirty="0" smtClean="0"/>
              <a:t>v jaké roli subjekty vystupují při pořízení/uchování listiny?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/>
              <a:t>vznik listiny: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i="0" dirty="0" smtClean="0"/>
              <a:t>svědek/intervenient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i="0" dirty="0" smtClean="0"/>
              <a:t>vydavatel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i="0" dirty="0" smtClean="0"/>
              <a:t>příjemce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/>
              <a:t>existence listiny: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i="0" dirty="0" smtClean="0"/>
              <a:t>kancelářské zařízení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altLang="cs-CZ" sz="2200" i="0" dirty="0" smtClean="0"/>
              <a:t>archiv</a:t>
            </a:r>
            <a:endParaRPr lang="cs-CZ" altLang="cs-CZ" sz="2200" i="0" dirty="0"/>
          </a:p>
          <a:p>
            <a:pPr marL="0" indent="0">
              <a:buFont typeface="Franklin Gothic Book"/>
              <a:buNone/>
              <a:defRPr/>
            </a:pPr>
            <a:endParaRPr lang="cs-CZ" altLang="cs-CZ" sz="2200" dirty="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4691907" y="692696"/>
          <a:ext cx="7448376" cy="522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inus 3"/>
          <p:cNvSpPr/>
          <p:nvPr/>
        </p:nvSpPr>
        <p:spPr>
          <a:xfrm>
            <a:off x="5951538" y="5743575"/>
            <a:ext cx="649287" cy="620713"/>
          </a:xfrm>
          <a:prstGeom prst="mathMinus">
            <a:avLst/>
          </a:prstGeom>
          <a:solidFill>
            <a:srgbClr val="77A2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Plus 4"/>
          <p:cNvSpPr/>
          <p:nvPr/>
        </p:nvSpPr>
        <p:spPr>
          <a:xfrm>
            <a:off x="10199688" y="5761038"/>
            <a:ext cx="576262" cy="603250"/>
          </a:xfrm>
          <a:prstGeom prst="mathPlus">
            <a:avLst/>
          </a:prstGeom>
          <a:solidFill>
            <a:srgbClr val="8DAB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Minus 6"/>
          <p:cNvSpPr/>
          <p:nvPr/>
        </p:nvSpPr>
        <p:spPr>
          <a:xfrm>
            <a:off x="8091488" y="981075"/>
            <a:ext cx="649287" cy="620713"/>
          </a:xfrm>
          <a:prstGeom prst="mathMinus">
            <a:avLst/>
          </a:prstGeom>
          <a:solidFill>
            <a:srgbClr val="897B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Plus 7"/>
          <p:cNvSpPr/>
          <p:nvPr/>
        </p:nvSpPr>
        <p:spPr>
          <a:xfrm>
            <a:off x="8128000" y="650875"/>
            <a:ext cx="576263" cy="601663"/>
          </a:xfrm>
          <a:prstGeom prst="mathPlus">
            <a:avLst/>
          </a:prstGeom>
          <a:solidFill>
            <a:srgbClr val="897B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3028</TotalTime>
  <Words>3190</Words>
  <Application>Microsoft Office PowerPoint</Application>
  <PresentationFormat>Širokoúhlá obrazovka</PresentationFormat>
  <Paragraphs>345</Paragraphs>
  <Slides>40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Franklin Gothic Book</vt:lpstr>
      <vt:lpstr>Times New Roman</vt:lpstr>
      <vt:lpstr>Wingdings</vt:lpstr>
      <vt:lpstr>Crop</vt:lpstr>
      <vt:lpstr>STŘEDOVĚKÁ PRÁVNÍ KULTURA:  PRÁVO </vt:lpstr>
      <vt:lpstr>OBECNÁ CHARAKTERISTIKA</vt:lpstr>
      <vt:lpstr>Prezentace aplikace PowerPoint</vt:lpstr>
      <vt:lpstr>Prezentace aplikace PowerPoint</vt:lpstr>
      <vt:lpstr>PRAMENY PRÁVA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HLAVNÍ OKRUHY PRÁVA</vt:lpstr>
      <vt:lpstr>Prezentace aplikace PowerPoint</vt:lpstr>
      <vt:lpstr>Prezentace aplikace PowerPoint</vt:lpstr>
      <vt:lpstr>Prezentace aplikace PowerPoint</vt:lpstr>
      <vt:lpstr>Prezentace aplikace PowerPoint</vt:lpstr>
      <vt:lpstr>SOUDNICTVÍ</vt:lpstr>
      <vt:lpstr>Prezentace aplikace PowerPoint</vt:lpstr>
      <vt:lpstr>Prezentace aplikace PowerPoint</vt:lpstr>
      <vt:lpstr>Prezentace aplikace PowerPoint</vt:lpstr>
      <vt:lpstr>Prezentace aplikace PowerPoint</vt:lpstr>
      <vt:lpstr>TRESTNÍ PRÁVO</vt:lpstr>
      <vt:lpstr>Prezentace aplikace PowerPoint</vt:lpstr>
      <vt:lpstr>Pojem a systém trestního práva</vt:lpstr>
      <vt:lpstr>Trestní právo ve středověku</vt:lpstr>
      <vt:lpstr>Organizace</vt:lpstr>
      <vt:lpstr>VINA</vt:lpstr>
      <vt:lpstr>Trestný čin: subjekt</vt:lpstr>
      <vt:lpstr>Trestný čin: subjektivní stránka</vt:lpstr>
      <vt:lpstr>Trestný čin: objektivní stránka</vt:lpstr>
      <vt:lpstr>Trestný čin: objekt (dle Malého)</vt:lpstr>
      <vt:lpstr>TREST</vt:lpstr>
      <vt:lpstr>Trest: obecně (dle Solnaře)</vt:lpstr>
      <vt:lpstr>Trest: obecně</vt:lpstr>
      <vt:lpstr>Trest: obecně</vt:lpstr>
      <vt:lpstr>Trest: kategorie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Trestní právo ve středověku a starý český proces</dc:title>
  <dc:creator>jakub razim</dc:creator>
  <cp:lastModifiedBy>Jakub Razim</cp:lastModifiedBy>
  <cp:revision>319</cp:revision>
  <cp:lastPrinted>2018-03-05T13:21:29Z</cp:lastPrinted>
  <dcterms:created xsi:type="dcterms:W3CDTF">2013-03-22T19:31:35Z</dcterms:created>
  <dcterms:modified xsi:type="dcterms:W3CDTF">2018-03-18T08:08:24Z</dcterms:modified>
</cp:coreProperties>
</file>