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70" r:id="rId2"/>
    <p:sldId id="279" r:id="rId3"/>
    <p:sldId id="276" r:id="rId4"/>
    <p:sldId id="259" r:id="rId5"/>
    <p:sldId id="258" r:id="rId6"/>
    <p:sldId id="260" r:id="rId7"/>
    <p:sldId id="261" r:id="rId8"/>
    <p:sldId id="262" r:id="rId9"/>
    <p:sldId id="264" r:id="rId10"/>
    <p:sldId id="277" r:id="rId11"/>
    <p:sldId id="265" r:id="rId12"/>
    <p:sldId id="271" r:id="rId13"/>
    <p:sldId id="273" r:id="rId14"/>
    <p:sldId id="275" r:id="rId15"/>
    <p:sldId id="274" r:id="rId16"/>
    <p:sldId id="280" r:id="rId17"/>
    <p:sldId id="278" r:id="rId18"/>
    <p:sldId id="266" r:id="rId19"/>
    <p:sldId id="268" r:id="rId20"/>
    <p:sldId id="292" r:id="rId21"/>
    <p:sldId id="272" r:id="rId22"/>
    <p:sldId id="281" r:id="rId23"/>
    <p:sldId id="282" r:id="rId24"/>
    <p:sldId id="283" r:id="rId25"/>
    <p:sldId id="285" r:id="rId26"/>
    <p:sldId id="286" r:id="rId27"/>
    <p:sldId id="287" r:id="rId28"/>
    <p:sldId id="291" r:id="rId29"/>
  </p:sldIdLst>
  <p:sldSz cx="12192000" cy="6858000"/>
  <p:notesSz cx="6877050" cy="9656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D99"/>
    <a:srgbClr val="C8AA72"/>
    <a:srgbClr val="BC9950"/>
    <a:srgbClr val="C6A461"/>
    <a:srgbClr val="958871"/>
    <a:srgbClr val="928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346" autoAdjust="0"/>
  </p:normalViewPr>
  <p:slideViewPr>
    <p:cSldViewPr snapToGrid="0">
      <p:cViewPr varScale="1">
        <p:scale>
          <a:sx n="67" d="100"/>
          <a:sy n="67" d="100"/>
        </p:scale>
        <p:origin x="41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A40AE-6A74-49BB-9226-242B04CF2636}" type="doc">
      <dgm:prSet loTypeId="urn:microsoft.com/office/officeart/2005/8/layout/radial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EA7517A8-251F-4D9A-922F-E6042BC55805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„STÁT“</a:t>
          </a:r>
          <a:endParaRPr lang="cs-CZ" b="1" dirty="0">
            <a:solidFill>
              <a:schemeClr val="tx1"/>
            </a:solidFill>
          </a:endParaRPr>
        </a:p>
      </dgm:t>
    </dgm:pt>
    <dgm:pt modelId="{C34C54DE-17DC-4EAC-9C3A-9130E69F8EF1}" type="parTrans" cxnId="{AD785ED6-F405-4209-9429-5784E5A4596F}">
      <dgm:prSet/>
      <dgm:spPr/>
      <dgm:t>
        <a:bodyPr/>
        <a:lstStyle/>
        <a:p>
          <a:endParaRPr lang="cs-CZ"/>
        </a:p>
      </dgm:t>
    </dgm:pt>
    <dgm:pt modelId="{A5C51BB1-B039-41A9-BECC-79744F06C3F4}" type="sibTrans" cxnId="{AD785ED6-F405-4209-9429-5784E5A4596F}">
      <dgm:prSet/>
      <dgm:spPr/>
      <dgm:t>
        <a:bodyPr/>
        <a:lstStyle/>
        <a:p>
          <a:endParaRPr lang="cs-CZ"/>
        </a:p>
      </dgm:t>
    </dgm:pt>
    <dgm:pt modelId="{B0A65159-B0A7-4892-94C1-8A5B298B97F6}">
      <dgm:prSet phldrT="[Text]"/>
      <dgm:spPr>
        <a:solidFill>
          <a:srgbClr val="4D7D99"/>
        </a:solidFill>
      </dgm:spPr>
      <dgm:t>
        <a:bodyPr/>
        <a:lstStyle/>
        <a:p>
          <a:endParaRPr lang="cs-CZ" dirty="0"/>
        </a:p>
      </dgm:t>
    </dgm:pt>
    <dgm:pt modelId="{231646DA-C5C6-4DFD-B33E-FD5E41E510E1}" type="parTrans" cxnId="{C7DCD058-66E6-4A94-AAF8-07FEF873B17E}">
      <dgm:prSet/>
      <dgm:spPr/>
      <dgm:t>
        <a:bodyPr/>
        <a:lstStyle/>
        <a:p>
          <a:endParaRPr lang="cs-CZ"/>
        </a:p>
      </dgm:t>
    </dgm:pt>
    <dgm:pt modelId="{FBFC71EB-F080-4182-BD69-59DE8F3B0CC6}" type="sibTrans" cxnId="{C7DCD058-66E6-4A94-AAF8-07FEF873B17E}">
      <dgm:prSet/>
      <dgm:spPr/>
      <dgm:t>
        <a:bodyPr/>
        <a:lstStyle/>
        <a:p>
          <a:endParaRPr lang="cs-CZ"/>
        </a:p>
      </dgm:t>
    </dgm:pt>
    <dgm:pt modelId="{F556F25D-A45B-4385-B04F-B429CFEB2CC8}">
      <dgm:prSet phldrT="[Text]" custT="1"/>
      <dgm:spPr/>
      <dgm:t>
        <a:bodyPr/>
        <a:lstStyle/>
        <a:p>
          <a:r>
            <a:rPr lang="cs-CZ" sz="2600" b="1" dirty="0" smtClean="0">
              <a:solidFill>
                <a:schemeClr val="tx1"/>
              </a:solidFill>
            </a:rPr>
            <a:t>DVŮR</a:t>
          </a:r>
          <a:endParaRPr lang="cs-CZ" sz="2600" b="1" dirty="0">
            <a:solidFill>
              <a:schemeClr val="tx1"/>
            </a:solidFill>
          </a:endParaRPr>
        </a:p>
      </dgm:t>
    </dgm:pt>
    <dgm:pt modelId="{C4F1132E-D0CB-4507-8F60-3F54A22589CF}" type="parTrans" cxnId="{EDE04179-7BC0-4288-A127-3C65D781DD1F}">
      <dgm:prSet/>
      <dgm:spPr/>
      <dgm:t>
        <a:bodyPr/>
        <a:lstStyle/>
        <a:p>
          <a:endParaRPr lang="cs-CZ"/>
        </a:p>
      </dgm:t>
    </dgm:pt>
    <dgm:pt modelId="{38F159E7-24FF-45AC-B863-FECC8E2FBB99}" type="sibTrans" cxnId="{EDE04179-7BC0-4288-A127-3C65D781DD1F}">
      <dgm:prSet/>
      <dgm:spPr/>
      <dgm:t>
        <a:bodyPr/>
        <a:lstStyle/>
        <a:p>
          <a:endParaRPr lang="cs-CZ"/>
        </a:p>
      </dgm:t>
    </dgm:pt>
    <dgm:pt modelId="{380A16D9-32BA-4DF2-88BE-D042085E531B}">
      <dgm:prSet phldrT="[Text]" custT="1"/>
      <dgm:spPr/>
      <dgm:t>
        <a:bodyPr/>
        <a:lstStyle/>
        <a:p>
          <a:endParaRPr lang="cs-CZ" sz="2600" b="1" dirty="0">
            <a:solidFill>
              <a:schemeClr val="tx1"/>
            </a:solidFill>
          </a:endParaRPr>
        </a:p>
      </dgm:t>
    </dgm:pt>
    <dgm:pt modelId="{6CAFAB5D-43A2-43CF-8D6E-8E8E66B311D2}" type="parTrans" cxnId="{F6A3B618-63A8-49EF-A68D-7E3DBAFC8234}">
      <dgm:prSet/>
      <dgm:spPr/>
      <dgm:t>
        <a:bodyPr/>
        <a:lstStyle/>
        <a:p>
          <a:endParaRPr lang="cs-CZ"/>
        </a:p>
      </dgm:t>
    </dgm:pt>
    <dgm:pt modelId="{450D886B-EFD0-4535-81BC-0EFE0DE282EA}" type="sibTrans" cxnId="{F6A3B618-63A8-49EF-A68D-7E3DBAFC8234}">
      <dgm:prSet/>
      <dgm:spPr/>
      <dgm:t>
        <a:bodyPr/>
        <a:lstStyle/>
        <a:p>
          <a:endParaRPr lang="cs-CZ"/>
        </a:p>
      </dgm:t>
    </dgm:pt>
    <dgm:pt modelId="{563AFB80-92C9-4DE5-ACB2-0C2283C43D63}" type="pres">
      <dgm:prSet presAssocID="{060A40AE-6A74-49BB-9226-242B04CF26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FB4BB8-34C3-4C5D-BC41-7B49DC8C5A7C}" type="pres">
      <dgm:prSet presAssocID="{EA7517A8-251F-4D9A-922F-E6042BC55805}" presName="centerShape" presStyleLbl="node0" presStyleIdx="0" presStyleCnt="1"/>
      <dgm:spPr/>
      <dgm:t>
        <a:bodyPr/>
        <a:lstStyle/>
        <a:p>
          <a:endParaRPr lang="cs-CZ"/>
        </a:p>
      </dgm:t>
    </dgm:pt>
    <dgm:pt modelId="{32F0C83D-E7E1-42BB-9399-D41003C64CD1}" type="pres">
      <dgm:prSet presAssocID="{B0A65159-B0A7-4892-94C1-8A5B298B97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586DB8-E6F8-412F-A3E1-2E504449C13D}" type="pres">
      <dgm:prSet presAssocID="{B0A65159-B0A7-4892-94C1-8A5B298B97F6}" presName="dummy" presStyleCnt="0"/>
      <dgm:spPr/>
    </dgm:pt>
    <dgm:pt modelId="{92A13DCB-AC6D-4A91-8AB7-7B821610BBAB}" type="pres">
      <dgm:prSet presAssocID="{FBFC71EB-F080-4182-BD69-59DE8F3B0CC6}" presName="sibTrans" presStyleLbl="sibTrans2D1" presStyleIdx="0" presStyleCnt="3"/>
      <dgm:spPr/>
      <dgm:t>
        <a:bodyPr/>
        <a:lstStyle/>
        <a:p>
          <a:endParaRPr lang="cs-CZ"/>
        </a:p>
      </dgm:t>
    </dgm:pt>
    <dgm:pt modelId="{D5438054-0FAE-4553-8B2F-210A01CF3ABB}" type="pres">
      <dgm:prSet presAssocID="{380A16D9-32BA-4DF2-88BE-D042085E53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63B2DD-CE6C-4016-B9E1-BCD71E7B3F43}" type="pres">
      <dgm:prSet presAssocID="{380A16D9-32BA-4DF2-88BE-D042085E531B}" presName="dummy" presStyleCnt="0"/>
      <dgm:spPr/>
    </dgm:pt>
    <dgm:pt modelId="{FE76E445-9C6E-4A19-A166-C929A24C0546}" type="pres">
      <dgm:prSet presAssocID="{450D886B-EFD0-4535-81BC-0EFE0DE282EA}" presName="sibTrans" presStyleLbl="sibTrans2D1" presStyleIdx="1" presStyleCnt="3"/>
      <dgm:spPr/>
      <dgm:t>
        <a:bodyPr/>
        <a:lstStyle/>
        <a:p>
          <a:endParaRPr lang="cs-CZ"/>
        </a:p>
      </dgm:t>
    </dgm:pt>
    <dgm:pt modelId="{19CE68BC-C0E9-420E-975C-AA8D68C509D9}" type="pres">
      <dgm:prSet presAssocID="{F556F25D-A45B-4385-B04F-B429CFEB2C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D55877-631D-4C32-8BF7-249FE2576826}" type="pres">
      <dgm:prSet presAssocID="{F556F25D-A45B-4385-B04F-B429CFEB2CC8}" presName="dummy" presStyleCnt="0"/>
      <dgm:spPr/>
    </dgm:pt>
    <dgm:pt modelId="{5C91492E-25B5-4F9B-9143-8E4EB3543F0D}" type="pres">
      <dgm:prSet presAssocID="{38F159E7-24FF-45AC-B863-FECC8E2FBB99}" presName="sibTrans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198A35E4-435D-4B7B-9699-A3B14BE73CE9}" type="presOf" srcId="{38F159E7-24FF-45AC-B863-FECC8E2FBB99}" destId="{5C91492E-25B5-4F9B-9143-8E4EB3543F0D}" srcOrd="0" destOrd="0" presId="urn:microsoft.com/office/officeart/2005/8/layout/radial6"/>
    <dgm:cxn modelId="{655C3B31-7D71-4060-B116-78DB3D203009}" type="presOf" srcId="{F556F25D-A45B-4385-B04F-B429CFEB2CC8}" destId="{19CE68BC-C0E9-420E-975C-AA8D68C509D9}" srcOrd="0" destOrd="0" presId="urn:microsoft.com/office/officeart/2005/8/layout/radial6"/>
    <dgm:cxn modelId="{B331F30E-ADEB-4CA5-9F21-46B232C954AD}" type="presOf" srcId="{380A16D9-32BA-4DF2-88BE-D042085E531B}" destId="{D5438054-0FAE-4553-8B2F-210A01CF3ABB}" srcOrd="0" destOrd="0" presId="urn:microsoft.com/office/officeart/2005/8/layout/radial6"/>
    <dgm:cxn modelId="{6FBD4AFB-0A36-4EE2-9F15-7C41158E26F2}" type="presOf" srcId="{EA7517A8-251F-4D9A-922F-E6042BC55805}" destId="{79FB4BB8-34C3-4C5D-BC41-7B49DC8C5A7C}" srcOrd="0" destOrd="0" presId="urn:microsoft.com/office/officeart/2005/8/layout/radial6"/>
    <dgm:cxn modelId="{0BBEC426-EE08-4139-AF19-3B590BDFB779}" type="presOf" srcId="{450D886B-EFD0-4535-81BC-0EFE0DE282EA}" destId="{FE76E445-9C6E-4A19-A166-C929A24C0546}" srcOrd="0" destOrd="0" presId="urn:microsoft.com/office/officeart/2005/8/layout/radial6"/>
    <dgm:cxn modelId="{CD1F253E-F067-4561-8259-B54D98307426}" type="presOf" srcId="{B0A65159-B0A7-4892-94C1-8A5B298B97F6}" destId="{32F0C83D-E7E1-42BB-9399-D41003C64CD1}" srcOrd="0" destOrd="0" presId="urn:microsoft.com/office/officeart/2005/8/layout/radial6"/>
    <dgm:cxn modelId="{F6A3B618-63A8-49EF-A68D-7E3DBAFC8234}" srcId="{EA7517A8-251F-4D9A-922F-E6042BC55805}" destId="{380A16D9-32BA-4DF2-88BE-D042085E531B}" srcOrd="1" destOrd="0" parTransId="{6CAFAB5D-43A2-43CF-8D6E-8E8E66B311D2}" sibTransId="{450D886B-EFD0-4535-81BC-0EFE0DE282EA}"/>
    <dgm:cxn modelId="{EDE04179-7BC0-4288-A127-3C65D781DD1F}" srcId="{EA7517A8-251F-4D9A-922F-E6042BC55805}" destId="{F556F25D-A45B-4385-B04F-B429CFEB2CC8}" srcOrd="2" destOrd="0" parTransId="{C4F1132E-D0CB-4507-8F60-3F54A22589CF}" sibTransId="{38F159E7-24FF-45AC-B863-FECC8E2FBB99}"/>
    <dgm:cxn modelId="{87E296C6-E620-4728-A2DB-F6FDD088AA5F}" type="presOf" srcId="{060A40AE-6A74-49BB-9226-242B04CF2636}" destId="{563AFB80-92C9-4DE5-ACB2-0C2283C43D63}" srcOrd="0" destOrd="0" presId="urn:microsoft.com/office/officeart/2005/8/layout/radial6"/>
    <dgm:cxn modelId="{AD785ED6-F405-4209-9429-5784E5A4596F}" srcId="{060A40AE-6A74-49BB-9226-242B04CF2636}" destId="{EA7517A8-251F-4D9A-922F-E6042BC55805}" srcOrd="0" destOrd="0" parTransId="{C34C54DE-17DC-4EAC-9C3A-9130E69F8EF1}" sibTransId="{A5C51BB1-B039-41A9-BECC-79744F06C3F4}"/>
    <dgm:cxn modelId="{C7DCD058-66E6-4A94-AAF8-07FEF873B17E}" srcId="{EA7517A8-251F-4D9A-922F-E6042BC55805}" destId="{B0A65159-B0A7-4892-94C1-8A5B298B97F6}" srcOrd="0" destOrd="0" parTransId="{231646DA-C5C6-4DFD-B33E-FD5E41E510E1}" sibTransId="{FBFC71EB-F080-4182-BD69-59DE8F3B0CC6}"/>
    <dgm:cxn modelId="{2A9B0E26-579D-4B69-AB42-AB51C9467ABF}" type="presOf" srcId="{FBFC71EB-F080-4182-BD69-59DE8F3B0CC6}" destId="{92A13DCB-AC6D-4A91-8AB7-7B821610BBAB}" srcOrd="0" destOrd="0" presId="urn:microsoft.com/office/officeart/2005/8/layout/radial6"/>
    <dgm:cxn modelId="{4FFDD0CC-E047-4750-83D4-035A86E9F6F9}" type="presParOf" srcId="{563AFB80-92C9-4DE5-ACB2-0C2283C43D63}" destId="{79FB4BB8-34C3-4C5D-BC41-7B49DC8C5A7C}" srcOrd="0" destOrd="0" presId="urn:microsoft.com/office/officeart/2005/8/layout/radial6"/>
    <dgm:cxn modelId="{74C668ED-F598-4EB0-91F7-7565BF9FBAA3}" type="presParOf" srcId="{563AFB80-92C9-4DE5-ACB2-0C2283C43D63}" destId="{32F0C83D-E7E1-42BB-9399-D41003C64CD1}" srcOrd="1" destOrd="0" presId="urn:microsoft.com/office/officeart/2005/8/layout/radial6"/>
    <dgm:cxn modelId="{7F1438D9-B732-4C98-AB7C-B8B61E1C94E2}" type="presParOf" srcId="{563AFB80-92C9-4DE5-ACB2-0C2283C43D63}" destId="{87586DB8-E6F8-412F-A3E1-2E504449C13D}" srcOrd="2" destOrd="0" presId="urn:microsoft.com/office/officeart/2005/8/layout/radial6"/>
    <dgm:cxn modelId="{3341904E-AA46-4037-8044-E522D8586CC0}" type="presParOf" srcId="{563AFB80-92C9-4DE5-ACB2-0C2283C43D63}" destId="{92A13DCB-AC6D-4A91-8AB7-7B821610BBAB}" srcOrd="3" destOrd="0" presId="urn:microsoft.com/office/officeart/2005/8/layout/radial6"/>
    <dgm:cxn modelId="{263DC4DD-7A5A-4366-B9A7-C31E93B8363A}" type="presParOf" srcId="{563AFB80-92C9-4DE5-ACB2-0C2283C43D63}" destId="{D5438054-0FAE-4553-8B2F-210A01CF3ABB}" srcOrd="4" destOrd="0" presId="urn:microsoft.com/office/officeart/2005/8/layout/radial6"/>
    <dgm:cxn modelId="{9DAF2D82-D12F-4A87-A94B-6F219E355F00}" type="presParOf" srcId="{563AFB80-92C9-4DE5-ACB2-0C2283C43D63}" destId="{4C63B2DD-CE6C-4016-B9E1-BCD71E7B3F43}" srcOrd="5" destOrd="0" presId="urn:microsoft.com/office/officeart/2005/8/layout/radial6"/>
    <dgm:cxn modelId="{49C69F3A-B701-4BD2-8679-8245E97FE2FC}" type="presParOf" srcId="{563AFB80-92C9-4DE5-ACB2-0C2283C43D63}" destId="{FE76E445-9C6E-4A19-A166-C929A24C0546}" srcOrd="6" destOrd="0" presId="urn:microsoft.com/office/officeart/2005/8/layout/radial6"/>
    <dgm:cxn modelId="{75F15B84-029C-41EF-B617-53A6BE977074}" type="presParOf" srcId="{563AFB80-92C9-4DE5-ACB2-0C2283C43D63}" destId="{19CE68BC-C0E9-420E-975C-AA8D68C509D9}" srcOrd="7" destOrd="0" presId="urn:microsoft.com/office/officeart/2005/8/layout/radial6"/>
    <dgm:cxn modelId="{7915B46D-7764-4E33-9810-81ACD9C9B41A}" type="presParOf" srcId="{563AFB80-92C9-4DE5-ACB2-0C2283C43D63}" destId="{5FD55877-631D-4C32-8BF7-249FE2576826}" srcOrd="8" destOrd="0" presId="urn:microsoft.com/office/officeart/2005/8/layout/radial6"/>
    <dgm:cxn modelId="{3BF82435-A2E5-462B-B557-9047B855DF58}" type="presParOf" srcId="{563AFB80-92C9-4DE5-ACB2-0C2283C43D63}" destId="{5C91492E-25B5-4F9B-9143-8E4EB3543F0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3B02F-4374-46F5-98E7-48167A7F4763}" type="doc">
      <dgm:prSet loTypeId="urn:microsoft.com/office/officeart/2005/8/layout/venn1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D9730A1-6B86-4953-8216-7FDB51B9A540}">
      <dgm:prSet phldrT="[Text]" custT="1"/>
      <dgm:spPr>
        <a:xfrm>
          <a:off x="1629283" y="36665"/>
          <a:ext cx="1458849" cy="1458849"/>
        </a:xfrm>
      </dgm:spPr>
      <dgm:t>
        <a:bodyPr/>
        <a:lstStyle/>
        <a:p>
          <a:r>
            <a:rPr lang="cs-CZ" sz="2400" b="1" smtClean="0">
              <a:latin typeface="+mn-lt"/>
              <a:ea typeface="+mn-ea"/>
              <a:cs typeface="Times New Roman" panose="02020603050405020304" pitchFamily="18" charset="0"/>
            </a:rPr>
            <a:t>RÁDCI</a:t>
          </a:r>
          <a:endParaRPr lang="cs-CZ" sz="24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96DB488-1BA5-4074-8E61-94D8A39064B9}" type="parTrans" cxnId="{FDF58CDB-1462-4834-B0BE-8CA9881EC11E}">
      <dgm:prSet/>
      <dgm:spPr/>
      <dgm:t>
        <a:bodyPr/>
        <a:lstStyle/>
        <a:p>
          <a:endParaRPr lang="cs-CZ"/>
        </a:p>
      </dgm:t>
    </dgm:pt>
    <dgm:pt modelId="{5468E5AB-54D1-4A4F-A244-69B38981E30A}" type="sibTrans" cxnId="{FDF58CDB-1462-4834-B0BE-8CA9881EC11E}">
      <dgm:prSet/>
      <dgm:spPr/>
      <dgm:t>
        <a:bodyPr/>
        <a:lstStyle/>
        <a:p>
          <a:endParaRPr lang="cs-CZ"/>
        </a:p>
      </dgm:t>
    </dgm:pt>
    <dgm:pt modelId="{5D5D8E96-C34C-4C84-8B49-16AFD1FBD5B4}">
      <dgm:prSet phldrT="[Text]" custT="1"/>
      <dgm:spPr>
        <a:xfrm>
          <a:off x="2155684" y="942173"/>
          <a:ext cx="1458849" cy="1458849"/>
        </a:xfrm>
      </dgm:spPr>
      <dgm:t>
        <a:bodyPr/>
        <a:lstStyle/>
        <a:p>
          <a:r>
            <a:rPr lang="cs-CZ" sz="2400" b="1" smtClean="0">
              <a:latin typeface="+mj-lt"/>
              <a:ea typeface="+mn-ea"/>
              <a:cs typeface="Times New Roman" panose="02020603050405020304" pitchFamily="18" charset="0"/>
            </a:rPr>
            <a:t>SLUŽEB-NÍCI</a:t>
          </a:r>
          <a:endParaRPr lang="cs-CZ" sz="2400" b="1" dirty="0">
            <a:latin typeface="+mj-lt"/>
            <a:ea typeface="+mn-ea"/>
            <a:cs typeface="Times New Roman" panose="02020603050405020304" pitchFamily="18" charset="0"/>
          </a:endParaRPr>
        </a:p>
      </dgm:t>
    </dgm:pt>
    <dgm:pt modelId="{29FA595A-5AEB-4E2E-9315-28813DCF817E}" type="parTrans" cxnId="{28A6ABA1-2994-445A-AC89-39DCD2746A11}">
      <dgm:prSet/>
      <dgm:spPr/>
      <dgm:t>
        <a:bodyPr/>
        <a:lstStyle/>
        <a:p>
          <a:endParaRPr lang="cs-CZ"/>
        </a:p>
      </dgm:t>
    </dgm:pt>
    <dgm:pt modelId="{A1BBE83C-6E46-47F3-9F4F-37A0A0FEB6BA}" type="sibTrans" cxnId="{28A6ABA1-2994-445A-AC89-39DCD2746A11}">
      <dgm:prSet/>
      <dgm:spPr/>
      <dgm:t>
        <a:bodyPr/>
        <a:lstStyle/>
        <a:p>
          <a:endParaRPr lang="cs-CZ"/>
        </a:p>
      </dgm:t>
    </dgm:pt>
    <dgm:pt modelId="{FC3ED678-F2C6-46AE-B875-131217538785}">
      <dgm:prSet phldrT="[Text]" custT="1"/>
      <dgm:spPr>
        <a:xfrm>
          <a:off x="1102881" y="942173"/>
          <a:ext cx="1458849" cy="1458849"/>
        </a:xfrm>
      </dgm:spPr>
      <dgm:t>
        <a:bodyPr/>
        <a:lstStyle/>
        <a:p>
          <a:r>
            <a:rPr lang="cs-CZ" sz="2400" b="1" smtClean="0">
              <a:latin typeface="+mn-lt"/>
              <a:ea typeface="+mn-ea"/>
              <a:cs typeface="Times New Roman" panose="02020603050405020304" pitchFamily="18" charset="0"/>
            </a:rPr>
            <a:t>ÚŘEDNÍCI</a:t>
          </a:r>
          <a:endParaRPr lang="cs-CZ" sz="2400" b="1" dirty="0">
            <a:latin typeface="+mn-lt"/>
            <a:ea typeface="+mn-ea"/>
            <a:cs typeface="Times New Roman" panose="02020603050405020304" pitchFamily="18" charset="0"/>
          </a:endParaRPr>
        </a:p>
      </dgm:t>
    </dgm:pt>
    <dgm:pt modelId="{C40FBE2C-96BA-4071-9BF3-D3D1FB2AED1F}" type="parTrans" cxnId="{CF937FE1-1D73-4115-B927-5B4E041CF154}">
      <dgm:prSet/>
      <dgm:spPr/>
      <dgm:t>
        <a:bodyPr/>
        <a:lstStyle/>
        <a:p>
          <a:endParaRPr lang="cs-CZ"/>
        </a:p>
      </dgm:t>
    </dgm:pt>
    <dgm:pt modelId="{969E8A54-5016-48AC-9CD7-95FC50537C9F}" type="sibTrans" cxnId="{CF937FE1-1D73-4115-B927-5B4E041CF154}">
      <dgm:prSet/>
      <dgm:spPr/>
      <dgm:t>
        <a:bodyPr/>
        <a:lstStyle/>
        <a:p>
          <a:endParaRPr lang="cs-CZ"/>
        </a:p>
      </dgm:t>
    </dgm:pt>
    <dgm:pt modelId="{277F0B7F-0471-4114-8BB1-88D07379AAAF}" type="pres">
      <dgm:prSet presAssocID="{9C43B02F-4374-46F5-98E7-48167A7F47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602EA3-7C4D-4133-800B-F193FFCCED55}" type="pres">
      <dgm:prSet presAssocID="{2D9730A1-6B86-4953-8216-7FDB51B9A540}" presName="circ1" presStyleLbl="vennNode1" presStyleIdx="0" presStyleCnt="3" custLinFactNeighborY="430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5AB7F47A-FB36-4B24-A4E9-FDCA7D35EC4F}" type="pres">
      <dgm:prSet presAssocID="{2D9730A1-6B86-4953-8216-7FDB51B9A5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88C4C3-0139-4F69-B1E5-75C7EAD08646}" type="pres">
      <dgm:prSet presAssocID="{5D5D8E96-C34C-4C84-8B49-16AFD1FBD5B4}" presName="circ2" presStyleLbl="vennNode1" presStyleIdx="1" presStyleCnt="3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416D661A-9179-4E3A-9BC3-03E7FE0610ED}" type="pres">
      <dgm:prSet presAssocID="{5D5D8E96-C34C-4C84-8B49-16AFD1FBD5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CA6869-A713-4F92-9695-C76FFAA15555}" type="pres">
      <dgm:prSet presAssocID="{FC3ED678-F2C6-46AE-B875-131217538785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4B549B8D-6B71-466E-893E-635AAAF43F37}" type="pres">
      <dgm:prSet presAssocID="{FC3ED678-F2C6-46AE-B875-1312175387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F58CDB-1462-4834-B0BE-8CA9881EC11E}" srcId="{9C43B02F-4374-46F5-98E7-48167A7F4763}" destId="{2D9730A1-6B86-4953-8216-7FDB51B9A540}" srcOrd="0" destOrd="0" parTransId="{596DB488-1BA5-4074-8E61-94D8A39064B9}" sibTransId="{5468E5AB-54D1-4A4F-A244-69B38981E30A}"/>
    <dgm:cxn modelId="{D9DD0227-D132-40C2-ADDC-F96DB6923E33}" type="presOf" srcId="{9C43B02F-4374-46F5-98E7-48167A7F4763}" destId="{277F0B7F-0471-4114-8BB1-88D07379AAAF}" srcOrd="0" destOrd="0" presId="urn:microsoft.com/office/officeart/2005/8/layout/venn1"/>
    <dgm:cxn modelId="{CF937FE1-1D73-4115-B927-5B4E041CF154}" srcId="{9C43B02F-4374-46F5-98E7-48167A7F4763}" destId="{FC3ED678-F2C6-46AE-B875-131217538785}" srcOrd="2" destOrd="0" parTransId="{C40FBE2C-96BA-4071-9BF3-D3D1FB2AED1F}" sibTransId="{969E8A54-5016-48AC-9CD7-95FC50537C9F}"/>
    <dgm:cxn modelId="{4FECFB33-F7DF-4AD2-A275-5BE134C042B2}" type="presOf" srcId="{5D5D8E96-C34C-4C84-8B49-16AFD1FBD5B4}" destId="{A988C4C3-0139-4F69-B1E5-75C7EAD08646}" srcOrd="0" destOrd="0" presId="urn:microsoft.com/office/officeart/2005/8/layout/venn1"/>
    <dgm:cxn modelId="{FAA6039E-F1E5-4A41-924E-4071647B36E3}" type="presOf" srcId="{FC3ED678-F2C6-46AE-B875-131217538785}" destId="{2FCA6869-A713-4F92-9695-C76FFAA15555}" srcOrd="0" destOrd="0" presId="urn:microsoft.com/office/officeart/2005/8/layout/venn1"/>
    <dgm:cxn modelId="{EDBC6803-5703-4081-903A-74525E4BB694}" type="presOf" srcId="{5D5D8E96-C34C-4C84-8B49-16AFD1FBD5B4}" destId="{416D661A-9179-4E3A-9BC3-03E7FE0610ED}" srcOrd="1" destOrd="0" presId="urn:microsoft.com/office/officeart/2005/8/layout/venn1"/>
    <dgm:cxn modelId="{38E86B84-C2A6-4400-ADEC-B7242911873D}" type="presOf" srcId="{2D9730A1-6B86-4953-8216-7FDB51B9A540}" destId="{42602EA3-7C4D-4133-800B-F193FFCCED55}" srcOrd="0" destOrd="0" presId="urn:microsoft.com/office/officeart/2005/8/layout/venn1"/>
    <dgm:cxn modelId="{4A36AE05-428B-4228-AFF4-B064DA90B5E2}" type="presOf" srcId="{FC3ED678-F2C6-46AE-B875-131217538785}" destId="{4B549B8D-6B71-466E-893E-635AAAF43F37}" srcOrd="1" destOrd="0" presId="urn:microsoft.com/office/officeart/2005/8/layout/venn1"/>
    <dgm:cxn modelId="{28A6ABA1-2994-445A-AC89-39DCD2746A11}" srcId="{9C43B02F-4374-46F5-98E7-48167A7F4763}" destId="{5D5D8E96-C34C-4C84-8B49-16AFD1FBD5B4}" srcOrd="1" destOrd="0" parTransId="{29FA595A-5AEB-4E2E-9315-28813DCF817E}" sibTransId="{A1BBE83C-6E46-47F3-9F4F-37A0A0FEB6BA}"/>
    <dgm:cxn modelId="{EEF778BB-51CD-4475-ACA4-E01976E54309}" type="presOf" srcId="{2D9730A1-6B86-4953-8216-7FDB51B9A540}" destId="{5AB7F47A-FB36-4B24-A4E9-FDCA7D35EC4F}" srcOrd="1" destOrd="0" presId="urn:microsoft.com/office/officeart/2005/8/layout/venn1"/>
    <dgm:cxn modelId="{2B427039-76E4-427F-8055-51581C795703}" type="presParOf" srcId="{277F0B7F-0471-4114-8BB1-88D07379AAAF}" destId="{42602EA3-7C4D-4133-800B-F193FFCCED55}" srcOrd="0" destOrd="0" presId="urn:microsoft.com/office/officeart/2005/8/layout/venn1"/>
    <dgm:cxn modelId="{421C2D67-F333-43F0-896F-B308FFA40D31}" type="presParOf" srcId="{277F0B7F-0471-4114-8BB1-88D07379AAAF}" destId="{5AB7F47A-FB36-4B24-A4E9-FDCA7D35EC4F}" srcOrd="1" destOrd="0" presId="urn:microsoft.com/office/officeart/2005/8/layout/venn1"/>
    <dgm:cxn modelId="{532D9230-296E-41B6-9E28-E737B1C25785}" type="presParOf" srcId="{277F0B7F-0471-4114-8BB1-88D07379AAAF}" destId="{A988C4C3-0139-4F69-B1E5-75C7EAD08646}" srcOrd="2" destOrd="0" presId="urn:microsoft.com/office/officeart/2005/8/layout/venn1"/>
    <dgm:cxn modelId="{1FE4055A-43DE-4877-A22C-B3172EC94FA6}" type="presParOf" srcId="{277F0B7F-0471-4114-8BB1-88D07379AAAF}" destId="{416D661A-9179-4E3A-9BC3-03E7FE0610ED}" srcOrd="3" destOrd="0" presId="urn:microsoft.com/office/officeart/2005/8/layout/venn1"/>
    <dgm:cxn modelId="{3F1BD4E3-149C-4B4C-AFDC-132C74623FE2}" type="presParOf" srcId="{277F0B7F-0471-4114-8BB1-88D07379AAAF}" destId="{2FCA6869-A713-4F92-9695-C76FFAA15555}" srcOrd="4" destOrd="0" presId="urn:microsoft.com/office/officeart/2005/8/layout/venn1"/>
    <dgm:cxn modelId="{1EF55B3F-DB75-44E2-8011-E8428C4BFDC8}" type="presParOf" srcId="{277F0B7F-0471-4114-8BB1-88D07379AAAF}" destId="{4B549B8D-6B71-466E-893E-635AAAF43F37}" srcOrd="5" destOrd="0" presId="urn:microsoft.com/office/officeart/2005/8/layout/venn1"/>
  </dgm:cxnLst>
  <dgm:bg/>
  <dgm:whole>
    <a:ln w="254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1492E-25B5-4F9B-9143-8E4EB3543F0D}">
      <dsp:nvSpPr>
        <dsp:cNvPr id="0" name=""/>
        <dsp:cNvSpPr/>
      </dsp:nvSpPr>
      <dsp:spPr>
        <a:xfrm>
          <a:off x="1313234" y="734134"/>
          <a:ext cx="4891985" cy="489198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2">
                <a:hueOff val="-165654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4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4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76E445-9C6E-4A19-A166-C929A24C0546}">
      <dsp:nvSpPr>
        <dsp:cNvPr id="0" name=""/>
        <dsp:cNvSpPr/>
      </dsp:nvSpPr>
      <dsp:spPr>
        <a:xfrm>
          <a:off x="1313234" y="734134"/>
          <a:ext cx="4891985" cy="489198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2">
                <a:hueOff val="-82827"/>
                <a:satOff val="-27168"/>
                <a:lumOff val="-99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2827"/>
                <a:satOff val="-27168"/>
                <a:lumOff val="-99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2827"/>
                <a:satOff val="-27168"/>
                <a:lumOff val="-99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A13DCB-AC6D-4A91-8AB7-7B821610BBAB}">
      <dsp:nvSpPr>
        <dsp:cNvPr id="0" name=""/>
        <dsp:cNvSpPr/>
      </dsp:nvSpPr>
      <dsp:spPr>
        <a:xfrm>
          <a:off x="1313234" y="734134"/>
          <a:ext cx="4891985" cy="489198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FB4BB8-34C3-4C5D-BC41-7B49DC8C5A7C}">
      <dsp:nvSpPr>
        <dsp:cNvPr id="0" name=""/>
        <dsp:cNvSpPr/>
      </dsp:nvSpPr>
      <dsp:spPr>
        <a:xfrm>
          <a:off x="2634028" y="2054928"/>
          <a:ext cx="2250396" cy="22503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b="1" kern="1200" dirty="0" smtClean="0">
              <a:solidFill>
                <a:schemeClr val="tx1"/>
              </a:solidFill>
            </a:rPr>
            <a:t>„STÁT“</a:t>
          </a:r>
          <a:endParaRPr lang="cs-CZ" sz="3700" b="1" kern="1200" dirty="0">
            <a:solidFill>
              <a:schemeClr val="tx1"/>
            </a:solidFill>
          </a:endParaRPr>
        </a:p>
      </dsp:txBody>
      <dsp:txXfrm>
        <a:off x="2963591" y="2384491"/>
        <a:ext cx="1591270" cy="1591270"/>
      </dsp:txXfrm>
    </dsp:sp>
    <dsp:sp modelId="{32F0C83D-E7E1-42BB-9399-D41003C64CD1}">
      <dsp:nvSpPr>
        <dsp:cNvPr id="0" name=""/>
        <dsp:cNvSpPr/>
      </dsp:nvSpPr>
      <dsp:spPr>
        <a:xfrm>
          <a:off x="2971588" y="3205"/>
          <a:ext cx="1575277" cy="1575277"/>
        </a:xfrm>
        <a:prstGeom prst="ellipse">
          <a:avLst/>
        </a:prstGeom>
        <a:solidFill>
          <a:srgbClr val="4D7D99"/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 dirty="0"/>
        </a:p>
      </dsp:txBody>
      <dsp:txXfrm>
        <a:off x="3202282" y="233899"/>
        <a:ext cx="1113889" cy="1113889"/>
      </dsp:txXfrm>
    </dsp:sp>
    <dsp:sp modelId="{D5438054-0FAE-4553-8B2F-210A01CF3ABB}">
      <dsp:nvSpPr>
        <dsp:cNvPr id="0" name=""/>
        <dsp:cNvSpPr/>
      </dsp:nvSpPr>
      <dsp:spPr>
        <a:xfrm>
          <a:off x="5040767" y="3587129"/>
          <a:ext cx="1575277" cy="1575277"/>
        </a:xfrm>
        <a:prstGeom prst="ellipse">
          <a:avLst/>
        </a:prstGeom>
        <a:gradFill rotWithShape="0">
          <a:gsLst>
            <a:gs pos="0">
              <a:schemeClr val="accent2">
                <a:hueOff val="-82827"/>
                <a:satOff val="-27168"/>
                <a:lumOff val="-99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2827"/>
                <a:satOff val="-27168"/>
                <a:lumOff val="-99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2827"/>
                <a:satOff val="-27168"/>
                <a:lumOff val="-99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b="1" kern="1200" dirty="0">
            <a:solidFill>
              <a:schemeClr val="tx1"/>
            </a:solidFill>
          </a:endParaRPr>
        </a:p>
      </dsp:txBody>
      <dsp:txXfrm>
        <a:off x="5271461" y="3817823"/>
        <a:ext cx="1113889" cy="1113889"/>
      </dsp:txXfrm>
    </dsp:sp>
    <dsp:sp modelId="{19CE68BC-C0E9-420E-975C-AA8D68C509D9}">
      <dsp:nvSpPr>
        <dsp:cNvPr id="0" name=""/>
        <dsp:cNvSpPr/>
      </dsp:nvSpPr>
      <dsp:spPr>
        <a:xfrm>
          <a:off x="902408" y="3587129"/>
          <a:ext cx="1575277" cy="1575277"/>
        </a:xfrm>
        <a:prstGeom prst="ellipse">
          <a:avLst/>
        </a:prstGeom>
        <a:gradFill rotWithShape="0">
          <a:gsLst>
            <a:gs pos="0">
              <a:schemeClr val="accent2">
                <a:hueOff val="-165654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4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4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>
              <a:solidFill>
                <a:schemeClr val="tx1"/>
              </a:solidFill>
            </a:rPr>
            <a:t>DVŮR</a:t>
          </a:r>
          <a:endParaRPr lang="cs-CZ" sz="2600" b="1" kern="1200" dirty="0">
            <a:solidFill>
              <a:schemeClr val="tx1"/>
            </a:solidFill>
          </a:endParaRPr>
        </a:p>
      </dsp:txBody>
      <dsp:txXfrm>
        <a:off x="1133102" y="3817823"/>
        <a:ext cx="1113889" cy="1113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02EA3-7C4D-4133-800B-F193FFCCED55}">
      <dsp:nvSpPr>
        <dsp:cNvPr id="0" name=""/>
        <dsp:cNvSpPr/>
      </dsp:nvSpPr>
      <dsp:spPr>
        <a:xfrm>
          <a:off x="1860074" y="71243"/>
          <a:ext cx="2834639" cy="28346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latin typeface="+mn-lt"/>
              <a:ea typeface="+mn-ea"/>
              <a:cs typeface="Times New Roman" panose="02020603050405020304" pitchFamily="18" charset="0"/>
            </a:rPr>
            <a:t>RÁDCI</a:t>
          </a:r>
          <a:endParaRPr lang="cs-CZ" sz="2400" b="1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238026" y="567305"/>
        <a:ext cx="2078735" cy="1275587"/>
      </dsp:txXfrm>
    </dsp:sp>
    <dsp:sp modelId="{A988C4C3-0139-4F69-B1E5-75C7EAD08646}">
      <dsp:nvSpPr>
        <dsp:cNvPr id="0" name=""/>
        <dsp:cNvSpPr/>
      </dsp:nvSpPr>
      <dsp:spPr>
        <a:xfrm>
          <a:off x="2882906" y="1830704"/>
          <a:ext cx="2834639" cy="28346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latin typeface="+mj-lt"/>
              <a:ea typeface="+mn-ea"/>
              <a:cs typeface="Times New Roman" panose="02020603050405020304" pitchFamily="18" charset="0"/>
            </a:rPr>
            <a:t>SLUŽEB-NÍCI</a:t>
          </a:r>
          <a:endParaRPr lang="cs-CZ" sz="2400" b="1" kern="1200" dirty="0"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749833" y="2562986"/>
        <a:ext cx="1700783" cy="1559051"/>
      </dsp:txXfrm>
    </dsp:sp>
    <dsp:sp modelId="{2FCA6869-A713-4F92-9695-C76FFAA15555}">
      <dsp:nvSpPr>
        <dsp:cNvPr id="0" name=""/>
        <dsp:cNvSpPr/>
      </dsp:nvSpPr>
      <dsp:spPr>
        <a:xfrm>
          <a:off x="837241" y="1830704"/>
          <a:ext cx="2834639" cy="283463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smtClean="0">
              <a:latin typeface="+mn-lt"/>
              <a:ea typeface="+mn-ea"/>
              <a:cs typeface="Times New Roman" panose="02020603050405020304" pitchFamily="18" charset="0"/>
            </a:rPr>
            <a:t>ÚŘEDNÍCI</a:t>
          </a:r>
          <a:endParaRPr lang="cs-CZ" sz="2400" b="1" kern="1200" dirty="0"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1104170" y="2562986"/>
        <a:ext cx="1700783" cy="1559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A5072B18-68D6-4605-8FDE-2F1B522F5CF8}" type="datetimeFigureOut">
              <a:rPr lang="cs-CZ" smtClean="0"/>
              <a:t>18. 3. 2018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6500"/>
            <a:ext cx="57912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1736B020-020B-4E2F-BE8A-BDDB029DD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Právní</a:t>
            </a:r>
            <a:r>
              <a:rPr lang="cs-CZ" baseline="0" dirty="0" smtClean="0"/>
              <a:t> kultura (Knapp) – způsob aplikace práva, formy práva, kvalita normativního řádu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2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7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Hlaváček</a:t>
            </a:r>
          </a:p>
          <a:p>
            <a:r>
              <a:rPr lang="cs-CZ" dirty="0" smtClean="0"/>
              <a:t>Centrum</a:t>
            </a:r>
            <a:r>
              <a:rPr lang="cs-CZ" baseline="0" dirty="0" smtClean="0"/>
              <a:t> Dvory a rezidence HÚ AV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23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P.:</a:t>
            </a:r>
          </a:p>
          <a:p>
            <a:r>
              <a:rPr lang="cs-CZ" dirty="0" smtClean="0"/>
              <a:t>nastolení Břetislava 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1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L.: </a:t>
            </a:r>
          </a:p>
          <a:p>
            <a:r>
              <a:rPr lang="cs-CZ" baseline="0" dirty="0" err="1" smtClean="0"/>
              <a:t>Moraw</a:t>
            </a:r>
            <a:r>
              <a:rPr lang="cs-CZ" baseline="0" dirty="0" smtClean="0"/>
              <a:t> – Karel IV.</a:t>
            </a:r>
          </a:p>
          <a:p>
            <a:r>
              <a:rPr lang="cs-CZ" baseline="0" dirty="0" smtClean="0"/>
              <a:t>Hlaváček – Václav IV.</a:t>
            </a:r>
          </a:p>
          <a:p>
            <a:r>
              <a:rPr lang="cs-CZ" baseline="0" dirty="0" smtClean="0"/>
              <a:t>Macek – Jagellonci</a:t>
            </a:r>
          </a:p>
          <a:p>
            <a:r>
              <a:rPr lang="cs-CZ" baseline="0" dirty="0" err="1" smtClean="0"/>
              <a:t>Fliedr</a:t>
            </a:r>
            <a:r>
              <a:rPr lang="cs-CZ" baseline="0" dirty="0" smtClean="0"/>
              <a:t> - Habsburkové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66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L.:</a:t>
            </a:r>
          </a:p>
          <a:p>
            <a:r>
              <a:rPr lang="cs-CZ" dirty="0" smtClean="0"/>
              <a:t>Sborníky Česká národní rada (</a:t>
            </a:r>
            <a:r>
              <a:rPr lang="cs-CZ" dirty="0" err="1" smtClean="0"/>
              <a:t>ed</a:t>
            </a:r>
            <a:r>
              <a:rPr lang="cs-CZ" dirty="0" smtClean="0"/>
              <a:t>. Vaněček),</a:t>
            </a:r>
            <a:r>
              <a:rPr lang="cs-CZ" baseline="0" dirty="0" smtClean="0"/>
              <a:t> Sejm </a:t>
            </a:r>
            <a:r>
              <a:rPr lang="cs-CZ" baseline="0" dirty="0" err="1" smtClean="0"/>
              <a:t>Czeski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ed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Ptak</a:t>
            </a:r>
            <a:r>
              <a:rPr lang="cs-CZ" baseline="0" dirty="0" smtClean="0"/>
              <a:t>) </a:t>
            </a:r>
            <a:endParaRPr lang="cs-CZ" dirty="0" smtClean="0"/>
          </a:p>
          <a:p>
            <a:r>
              <a:rPr lang="cs-CZ" dirty="0" smtClean="0"/>
              <a:t>PRAXE (</a:t>
            </a:r>
            <a:r>
              <a:rPr lang="cs-CZ" dirty="0" err="1" smtClean="0"/>
              <a:t>Wihoda</a:t>
            </a:r>
            <a:r>
              <a:rPr lang="cs-CZ" dirty="0" smtClean="0"/>
              <a:t>, Malý): </a:t>
            </a:r>
          </a:p>
          <a:p>
            <a:pPr marL="177142" indent="-177142">
              <a:buFontTx/>
              <a:buChar char="-"/>
            </a:pPr>
            <a:r>
              <a:rPr lang="cs-CZ" dirty="0" smtClean="0"/>
              <a:t>vyvraždění</a:t>
            </a:r>
            <a:r>
              <a:rPr lang="cs-CZ" baseline="0" dirty="0" smtClean="0"/>
              <a:t> Slavníkovců</a:t>
            </a:r>
          </a:p>
          <a:p>
            <a:pPr marL="177142" indent="-177142">
              <a:buFontTx/>
              <a:buChar char="-"/>
            </a:pPr>
            <a:r>
              <a:rPr lang="cs-CZ" baseline="0" dirty="0" smtClean="0"/>
              <a:t>vyhnání Boleslava III.</a:t>
            </a:r>
          </a:p>
          <a:p>
            <a:pPr marL="177142" indent="-177142">
              <a:buFontTx/>
              <a:buChar char="-"/>
            </a:pPr>
            <a:r>
              <a:rPr lang="cs-CZ" dirty="0" smtClean="0"/>
              <a:t>investitura Vladivoje </a:t>
            </a:r>
          </a:p>
          <a:p>
            <a:r>
              <a:rPr lang="cs-CZ" dirty="0" smtClean="0"/>
              <a:t>- bis. volba Lance</a:t>
            </a:r>
          </a:p>
          <a:p>
            <a:r>
              <a:rPr lang="cs-CZ" dirty="0" smtClean="0"/>
              <a:t>- voj. výprava krále Vladislava do Itálie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Maiestas</a:t>
            </a:r>
            <a:r>
              <a:rPr lang="cs-CZ" dirty="0" smtClean="0"/>
              <a:t> Carolina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06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072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09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3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4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223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56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0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L.:</a:t>
            </a:r>
          </a:p>
          <a:p>
            <a:r>
              <a:rPr lang="cs-CZ" dirty="0" smtClean="0"/>
              <a:t>Hoffmann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11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837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91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03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L.:</a:t>
            </a:r>
          </a:p>
          <a:p>
            <a:r>
              <a:rPr lang="cs-CZ" dirty="0" smtClean="0"/>
              <a:t>Krofta</a:t>
            </a:r>
          </a:p>
          <a:p>
            <a:r>
              <a:rPr lang="cs-CZ" dirty="0" smtClean="0"/>
              <a:t>Hanzal</a:t>
            </a:r>
          </a:p>
          <a:p>
            <a:r>
              <a:rPr lang="cs-CZ" dirty="0" smtClean="0"/>
              <a:t>Černý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311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L.: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Rieger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2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96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L.:</a:t>
            </a:r>
          </a:p>
          <a:p>
            <a:r>
              <a:rPr lang="cs-CZ" dirty="0" smtClean="0"/>
              <a:t>GG (heslo „</a:t>
            </a:r>
            <a:r>
              <a:rPr lang="cs-CZ" dirty="0" err="1" smtClean="0"/>
              <a:t>Staat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Brunner – Land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Herrschaft</a:t>
            </a:r>
            <a:endParaRPr lang="cs-CZ" dirty="0" smtClean="0"/>
          </a:p>
          <a:p>
            <a:r>
              <a:rPr lang="cs-CZ" dirty="0" err="1" smtClean="0"/>
              <a:t>Graus</a:t>
            </a:r>
            <a:r>
              <a:rPr lang="cs-CZ" dirty="0" smtClean="0"/>
              <a:t> – </a:t>
            </a:r>
            <a:r>
              <a:rPr lang="cs-CZ" dirty="0" err="1" smtClean="0"/>
              <a:t>Verfassungsgeschichte</a:t>
            </a:r>
            <a:r>
              <a:rPr lang="cs-CZ" baseline="0" dirty="0" smtClean="0"/>
              <a:t> des </a:t>
            </a:r>
            <a:r>
              <a:rPr lang="cs-CZ" baseline="0" dirty="0" err="1" smtClean="0"/>
              <a:t>Mittelalters</a:t>
            </a:r>
            <a:endParaRPr lang="cs-CZ" baseline="0" dirty="0" smtClean="0"/>
          </a:p>
          <a:p>
            <a:r>
              <a:rPr lang="cs-CZ" baseline="0" dirty="0" err="1" smtClean="0"/>
              <a:t>Kocka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Sozialgeschichte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3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6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3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3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79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6B020-020B-4E2F-BE8A-BDDB029DD94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1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5127" y="2341692"/>
            <a:ext cx="8361229" cy="2443667"/>
          </a:xfrm>
        </p:spPr>
        <p:txBody>
          <a:bodyPr/>
          <a:lstStyle/>
          <a:p>
            <a:pPr algn="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středověkÁ</a:t>
            </a:r>
            <a:r>
              <a:rPr lang="cs-CZ" dirty="0" smtClean="0"/>
              <a:t> PRÁVNÍ KULTURA:</a:t>
            </a:r>
            <a:br>
              <a:rPr lang="cs-CZ" dirty="0" smtClean="0"/>
            </a:br>
            <a:r>
              <a:rPr lang="cs-CZ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InstitucE</a:t>
            </a:r>
            <a:endParaRPr lang="cs-CZ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5920" y="5527040"/>
            <a:ext cx="2602779" cy="508000"/>
          </a:xfrm>
        </p:spPr>
        <p:txBody>
          <a:bodyPr/>
          <a:lstStyle/>
          <a:p>
            <a:r>
              <a:rPr lang="cs-CZ" dirty="0" smtClean="0"/>
              <a:t>Jakub </a:t>
            </a:r>
            <a:r>
              <a:rPr lang="cs-CZ" dirty="0"/>
              <a:t>R</a:t>
            </a:r>
            <a:r>
              <a:rPr lang="cs-CZ" dirty="0" smtClean="0"/>
              <a:t>azim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3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3040" y="3088640"/>
            <a:ext cx="9601200" cy="789940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/>
              <a:t>INSTITUCE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058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DVŮR (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</a:rPr>
              <a:t>curia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): CENTRUM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57300"/>
            <a:ext cx="11094719" cy="546862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CO: organizované společenství 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1. </a:t>
            </a:r>
            <a:r>
              <a:rPr lang="cs-CZ" sz="2200" b="1" dirty="0" smtClean="0">
                <a:solidFill>
                  <a:srgbClr val="002060"/>
                </a:solidFill>
              </a:rPr>
              <a:t>nadřízených a podřízených osob, 2. kolem vůdčího jednotlivce, který je jeho tvůrcem, 3. má správní, politické a soudní </a:t>
            </a:r>
            <a:r>
              <a:rPr lang="cs-CZ" sz="2200" b="1" dirty="0" err="1" smtClean="0">
                <a:solidFill>
                  <a:srgbClr val="002060"/>
                </a:solidFill>
              </a:rPr>
              <a:t>fce</a:t>
            </a:r>
            <a:r>
              <a:rPr lang="cs-CZ" sz="2200" b="1" dirty="0" smtClean="0">
                <a:solidFill>
                  <a:srgbClr val="002060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+ 4. z </a:t>
            </a:r>
            <a:r>
              <a:rPr lang="cs-CZ" sz="2200" dirty="0" err="1" smtClean="0">
                <a:solidFill>
                  <a:schemeClr val="tx1"/>
                </a:solidFill>
              </a:rPr>
              <a:t>hosp</a:t>
            </a:r>
            <a:r>
              <a:rPr lang="cs-CZ" sz="2200" dirty="0" smtClean="0">
                <a:solidFill>
                  <a:schemeClr val="tx1"/>
                </a:solidFill>
              </a:rPr>
              <a:t>. </a:t>
            </a:r>
            <a:r>
              <a:rPr lang="cs-CZ" sz="2200" dirty="0" err="1" smtClean="0">
                <a:solidFill>
                  <a:schemeClr val="tx1"/>
                </a:solidFill>
              </a:rPr>
              <a:t>dův</a:t>
            </a:r>
            <a:r>
              <a:rPr lang="cs-CZ" sz="2200" dirty="0" smtClean="0">
                <a:solidFill>
                  <a:schemeClr val="tx1"/>
                </a:solidFill>
              </a:rPr>
              <a:t> teritoriálně zakotvené, 5. má </a:t>
            </a:r>
            <a:r>
              <a:rPr lang="cs-CZ" sz="2200" dirty="0" err="1" smtClean="0">
                <a:solidFill>
                  <a:schemeClr val="tx1"/>
                </a:solidFill>
              </a:rPr>
              <a:t>fce</a:t>
            </a:r>
            <a:r>
              <a:rPr lang="cs-CZ" sz="2200" dirty="0" smtClean="0">
                <a:solidFill>
                  <a:schemeClr val="tx1"/>
                </a:solidFill>
              </a:rPr>
              <a:t> reprezentační a kult., 6. je centrem </a:t>
            </a:r>
            <a:r>
              <a:rPr lang="cs-CZ" sz="2200" dirty="0" err="1" smtClean="0">
                <a:solidFill>
                  <a:schemeClr val="tx1"/>
                </a:solidFill>
              </a:rPr>
              <a:t>mzn</a:t>
            </a:r>
            <a:r>
              <a:rPr lang="cs-CZ" sz="2200" dirty="0" smtClean="0">
                <a:solidFill>
                  <a:schemeClr val="tx1"/>
                </a:solidFill>
              </a:rPr>
              <a:t>. aktivit (Hlaváček)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KDO:</a:t>
            </a:r>
            <a:endParaRPr lang="cs-CZ" sz="2200" dirty="0" smtClean="0"/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curia </a:t>
            </a:r>
            <a:r>
              <a:rPr lang="cs-CZ" sz="2200" b="1" dirty="0" smtClean="0">
                <a:solidFill>
                  <a:srgbClr val="002060"/>
                </a:solidFill>
              </a:rPr>
              <a:t>minor 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sz="2200" b="1" dirty="0" smtClean="0">
                <a:solidFill>
                  <a:srgbClr val="002060"/>
                </a:solidFill>
              </a:rPr>
              <a:t>„všední“:  </a:t>
            </a:r>
            <a:r>
              <a:rPr lang="cs-CZ" sz="2200" i="0" dirty="0" smtClean="0"/>
              <a:t>členové vládnoucího rodu s „domácností“  (úředníci + </a:t>
            </a:r>
            <a:r>
              <a:rPr lang="cs-CZ" sz="2200" i="0" dirty="0"/>
              <a:t>služebníci + </a:t>
            </a:r>
            <a:r>
              <a:rPr lang="cs-CZ" sz="2200" i="0" dirty="0" smtClean="0"/>
              <a:t>rádci)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curia </a:t>
            </a:r>
            <a:r>
              <a:rPr lang="cs-CZ" sz="2200" b="1" dirty="0" smtClean="0">
                <a:solidFill>
                  <a:srgbClr val="002060"/>
                </a:solidFill>
              </a:rPr>
              <a:t>maior 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sz="2200" b="1" dirty="0" smtClean="0">
                <a:solidFill>
                  <a:srgbClr val="002060"/>
                </a:solidFill>
              </a:rPr>
              <a:t>„slavnostní“: </a:t>
            </a:r>
            <a:r>
              <a:rPr lang="cs-CZ" sz="2200" i="0" dirty="0" smtClean="0"/>
              <a:t> </a:t>
            </a:r>
            <a:r>
              <a:rPr lang="cs-CZ" sz="2200" i="0" dirty="0"/>
              <a:t>obec. shromáždění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KOLIK:  </a:t>
            </a:r>
            <a:r>
              <a:rPr lang="cs-CZ" sz="2200" dirty="0" smtClean="0">
                <a:solidFill>
                  <a:schemeClr val="tx1"/>
                </a:solidFill>
              </a:rPr>
              <a:t>cca desítky (12.-13. stol.)  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teorie: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„</a:t>
            </a:r>
            <a:r>
              <a:rPr lang="cs-CZ" sz="2200" b="1" dirty="0" err="1" smtClean="0">
                <a:solidFill>
                  <a:srgbClr val="002060"/>
                </a:solidFill>
              </a:rPr>
              <a:t>Hausherrschaft</a:t>
            </a:r>
            <a:r>
              <a:rPr lang="cs-CZ" sz="2200" b="1" dirty="0">
                <a:solidFill>
                  <a:srgbClr val="002060"/>
                </a:solidFill>
              </a:rPr>
              <a:t>“ </a:t>
            </a:r>
            <a:r>
              <a:rPr lang="cs-CZ" sz="2200" i="0" dirty="0"/>
              <a:t>(Brunner</a:t>
            </a:r>
            <a:r>
              <a:rPr lang="cs-CZ" sz="2200" i="0" dirty="0" smtClean="0"/>
              <a:t>): původ dvora v rodině</a:t>
            </a:r>
            <a:endParaRPr lang="cs-CZ" sz="2200" b="1" i="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„</a:t>
            </a:r>
            <a:r>
              <a:rPr lang="cs-CZ" sz="2200" b="1" dirty="0" err="1">
                <a:solidFill>
                  <a:srgbClr val="002060"/>
                </a:solidFill>
              </a:rPr>
              <a:t>Zivilisationsprozess</a:t>
            </a:r>
            <a:r>
              <a:rPr lang="cs-CZ" sz="2200" b="1" dirty="0">
                <a:solidFill>
                  <a:srgbClr val="002060"/>
                </a:solidFill>
              </a:rPr>
              <a:t>“</a:t>
            </a:r>
            <a:r>
              <a:rPr lang="cs-CZ" sz="2200" b="1" i="0" dirty="0">
                <a:solidFill>
                  <a:srgbClr val="002060"/>
                </a:solidFill>
              </a:rPr>
              <a:t> </a:t>
            </a:r>
            <a:r>
              <a:rPr lang="cs-CZ" sz="2200" i="0" dirty="0"/>
              <a:t>(Elias): evoluce domácího služebníka ve dvorského hodnostáře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„</a:t>
            </a:r>
            <a:r>
              <a:rPr lang="cs-CZ" sz="2200" b="1" dirty="0" err="1">
                <a:solidFill>
                  <a:srgbClr val="002060"/>
                </a:solidFill>
              </a:rPr>
              <a:t>Hof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b="1" dirty="0" err="1">
                <a:solidFill>
                  <a:srgbClr val="002060"/>
                </a:solidFill>
              </a:rPr>
              <a:t>als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b="1" dirty="0" err="1">
                <a:solidFill>
                  <a:srgbClr val="002060"/>
                </a:solidFill>
              </a:rPr>
              <a:t>soziales</a:t>
            </a:r>
            <a:r>
              <a:rPr lang="cs-CZ" sz="2200" b="1" dirty="0">
                <a:solidFill>
                  <a:srgbClr val="002060"/>
                </a:solidFill>
              </a:rPr>
              <a:t> </a:t>
            </a:r>
            <a:r>
              <a:rPr lang="cs-CZ" sz="2200" b="1" dirty="0" err="1">
                <a:solidFill>
                  <a:srgbClr val="002060"/>
                </a:solidFill>
              </a:rPr>
              <a:t>System</a:t>
            </a:r>
            <a:r>
              <a:rPr lang="cs-CZ" sz="2200" b="1" dirty="0">
                <a:solidFill>
                  <a:srgbClr val="002060"/>
                </a:solidFill>
              </a:rPr>
              <a:t>“</a:t>
            </a:r>
            <a:r>
              <a:rPr lang="cs-CZ" sz="2200" b="1" i="0" dirty="0">
                <a:solidFill>
                  <a:srgbClr val="002060"/>
                </a:solidFill>
              </a:rPr>
              <a:t> </a:t>
            </a:r>
            <a:r>
              <a:rPr lang="cs-CZ" sz="2200" i="0" dirty="0"/>
              <a:t>(</a:t>
            </a:r>
            <a:r>
              <a:rPr lang="cs-CZ" sz="2200" i="0" dirty="0" err="1"/>
              <a:t>Hirschbiegel</a:t>
            </a:r>
            <a:r>
              <a:rPr lang="cs-CZ" sz="2200" i="0" dirty="0" smtClean="0"/>
              <a:t>): kultura, vliv, čest, koloběh darů, „</a:t>
            </a:r>
            <a:r>
              <a:rPr lang="cs-CZ" sz="2200" i="0" dirty="0"/>
              <a:t>klientelismus“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971550" lvl="1" indent="-285750"/>
            <a:endParaRPr lang="cs-CZ" dirty="0" smtClean="0"/>
          </a:p>
          <a:p>
            <a:pPr marL="9715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DVORSKÉ ÚŘADY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4721" y="2133601"/>
            <a:ext cx="3515359" cy="3759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čtveřice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</a:rPr>
              <a:t>hlavních úřadů </a:t>
            </a:r>
            <a:r>
              <a:rPr lang="cs-CZ" sz="2200" dirty="0" smtClean="0"/>
              <a:t>(od 12. stol., </a:t>
            </a:r>
            <a:r>
              <a:rPr lang="cs-CZ" sz="2200" dirty="0" err="1" smtClean="0"/>
              <a:t>Rösener</a:t>
            </a:r>
            <a:r>
              <a:rPr lang="cs-CZ" sz="22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komorník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maršálek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stolník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číšník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971550" lvl="1" indent="-285750"/>
            <a:endParaRPr lang="cs-CZ" dirty="0" smtClean="0"/>
          </a:p>
          <a:p>
            <a:pPr marL="971550" lvl="1" indent="-285750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988560" y="1330960"/>
            <a:ext cx="3383280" cy="602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dvorské úřady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200" dirty="0" smtClean="0"/>
              <a:t>(čestné služby a chod dvora)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maršálek 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lovčí 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mistr kuchyně 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mečník 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stolník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číšník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d</a:t>
            </a:r>
            <a:r>
              <a:rPr lang="cs-CZ" sz="2200" b="1" dirty="0" smtClean="0">
                <a:solidFill>
                  <a:srgbClr val="002060"/>
                </a:solidFill>
              </a:rPr>
              <a:t>alší služebnictvo</a:t>
            </a:r>
          </a:p>
          <a:p>
            <a:pPr marL="0" indent="0">
              <a:buNone/>
            </a:pPr>
            <a:endParaRPr lang="cs-CZ" dirty="0" smtClean="0"/>
          </a:p>
          <a:p>
            <a:pPr marL="971550" lvl="1" indent="-285750"/>
            <a:endParaRPr lang="cs-CZ" dirty="0" smtClean="0"/>
          </a:p>
          <a:p>
            <a:pPr marL="971550" lvl="1" indent="-285750"/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564880" y="1330960"/>
            <a:ext cx="3383280" cy="602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zemské úřady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200" dirty="0" smtClean="0"/>
              <a:t>(veřejná správa s </a:t>
            </a:r>
            <a:r>
              <a:rPr lang="cs-CZ" sz="2200" dirty="0" err="1" smtClean="0"/>
              <a:t>celozem</a:t>
            </a:r>
            <a:r>
              <a:rPr lang="cs-CZ" sz="2200" dirty="0" smtClean="0"/>
              <a:t>. působností)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n</a:t>
            </a:r>
            <a:r>
              <a:rPr lang="cs-CZ" sz="2200" b="1" dirty="0" smtClean="0">
                <a:solidFill>
                  <a:srgbClr val="002060"/>
                </a:solidFill>
              </a:rPr>
              <a:t>ejvyšší komorník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mincmistr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dvorský sudí</a:t>
            </a:r>
          </a:p>
          <a:p>
            <a:pPr marL="10287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kancléř a kancelářský personál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971550" lvl="1" indent="-285750"/>
            <a:endParaRPr lang="cs-CZ" dirty="0" smtClean="0"/>
          </a:p>
          <a:p>
            <a:pPr marL="971550" lvl="1" indent="-285750"/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881120" y="3388361"/>
            <a:ext cx="1107440" cy="124968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1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PANOVNÍK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30" y="1005840"/>
            <a:ext cx="11654789" cy="5720080"/>
          </a:xfrm>
        </p:spPr>
        <p:txBody>
          <a:bodyPr>
            <a:normAutofit lnSpcReduction="10000"/>
          </a:bodyPr>
          <a:lstStyle/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titulatura:</a:t>
            </a:r>
            <a:r>
              <a:rPr lang="cs-CZ" sz="2200" i="0" dirty="0" smtClean="0"/>
              <a:t> („pražský“) </a:t>
            </a:r>
            <a:r>
              <a:rPr lang="cs-CZ" sz="2200" b="1" i="0" dirty="0" smtClean="0">
                <a:solidFill>
                  <a:srgbClr val="002060"/>
                </a:solidFill>
              </a:rPr>
              <a:t>kníže</a:t>
            </a:r>
            <a:r>
              <a:rPr lang="cs-CZ" sz="2200" i="0" dirty="0" smtClean="0"/>
              <a:t> </a:t>
            </a:r>
            <a:r>
              <a:rPr lang="cs-CZ" sz="2200" i="0" dirty="0" smtClean="0">
                <a:sym typeface="Wingdings" panose="05000000000000000000" pitchFamily="2" charset="2"/>
              </a:rPr>
              <a:t></a:t>
            </a:r>
            <a:r>
              <a:rPr lang="cs-CZ" sz="2200" i="0" dirty="0" smtClean="0"/>
              <a:t> </a:t>
            </a:r>
            <a:r>
              <a:rPr lang="cs-CZ" sz="2200" b="1" i="0" dirty="0" smtClean="0">
                <a:solidFill>
                  <a:srgbClr val="002060"/>
                </a:solidFill>
              </a:rPr>
              <a:t>král</a:t>
            </a:r>
            <a:r>
              <a:rPr lang="cs-CZ" sz="2200" i="0" dirty="0" smtClean="0"/>
              <a:t> (osob., dědičný)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pax, </a:t>
            </a:r>
            <a:r>
              <a:rPr lang="cs-CZ" sz="2200" b="1" i="0" dirty="0" smtClean="0">
                <a:solidFill>
                  <a:srgbClr val="002060"/>
                </a:solidFill>
              </a:rPr>
              <a:t>Sv. Václav = věčný panovník </a:t>
            </a:r>
            <a:r>
              <a:rPr lang="cs-CZ" sz="2200" i="0" dirty="0" smtClean="0">
                <a:sym typeface="Wingdings" panose="05000000000000000000" pitchFamily="2" charset="2"/>
              </a:rPr>
              <a:t> </a:t>
            </a:r>
            <a:r>
              <a:rPr lang="cs-CZ" sz="2200" b="1" i="0" dirty="0" smtClean="0">
                <a:solidFill>
                  <a:srgbClr val="002060"/>
                </a:solidFill>
              </a:rPr>
              <a:t>transpersonální monarchie 12. stol. </a:t>
            </a:r>
            <a:r>
              <a:rPr lang="cs-CZ" sz="2200" i="0" dirty="0" smtClean="0"/>
              <a:t>(Třeštík, Nový</a:t>
            </a:r>
            <a:r>
              <a:rPr lang="cs-CZ" sz="2200" i="0" dirty="0"/>
              <a:t>)</a:t>
            </a:r>
            <a:endParaRPr lang="cs-CZ" sz="2200" b="1" i="0" dirty="0" smtClean="0">
              <a:solidFill>
                <a:srgbClr val="002060"/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pravomoc: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vojenská</a:t>
            </a:r>
            <a:r>
              <a:rPr lang="cs-CZ" sz="2200" i="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vojevůdce event. zástupce, </a:t>
            </a:r>
            <a:r>
              <a:rPr lang="cs-CZ" sz="2200" dirty="0" err="1" smtClean="0">
                <a:sym typeface="Wingdings" panose="05000000000000000000" pitchFamily="2" charset="2"/>
              </a:rPr>
              <a:t>terit</a:t>
            </a:r>
            <a:r>
              <a:rPr lang="cs-CZ" sz="2200" dirty="0" smtClean="0">
                <a:sym typeface="Wingdings" panose="05000000000000000000" pitchFamily="2" charset="2"/>
              </a:rPr>
              <a:t>. omezení (výpravy, služba), sněm. svolení (zda? x po 1526 kolik?)</a:t>
            </a:r>
            <a:endParaRPr lang="cs-CZ" sz="2200" i="0" dirty="0" smtClean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soudní</a:t>
            </a:r>
            <a:r>
              <a:rPr lang="cs-CZ" sz="220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zdroj a garant </a:t>
            </a:r>
            <a:r>
              <a:rPr lang="cs-CZ" sz="2200" dirty="0" err="1" smtClean="0">
                <a:sym typeface="Wingdings" panose="05000000000000000000" pitchFamily="2" charset="2"/>
              </a:rPr>
              <a:t>spravedl</a:t>
            </a:r>
            <a:r>
              <a:rPr lang="cs-CZ" sz="2200" dirty="0" smtClean="0">
                <a:sym typeface="Wingdings" panose="05000000000000000000" pitchFamily="2" charset="2"/>
              </a:rPr>
              <a:t>., předseda soudů, odvolání od soudu komor. (obec. </a:t>
            </a:r>
            <a:r>
              <a:rPr lang="cs-CZ" sz="2200" dirty="0" err="1" smtClean="0">
                <a:sym typeface="Wingdings" panose="05000000000000000000" pitchFamily="2" charset="2"/>
              </a:rPr>
              <a:t>nekonkurence</a:t>
            </a:r>
            <a:r>
              <a:rPr lang="cs-CZ" sz="2200" dirty="0" smtClean="0">
                <a:sym typeface="Wingdings" panose="05000000000000000000" pitchFamily="2" charset="2"/>
              </a:rPr>
              <a:t> zem. soudu) a </a:t>
            </a:r>
            <a:r>
              <a:rPr lang="cs-CZ" sz="2200" dirty="0" err="1" smtClean="0">
                <a:sym typeface="Wingdings" panose="05000000000000000000" pitchFamily="2" charset="2"/>
              </a:rPr>
              <a:t>dvor</a:t>
            </a:r>
            <a:r>
              <a:rPr lang="cs-CZ" sz="2200" dirty="0" smtClean="0">
                <a:sym typeface="Wingdings" panose="05000000000000000000" pitchFamily="2" charset="2"/>
              </a:rPr>
              <a:t>. (léna, odúmrti), apelační soud 1548, prokurátor</a:t>
            </a:r>
            <a:endParaRPr lang="cs-CZ" sz="2200" dirty="0" smtClean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zákonodárná</a:t>
            </a:r>
            <a:r>
              <a:rPr lang="cs-CZ" sz="2200" i="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obyčej x psané právo (sněm. usnesení, majestáty s pečetí, obec. nálezy, ZZ), konkurence zem. sněmu a soudu</a:t>
            </a:r>
            <a:endParaRPr lang="cs-CZ" sz="2200" i="0" dirty="0" smtClean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finanční</a:t>
            </a:r>
            <a:r>
              <a:rPr lang="cs-CZ" sz="2200" dirty="0"/>
              <a:t> </a:t>
            </a:r>
            <a:r>
              <a:rPr lang="cs-CZ" sz="2200" dirty="0">
                <a:sym typeface="Wingdings" panose="05000000000000000000" pitchFamily="2" charset="2"/>
              </a:rPr>
              <a:t> </a:t>
            </a:r>
            <a:r>
              <a:rPr lang="cs-CZ" sz="2200" dirty="0" smtClean="0">
                <a:sym typeface="Wingdings" panose="05000000000000000000" pitchFamily="2" charset="2"/>
              </a:rPr>
              <a:t>po 1526 komorní </a:t>
            </a:r>
            <a:r>
              <a:rPr lang="cs-CZ" sz="2200" dirty="0">
                <a:sym typeface="Wingdings" panose="05000000000000000000" pitchFamily="2" charset="2"/>
              </a:rPr>
              <a:t>x korunní </a:t>
            </a:r>
            <a:r>
              <a:rPr lang="cs-CZ" sz="2200" dirty="0" smtClean="0">
                <a:sym typeface="Wingdings" panose="05000000000000000000" pitchFamily="2" charset="2"/>
              </a:rPr>
              <a:t>majetek (1499, dispozice s vůlí stavů)</a:t>
            </a:r>
            <a:endParaRPr lang="cs-CZ" sz="2200" dirty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správní</a:t>
            </a:r>
            <a:r>
              <a:rPr lang="cs-CZ" sz="2200" dirty="0" smtClean="0"/>
              <a:t> (vč. </a:t>
            </a:r>
            <a:r>
              <a:rPr lang="cs-CZ" sz="2200" i="0" dirty="0" smtClean="0"/>
              <a:t>lenní, </a:t>
            </a:r>
            <a:r>
              <a:rPr lang="cs-CZ" sz="2200" dirty="0" smtClean="0"/>
              <a:t>nad církví) </a:t>
            </a:r>
            <a:r>
              <a:rPr lang="cs-CZ" sz="2200" dirty="0" smtClean="0">
                <a:sym typeface="Wingdings" panose="05000000000000000000" pitchFamily="2" charset="2"/>
              </a:rPr>
              <a:t> zem. hejtmani, místodržící, jmenování a odvolání zem., kraj. a </a:t>
            </a:r>
            <a:r>
              <a:rPr lang="cs-CZ" sz="2200" dirty="0" err="1" smtClean="0">
                <a:sym typeface="Wingdings" panose="05000000000000000000" pitchFamily="2" charset="2"/>
              </a:rPr>
              <a:t>dvor</a:t>
            </a:r>
            <a:r>
              <a:rPr lang="cs-CZ" sz="2200" dirty="0" smtClean="0">
                <a:sym typeface="Wingdings" panose="05000000000000000000" pitchFamily="2" charset="2"/>
              </a:rPr>
              <a:t>. úředníků, jmenování soudců, </a:t>
            </a:r>
            <a:r>
              <a:rPr lang="cs-CZ" sz="2200" dirty="0" smtClean="0"/>
              <a:t>od 2. pol. 13. stol.: </a:t>
            </a:r>
            <a:r>
              <a:rPr lang="cs-CZ" sz="2200" b="1" i="1" dirty="0" smtClean="0">
                <a:solidFill>
                  <a:srgbClr val="002060"/>
                </a:solidFill>
              </a:rPr>
              <a:t>dominium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speciale</a:t>
            </a:r>
            <a:r>
              <a:rPr lang="cs-CZ" sz="2200" b="1" i="1" dirty="0" smtClean="0">
                <a:solidFill>
                  <a:srgbClr val="002060"/>
                </a:solidFill>
              </a:rPr>
              <a:t> </a:t>
            </a:r>
            <a:r>
              <a:rPr lang="cs-CZ" sz="2200" dirty="0" smtClean="0"/>
              <a:t>(města, duch. instituce, regály) </a:t>
            </a:r>
            <a:r>
              <a:rPr lang="cs-CZ" sz="2200" b="1" i="1" dirty="0" smtClean="0">
                <a:solidFill>
                  <a:srgbClr val="002060"/>
                </a:solidFill>
              </a:rPr>
              <a:t>x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generale</a:t>
            </a:r>
            <a:r>
              <a:rPr lang="cs-CZ" sz="2200" dirty="0" smtClean="0"/>
              <a:t> (spor PHA vs. BNO)</a:t>
            </a:r>
            <a:endParaRPr lang="cs-CZ" sz="2200" dirty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VÝV:</a:t>
            </a:r>
            <a:r>
              <a:rPr lang="cs-CZ" sz="2200" i="0" dirty="0" smtClean="0"/>
              <a:t> pravomoci trvají, mění se míra a způsob jejich uplatňování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nástupnictví: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dědičnost (seniorát) + přijímání/volba </a:t>
            </a:r>
            <a:r>
              <a:rPr lang="cs-CZ" sz="2200" i="0" dirty="0" smtClean="0"/>
              <a:t>+ </a:t>
            </a:r>
            <a:r>
              <a:rPr lang="cs-CZ" sz="2200" i="0" dirty="0" err="1" smtClean="0"/>
              <a:t>říš</a:t>
            </a:r>
            <a:r>
              <a:rPr lang="cs-CZ" sz="2200" i="0" dirty="0" smtClean="0"/>
              <a:t>. aprobace + designace + </a:t>
            </a:r>
            <a:r>
              <a:rPr lang="cs-CZ" sz="2200" dirty="0" err="1" smtClean="0"/>
              <a:t>nastolovací</a:t>
            </a:r>
            <a:r>
              <a:rPr lang="cs-CZ" sz="2200" dirty="0" smtClean="0"/>
              <a:t> rituál</a:t>
            </a:r>
            <a:endParaRPr lang="cs-CZ" sz="2200" i="0" dirty="0" smtClean="0"/>
          </a:p>
          <a:p>
            <a:pPr marL="9715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6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PANOVNICKÁ RADA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130" y="1097280"/>
            <a:ext cx="10968989" cy="5760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KDO: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002060"/>
                </a:solidFill>
              </a:rPr>
              <a:t>libovůle panovníka</a:t>
            </a:r>
            <a:r>
              <a:rPr lang="cs-CZ" sz="2200" dirty="0" smtClean="0"/>
              <a:t>, postupně omezovaná  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</a:t>
            </a:r>
            <a:endParaRPr lang="cs-CZ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i="0" dirty="0" smtClean="0"/>
              <a:t>v Č první zmínky v listinách z 13. stol., ve 14. stol. transformace: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b="1" i="1" dirty="0" smtClean="0">
                <a:solidFill>
                  <a:srgbClr val="002060"/>
                </a:solidFill>
              </a:rPr>
              <a:t>ad hoc </a:t>
            </a:r>
            <a:r>
              <a:rPr lang="cs-CZ" sz="2200" b="1" dirty="0" smtClean="0">
                <a:solidFill>
                  <a:srgbClr val="002060"/>
                </a:solidFill>
              </a:rPr>
              <a:t>poradní sbor 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stabilní instituce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loajalita k zájmům panovníka   podvojná loajalita k </a:t>
            </a:r>
            <a:r>
              <a:rPr lang="cs-CZ" sz="2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panov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. a zem. obci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v Č po 1526 diferencované obsazení: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nejužší</a:t>
            </a:r>
            <a:r>
              <a:rPr lang="cs-CZ" sz="220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</a:t>
            </a:r>
            <a:r>
              <a:rPr lang="cs-CZ" sz="2200" dirty="0" err="1">
                <a:sym typeface="Wingdings" panose="05000000000000000000" pitchFamily="2" charset="2"/>
              </a:rPr>
              <a:t>nejv</a:t>
            </a:r>
            <a:r>
              <a:rPr lang="cs-CZ" sz="2200" dirty="0">
                <a:sym typeface="Wingdings" panose="05000000000000000000" pitchFamily="2" charset="2"/>
              </a:rPr>
              <a:t>. zemští hodnostáři</a:t>
            </a:r>
            <a:endParaRPr lang="cs-CZ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užší</a:t>
            </a:r>
            <a:r>
              <a:rPr lang="cs-CZ" sz="220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+ zemští soudci</a:t>
            </a:r>
            <a:endParaRPr lang="cs-CZ" sz="22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širší</a:t>
            </a:r>
            <a:r>
              <a:rPr lang="cs-CZ" sz="220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 + radové komorního soudu + důvěrníci pan. + delegáti sněmu + odborníci</a:t>
            </a:r>
          </a:p>
          <a:p>
            <a:pPr marL="987552" lvl="2" indent="0">
              <a:buNone/>
            </a:pPr>
            <a:r>
              <a:rPr lang="cs-CZ" sz="2200" dirty="0">
                <a:sym typeface="Wingdings" panose="05000000000000000000" pitchFamily="2" charset="2"/>
              </a:rPr>
              <a:t>X</a:t>
            </a:r>
            <a:r>
              <a:rPr lang="cs-CZ" sz="2200" dirty="0" smtClean="0">
                <a:sym typeface="Wingdings" panose="05000000000000000000" pitchFamily="2" charset="2"/>
              </a:rPr>
              <a:t> centrální poradní sbory Habsburků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>
                <a:solidFill>
                  <a:srgbClr val="002060"/>
                </a:solidFill>
              </a:rPr>
              <a:t>v Č po </a:t>
            </a:r>
            <a:r>
              <a:rPr lang="cs-CZ" sz="2200" b="1" i="0">
                <a:solidFill>
                  <a:srgbClr val="002060"/>
                </a:solidFill>
              </a:rPr>
              <a:t>1526 </a:t>
            </a:r>
            <a:r>
              <a:rPr lang="cs-CZ" sz="2200" b="1" i="0" smtClean="0">
                <a:solidFill>
                  <a:srgbClr val="002060"/>
                </a:solidFill>
              </a:rPr>
              <a:t>vyprofilované </a:t>
            </a:r>
            <a:r>
              <a:rPr lang="cs-CZ" sz="2200" b="1" i="0" dirty="0" smtClean="0">
                <a:solidFill>
                  <a:srgbClr val="002060"/>
                </a:solidFill>
              </a:rPr>
              <a:t>kompetence:</a:t>
            </a:r>
            <a:r>
              <a:rPr lang="cs-CZ" sz="2200" i="0" dirty="0" smtClean="0"/>
              <a:t> sdílené </a:t>
            </a:r>
            <a:r>
              <a:rPr lang="cs-CZ" sz="2200" i="0" dirty="0" smtClean="0">
                <a:sym typeface="Wingdings" panose="05000000000000000000" pitchFamily="2" charset="2"/>
              </a:rPr>
              <a:t> obsazování úřadů,</a:t>
            </a:r>
            <a:r>
              <a:rPr lang="cs-CZ" sz="2200" i="0" dirty="0" smtClean="0"/>
              <a:t> </a:t>
            </a:r>
            <a:r>
              <a:rPr lang="cs-CZ" sz="2200" i="0" dirty="0"/>
              <a:t>výlučné král</a:t>
            </a:r>
            <a:r>
              <a:rPr lang="cs-CZ" sz="2200" i="0" dirty="0" smtClean="0"/>
              <a:t>. </a:t>
            </a:r>
            <a:r>
              <a:rPr lang="cs-CZ" sz="2200" i="0" dirty="0" smtClean="0">
                <a:sym typeface="Wingdings" panose="05000000000000000000" pitchFamily="2" charset="2"/>
              </a:rPr>
              <a:t> nejvyšší správní úřad, </a:t>
            </a:r>
            <a:r>
              <a:rPr lang="cs-CZ" sz="2200" i="0" dirty="0" smtClean="0"/>
              <a:t>výlučné stav. </a:t>
            </a:r>
            <a:r>
              <a:rPr lang="cs-CZ" sz="2200" i="0" dirty="0" smtClean="0">
                <a:sym typeface="Wingdings" panose="05000000000000000000" pitchFamily="2" charset="2"/>
              </a:rPr>
              <a:t> stav. výbor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O ČEM:</a:t>
            </a:r>
            <a:r>
              <a:rPr lang="cs-CZ" sz="2200" dirty="0">
                <a:sym typeface="Wingdings" panose="05000000000000000000" pitchFamily="2" charset="2"/>
              </a:rPr>
              <a:t> </a:t>
            </a:r>
            <a:r>
              <a:rPr lang="cs-CZ" sz="2200" b="1" dirty="0">
                <a:solidFill>
                  <a:srgbClr val="002060"/>
                </a:solidFill>
              </a:rPr>
              <a:t>libovůle panovníka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sz="2200" dirty="0" smtClean="0">
                <a:sym typeface="Wingdings" panose="05000000000000000000" pitchFamily="2" charset="2"/>
              </a:rPr>
              <a:t>dříve </a:t>
            </a:r>
            <a:r>
              <a:rPr lang="cs-CZ" sz="2200" dirty="0">
                <a:sym typeface="Wingdings" panose="05000000000000000000" pitchFamily="2" charset="2"/>
              </a:rPr>
              <a:t>poradní, „kancelářská“, </a:t>
            </a:r>
            <a:r>
              <a:rPr lang="cs-CZ" sz="2200" dirty="0" smtClean="0">
                <a:sym typeface="Wingdings" panose="05000000000000000000" pitchFamily="2" charset="2"/>
              </a:rPr>
              <a:t>pak i správní a soud. činnost</a:t>
            </a:r>
            <a:endParaRPr lang="cs-CZ" sz="2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ZNAKY: </a:t>
            </a:r>
            <a:r>
              <a:rPr lang="cs-CZ" sz="22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fidelita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(přísaha) +  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elasticita</a:t>
            </a:r>
            <a:r>
              <a:rPr lang="cs-CZ" sz="2200" dirty="0">
                <a:sym typeface="Wingdings" panose="05000000000000000000" pitchFamily="2" charset="2"/>
              </a:rPr>
              <a:t> (</a:t>
            </a:r>
            <a:r>
              <a:rPr lang="cs-CZ" sz="2200" dirty="0" err="1">
                <a:sym typeface="Wingdings" panose="05000000000000000000" pitchFamily="2" charset="2"/>
              </a:rPr>
              <a:t>Moraw</a:t>
            </a:r>
            <a:r>
              <a:rPr lang="cs-CZ" sz="2200" dirty="0">
                <a:sym typeface="Wingdings" panose="05000000000000000000" pitchFamily="2" charset="2"/>
              </a:rPr>
              <a:t>)  věc. a os. nevyhraněnost, proměnlivý a heterogenní soubor jednotlivců (substrát – polit., voj. moc, odbornost) se stabilním jádrem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VÝV:</a:t>
            </a:r>
            <a:r>
              <a:rPr lang="cs-CZ" sz="2200" dirty="0" smtClean="0">
                <a:sym typeface="Wingdings" panose="05000000000000000000" pitchFamily="2" charset="2"/>
              </a:rPr>
              <a:t> od os. důvěrníků k reprezentantům krále a stavů (na M pomaleji)</a:t>
            </a:r>
            <a:endParaRPr lang="cs-CZ" sz="2200" i="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cs-CZ" sz="2200" dirty="0" smtClean="0"/>
          </a:p>
          <a:p>
            <a:pPr marL="971550" lvl="1" indent="-285750"/>
            <a:endParaRPr lang="cs-CZ" sz="2200" dirty="0" smtClean="0"/>
          </a:p>
          <a:p>
            <a:pPr marL="971550" lvl="1" indent="-285750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233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ZEMSKÝ SNĚM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1177290"/>
            <a:ext cx="11414759" cy="5548630"/>
          </a:xfrm>
        </p:spPr>
        <p:txBody>
          <a:bodyPr>
            <a:normAutofit lnSpcReduction="10000"/>
          </a:bodyPr>
          <a:lstStyle/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stupeň organizovanosti a fáze vývoje stavovského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sys</a:t>
            </a:r>
            <a:r>
              <a:rPr lang="cs-CZ" sz="2200" b="1" i="0" dirty="0" smtClean="0">
                <a:solidFill>
                  <a:srgbClr val="002060"/>
                </a:solidFill>
              </a:rPr>
              <a:t>. reprezentace: „SNĚM“ (</a:t>
            </a:r>
            <a:r>
              <a:rPr lang="cs-CZ" sz="2200" b="1" i="0" dirty="0" err="1" smtClean="0">
                <a:solidFill>
                  <a:srgbClr val="002060"/>
                </a:solidFill>
              </a:rPr>
              <a:t>pohusit</a:t>
            </a:r>
            <a:r>
              <a:rPr lang="cs-CZ" sz="2200" b="1" i="0" dirty="0" smtClean="0">
                <a:solidFill>
                  <a:srgbClr val="002060"/>
                </a:solidFill>
              </a:rPr>
              <a:t>.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obd</a:t>
            </a:r>
            <a:r>
              <a:rPr lang="cs-CZ" sz="2200" b="1" i="0" dirty="0" smtClean="0">
                <a:solidFill>
                  <a:srgbClr val="002060"/>
                </a:solidFill>
              </a:rPr>
              <a:t>.) x „SHROMÁŽDĚNÍ“ (</a:t>
            </a:r>
            <a:r>
              <a:rPr lang="cs-CZ" sz="2200" b="1" i="0" dirty="0" err="1" smtClean="0">
                <a:solidFill>
                  <a:srgbClr val="002060"/>
                </a:solidFill>
              </a:rPr>
              <a:t>předhusit</a:t>
            </a:r>
            <a:r>
              <a:rPr lang="cs-CZ" sz="2200" b="1" i="0" dirty="0" smtClean="0">
                <a:solidFill>
                  <a:srgbClr val="002060"/>
                </a:solidFill>
              </a:rPr>
              <a:t>.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obd</a:t>
            </a:r>
            <a:r>
              <a:rPr lang="cs-CZ" sz="2200" b="1" i="0" dirty="0" smtClean="0">
                <a:solidFill>
                  <a:srgbClr val="002060"/>
                </a:solidFill>
              </a:rPr>
              <a:t>.)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platforma pro utváření mocenského dualismu, legitimizace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panov</a:t>
            </a:r>
            <a:r>
              <a:rPr lang="cs-CZ" sz="2200" b="1" i="0" dirty="0" smtClean="0">
                <a:solidFill>
                  <a:srgbClr val="002060"/>
                </a:solidFill>
              </a:rPr>
              <a:t>. rozhodnutí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JAK: </a:t>
            </a:r>
            <a:endParaRPr lang="cs-CZ" sz="2200" i="0" dirty="0" smtClean="0"/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smtClean="0"/>
              <a:t>asymetrie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panov</a:t>
            </a:r>
            <a:r>
              <a:rPr lang="cs-CZ" sz="2200" b="1" i="0" dirty="0" smtClean="0">
                <a:solidFill>
                  <a:srgbClr val="002060"/>
                </a:solidFill>
              </a:rPr>
              <a:t>. &gt; předáci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dříve pokřik, „mrmlání“; </a:t>
            </a:r>
            <a:r>
              <a:rPr lang="cs-CZ" sz="2200" i="0" dirty="0" smtClean="0"/>
              <a:t>užší kurie </a:t>
            </a:r>
            <a:r>
              <a:rPr lang="cs-CZ" sz="2200" i="0" dirty="0"/>
              <a:t>x širší </a:t>
            </a:r>
            <a:r>
              <a:rPr lang="cs-CZ" sz="2200" i="0" dirty="0" smtClean="0"/>
              <a:t>kolokvium (Šimeček)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err="1" smtClean="0"/>
              <a:t>pozd</a:t>
            </a:r>
            <a:r>
              <a:rPr lang="cs-CZ" sz="2200" i="0" dirty="0" smtClean="0"/>
              <a:t>. </a:t>
            </a:r>
            <a:r>
              <a:rPr lang="cs-CZ" sz="2200" b="1" i="0" dirty="0">
                <a:solidFill>
                  <a:srgbClr val="002060"/>
                </a:solidFill>
                <a:sym typeface="Wingdings" panose="05000000000000000000" pitchFamily="2" charset="2"/>
              </a:rPr>
              <a:t>stav = </a:t>
            </a:r>
            <a:r>
              <a:rPr 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kurie 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</a:t>
            </a:r>
            <a:r>
              <a:rPr lang="cs-CZ" sz="2200" i="0" dirty="0" smtClean="0">
                <a:sym typeface="Wingdings" panose="05000000000000000000" pitchFamily="2" charset="2"/>
              </a:rPr>
              <a:t> v kuriích </a:t>
            </a:r>
            <a:r>
              <a:rPr lang="cs-CZ" sz="2200" b="1" i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viritim</a:t>
            </a:r>
            <a:r>
              <a:rPr lang="cs-CZ" sz="2200" i="0" dirty="0" smtClean="0">
                <a:sym typeface="Wingdings" panose="05000000000000000000" pitchFamily="2" charset="2"/>
              </a:rPr>
              <a:t>: zásady zájmu, většiny, vážení hlasů x ve sněmu </a:t>
            </a:r>
            <a:r>
              <a:rPr lang="cs-CZ" sz="2200" b="1" i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curiatim</a:t>
            </a:r>
            <a:r>
              <a:rPr lang="cs-CZ" sz="2200" i="0" dirty="0" smtClean="0">
                <a:sym typeface="Wingdings" panose="05000000000000000000" pitchFamily="2" charset="2"/>
              </a:rPr>
              <a:t>: zásada </a:t>
            </a:r>
            <a:r>
              <a:rPr lang="cs-CZ" sz="2200" i="0" dirty="0" err="1" smtClean="0">
                <a:sym typeface="Wingdings" panose="05000000000000000000" pitchFamily="2" charset="2"/>
              </a:rPr>
              <a:t>jednomyslosti</a:t>
            </a:r>
            <a:r>
              <a:rPr lang="cs-CZ" sz="2200" i="0" dirty="0" smtClean="0">
                <a:sym typeface="Wingdings" panose="05000000000000000000" pitchFamily="2" charset="2"/>
              </a:rPr>
              <a:t> (jednání odděleně, společně jen při zahájení a uzavření sněmu)   </a:t>
            </a:r>
            <a:endParaRPr lang="cs-CZ" sz="2200" i="0" dirty="0" smtClean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CO: věcná specializace </a:t>
            </a:r>
            <a:r>
              <a:rPr lang="cs-CZ" sz="2200" b="1" i="0" dirty="0">
                <a:solidFill>
                  <a:srgbClr val="002060"/>
                </a:solidFill>
                <a:sym typeface="Wingdings" panose="05000000000000000000" pitchFamily="2" charset="2"/>
              </a:rPr>
              <a:t></a:t>
            </a:r>
            <a:r>
              <a:rPr lang="cs-CZ" sz="2200" i="0" dirty="0" smtClean="0"/>
              <a:t>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smtClean="0"/>
              <a:t>dříve </a:t>
            </a:r>
            <a:r>
              <a:rPr lang="cs-CZ" sz="2200" i="0" dirty="0" err="1" smtClean="0"/>
              <a:t>nejdůl</a:t>
            </a:r>
            <a:r>
              <a:rPr lang="cs-CZ" sz="2200" i="0" dirty="0" smtClean="0"/>
              <a:t>. záležitosti „veřejného“ života (přijímání panovníka, bis. volba, válka a mír, legislativa, správa, spory a </a:t>
            </a:r>
            <a:r>
              <a:rPr lang="cs-CZ" sz="2200" i="0" dirty="0" err="1" smtClean="0"/>
              <a:t>nespor</a:t>
            </a:r>
            <a:r>
              <a:rPr lang="cs-CZ" sz="2200" i="0" dirty="0" err="1"/>
              <a:t>y</a:t>
            </a:r>
            <a:r>
              <a:rPr lang="cs-CZ" sz="2200" i="0" dirty="0" smtClean="0"/>
              <a:t>)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err="1" smtClean="0"/>
              <a:t>pozd</a:t>
            </a:r>
            <a:r>
              <a:rPr lang="cs-CZ" sz="2200" i="0" dirty="0" smtClean="0"/>
              <a:t>. oddělování </a:t>
            </a:r>
            <a:r>
              <a:rPr lang="cs-CZ" sz="2200" i="0" dirty="0"/>
              <a:t>soudní a </a:t>
            </a:r>
            <a:r>
              <a:rPr lang="cs-CZ" sz="2200" i="0" dirty="0" smtClean="0"/>
              <a:t>legislativně-správní agendy: předpisy, inkolát, </a:t>
            </a:r>
            <a:r>
              <a:rPr lang="cs-CZ" sz="2200" b="1" i="0" dirty="0" smtClean="0">
                <a:solidFill>
                  <a:srgbClr val="002060"/>
                </a:solidFill>
              </a:rPr>
              <a:t>berně</a:t>
            </a:r>
            <a:r>
              <a:rPr lang="cs-CZ" sz="2200" i="0" dirty="0" smtClean="0"/>
              <a:t>, volba panovníka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KDO: </a:t>
            </a:r>
            <a:r>
              <a:rPr lang="cs-CZ" sz="2200" b="1" dirty="0" err="1" smtClean="0">
                <a:solidFill>
                  <a:srgbClr val="002060"/>
                </a:solidFill>
              </a:rPr>
              <a:t>omnes</a:t>
            </a:r>
            <a:r>
              <a:rPr lang="cs-CZ" sz="2200" b="1" dirty="0" smtClean="0">
                <a:solidFill>
                  <a:srgbClr val="002060"/>
                </a:solidFill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</a:rPr>
              <a:t>Bohemi</a:t>
            </a:r>
            <a:r>
              <a:rPr lang="cs-CZ" sz="2200" b="1" i="0" dirty="0" smtClean="0">
                <a:solidFill>
                  <a:srgbClr val="002060"/>
                </a:solidFill>
              </a:rPr>
              <a:t> </a:t>
            </a:r>
            <a:r>
              <a:rPr lang="cs-CZ" sz="2200" b="1" i="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sz="2200" b="1" i="0" dirty="0" smtClean="0">
                <a:solidFill>
                  <a:srgbClr val="002060"/>
                </a:solidFill>
              </a:rPr>
              <a:t>sociální stratifikace</a:t>
            </a:r>
            <a:r>
              <a:rPr lang="cs-CZ" sz="2200" i="0" dirty="0" smtClean="0"/>
              <a:t> </a:t>
            </a:r>
            <a:r>
              <a:rPr lang="cs-CZ" sz="2200" b="1" i="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cs-CZ" sz="2200" i="0" dirty="0" smtClean="0">
                <a:sym typeface="Wingdings" panose="05000000000000000000" pitchFamily="2" charset="2"/>
              </a:rPr>
              <a:t>dříve</a:t>
            </a:r>
            <a:r>
              <a:rPr lang="cs-CZ" sz="2200" i="0" dirty="0" smtClean="0"/>
              <a:t> všichni dospělí svobodní muži, pak </a:t>
            </a:r>
            <a:r>
              <a:rPr lang="cs-CZ" sz="2200" i="0" dirty="0" smtClean="0">
                <a:sym typeface="Wingdings" panose="05000000000000000000" pitchFamily="2" charset="2"/>
              </a:rPr>
              <a:t>zemští předáci, event. bojovníci „druhého řádu“ (Žemlička)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cs-CZ" sz="2200" i="0" dirty="0" smtClean="0"/>
          </a:p>
          <a:p>
            <a:pPr marL="9715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ZEMSKÝ SNĚM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00150"/>
            <a:ext cx="10586720" cy="5525770"/>
          </a:xfrm>
        </p:spPr>
        <p:txBody>
          <a:bodyPr>
            <a:normAutofit/>
          </a:bodyPr>
          <a:lstStyle/>
          <a:p>
            <a:pPr marL="155448" indent="0">
              <a:buNone/>
            </a:pPr>
            <a:r>
              <a:rPr lang="cs-CZ" sz="2200" b="1" i="0" dirty="0" smtClean="0">
                <a:solidFill>
                  <a:srgbClr val="002060"/>
                </a:solidFill>
              </a:rPr>
              <a:t>VÝVOJOVÉ FÁZE:</a:t>
            </a:r>
          </a:p>
          <a:p>
            <a:pPr marL="155448" indent="0">
              <a:buNone/>
            </a:pPr>
            <a:r>
              <a:rPr lang="cs-CZ" sz="2200" b="1" i="0" dirty="0" smtClean="0">
                <a:solidFill>
                  <a:srgbClr val="002060"/>
                </a:solidFill>
              </a:rPr>
              <a:t>1.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obd</a:t>
            </a:r>
            <a:r>
              <a:rPr lang="cs-CZ" sz="2200" b="1" i="0" dirty="0" smtClean="0">
                <a:solidFill>
                  <a:srgbClr val="002060"/>
                </a:solidFill>
              </a:rPr>
              <a:t>. předhusitské</a:t>
            </a:r>
          </a:p>
          <a:p>
            <a:pPr marL="498348" indent="-342900">
              <a:buFont typeface="Wingdings" panose="05000000000000000000" pitchFamily="2" charset="2"/>
              <a:buChar char="§"/>
            </a:pPr>
            <a:r>
              <a:rPr lang="cs-CZ" sz="2200" i="0" dirty="0" smtClean="0">
                <a:solidFill>
                  <a:schemeClr val="tx1"/>
                </a:solidFill>
              </a:rPr>
              <a:t>diskontinuita s kmen. strukturami („</a:t>
            </a:r>
            <a:r>
              <a:rPr lang="cs-CZ" sz="2200" i="0" dirty="0" err="1" smtClean="0">
                <a:solidFill>
                  <a:schemeClr val="tx1"/>
                </a:solidFill>
              </a:rPr>
              <a:t>věče</a:t>
            </a:r>
            <a:r>
              <a:rPr lang="cs-CZ" sz="2200" i="0" dirty="0" smtClean="0">
                <a:solidFill>
                  <a:schemeClr val="tx1"/>
                </a:solidFill>
              </a:rPr>
              <a:t>“)</a:t>
            </a:r>
          </a:p>
          <a:p>
            <a:pPr marL="498348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Č od 10. stol. x M od 13. stol.</a:t>
            </a:r>
            <a:endParaRPr lang="cs-CZ" sz="2200" i="0" dirty="0" smtClean="0">
              <a:solidFill>
                <a:schemeClr val="tx1"/>
              </a:solidFill>
            </a:endParaRPr>
          </a:p>
          <a:p>
            <a:pPr marL="155448" indent="0">
              <a:buNone/>
            </a:pPr>
            <a:r>
              <a:rPr lang="cs-CZ" sz="2200" b="1" i="0" dirty="0" smtClean="0">
                <a:solidFill>
                  <a:srgbClr val="002060"/>
                </a:solidFill>
              </a:rPr>
              <a:t>2.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obd</a:t>
            </a:r>
            <a:r>
              <a:rPr lang="cs-CZ" sz="2200" b="1" i="0" dirty="0" smtClean="0">
                <a:solidFill>
                  <a:srgbClr val="002060"/>
                </a:solidFill>
              </a:rPr>
              <a:t>. husitské</a:t>
            </a:r>
          </a:p>
          <a:p>
            <a:pPr marL="498348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omezení na čes. území</a:t>
            </a:r>
          </a:p>
          <a:p>
            <a:pPr marL="498348" indent="-342900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strukturální změny </a:t>
            </a:r>
            <a:r>
              <a:rPr 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cs-CZ" sz="2200" dirty="0" smtClean="0">
                <a:solidFill>
                  <a:schemeClr val="tx1"/>
                </a:solidFill>
              </a:rPr>
              <a:t> kompetence (dle potřeby a rozložení sil, nově </a:t>
            </a:r>
            <a:r>
              <a:rPr lang="cs-CZ" sz="2200" dirty="0" err="1" smtClean="0">
                <a:solidFill>
                  <a:schemeClr val="tx1"/>
                </a:solidFill>
              </a:rPr>
              <a:t>ot</a:t>
            </a:r>
            <a:r>
              <a:rPr lang="cs-CZ" sz="2200" dirty="0" smtClean="0">
                <a:solidFill>
                  <a:schemeClr val="tx1"/>
                </a:solidFill>
              </a:rPr>
              <a:t>. vlády, slabost), složení (města, rytířstvo), způsob svolávání (zemská obec) a rozhodování („kolbiště zájmů“, usnesení ve formě článků)</a:t>
            </a:r>
            <a:endParaRPr lang="cs-CZ" sz="2200" dirty="0">
              <a:solidFill>
                <a:schemeClr val="tx1"/>
              </a:solidFill>
            </a:endParaRPr>
          </a:p>
          <a:p>
            <a:pPr marL="155448" indent="0">
              <a:buNone/>
            </a:pPr>
            <a:r>
              <a:rPr lang="cs-CZ" sz="2200" b="1" i="0" dirty="0" smtClean="0">
                <a:solidFill>
                  <a:srgbClr val="002060"/>
                </a:solidFill>
              </a:rPr>
              <a:t>3.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obd</a:t>
            </a:r>
            <a:r>
              <a:rPr lang="cs-CZ" sz="2200" b="1" i="0" dirty="0" smtClean="0">
                <a:solidFill>
                  <a:srgbClr val="002060"/>
                </a:solidFill>
              </a:rPr>
              <a:t>. jagellonsko-habsburské</a:t>
            </a:r>
          </a:p>
          <a:p>
            <a:pPr marL="498348" indent="-342900"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chemeClr val="tx1"/>
                </a:solidFill>
              </a:rPr>
              <a:t>stavov</a:t>
            </a:r>
            <a:r>
              <a:rPr lang="cs-CZ" sz="2200" dirty="0" smtClean="0">
                <a:solidFill>
                  <a:schemeClr val="tx1"/>
                </a:solidFill>
              </a:rPr>
              <a:t>. reprezentace 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2200" dirty="0" err="1" smtClean="0">
                <a:solidFill>
                  <a:schemeClr val="tx1"/>
                </a:solidFill>
              </a:rPr>
              <a:t>sys</a:t>
            </a:r>
            <a:r>
              <a:rPr lang="cs-CZ" sz="2200" dirty="0" smtClean="0">
                <a:solidFill>
                  <a:schemeClr val="tx1"/>
                </a:solidFill>
              </a:rPr>
              <a:t>. kurií, dualismus, stabilizace jednací praxe</a:t>
            </a:r>
            <a:endParaRPr lang="cs-CZ" sz="2200" i="0" dirty="0" smtClean="0">
              <a:solidFill>
                <a:schemeClr val="tx1"/>
              </a:solidFill>
            </a:endParaRPr>
          </a:p>
          <a:p>
            <a:pPr marL="441198" indent="-285750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635239" y="1200150"/>
            <a:ext cx="3865881" cy="552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0">
              <a:buFont typeface="Franklin Gothic Book" panose="020B0503020102020204" pitchFamily="34" charset="0"/>
              <a:buNone/>
            </a:pPr>
            <a:r>
              <a:rPr lang="cs-CZ" sz="2200" b="1" i="0" dirty="0" smtClean="0">
                <a:solidFill>
                  <a:srgbClr val="002060"/>
                </a:solidFill>
              </a:rPr>
              <a:t>TYPOLOGIE SNĚMŮ: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generální </a:t>
            </a:r>
            <a:r>
              <a:rPr lang="cs-CZ" sz="2200" i="0" dirty="0" smtClean="0">
                <a:solidFill>
                  <a:schemeClr val="tx1"/>
                </a:solidFill>
              </a:rPr>
              <a:t>(od 14 st.)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zemské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krajské</a:t>
            </a:r>
          </a:p>
          <a:p>
            <a:pPr marL="685800" lvl="1" indent="0">
              <a:buFont typeface="Franklin Gothic Book" panose="020B0503020102020204" pitchFamily="34" charset="0"/>
              <a:buNone/>
            </a:pPr>
            <a:endParaRPr lang="cs-CZ" sz="2200" i="0" dirty="0" smtClean="0">
              <a:solidFill>
                <a:schemeClr val="tx1"/>
              </a:solidFill>
            </a:endParaRPr>
          </a:p>
          <a:p>
            <a:pPr marL="971550" lvl="1" indent="-28575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1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2484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ZEMSKÝ SOUD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00150"/>
            <a:ext cx="11094719" cy="5525770"/>
          </a:xfrm>
        </p:spPr>
        <p:txBody>
          <a:bodyPr>
            <a:normAutofit/>
          </a:bodyPr>
          <a:lstStyle/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i="0" dirty="0" smtClean="0"/>
              <a:t>nejasné poč. v Č 13. stol.: kontinuita x diskontinuita (reforma PO II)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KDE:</a:t>
            </a:r>
            <a:r>
              <a:rPr lang="cs-CZ" sz="2200" i="0" dirty="0" smtClean="0"/>
              <a:t> Č </a:t>
            </a:r>
            <a:r>
              <a:rPr lang="cs-CZ" sz="2200" i="0" dirty="0" smtClean="0">
                <a:sym typeface="Wingdings" panose="05000000000000000000" pitchFamily="2" charset="2"/>
              </a:rPr>
              <a:t> Praha, </a:t>
            </a:r>
            <a:r>
              <a:rPr lang="cs-CZ" sz="2200" i="0" dirty="0">
                <a:sym typeface="Wingdings" panose="05000000000000000000" pitchFamily="2" charset="2"/>
              </a:rPr>
              <a:t>M </a:t>
            </a:r>
            <a:r>
              <a:rPr lang="cs-CZ" sz="2200" i="0" dirty="0" smtClean="0">
                <a:sym typeface="Wingdings" panose="05000000000000000000" pitchFamily="2" charset="2"/>
              </a:rPr>
              <a:t> Brno, Olomouc</a:t>
            </a:r>
            <a:endParaRPr lang="cs-CZ" sz="2200" i="0" dirty="0" smtClean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KDY:</a:t>
            </a:r>
            <a:r>
              <a:rPr lang="cs-CZ" sz="2200" i="0" dirty="0" smtClean="0"/>
              <a:t> 4 x do roka o kvatembrech (</a:t>
            </a:r>
            <a:r>
              <a:rPr lang="cs-CZ" sz="2200" i="0" dirty="0" err="1" smtClean="0"/>
              <a:t>cír</a:t>
            </a:r>
            <a:r>
              <a:rPr lang="cs-CZ" sz="2200" i="0" dirty="0" smtClean="0"/>
              <a:t>. období postu)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O ČEM:</a:t>
            </a:r>
            <a:r>
              <a:rPr lang="cs-CZ" sz="2200" i="0" dirty="0" smtClean="0"/>
              <a:t> žaloby na šlechtice, spory o svobodné a deskové statky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JAK ROZHODUJE:</a:t>
            </a:r>
            <a:r>
              <a:rPr lang="cs-CZ" sz="2200" i="0" dirty="0" smtClean="0"/>
              <a:t> nálezy obecné x zvláštní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JAK JEDNÁ: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/>
              <a:t>jednací řeč čeština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smtClean="0"/>
              <a:t>větší x menší (menší úředníci, spory o předmět nižší hodnoty)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cs-CZ" sz="2200" i="0" dirty="0" smtClean="0"/>
              <a:t>obsazení: 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král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cs-CZ" sz="2200" b="1" i="0" dirty="0" err="1" smtClean="0">
                <a:solidFill>
                  <a:srgbClr val="002060"/>
                </a:solidFill>
              </a:rPr>
              <a:t>nejv</a:t>
            </a:r>
            <a:r>
              <a:rPr lang="cs-CZ" sz="2200" b="1" i="0" dirty="0" smtClean="0">
                <a:solidFill>
                  <a:srgbClr val="002060"/>
                </a:solidFill>
              </a:rPr>
              <a:t>. zem. úředníci</a:t>
            </a:r>
            <a:r>
              <a:rPr lang="cs-CZ" sz="2200" i="0" dirty="0" smtClean="0"/>
              <a:t>: komorník </a:t>
            </a:r>
            <a:r>
              <a:rPr lang="cs-CZ" sz="2200" i="0" dirty="0" smtClean="0">
                <a:sym typeface="Wingdings" panose="05000000000000000000" pitchFamily="2" charset="2"/>
              </a:rPr>
              <a:t> fiskální zájmy, sudí  řízení jednání, písař  </a:t>
            </a:r>
            <a:r>
              <a:rPr lang="cs-CZ" sz="2200" i="0" dirty="0" err="1" smtClean="0">
                <a:sym typeface="Wingdings" panose="05000000000000000000" pitchFamily="2" charset="2"/>
              </a:rPr>
              <a:t>pís</a:t>
            </a:r>
            <a:r>
              <a:rPr lang="cs-CZ" sz="2200" i="0" dirty="0" smtClean="0">
                <a:sym typeface="Wingdings" panose="05000000000000000000" pitchFamily="2" charset="2"/>
              </a:rPr>
              <a:t>. evidence, purkrabí  donucovací moc</a:t>
            </a:r>
            <a:endParaRPr lang="cs-CZ" sz="2200" i="0" dirty="0" smtClean="0"/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cs-CZ" sz="2200" b="1" i="0" dirty="0" err="1" smtClean="0">
                <a:solidFill>
                  <a:srgbClr val="002060"/>
                </a:solidFill>
              </a:rPr>
              <a:t>šlecht</a:t>
            </a:r>
            <a:r>
              <a:rPr lang="cs-CZ" sz="2200" b="1" i="0" dirty="0" smtClean="0">
                <a:solidFill>
                  <a:srgbClr val="002060"/>
                </a:solidFill>
              </a:rPr>
              <a:t>. přísedící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zv</a:t>
            </a:r>
            <a:r>
              <a:rPr lang="cs-CZ" sz="2200" b="1" i="0" dirty="0" smtClean="0">
                <a:solidFill>
                  <a:srgbClr val="002060"/>
                </a:solidFill>
              </a:rPr>
              <a:t>. „kmeti“</a:t>
            </a:r>
            <a:r>
              <a:rPr lang="cs-CZ" sz="2200" i="0" dirty="0" smtClean="0"/>
              <a:t>: nejprve asi 12 (jako krajů), pak 20</a:t>
            </a:r>
            <a:endParaRPr lang="cs-CZ" sz="2200" i="0" dirty="0"/>
          </a:p>
        </p:txBody>
      </p:sp>
    </p:spTree>
    <p:extLst>
      <p:ext uri="{BB962C8B-B14F-4D97-AF65-F5344CB8AC3E}">
        <p14:creationId xmlns:p14="http://schemas.microsoft.com/office/powerpoint/2010/main" val="18538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84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HRAD. SOUSTAVA (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</a:rPr>
              <a:t>civitates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</a:rPr>
              <a:t>provinciae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): PERIFERIE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133600"/>
            <a:ext cx="10673079" cy="430784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chronologie</a:t>
            </a:r>
            <a:r>
              <a:rPr lang="cs-CZ" sz="2200" dirty="0" smtClean="0"/>
              <a:t> dle Slámy: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200" dirty="0" smtClean="0"/>
              <a:t>Bořivoj – upevnění </a:t>
            </a:r>
            <a:r>
              <a:rPr lang="cs-CZ" sz="2200" dirty="0" err="1" smtClean="0"/>
              <a:t>přemysl</a:t>
            </a:r>
            <a:r>
              <a:rPr lang="cs-CZ" sz="2200" dirty="0" smtClean="0"/>
              <a:t>. hegemonie ve středních Čechách s pomocí VM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200" dirty="0" smtClean="0"/>
              <a:t>Spytihněv I. – </a:t>
            </a:r>
            <a:r>
              <a:rPr lang="cs-CZ" sz="2200" dirty="0" err="1" smtClean="0"/>
              <a:t>přemysl</a:t>
            </a:r>
            <a:r>
              <a:rPr lang="cs-CZ" sz="2200" dirty="0" smtClean="0"/>
              <a:t>. doména ve středních Čechách (Tetín, Libušín, Mělník, S. Boleslav, Lštění)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200" dirty="0" smtClean="0"/>
              <a:t>Boleslav I. – likvidace okolních knížat, expanze </a:t>
            </a:r>
            <a:r>
              <a:rPr lang="cs-CZ" sz="2200" dirty="0" err="1" smtClean="0"/>
              <a:t>přemysl</a:t>
            </a:r>
            <a:r>
              <a:rPr lang="cs-CZ" sz="2200" dirty="0" smtClean="0"/>
              <a:t>. hradské organizace do zbytku Čech</a:t>
            </a:r>
          </a:p>
          <a:p>
            <a:pPr marL="1028700" lvl="1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200" dirty="0" smtClean="0"/>
              <a:t>Břetislav I. -  stabilizace hradištní sítě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hradiště</a:t>
            </a:r>
            <a:r>
              <a:rPr lang="cs-CZ" sz="2200" dirty="0" smtClean="0"/>
              <a:t> </a:t>
            </a:r>
            <a:r>
              <a:rPr lang="cs-CZ" sz="2200" dirty="0">
                <a:sym typeface="Wingdings" panose="05000000000000000000" pitchFamily="2" charset="2"/>
              </a:rPr>
              <a:t> </a:t>
            </a:r>
            <a:r>
              <a:rPr lang="cs-CZ" sz="2200" dirty="0" smtClean="0"/>
              <a:t>opevněná mocenská centra s </a:t>
            </a:r>
            <a:r>
              <a:rPr lang="cs-CZ" sz="2200" dirty="0" err="1" smtClean="0"/>
              <a:t>fcemi</a:t>
            </a:r>
            <a:r>
              <a:rPr lang="cs-CZ" sz="2200" dirty="0" smtClean="0"/>
              <a:t>: </a:t>
            </a:r>
            <a:r>
              <a:rPr lang="cs-CZ" sz="2200" dirty="0"/>
              <a:t>správní, soudní, </a:t>
            </a:r>
            <a:r>
              <a:rPr lang="cs-CZ" sz="2200" dirty="0" err="1"/>
              <a:t>ekon</a:t>
            </a:r>
            <a:r>
              <a:rPr lang="cs-CZ" sz="2200" dirty="0"/>
              <a:t>., voj., </a:t>
            </a:r>
            <a:r>
              <a:rPr lang="cs-CZ" sz="2200" dirty="0" err="1"/>
              <a:t>nábožen</a:t>
            </a:r>
            <a:r>
              <a:rPr lang="cs-CZ" sz="22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vilikace</a:t>
            </a:r>
            <a:r>
              <a:rPr lang="cs-CZ" sz="2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200" dirty="0">
                <a:sym typeface="Wingdings" panose="05000000000000000000" pitchFamily="2" charset="2"/>
              </a:rPr>
              <a:t></a:t>
            </a:r>
            <a:r>
              <a:rPr lang="cs-CZ" sz="2200" dirty="0" smtClean="0"/>
              <a:t> panovnická doména organizovaná do dvorců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? služebná organizace </a:t>
            </a:r>
            <a:r>
              <a:rPr lang="cs-CZ" sz="2200" dirty="0" smtClean="0">
                <a:solidFill>
                  <a:schemeClr val="tx1"/>
                </a:solidFill>
              </a:rPr>
              <a:t>(místní název x </a:t>
            </a:r>
            <a:r>
              <a:rPr lang="cs-CZ" sz="2200" dirty="0" err="1" smtClean="0">
                <a:solidFill>
                  <a:schemeClr val="tx1"/>
                </a:solidFill>
              </a:rPr>
              <a:t>pís</a:t>
            </a:r>
            <a:r>
              <a:rPr lang="cs-CZ" sz="2200" dirty="0" smtClean="0">
                <a:solidFill>
                  <a:schemeClr val="tx1"/>
                </a:solidFill>
              </a:rPr>
              <a:t>. doklady o </a:t>
            </a:r>
            <a:r>
              <a:rPr lang="cs-CZ" sz="2200" dirty="0" err="1" smtClean="0">
                <a:solidFill>
                  <a:schemeClr val="tx1"/>
                </a:solidFill>
              </a:rPr>
              <a:t>spec</a:t>
            </a:r>
            <a:r>
              <a:rPr lang="cs-CZ" sz="2200" dirty="0" smtClean="0">
                <a:solidFill>
                  <a:schemeClr val="tx1"/>
                </a:solidFill>
              </a:rPr>
              <a:t>. výrobě celé vesnice)</a:t>
            </a:r>
            <a:endParaRPr lang="cs-CZ" sz="2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422511"/>
            <a:ext cx="6289039" cy="541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softEdge rad="127000"/>
          </a:effectLst>
        </p:spPr>
      </p:pic>
      <p:sp>
        <p:nvSpPr>
          <p:cNvPr id="2" name="TextovéPole 1"/>
          <p:cNvSpPr txBox="1"/>
          <p:nvPr/>
        </p:nvSpPr>
        <p:spPr>
          <a:xfrm>
            <a:off x="9723120" y="5839004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(autor: Žemlička)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2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879222443"/>
              </p:ext>
            </p:extLst>
          </p:nvPr>
        </p:nvGraphicFramePr>
        <p:xfrm>
          <a:off x="2246083" y="140482"/>
          <a:ext cx="7518454" cy="594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Skupina 16"/>
          <p:cNvGrpSpPr/>
          <p:nvPr/>
        </p:nvGrpSpPr>
        <p:grpSpPr>
          <a:xfrm>
            <a:off x="786656" y="2098570"/>
            <a:ext cx="1554480" cy="1534160"/>
            <a:chOff x="1903730" y="2204720"/>
            <a:chExt cx="1554480" cy="1534160"/>
          </a:xfrm>
        </p:grpSpPr>
        <p:sp>
          <p:nvSpPr>
            <p:cNvPr id="15" name="Ovál 14"/>
            <p:cNvSpPr/>
            <p:nvPr/>
          </p:nvSpPr>
          <p:spPr>
            <a:xfrm>
              <a:off x="1903730" y="2204720"/>
              <a:ext cx="1554480" cy="1534160"/>
            </a:xfrm>
            <a:prstGeom prst="ellipse">
              <a:avLst/>
            </a:prstGeom>
            <a:solidFill>
              <a:srgbClr val="92846C"/>
            </a:solidFill>
            <a:ln>
              <a:solidFill>
                <a:srgbClr val="95887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103728" y="2710190"/>
              <a:ext cx="11801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SOUD</a:t>
              </a:r>
              <a:endParaRPr lang="cs-CZ" sz="2600" b="1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9601564" y="3885465"/>
            <a:ext cx="1554480" cy="1534160"/>
            <a:chOff x="9601564" y="3885465"/>
            <a:chExt cx="1554480" cy="1534160"/>
          </a:xfrm>
        </p:grpSpPr>
        <p:sp>
          <p:nvSpPr>
            <p:cNvPr id="23" name="Ovál 22"/>
            <p:cNvSpPr/>
            <p:nvPr/>
          </p:nvSpPr>
          <p:spPr>
            <a:xfrm>
              <a:off x="9601564" y="3885465"/>
              <a:ext cx="1554480" cy="1534160"/>
            </a:xfrm>
            <a:prstGeom prst="ellipse">
              <a:avLst/>
            </a:prstGeom>
            <a:solidFill>
              <a:srgbClr val="BC9950"/>
            </a:solidFill>
            <a:ln>
              <a:solidFill>
                <a:srgbClr val="C8AA7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869690" y="4390935"/>
              <a:ext cx="105509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KRAJ</a:t>
              </a:r>
              <a:endParaRPr lang="cs-CZ" sz="2600" b="1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86656" y="311675"/>
            <a:ext cx="1554480" cy="1534160"/>
            <a:chOff x="1903730" y="2204720"/>
            <a:chExt cx="1554480" cy="1534160"/>
          </a:xfrm>
        </p:grpSpPr>
        <p:sp>
          <p:nvSpPr>
            <p:cNvPr id="33" name="Ovál 32"/>
            <p:cNvSpPr/>
            <p:nvPr/>
          </p:nvSpPr>
          <p:spPr>
            <a:xfrm>
              <a:off x="1903730" y="2204720"/>
              <a:ext cx="1554480" cy="1534160"/>
            </a:xfrm>
            <a:prstGeom prst="ellipse">
              <a:avLst/>
            </a:prstGeom>
            <a:solidFill>
              <a:srgbClr val="92846C"/>
            </a:solidFill>
            <a:ln>
              <a:solidFill>
                <a:srgbClr val="95887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2103728" y="2710190"/>
              <a:ext cx="11817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RADA</a:t>
              </a:r>
              <a:endParaRPr lang="cs-CZ" sz="2600" b="1" dirty="0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463769" y="5853882"/>
            <a:ext cx="4203481" cy="833120"/>
            <a:chOff x="1761463" y="5821682"/>
            <a:chExt cx="4592320" cy="833120"/>
          </a:xfrm>
        </p:grpSpPr>
        <p:sp>
          <p:nvSpPr>
            <p:cNvPr id="37" name="Šrafovaná šipka doprava 36"/>
            <p:cNvSpPr/>
            <p:nvPr/>
          </p:nvSpPr>
          <p:spPr>
            <a:xfrm rot="10800000">
              <a:off x="1761463" y="5821682"/>
              <a:ext cx="4592320" cy="833120"/>
            </a:xfrm>
            <a:prstGeom prst="stripedRightArrow">
              <a:avLst>
                <a:gd name="adj1" fmla="val 42683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3433895" y="6053576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CENTRUM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7453950" y="5853883"/>
            <a:ext cx="4214729" cy="833120"/>
            <a:chOff x="7010400" y="5811521"/>
            <a:chExt cx="4592320" cy="833120"/>
          </a:xfrm>
        </p:grpSpPr>
        <p:sp>
          <p:nvSpPr>
            <p:cNvPr id="20" name="Šrafovaná šipka doprava 19"/>
            <p:cNvSpPr/>
            <p:nvPr/>
          </p:nvSpPr>
          <p:spPr>
            <a:xfrm>
              <a:off x="7010400" y="5811521"/>
              <a:ext cx="4592320" cy="833120"/>
            </a:xfrm>
            <a:prstGeom prst="stripedRightArrow">
              <a:avLst>
                <a:gd name="adj1" fmla="val 42683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8679625" y="6043415"/>
              <a:ext cx="125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PERIFERIE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73831" y="3885465"/>
            <a:ext cx="1554480" cy="1534160"/>
            <a:chOff x="1903730" y="2204720"/>
            <a:chExt cx="1554480" cy="1534160"/>
          </a:xfrm>
        </p:grpSpPr>
        <p:sp>
          <p:nvSpPr>
            <p:cNvPr id="43" name="Ovál 42"/>
            <p:cNvSpPr/>
            <p:nvPr/>
          </p:nvSpPr>
          <p:spPr>
            <a:xfrm>
              <a:off x="1903730" y="2204720"/>
              <a:ext cx="1554480" cy="1534160"/>
            </a:xfrm>
            <a:prstGeom prst="ellipse">
              <a:avLst/>
            </a:prstGeom>
            <a:solidFill>
              <a:srgbClr val="92846C"/>
            </a:solidFill>
            <a:ln>
              <a:solidFill>
                <a:srgbClr val="95887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103728" y="2710190"/>
              <a:ext cx="12009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SNĚM</a:t>
              </a:r>
              <a:endParaRPr lang="cs-CZ" sz="2600" b="1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9601564" y="2098570"/>
            <a:ext cx="1554480" cy="1534160"/>
            <a:chOff x="9601564" y="2098570"/>
            <a:chExt cx="1554480" cy="1534160"/>
          </a:xfrm>
        </p:grpSpPr>
        <p:sp>
          <p:nvSpPr>
            <p:cNvPr id="46" name="Ovál 45"/>
            <p:cNvSpPr/>
            <p:nvPr/>
          </p:nvSpPr>
          <p:spPr>
            <a:xfrm>
              <a:off x="9601564" y="2098570"/>
              <a:ext cx="1554480" cy="1534160"/>
            </a:xfrm>
            <a:prstGeom prst="ellipse">
              <a:avLst/>
            </a:prstGeom>
            <a:solidFill>
              <a:srgbClr val="BC9950"/>
            </a:solidFill>
            <a:ln>
              <a:solidFill>
                <a:srgbClr val="C8AA7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9672988" y="2613249"/>
              <a:ext cx="139974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MĚSTO</a:t>
              </a:r>
              <a:endParaRPr lang="cs-CZ" sz="2600" b="1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9601564" y="311675"/>
            <a:ext cx="1554480" cy="1534160"/>
            <a:chOff x="9601564" y="2098570"/>
            <a:chExt cx="1554480" cy="1534160"/>
          </a:xfrm>
        </p:grpSpPr>
        <p:sp>
          <p:nvSpPr>
            <p:cNvPr id="50" name="Ovál 49"/>
            <p:cNvSpPr/>
            <p:nvPr/>
          </p:nvSpPr>
          <p:spPr>
            <a:xfrm>
              <a:off x="9601564" y="2098570"/>
              <a:ext cx="1554480" cy="1534160"/>
            </a:xfrm>
            <a:prstGeom prst="ellipse">
              <a:avLst/>
            </a:prstGeom>
            <a:solidFill>
              <a:srgbClr val="BC9950"/>
            </a:solidFill>
            <a:ln>
              <a:solidFill>
                <a:srgbClr val="C8AA7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9672988" y="2604040"/>
              <a:ext cx="147348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2600" b="1" dirty="0" smtClean="0"/>
                <a:t>STATEK</a:t>
              </a:r>
              <a:endParaRPr lang="cs-CZ" sz="2600" b="1" dirty="0"/>
            </a:p>
          </p:txBody>
        </p:sp>
      </p:grpSp>
      <p:cxnSp>
        <p:nvCxnSpPr>
          <p:cNvPr id="48" name="Přímá spojnice se šipkou 47"/>
          <p:cNvCxnSpPr>
            <a:endCxn id="43" idx="6"/>
          </p:cNvCxnSpPr>
          <p:nvPr/>
        </p:nvCxnSpPr>
        <p:spPr>
          <a:xfrm flipH="1">
            <a:off x="2328311" y="4180114"/>
            <a:ext cx="890344" cy="47243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>
            <a:endCxn id="15" idx="6"/>
          </p:cNvCxnSpPr>
          <p:nvPr/>
        </p:nvCxnSpPr>
        <p:spPr>
          <a:xfrm flipH="1" flipV="1">
            <a:off x="2341136" y="2865650"/>
            <a:ext cx="877519" cy="1314464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endCxn id="33" idx="6"/>
          </p:cNvCxnSpPr>
          <p:nvPr/>
        </p:nvCxnSpPr>
        <p:spPr>
          <a:xfrm flipH="1" flipV="1">
            <a:off x="2341136" y="1078755"/>
            <a:ext cx="877519" cy="3101358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>
            <a:endCxn id="50" idx="2"/>
          </p:cNvCxnSpPr>
          <p:nvPr/>
        </p:nvCxnSpPr>
        <p:spPr>
          <a:xfrm flipV="1">
            <a:off x="8818625" y="1078755"/>
            <a:ext cx="782939" cy="3167004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>
            <a:endCxn id="46" idx="2"/>
          </p:cNvCxnSpPr>
          <p:nvPr/>
        </p:nvCxnSpPr>
        <p:spPr>
          <a:xfrm flipV="1">
            <a:off x="8818625" y="2865650"/>
            <a:ext cx="782939" cy="1417916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>
            <a:endCxn id="23" idx="2"/>
          </p:cNvCxnSpPr>
          <p:nvPr/>
        </p:nvCxnSpPr>
        <p:spPr>
          <a:xfrm>
            <a:off x="8818625" y="4283566"/>
            <a:ext cx="782939" cy="368979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296087" y="689410"/>
            <a:ext cx="149055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VLÁDCE</a:t>
            </a:r>
            <a:endParaRPr lang="cs-CZ" sz="26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544809" y="4042691"/>
            <a:ext cx="1148071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b="1" dirty="0" smtClean="0"/>
              <a:t>PEV-</a:t>
            </a:r>
          </a:p>
          <a:p>
            <a:r>
              <a:rPr lang="cs-CZ" sz="2600" b="1" dirty="0" smtClean="0"/>
              <a:t>NOST</a:t>
            </a:r>
            <a:endParaRPr lang="cs-CZ" sz="2600" b="1" dirty="0"/>
          </a:p>
        </p:txBody>
      </p:sp>
      <p:grpSp>
        <p:nvGrpSpPr>
          <p:cNvPr id="45" name="Skupina 44"/>
          <p:cNvGrpSpPr/>
          <p:nvPr/>
        </p:nvGrpSpPr>
        <p:grpSpPr>
          <a:xfrm rot="18491342">
            <a:off x="3534354" y="2224353"/>
            <a:ext cx="2474159" cy="833120"/>
            <a:chOff x="1761463" y="5821682"/>
            <a:chExt cx="4592320" cy="833120"/>
          </a:xfrm>
        </p:grpSpPr>
        <p:sp>
          <p:nvSpPr>
            <p:cNvPr id="52" name="Šrafovaná šipka doprava 51"/>
            <p:cNvSpPr/>
            <p:nvPr/>
          </p:nvSpPr>
          <p:spPr>
            <a:xfrm rot="10800000">
              <a:off x="1761463" y="5821682"/>
              <a:ext cx="4592320" cy="833120"/>
            </a:xfrm>
            <a:prstGeom prst="stripedRightArrow">
              <a:avLst>
                <a:gd name="adj1" fmla="val 42683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2294790" y="6053580"/>
              <a:ext cx="352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POLIT. „NÁROD“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Skupina 54"/>
          <p:cNvGrpSpPr/>
          <p:nvPr/>
        </p:nvGrpSpPr>
        <p:grpSpPr>
          <a:xfrm rot="3261555">
            <a:off x="6009225" y="2228842"/>
            <a:ext cx="2435678" cy="833120"/>
            <a:chOff x="7010400" y="5811521"/>
            <a:chExt cx="4592320" cy="833120"/>
          </a:xfrm>
        </p:grpSpPr>
        <p:sp>
          <p:nvSpPr>
            <p:cNvPr id="56" name="Šrafovaná šipka doprava 55"/>
            <p:cNvSpPr/>
            <p:nvPr/>
          </p:nvSpPr>
          <p:spPr>
            <a:xfrm>
              <a:off x="7010400" y="5811521"/>
              <a:ext cx="4592320" cy="833120"/>
            </a:xfrm>
            <a:prstGeom prst="stripedRightArrow">
              <a:avLst>
                <a:gd name="adj1" fmla="val 42683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7343224" y="6043417"/>
              <a:ext cx="3616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POLIT. „NÁROD“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317" r="1989" b="5231"/>
          <a:stretch/>
        </p:blipFill>
        <p:spPr>
          <a:xfrm>
            <a:off x="125730" y="266497"/>
            <a:ext cx="5775324" cy="54713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9894570" y="6216194"/>
            <a:ext cx="153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(autor: Sláma)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b="4482"/>
          <a:stretch/>
        </p:blipFill>
        <p:spPr>
          <a:xfrm>
            <a:off x="5974526" y="266497"/>
            <a:ext cx="6026974" cy="53268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6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84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LOKÁL. ÚŘADY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401" y="1686560"/>
            <a:ext cx="3754120" cy="49072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VILIKACE: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err="1" smtClean="0">
                <a:solidFill>
                  <a:schemeClr val="tx1"/>
                </a:solidFill>
              </a:rPr>
              <a:t>vilik</a:t>
            </a:r>
            <a:endParaRPr lang="cs-CZ" sz="22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lovčí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447801" y="1686560"/>
            <a:ext cx="3754120" cy="4907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Franklin Gothic Book" panose="020B0503020102020204" pitchFamily="34" charset="0"/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HRADIŠTĚ: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správce/kastelán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sudí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err="1" smtClean="0">
                <a:solidFill>
                  <a:schemeClr val="tx1"/>
                </a:solidFill>
              </a:rPr>
              <a:t>vilik</a:t>
            </a:r>
            <a:endParaRPr lang="cs-CZ" sz="22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komorník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arcikněz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tx1"/>
                </a:solidFill>
              </a:rPr>
              <a:t>služebný personál</a:t>
            </a:r>
          </a:p>
        </p:txBody>
      </p:sp>
    </p:spTree>
    <p:extLst>
      <p:ext uri="{BB962C8B-B14F-4D97-AF65-F5344CB8AC3E}">
        <p14:creationId xmlns:p14="http://schemas.microsoft.com/office/powerpoint/2010/main" val="40025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MĚSTO: městská (samo)správa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27464"/>
            <a:ext cx="10577945" cy="512271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institucionální pohled: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mír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svoboda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právo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zřízení</a:t>
            </a:r>
          </a:p>
          <a:p>
            <a:r>
              <a:rPr lang="cs-CZ" sz="2400" dirty="0" smtClean="0"/>
              <a:t>stavebně-his. pohled: areál, hradby</a:t>
            </a:r>
          </a:p>
          <a:p>
            <a:r>
              <a:rPr lang="cs-CZ" sz="2400" dirty="0" err="1" smtClean="0"/>
              <a:t>hosp</a:t>
            </a:r>
            <a:r>
              <a:rPr lang="cs-CZ" sz="2400" dirty="0" smtClean="0"/>
              <a:t>.-sociální pohled: oddělení výroby a obchodu a převaha nad </a:t>
            </a:r>
            <a:r>
              <a:rPr lang="cs-CZ" sz="2400" dirty="0" err="1" smtClean="0"/>
              <a:t>zeměděl</a:t>
            </a:r>
            <a:r>
              <a:rPr lang="cs-CZ" sz="2400" dirty="0" smtClean="0"/>
              <a:t>., spol. diferenciace </a:t>
            </a:r>
          </a:p>
          <a:p>
            <a:r>
              <a:rPr lang="cs-CZ" sz="2400" dirty="0" smtClean="0"/>
              <a:t>funkcionální pohled: polit.-</a:t>
            </a:r>
            <a:r>
              <a:rPr lang="cs-CZ" sz="2400" dirty="0" err="1" smtClean="0"/>
              <a:t>administrat</a:t>
            </a:r>
            <a:r>
              <a:rPr lang="cs-CZ" sz="2400" dirty="0" smtClean="0"/>
              <a:t>., voj., ideolog., </a:t>
            </a:r>
            <a:r>
              <a:rPr lang="cs-CZ" sz="2400" dirty="0" err="1" smtClean="0"/>
              <a:t>prod</a:t>
            </a:r>
            <a:r>
              <a:rPr lang="cs-CZ" sz="2400" dirty="0" smtClean="0"/>
              <a:t>., směnná a kult </a:t>
            </a:r>
            <a:r>
              <a:rPr lang="cs-CZ" sz="2400" dirty="0" err="1" smtClean="0"/>
              <a:t>fce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Založení města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8362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možnosti: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v návaznosti na starší sídelní útvary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n</a:t>
            </a:r>
            <a:r>
              <a:rPr lang="cs-CZ" sz="2400" i="0" dirty="0" smtClean="0"/>
              <a:t>a zeleném drnu</a:t>
            </a:r>
          </a:p>
          <a:p>
            <a:r>
              <a:rPr lang="cs-CZ" sz="2400" dirty="0" smtClean="0"/>
              <a:t>povolení - panovník</a:t>
            </a:r>
          </a:p>
          <a:p>
            <a:r>
              <a:rPr lang="cs-CZ" sz="2400" dirty="0" smtClean="0"/>
              <a:t>provedení - lokátoři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58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Druhy měst (dle vrchnosti)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rálovská města (</a:t>
            </a:r>
            <a:r>
              <a:rPr lang="cs-CZ" sz="2400" i="0" dirty="0" smtClean="0"/>
              <a:t>horní, věnná ...)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oddanská města</a:t>
            </a:r>
          </a:p>
          <a:p>
            <a:r>
              <a:rPr lang="cs-CZ" sz="2400" dirty="0" smtClean="0"/>
              <a:t>na pomezí: komorní města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03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440" y="350520"/>
            <a:ext cx="9601200" cy="1485900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Městská správa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496292"/>
            <a:ext cx="5424055" cy="50499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</a:rPr>
              <a:t>vrchnostenský prvek: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podkomoří/</a:t>
            </a:r>
            <a:r>
              <a:rPr lang="cs-CZ" sz="2400" i="0" dirty="0" err="1" smtClean="0"/>
              <a:t>hofrychtéř</a:t>
            </a:r>
            <a:r>
              <a:rPr lang="cs-CZ" sz="2400" i="0" dirty="0" smtClean="0"/>
              <a:t> (soud.)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rychtář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zřízenci: biřic, kat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13863" y="1496292"/>
            <a:ext cx="4613563" cy="504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002060"/>
                </a:solidFill>
              </a:rPr>
              <a:t>samosprávný prvek: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městská rada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/>
              <a:t>purkmistr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dirty="0"/>
              <a:t>konšelé + kmeti (</a:t>
            </a:r>
            <a:r>
              <a:rPr lang="cs-CZ" sz="2400" dirty="0" err="1"/>
              <a:t>magd</a:t>
            </a:r>
            <a:r>
              <a:rPr lang="cs-CZ" sz="2400" dirty="0"/>
              <a:t>. </a:t>
            </a:r>
            <a:r>
              <a:rPr lang="cs-CZ" sz="2400" dirty="0" err="1"/>
              <a:t>obl</a:t>
            </a:r>
            <a:r>
              <a:rPr lang="cs-CZ" sz="2400" dirty="0"/>
              <a:t>. pro soud.)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obec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cechy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</a:rPr>
              <a:t>kancelář</a:t>
            </a:r>
            <a:r>
              <a:rPr lang="cs-CZ" sz="2400" b="1" dirty="0">
                <a:solidFill>
                  <a:srgbClr val="002060"/>
                </a:solidFill>
              </a:rPr>
              <a:t>: písař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i="0" dirty="0" smtClean="0"/>
          </a:p>
        </p:txBody>
      </p:sp>
    </p:spTree>
    <p:extLst>
      <p:ext uri="{BB962C8B-B14F-4D97-AF65-F5344CB8AC3E}">
        <p14:creationId xmlns:p14="http://schemas.microsoft.com/office/powerpoint/2010/main" val="4755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4791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Městské právo a soudnictví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8480"/>
            <a:ext cx="5567680" cy="49352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obsah: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oprávnění a svobody navenek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právo platné uvnitř města, dle nějž se rozhoduje na měst. soudu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zřízení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hlavní oblasti: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j</a:t>
            </a:r>
            <a:r>
              <a:rPr lang="cs-CZ" sz="2400" i="0" dirty="0" smtClean="0"/>
              <a:t>ihoněmecké</a:t>
            </a:r>
            <a:endParaRPr lang="cs-CZ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/>
              <a:t>s</a:t>
            </a:r>
            <a:r>
              <a:rPr lang="cs-CZ" sz="2400" i="0" dirty="0" smtClean="0"/>
              <a:t>everoněmecké (Magdeburg)</a:t>
            </a:r>
          </a:p>
          <a:p>
            <a:r>
              <a:rPr lang="cs-CZ" sz="2400" dirty="0" smtClean="0"/>
              <a:t>fragmentární </a:t>
            </a:r>
            <a:r>
              <a:rPr lang="cs-CZ" sz="2400" dirty="0"/>
              <a:t>(materiální i procesní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09840" y="1808480"/>
            <a:ext cx="4017586" cy="473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</a:rPr>
              <a:t>měst. soud: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rychtář + konšelé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002060"/>
                </a:solidFill>
              </a:rPr>
              <a:t>druhy soudů: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zahájené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posudky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mimořádné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err="1" smtClean="0"/>
              <a:t>podkomořský</a:t>
            </a:r>
            <a:endParaRPr lang="cs-CZ" sz="2400" i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0" dirty="0" smtClean="0"/>
              <a:t>denní</a:t>
            </a:r>
          </a:p>
        </p:txBody>
      </p:sp>
    </p:spTree>
    <p:extLst>
      <p:ext uri="{BB962C8B-B14F-4D97-AF65-F5344CB8AC3E}">
        <p14:creationId xmlns:p14="http://schemas.microsoft.com/office/powerpoint/2010/main" val="2771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26440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STATEK: vrchnostenská správa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53440" y="1107440"/>
            <a:ext cx="4886960" cy="5659120"/>
          </a:xfrm>
        </p:spPr>
        <p:txBody>
          <a:bodyPr>
            <a:normAutofit/>
          </a:bodyPr>
          <a:lstStyle/>
          <a:p>
            <a:r>
              <a:rPr lang="cs-CZ" sz="2200" b="1" i="0" dirty="0" smtClean="0">
                <a:solidFill>
                  <a:srgbClr val="002060"/>
                </a:solidFill>
              </a:rPr>
              <a:t>správ. jednotky: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chemeClr val="tx1"/>
                </a:solidFill>
              </a:rPr>
              <a:t>panství: </a:t>
            </a:r>
            <a:r>
              <a:rPr lang="cs-CZ" sz="2200" b="1" i="0" dirty="0" err="1" smtClean="0">
                <a:solidFill>
                  <a:schemeClr val="tx1"/>
                </a:solidFill>
              </a:rPr>
              <a:t>rentovní</a:t>
            </a:r>
            <a:r>
              <a:rPr lang="cs-CZ" sz="2200" b="1" i="0" dirty="0" smtClean="0">
                <a:solidFill>
                  <a:schemeClr val="tx1"/>
                </a:solidFill>
              </a:rPr>
              <a:t>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režijní</a:t>
            </a:r>
            <a:endParaRPr lang="cs-CZ" sz="2200" b="1" i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chemeClr val="tx1"/>
                </a:solidFill>
              </a:rPr>
              <a:t>statek </a:t>
            </a:r>
          </a:p>
          <a:p>
            <a:r>
              <a:rPr lang="cs-CZ" sz="2200" b="1" i="0" dirty="0" smtClean="0">
                <a:solidFill>
                  <a:srgbClr val="002060"/>
                </a:solidFill>
              </a:rPr>
              <a:t>správ. činnosti</a:t>
            </a:r>
            <a:r>
              <a:rPr lang="cs-CZ" sz="2200" b="1" i="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err="1" smtClean="0">
                <a:solidFill>
                  <a:schemeClr val="tx1"/>
                </a:solidFill>
              </a:rPr>
              <a:t>ekon</a:t>
            </a:r>
            <a:r>
              <a:rPr lang="cs-CZ" sz="2200" b="1" i="0" dirty="0" smtClean="0">
                <a:solidFill>
                  <a:schemeClr val="tx1"/>
                </a:solidFill>
              </a:rPr>
              <a:t>.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provoz panství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soud.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policejní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přenesená „VS“  daně, voj.</a:t>
            </a:r>
            <a:endParaRPr lang="cs-CZ" sz="2200" b="1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200" b="1" i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i="0" dirty="0" smtClean="0">
              <a:solidFill>
                <a:schemeClr val="tx1"/>
              </a:solidFill>
            </a:endParaRP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6451600" y="1107440"/>
            <a:ext cx="5476240" cy="565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>
                <a:solidFill>
                  <a:srgbClr val="002060"/>
                </a:solidFill>
              </a:rPr>
              <a:t>správ. aparát: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hejtman/úředník</a:t>
            </a:r>
            <a:r>
              <a:rPr lang="cs-CZ" sz="2200" b="1" i="0" dirty="0" smtClean="0">
                <a:solidFill>
                  <a:schemeClr val="tx1"/>
                </a:solidFill>
              </a:rPr>
              <a:t>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vrcholný orgán: kancelář, hospodaření, styk s poddanými </a:t>
            </a:r>
            <a:endParaRPr lang="cs-CZ" sz="2200" b="1" i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purkrabí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voj. velitel a správce hradu, </a:t>
            </a:r>
            <a:r>
              <a:rPr 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nemovit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majetku a dominikál. hospodářství, správní dohled </a:t>
            </a:r>
            <a:endParaRPr lang="cs-CZ" sz="2200" b="1" i="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písař</a:t>
            </a:r>
            <a:r>
              <a:rPr lang="cs-CZ" sz="2200" b="1" i="0" dirty="0" smtClean="0">
                <a:solidFill>
                  <a:schemeClr val="tx1"/>
                </a:solidFill>
              </a:rPr>
              <a:t>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čistopisy, registratura, zastupování hejtmana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důchodní písař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příjem a výdej peněz, </a:t>
            </a:r>
            <a:r>
              <a:rPr 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fin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obroční/pivovarský/rybničný písař 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„sektorová“ účet. evidence</a:t>
            </a:r>
            <a:endParaRPr lang="cs-CZ" sz="2200" b="1" i="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  <a:sym typeface="Wingdings" panose="05000000000000000000" pitchFamily="2" charset="2"/>
              </a:rPr>
              <a:t>šafáři/správci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 vrchnost. dvory a podniky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spec</a:t>
            </a:r>
            <a:r>
              <a:rPr lang="cs-CZ" sz="2200" b="1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služebníci a řemeslníci </a:t>
            </a:r>
            <a:endParaRPr lang="cs-CZ" sz="2200" b="1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26440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KRAJE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95400" y="1107440"/>
            <a:ext cx="4800600" cy="565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ČECHY: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2060"/>
                </a:solidFill>
              </a:rPr>
              <a:t>správní </a:t>
            </a:r>
            <a:r>
              <a:rPr lang="cs-CZ" sz="2200" b="1" dirty="0" err="1">
                <a:solidFill>
                  <a:srgbClr val="002060"/>
                </a:solidFill>
              </a:rPr>
              <a:t>fce</a:t>
            </a:r>
            <a:endParaRPr lang="cs-CZ" sz="22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chemeClr val="tx1"/>
                </a:solidFill>
              </a:rPr>
              <a:t>pův</a:t>
            </a:r>
            <a:r>
              <a:rPr lang="cs-CZ" sz="2200" i="0" dirty="0" smtClean="0">
                <a:solidFill>
                  <a:schemeClr val="tx1"/>
                </a:solidFill>
              </a:rPr>
              <a:t>.: 13. stol. </a:t>
            </a:r>
            <a:r>
              <a:rPr lang="cs-CZ" sz="2200" dirty="0" smtClean="0">
                <a:solidFill>
                  <a:schemeClr val="tx1"/>
                </a:solidFill>
              </a:rPr>
              <a:t>(Rieger)</a:t>
            </a:r>
            <a:endParaRPr lang="cs-CZ" sz="2200" i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i="0" dirty="0" smtClean="0">
                <a:solidFill>
                  <a:schemeClr val="tx1"/>
                </a:solidFill>
              </a:rPr>
              <a:t>dle „spádových center“ (města, hrady)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i="0" dirty="0" smtClean="0">
                <a:solidFill>
                  <a:schemeClr val="tx1"/>
                </a:solidFill>
              </a:rPr>
              <a:t>cca 12 + 4 „vnější“ kraje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KDO a CO:</a:t>
            </a:r>
            <a:r>
              <a:rPr lang="cs-CZ" sz="2200" i="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2 </a:t>
            </a:r>
            <a:r>
              <a:rPr lang="cs-CZ" sz="2200" b="1" i="0" dirty="0" err="1" smtClean="0">
                <a:solidFill>
                  <a:srgbClr val="002060"/>
                </a:solidFill>
              </a:rPr>
              <a:t>poprávci</a:t>
            </a:r>
            <a:r>
              <a:rPr lang="cs-CZ" sz="2200" b="1" i="0" dirty="0" smtClean="0">
                <a:solidFill>
                  <a:srgbClr val="002060"/>
                </a:solidFill>
              </a:rPr>
              <a:t>, pak hejtmani </a:t>
            </a:r>
            <a:r>
              <a:rPr lang="cs-CZ" sz="2200" i="0" dirty="0" smtClean="0">
                <a:solidFill>
                  <a:schemeClr val="tx1"/>
                </a:solidFill>
              </a:rPr>
              <a:t>(usedlí v kraji, po jednom z pan. a ryt.) 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cs-CZ" sz="2200" i="0" dirty="0" smtClean="0">
                <a:solidFill>
                  <a:schemeClr val="tx1"/>
                </a:solidFill>
              </a:rPr>
              <a:t> „poprava“ = souhrn policejních a soudních pravomoci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0" dirty="0" smtClean="0">
                <a:solidFill>
                  <a:srgbClr val="002060"/>
                </a:solidFill>
              </a:rPr>
              <a:t>krajské sněmy 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regionál</a:t>
            </a:r>
            <a:r>
              <a:rPr lang="cs-CZ" sz="2200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 záležitosti, poradní </a:t>
            </a:r>
            <a:r>
              <a:rPr lang="cs-CZ" sz="2200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fce</a:t>
            </a:r>
            <a:endParaRPr lang="cs-CZ" sz="2200" i="0" dirty="0" smtClean="0">
              <a:solidFill>
                <a:schemeClr val="tx1"/>
              </a:solidFill>
            </a:endParaRP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6863080" y="1107440"/>
            <a:ext cx="4638040" cy="565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MORAVA: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rgbClr val="002060"/>
                </a:solidFill>
              </a:rPr>
              <a:t>vojenská </a:t>
            </a:r>
            <a:r>
              <a:rPr lang="cs-CZ" sz="2200" b="1" dirty="0" err="1" smtClean="0">
                <a:solidFill>
                  <a:srgbClr val="002060"/>
                </a:solidFill>
              </a:rPr>
              <a:t>fce</a:t>
            </a:r>
            <a:endParaRPr lang="cs-CZ" sz="22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chemeClr val="tx1"/>
                </a:solidFill>
              </a:rPr>
              <a:t>pův</a:t>
            </a:r>
            <a:r>
              <a:rPr lang="cs-CZ" sz="2200" dirty="0" smtClean="0">
                <a:solidFill>
                  <a:schemeClr val="tx1"/>
                </a:solidFill>
              </a:rPr>
              <a:t>.: 16. stol.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err="1" smtClean="0">
                <a:solidFill>
                  <a:schemeClr val="tx1"/>
                </a:solidFill>
              </a:rPr>
              <a:t>nejp</a:t>
            </a:r>
            <a:r>
              <a:rPr lang="cs-CZ" sz="2200" dirty="0" smtClean="0">
                <a:solidFill>
                  <a:schemeClr val="tx1"/>
                </a:solidFill>
              </a:rPr>
              <a:t>. 4, pak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poprava v rukou král. purkrabí, měst a vysoké šlechty</a:t>
            </a:r>
          </a:p>
        </p:txBody>
      </p:sp>
    </p:spTree>
    <p:extLst>
      <p:ext uri="{BB962C8B-B14F-4D97-AF65-F5344CB8AC3E}">
        <p14:creationId xmlns:p14="http://schemas.microsoft.com/office/powerpoint/2010/main" val="29660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6080" y="3007360"/>
            <a:ext cx="9601200" cy="708660"/>
          </a:xfrm>
        </p:spPr>
        <p:txBody>
          <a:bodyPr>
            <a:noAutofit/>
          </a:bodyPr>
          <a:lstStyle/>
          <a:p>
            <a:pPr algn="ctr"/>
            <a:r>
              <a:rPr lang="cs-CZ" sz="7200" dirty="0" smtClean="0"/>
              <a:t>ZÁKLADNÍ POJMY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9979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596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PROČ „STÁT“?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6160" y="1280160"/>
            <a:ext cx="10820400" cy="557784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200" dirty="0" smtClean="0"/>
              <a:t>modernizace politické organizace a národně-integrační úsilí </a:t>
            </a:r>
            <a:r>
              <a:rPr lang="cs-CZ" sz="2200" b="1" dirty="0" smtClean="0">
                <a:solidFill>
                  <a:srgbClr val="002060"/>
                </a:solidFill>
              </a:rPr>
              <a:t>v 19. stol.</a:t>
            </a:r>
            <a:r>
              <a:rPr lang="cs-CZ" sz="2200" dirty="0" smtClean="0"/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</a:t>
            </a:r>
            <a:r>
              <a:rPr lang="cs-CZ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orientace dějepisectví na </a:t>
            </a:r>
            <a:r>
              <a:rPr lang="cs-CZ" sz="2200" b="1" dirty="0" smtClean="0">
                <a:solidFill>
                  <a:srgbClr val="002060"/>
                </a:solidFill>
              </a:rPr>
              <a:t>fenomén „státnosti“ </a:t>
            </a:r>
            <a:r>
              <a:rPr lang="cs-CZ" sz="2200" dirty="0" smtClean="0"/>
              <a:t>(</a:t>
            </a:r>
            <a:r>
              <a:rPr lang="cs-CZ" sz="2200" dirty="0" err="1" smtClean="0"/>
              <a:t>Kocka</a:t>
            </a:r>
            <a:r>
              <a:rPr lang="cs-CZ" sz="2200" dirty="0" smtClean="0"/>
              <a:t>)</a:t>
            </a:r>
            <a:endParaRPr lang="cs-CZ" sz="22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cs-CZ" sz="2200" b="1" dirty="0" smtClean="0">
                <a:solidFill>
                  <a:srgbClr val="002060"/>
                </a:solidFill>
              </a:rPr>
              <a:t>něm. „ústavní dějepisectví“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/>
              <a:t>Haller</a:t>
            </a:r>
            <a:r>
              <a:rPr lang="cs-CZ" sz="2200" dirty="0" smtClean="0"/>
              <a:t> </a:t>
            </a:r>
            <a:r>
              <a:rPr lang="cs-CZ" sz="2200" dirty="0"/>
              <a:t>– </a:t>
            </a:r>
            <a:r>
              <a:rPr lang="cs-CZ" sz="2200" dirty="0" err="1" smtClean="0"/>
              <a:t>patrimonialismus</a:t>
            </a:r>
            <a:endParaRPr lang="cs-CZ" sz="22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/>
              <a:t>Gierke</a:t>
            </a:r>
            <a:r>
              <a:rPr lang="cs-CZ" sz="2200" dirty="0" smtClean="0"/>
              <a:t> </a:t>
            </a:r>
            <a:r>
              <a:rPr lang="cs-CZ" sz="2200" dirty="0"/>
              <a:t>– </a:t>
            </a:r>
            <a:r>
              <a:rPr lang="cs-CZ" sz="2200" dirty="0" smtClean="0"/>
              <a:t>pospolitosti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/>
              <a:t>Sohm</a:t>
            </a:r>
            <a:r>
              <a:rPr lang="cs-CZ" sz="2200" dirty="0" smtClean="0"/>
              <a:t> </a:t>
            </a:r>
            <a:r>
              <a:rPr lang="cs-CZ" sz="2200" dirty="0"/>
              <a:t>– státní monopol na realizaci </a:t>
            </a:r>
            <a:r>
              <a:rPr lang="cs-CZ" sz="2200" dirty="0" smtClean="0"/>
              <a:t>práva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 smtClean="0"/>
              <a:t>Below</a:t>
            </a:r>
            <a:r>
              <a:rPr lang="cs-CZ" sz="2200" dirty="0" smtClean="0"/>
              <a:t> </a:t>
            </a:r>
            <a:r>
              <a:rPr lang="cs-CZ" sz="2200" dirty="0"/>
              <a:t>– delegace státní </a:t>
            </a:r>
            <a:r>
              <a:rPr lang="cs-CZ" sz="2200" dirty="0" smtClean="0"/>
              <a:t>moci</a:t>
            </a:r>
            <a:endParaRPr lang="cs-CZ" sz="22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x kritika </a:t>
            </a:r>
            <a:r>
              <a:rPr lang="cs-CZ" sz="2200" b="1" dirty="0" err="1" smtClean="0">
                <a:solidFill>
                  <a:srgbClr val="002060"/>
                </a:solidFill>
              </a:rPr>
              <a:t>prézentismu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>
                <a:sym typeface="Wingdings" panose="05000000000000000000" pitchFamily="2" charset="2"/>
              </a:rPr>
              <a:t> </a:t>
            </a:r>
            <a:r>
              <a:rPr lang="cs-CZ" sz="2200" dirty="0" smtClean="0"/>
              <a:t>namísto „státu“ LTI: „panství“ (Brunner), „politický řád“ (Mayer)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200" b="1" dirty="0" smtClean="0">
                <a:solidFill>
                  <a:srgbClr val="002060"/>
                </a:solidFill>
              </a:rPr>
              <a:t>x „personalizace</a:t>
            </a:r>
            <a:r>
              <a:rPr lang="cs-CZ" sz="2200" b="1" dirty="0">
                <a:solidFill>
                  <a:srgbClr val="002060"/>
                </a:solidFill>
              </a:rPr>
              <a:t>“ státu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200" dirty="0" smtClean="0">
                <a:sym typeface="Wingdings" panose="05000000000000000000" pitchFamily="2" charset="2"/>
              </a:rPr>
              <a:t></a:t>
            </a:r>
            <a:r>
              <a:rPr lang="cs-CZ" sz="2200" dirty="0" smtClean="0"/>
              <a:t> síť </a:t>
            </a:r>
            <a:r>
              <a:rPr lang="cs-CZ" sz="2200" dirty="0"/>
              <a:t>mocenských vztahů mezi příslušníky urozené elity </a:t>
            </a:r>
          </a:p>
          <a:p>
            <a:pPr>
              <a:lnSpc>
                <a:spcPct val="120000"/>
              </a:lnSpc>
            </a:pPr>
            <a:r>
              <a:rPr lang="cs-CZ" sz="2200" dirty="0" smtClean="0"/>
              <a:t>nutno </a:t>
            </a:r>
            <a:r>
              <a:rPr lang="cs-CZ" sz="2200" dirty="0"/>
              <a:t>rozlišovat: stát jako </a:t>
            </a:r>
            <a:r>
              <a:rPr lang="cs-CZ" sz="2200" dirty="0" smtClean="0"/>
              <a:t>his. </a:t>
            </a:r>
            <a:r>
              <a:rPr lang="cs-CZ" sz="2200" dirty="0"/>
              <a:t>fenomén x stát jako </a:t>
            </a:r>
            <a:r>
              <a:rPr lang="cs-CZ" sz="2200" dirty="0" smtClean="0"/>
              <a:t>pojem</a:t>
            </a:r>
            <a:endParaRPr lang="cs-CZ" sz="2200" dirty="0"/>
          </a:p>
          <a:p>
            <a:pPr>
              <a:lnSpc>
                <a:spcPct val="120000"/>
              </a:lnSpc>
            </a:pPr>
            <a:r>
              <a:rPr lang="cs-CZ" sz="2200" dirty="0" smtClean="0"/>
              <a:t>Mayer: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Personenverbandstaat</a:t>
            </a:r>
            <a:r>
              <a:rPr lang="cs-CZ" sz="2200" b="1" dirty="0" smtClean="0">
                <a:solidFill>
                  <a:srgbClr val="002060"/>
                </a:solidFill>
              </a:rPr>
              <a:t> x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territorialer</a:t>
            </a:r>
            <a:r>
              <a:rPr lang="cs-CZ" sz="2200" b="1" i="1" dirty="0" smtClean="0">
                <a:solidFill>
                  <a:srgbClr val="002060"/>
                </a:solidFill>
              </a:rPr>
              <a:t> </a:t>
            </a:r>
            <a:r>
              <a:rPr lang="cs-CZ" sz="2200" b="1" i="1" dirty="0" err="1" smtClean="0">
                <a:solidFill>
                  <a:srgbClr val="002060"/>
                </a:solidFill>
              </a:rPr>
              <a:t>Flächenstaat</a:t>
            </a:r>
            <a:endParaRPr lang="cs-CZ" sz="22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7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9520" y="381000"/>
            <a:ext cx="8742680" cy="69596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CO JE „STÁT“?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2240" y="1308100"/>
            <a:ext cx="6475179" cy="5359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200" b="1" dirty="0" smtClean="0">
                <a:solidFill>
                  <a:srgbClr val="002060"/>
                </a:solidFill>
              </a:rPr>
              <a:t>lidské </a:t>
            </a:r>
            <a:r>
              <a:rPr lang="cs-CZ" sz="2200" b="1" dirty="0">
                <a:solidFill>
                  <a:srgbClr val="002060"/>
                </a:solidFill>
              </a:rPr>
              <a:t>společenství</a:t>
            </a:r>
            <a:r>
              <a:rPr lang="cs-CZ" sz="2200" dirty="0"/>
              <a:t>, které si na </a:t>
            </a:r>
            <a:r>
              <a:rPr lang="cs-CZ" sz="2200" dirty="0" smtClean="0"/>
              <a:t>(víceméně) pevně určeném </a:t>
            </a:r>
            <a:r>
              <a:rPr lang="cs-CZ" sz="2200" dirty="0"/>
              <a:t>území </a:t>
            </a:r>
            <a:r>
              <a:rPr lang="cs-CZ" sz="2200" dirty="0" smtClean="0"/>
              <a:t>(víceméně) úspěšně nárokuje </a:t>
            </a:r>
            <a:r>
              <a:rPr lang="cs-CZ" sz="2200" dirty="0"/>
              <a:t>pro sebe </a:t>
            </a:r>
            <a:r>
              <a:rPr lang="cs-CZ" sz="2200" dirty="0" smtClean="0"/>
              <a:t>monopol (kontrolu) na legitimní použití fyzické moci </a:t>
            </a:r>
          </a:p>
          <a:p>
            <a:pPr>
              <a:lnSpc>
                <a:spcPct val="120000"/>
              </a:lnSpc>
            </a:pPr>
            <a:r>
              <a:rPr lang="cs-CZ" sz="2200" b="1" dirty="0" smtClean="0">
                <a:solidFill>
                  <a:srgbClr val="002060"/>
                </a:solidFill>
              </a:rPr>
              <a:t>poměr panství  </a:t>
            </a:r>
            <a:r>
              <a:rPr lang="cs-CZ" sz="2200" b="1" dirty="0">
                <a:solidFill>
                  <a:srgbClr val="002060"/>
                </a:solidFill>
              </a:rPr>
              <a:t>člověka </a:t>
            </a:r>
            <a:r>
              <a:rPr lang="cs-CZ" sz="2200" b="1" dirty="0" smtClean="0">
                <a:solidFill>
                  <a:srgbClr val="002060"/>
                </a:solidFill>
              </a:rPr>
              <a:t>nad  </a:t>
            </a:r>
            <a:r>
              <a:rPr lang="cs-CZ" sz="2200" b="1" dirty="0">
                <a:solidFill>
                  <a:srgbClr val="002060"/>
                </a:solidFill>
              </a:rPr>
              <a:t>člověkem</a:t>
            </a:r>
            <a:r>
              <a:rPr lang="cs-CZ" sz="2200" dirty="0"/>
              <a:t>,  </a:t>
            </a:r>
            <a:r>
              <a:rPr lang="cs-CZ" sz="2200" dirty="0" smtClean="0"/>
              <a:t>opírající  </a:t>
            </a:r>
            <a:r>
              <a:rPr lang="cs-CZ" sz="2200" dirty="0"/>
              <a:t>se  o  prostředky  moci,  jež  je  </a:t>
            </a:r>
            <a:r>
              <a:rPr lang="cs-CZ" sz="2200" dirty="0" smtClean="0"/>
              <a:t>dobrovolně uznávána  </a:t>
            </a:r>
            <a:r>
              <a:rPr lang="cs-CZ" sz="2200" dirty="0"/>
              <a:t>za  </a:t>
            </a:r>
            <a:r>
              <a:rPr lang="cs-CZ" sz="2200" dirty="0" smtClean="0"/>
              <a:t>legitimní</a:t>
            </a:r>
          </a:p>
          <a:p>
            <a:pPr marL="0" indent="0">
              <a:buNone/>
            </a:pPr>
            <a:endParaRPr lang="cs-CZ" sz="2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pic>
        <p:nvPicPr>
          <p:cNvPr id="4" name="Picture 4" descr="http://media0.faz.net/ppmedia/aktuell/feuilleton/1574921625/1.2747388/default/das-kleinstaedtis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38" y="1638323"/>
            <a:ext cx="2989644" cy="44017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„PANSTVÍ“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8240" y="1825625"/>
            <a:ext cx="10090605" cy="435133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šance </a:t>
            </a:r>
            <a:r>
              <a:rPr lang="cs-CZ" sz="2400" b="1" dirty="0">
                <a:solidFill>
                  <a:srgbClr val="002060"/>
                </a:solidFill>
              </a:rPr>
              <a:t>nacházet poslušnost u určitého okruhu lidí pro každý příkaz, který </a:t>
            </a:r>
            <a:r>
              <a:rPr lang="cs-CZ" sz="2400" b="1" dirty="0" smtClean="0">
                <a:solidFill>
                  <a:srgbClr val="002060"/>
                </a:solidFill>
              </a:rPr>
              <a:t>je vydán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x moc: legitimita, dobrovolnost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cs-CZ" sz="2400" dirty="0" smtClean="0"/>
              <a:t>základ </a:t>
            </a:r>
            <a:r>
              <a:rPr lang="cs-CZ" sz="2400" dirty="0" err="1" smtClean="0"/>
              <a:t>stv</a:t>
            </a:r>
            <a:r>
              <a:rPr lang="cs-CZ" sz="2400" dirty="0" smtClean="0"/>
              <a:t>. panství </a:t>
            </a:r>
            <a:r>
              <a:rPr lang="cs-CZ" sz="2400" dirty="0" smtClean="0">
                <a:sym typeface="Wingdings" panose="05000000000000000000" pitchFamily="2" charset="2"/>
              </a:rPr>
              <a:t> </a:t>
            </a:r>
            <a:r>
              <a:rPr lang="cs-CZ" sz="2400" dirty="0" smtClean="0"/>
              <a:t>legitimizační nástroje:</a:t>
            </a:r>
          </a:p>
          <a:p>
            <a:pPr marL="662940" lvl="1" indent="-342900">
              <a:buFont typeface="Wingdings" panose="05000000000000000000" pitchFamily="2" charset="2"/>
              <a:buChar char="§"/>
            </a:pPr>
            <a:r>
              <a:rPr lang="cs-CZ" sz="2400" i="0" dirty="0" smtClean="0"/>
              <a:t>konsensus (</a:t>
            </a:r>
            <a:r>
              <a:rPr lang="cs-CZ" sz="2400" i="0" dirty="0" err="1" smtClean="0"/>
              <a:t>Schneidmüller</a:t>
            </a:r>
            <a:r>
              <a:rPr lang="cs-CZ" sz="2400" i="0" dirty="0" smtClean="0"/>
              <a:t>)</a:t>
            </a:r>
          </a:p>
          <a:p>
            <a:pPr marL="662940" lvl="1" indent="-342900">
              <a:buFont typeface="Wingdings" panose="05000000000000000000" pitchFamily="2" charset="2"/>
              <a:buChar char="§"/>
            </a:pPr>
            <a:r>
              <a:rPr lang="cs-CZ" sz="2400" i="0" dirty="0" smtClean="0"/>
              <a:t>rituální inscenace (</a:t>
            </a:r>
            <a:r>
              <a:rPr lang="cs-CZ" sz="2400" i="0" dirty="0" err="1" smtClean="0"/>
              <a:t>Althoff</a:t>
            </a:r>
            <a:r>
              <a:rPr lang="cs-CZ" sz="2400" i="0" dirty="0" smtClean="0"/>
              <a:t>)</a:t>
            </a:r>
          </a:p>
          <a:p>
            <a:r>
              <a:rPr lang="cs-CZ" sz="2400" dirty="0" smtClean="0"/>
              <a:t>předmětové členění (</a:t>
            </a:r>
            <a:r>
              <a:rPr lang="cs-CZ" sz="2400" dirty="0" err="1" smtClean="0"/>
              <a:t>Moraw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31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5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„SPRÁVA“ (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Willoweit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4720" y="1488440"/>
            <a:ext cx="4663440" cy="4688523"/>
          </a:xfrm>
        </p:spPr>
        <p:txBody>
          <a:bodyPr/>
          <a:lstStyle/>
          <a:p>
            <a:pPr marL="342900" indent="-342900"/>
            <a:r>
              <a:rPr lang="cs-CZ" sz="2400" dirty="0" smtClean="0"/>
              <a:t>prostředky a způsoby výkonu panství</a:t>
            </a:r>
          </a:p>
          <a:p>
            <a:pPr marL="342900" indent="-342900"/>
            <a:r>
              <a:rPr lang="cs-CZ" sz="2400" dirty="0" smtClean="0"/>
              <a:t>stabilizace v prostoru</a:t>
            </a:r>
          </a:p>
          <a:p>
            <a:pPr marL="342900" indent="-342900"/>
            <a:r>
              <a:rPr lang="cs-CZ" sz="2400" dirty="0" smtClean="0"/>
              <a:t>projevy: </a:t>
            </a:r>
          </a:p>
          <a:p>
            <a:pPr marL="662940" lvl="1" indent="-342900"/>
            <a:r>
              <a:rPr lang="cs-CZ" sz="2400" dirty="0" err="1" smtClean="0"/>
              <a:t>zpísemnění</a:t>
            </a:r>
            <a:r>
              <a:rPr lang="cs-CZ" sz="2400" dirty="0" smtClean="0"/>
              <a:t> </a:t>
            </a:r>
            <a:r>
              <a:rPr lang="cs-CZ" sz="2400" dirty="0"/>
              <a:t>vladařských </a:t>
            </a:r>
            <a:r>
              <a:rPr lang="cs-CZ" sz="2400" dirty="0" smtClean="0"/>
              <a:t>aktů</a:t>
            </a:r>
          </a:p>
          <a:p>
            <a:pPr marL="662940" lvl="1" indent="-342900"/>
            <a:r>
              <a:rPr lang="cs-CZ" sz="2400" dirty="0" smtClean="0"/>
              <a:t>zajištěním opakovatelnosti činností na </a:t>
            </a:r>
            <a:r>
              <a:rPr lang="cs-CZ" sz="2400" dirty="0"/>
              <a:t>podkladě archivní </a:t>
            </a:r>
            <a:r>
              <a:rPr lang="cs-CZ" sz="2400" dirty="0" smtClean="0"/>
              <a:t>dokumentace</a:t>
            </a:r>
          </a:p>
          <a:p>
            <a:pPr marL="662940" lvl="1" indent="-342900"/>
            <a:r>
              <a:rPr lang="cs-CZ" sz="2400" dirty="0" smtClean="0"/>
              <a:t>profesionalita </a:t>
            </a:r>
            <a:r>
              <a:rPr lang="cs-CZ" sz="2400" dirty="0"/>
              <a:t>aparátu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8491385"/>
              </p:ext>
            </p:extLst>
          </p:nvPr>
        </p:nvGraphicFramePr>
        <p:xfrm>
          <a:off x="5434012" y="853440"/>
          <a:ext cx="6554788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95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2804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„ÚŘAD“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5360" y="1825625"/>
            <a:ext cx="10881359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„genetické pojetí“ </a:t>
            </a:r>
            <a:r>
              <a:rPr lang="cs-CZ" sz="2200" dirty="0" smtClean="0"/>
              <a:t>(</a:t>
            </a:r>
            <a:r>
              <a:rPr lang="cs-CZ" sz="2200" dirty="0" err="1" smtClean="0"/>
              <a:t>Moraw</a:t>
            </a:r>
            <a:r>
              <a:rPr lang="cs-CZ" sz="2200" dirty="0" smtClean="0"/>
              <a:t>): množina </a:t>
            </a:r>
            <a:r>
              <a:rPr lang="cs-CZ" sz="2200" dirty="0"/>
              <a:t>dobově a místně podmíněných správních činností, vykonávaných v zastoupení za panovníka, jenž nemohl plnit své povinnosti naráz ve všech koutech své rozlehlé </a:t>
            </a:r>
            <a:r>
              <a:rPr lang="cs-CZ" sz="2200" dirty="0" smtClean="0"/>
              <a:t>říše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úřad je služba na principu delegace a zastoupení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okruhy činnosti: 1. výkon svěřených úředních pravomocí, 2. správa majetku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/>
              <a:t>smluvní základ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PO:</a:t>
            </a:r>
            <a:r>
              <a:rPr lang="cs-CZ" sz="2200" dirty="0" smtClean="0"/>
              <a:t> proaktivní ochrana vladařských práv a správa majetku + </a:t>
            </a:r>
            <a:r>
              <a:rPr lang="cs-CZ" sz="2200" dirty="0" err="1" smtClean="0"/>
              <a:t>fidelita</a:t>
            </a:r>
            <a:r>
              <a:rPr lang="cs-CZ" sz="2200" dirty="0" smtClean="0"/>
              <a:t> jako korektiv řádného výkonu úřadu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PR:</a:t>
            </a:r>
            <a:r>
              <a:rPr lang="cs-CZ" sz="2200" dirty="0" smtClean="0"/>
              <a:t> odměna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698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2644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BENEFICIÁRNÍ SYSTÉM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66800" y="1249680"/>
            <a:ext cx="10962640" cy="5344160"/>
          </a:xfrm>
        </p:spPr>
        <p:txBody>
          <a:bodyPr>
            <a:normAutofit lnSpcReduction="10000"/>
          </a:bodyPr>
          <a:lstStyle/>
          <a:p>
            <a:r>
              <a:rPr lang="cs-CZ" sz="2200" b="1" i="1" dirty="0" smtClean="0">
                <a:solidFill>
                  <a:srgbClr val="002060"/>
                </a:solidFill>
              </a:rPr>
              <a:t>družina</a:t>
            </a:r>
            <a:r>
              <a:rPr lang="cs-CZ" sz="22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2"/>
                </a:solidFill>
              </a:rPr>
              <a:t>(</a:t>
            </a:r>
            <a:r>
              <a:rPr lang="cs-CZ" sz="2200" dirty="0" err="1" smtClean="0">
                <a:solidFill>
                  <a:schemeClr val="tx2"/>
                </a:solidFill>
              </a:rPr>
              <a:t>Graus</a:t>
            </a:r>
            <a:r>
              <a:rPr lang="cs-CZ" sz="2200" dirty="0" smtClean="0">
                <a:solidFill>
                  <a:schemeClr val="tx2"/>
                </a:solidFill>
              </a:rPr>
              <a:t>) </a:t>
            </a:r>
            <a:r>
              <a:rPr lang="cs-CZ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cs-CZ" sz="2200" b="1" i="1" dirty="0" smtClean="0">
                <a:solidFill>
                  <a:srgbClr val="002060"/>
                </a:solidFill>
              </a:rPr>
              <a:t>úřední beneficia </a:t>
            </a:r>
            <a:r>
              <a:rPr lang="cs-CZ" sz="2200" dirty="0" smtClean="0"/>
              <a:t>(Žemlička)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t</a:t>
            </a:r>
            <a:r>
              <a:rPr lang="cs-CZ" sz="2200" dirty="0" smtClean="0"/>
              <a:t>ermín: </a:t>
            </a:r>
            <a:r>
              <a:rPr lang="cs-CZ" sz="2200" dirty="0" err="1" smtClean="0"/>
              <a:t>Russocki</a:t>
            </a:r>
            <a:endParaRPr lang="cs-CZ" sz="22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err="1" smtClean="0"/>
              <a:t>pův</a:t>
            </a:r>
            <a:r>
              <a:rPr lang="cs-CZ" sz="2200" dirty="0" smtClean="0"/>
              <a:t>.: VM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err="1" smtClean="0">
                <a:solidFill>
                  <a:srgbClr val="002060"/>
                </a:solidFill>
              </a:rPr>
              <a:t>def</a:t>
            </a:r>
            <a:r>
              <a:rPr lang="cs-CZ" sz="2200" b="1" dirty="0" smtClean="0">
                <a:solidFill>
                  <a:srgbClr val="002060"/>
                </a:solidFill>
              </a:rPr>
              <a:t>. znaky: </a:t>
            </a:r>
          </a:p>
          <a:p>
            <a:pPr marL="605790" lvl="1" indent="-285750">
              <a:lnSpc>
                <a:spcPct val="100000"/>
              </a:lnSpc>
            </a:pPr>
            <a:r>
              <a:rPr lang="cs-CZ" sz="2200" dirty="0" smtClean="0"/>
              <a:t>neexistence většího soukromého vlastnictví </a:t>
            </a:r>
          </a:p>
          <a:p>
            <a:pPr marL="605790" lvl="1" indent="-285750">
              <a:lnSpc>
                <a:spcPct val="100000"/>
              </a:lnSpc>
            </a:pPr>
            <a:r>
              <a:rPr lang="cs-CZ" sz="2200" dirty="0" smtClean="0"/>
              <a:t>politická elita žije z podílu na důchodech státu, které jsou ji odměnou za službu panovníkovi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2060"/>
                </a:solidFill>
              </a:rPr>
              <a:t>o</a:t>
            </a:r>
            <a:r>
              <a:rPr lang="cs-CZ" sz="2200" b="1" dirty="0" smtClean="0">
                <a:solidFill>
                  <a:srgbClr val="002060"/>
                </a:solidFill>
              </a:rPr>
              <a:t>rganizační pilíře: </a:t>
            </a:r>
            <a:r>
              <a:rPr lang="cs-CZ" sz="2200" dirty="0" smtClean="0"/>
              <a:t>1. hradské zřízení, 2. služebná organizace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2060"/>
                </a:solidFill>
              </a:rPr>
              <a:t>m</a:t>
            </a:r>
            <a:r>
              <a:rPr lang="cs-CZ" sz="2200" b="1" dirty="0" smtClean="0">
                <a:solidFill>
                  <a:srgbClr val="002060"/>
                </a:solidFill>
              </a:rPr>
              <a:t>ateriální pilíře: </a:t>
            </a:r>
            <a:r>
              <a:rPr lang="cs-CZ" sz="2200" dirty="0" smtClean="0"/>
              <a:t>1. veřejná břemena obyvatelstva, 2. výnosy knížecího hospodaření, 3. regály</a:t>
            </a:r>
            <a:r>
              <a:rPr lang="cs-CZ" sz="2200" dirty="0"/>
              <a:t> </a:t>
            </a:r>
            <a:r>
              <a:rPr lang="cs-CZ" sz="2200" dirty="0" smtClean="0"/>
              <a:t>a monopoly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KRITIKA: </a:t>
            </a:r>
          </a:p>
          <a:p>
            <a:pPr marL="81610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„</a:t>
            </a:r>
            <a:r>
              <a:rPr lang="cs-CZ" sz="2200" b="1" dirty="0">
                <a:solidFill>
                  <a:srgbClr val="002060"/>
                </a:solidFill>
              </a:rPr>
              <a:t>soukromé“ režijní </a:t>
            </a:r>
            <a:r>
              <a:rPr lang="cs-CZ" sz="2200" b="1" dirty="0" smtClean="0">
                <a:solidFill>
                  <a:srgbClr val="002060"/>
                </a:solidFill>
              </a:rPr>
              <a:t>velkostatky x „velká knížecí vesnice“ (Třeštík)</a:t>
            </a:r>
          </a:p>
          <a:p>
            <a:pPr marL="81610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</a:rPr>
              <a:t>centralizované „patrimoniální panství“ (</a:t>
            </a:r>
            <a:r>
              <a:rPr lang="cs-CZ" sz="2200" b="1" dirty="0" err="1" smtClean="0">
                <a:solidFill>
                  <a:srgbClr val="002060"/>
                </a:solidFill>
              </a:rPr>
              <a:t>Russocki</a:t>
            </a:r>
            <a:r>
              <a:rPr lang="cs-CZ" sz="2200" b="1" dirty="0" smtClean="0">
                <a:solidFill>
                  <a:srgbClr val="002060"/>
                </a:solidFill>
              </a:rPr>
              <a:t>) x „konsensuální panství“</a:t>
            </a:r>
          </a:p>
        </p:txBody>
      </p:sp>
    </p:spTree>
    <p:extLst>
      <p:ext uri="{BB962C8B-B14F-4D97-AF65-F5344CB8AC3E}">
        <p14:creationId xmlns:p14="http://schemas.microsoft.com/office/powerpoint/2010/main" val="6867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3578</TotalTime>
  <Words>2107</Words>
  <Application>Microsoft Office PowerPoint</Application>
  <PresentationFormat>Širokoúhlá obrazovka</PresentationFormat>
  <Paragraphs>331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Times New Roman</vt:lpstr>
      <vt:lpstr>Wingdings</vt:lpstr>
      <vt:lpstr>Crop</vt:lpstr>
      <vt:lpstr> středověkÁ PRÁVNÍ KULTURA: InstitucE</vt:lpstr>
      <vt:lpstr>Prezentace aplikace PowerPoint</vt:lpstr>
      <vt:lpstr>ZÁKLADNÍ POJMY</vt:lpstr>
      <vt:lpstr>PROČ „STÁT“?</vt:lpstr>
      <vt:lpstr>CO JE „STÁT“?</vt:lpstr>
      <vt:lpstr>„PANSTVÍ“</vt:lpstr>
      <vt:lpstr>„SPRÁVA“ (Willoweit)</vt:lpstr>
      <vt:lpstr>„ÚŘAD“</vt:lpstr>
      <vt:lpstr>BENEFICIÁRNÍ SYSTÉM</vt:lpstr>
      <vt:lpstr>INSTITUCE</vt:lpstr>
      <vt:lpstr>DVŮR (curia): CENTRUM</vt:lpstr>
      <vt:lpstr>DVORSKÉ ÚŘADY</vt:lpstr>
      <vt:lpstr>PANOVNÍK</vt:lpstr>
      <vt:lpstr>PANOVNICKÁ RADA</vt:lpstr>
      <vt:lpstr>ZEMSKÝ SNĚM</vt:lpstr>
      <vt:lpstr>ZEMSKÝ SNĚM</vt:lpstr>
      <vt:lpstr>ZEMSKÝ SOUD</vt:lpstr>
      <vt:lpstr>HRAD. SOUSTAVA (civitates, provinciae): PERIFERIE</vt:lpstr>
      <vt:lpstr>Prezentace aplikace PowerPoint</vt:lpstr>
      <vt:lpstr>Prezentace aplikace PowerPoint</vt:lpstr>
      <vt:lpstr>LOKÁL. ÚŘADY</vt:lpstr>
      <vt:lpstr>MĚSTO: městská (samo)správa</vt:lpstr>
      <vt:lpstr>Založení města</vt:lpstr>
      <vt:lpstr>Druhy měst (dle vrchnosti)</vt:lpstr>
      <vt:lpstr>Městská správa</vt:lpstr>
      <vt:lpstr>Městské právo a soudnictví</vt:lpstr>
      <vt:lpstr>STATEK: vrchnostenská správa</vt:lpstr>
      <vt:lpstr>KRAJE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StředovĚké právo A Medievistika</dc:title>
  <dc:creator>Jakub Razim</dc:creator>
  <cp:lastModifiedBy>Jakub Razim</cp:lastModifiedBy>
  <cp:revision>293</cp:revision>
  <cp:lastPrinted>2018-02-26T19:55:56Z</cp:lastPrinted>
  <dcterms:created xsi:type="dcterms:W3CDTF">2017-09-25T08:27:37Z</dcterms:created>
  <dcterms:modified xsi:type="dcterms:W3CDTF">2018-03-18T08:11:48Z</dcterms:modified>
</cp:coreProperties>
</file>