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1"/>
  </p:handoutMasterIdLst>
  <p:sldIdLst>
    <p:sldId id="256" r:id="rId2"/>
    <p:sldId id="257" r:id="rId3"/>
    <p:sldId id="262" r:id="rId4"/>
    <p:sldId id="263" r:id="rId5"/>
    <p:sldId id="264" r:id="rId6"/>
    <p:sldId id="266" r:id="rId7"/>
    <p:sldId id="267" r:id="rId8"/>
    <p:sldId id="269" r:id="rId9"/>
    <p:sldId id="270" r:id="rId10"/>
    <p:sldId id="271" r:id="rId11"/>
    <p:sldId id="314" r:id="rId12"/>
    <p:sldId id="315" r:id="rId13"/>
    <p:sldId id="316" r:id="rId14"/>
    <p:sldId id="278" r:id="rId15"/>
    <p:sldId id="279" r:id="rId16"/>
    <p:sldId id="280" r:id="rId17"/>
    <p:sldId id="281" r:id="rId18"/>
    <p:sldId id="282" r:id="rId19"/>
    <p:sldId id="283" r:id="rId20"/>
    <p:sldId id="317" r:id="rId21"/>
    <p:sldId id="318" r:id="rId22"/>
    <p:sldId id="319" r:id="rId23"/>
    <p:sldId id="320" r:id="rId24"/>
    <p:sldId id="321" r:id="rId25"/>
    <p:sldId id="322" r:id="rId26"/>
    <p:sldId id="323" r:id="rId27"/>
    <p:sldId id="324" r:id="rId28"/>
    <p:sldId id="325" r:id="rId29"/>
    <p:sldId id="261" r:id="rId3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79" d="100"/>
          <a:sy n="79" d="100"/>
        </p:scale>
        <p:origin x="114" y="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12.03.2018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08046" y="314891"/>
            <a:ext cx="5794976" cy="2616199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Finanční výkazy a audit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Ekonomické základy práva</a:t>
            </a:r>
            <a:br>
              <a:rPr lang="cs-CZ" sz="2400" dirty="0" smtClean="0"/>
            </a:br>
            <a:r>
              <a:rPr lang="cs-CZ" sz="2400" dirty="0" smtClean="0"/>
              <a:t>přednáška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12064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O</a:t>
            </a:r>
            <a:r>
              <a:rPr lang="pl-PL" dirty="0" smtClean="0"/>
              <a:t>dpisy výkonové – odepis dle výkonu, např. jednotek výroby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39637"/>
            <a:ext cx="10018713" cy="4738254"/>
          </a:xfrm>
        </p:spPr>
        <p:txBody>
          <a:bodyPr>
            <a:normAutofit/>
          </a:bodyPr>
          <a:lstStyle/>
          <a:p>
            <a:pPr marL="457200" lvl="1" indent="0">
              <a:buFontTx/>
              <a:buNone/>
            </a:pPr>
            <a:r>
              <a:rPr lang="cs-CZ" altLang="en-US" sz="2400" dirty="0" smtClean="0"/>
              <a:t>Příklad:</a:t>
            </a:r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</p:txBody>
      </p:sp>
      <p:sp>
        <p:nvSpPr>
          <p:cNvPr id="5" name="TextovéPole 4"/>
          <p:cNvSpPr txBox="1"/>
          <p:nvPr/>
        </p:nvSpPr>
        <p:spPr>
          <a:xfrm rot="16200000">
            <a:off x="8918556" y="3676887"/>
            <a:ext cx="5623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</a:t>
            </a:r>
            <a:r>
              <a:rPr lang="cs-CZ" sz="1400" dirty="0" err="1" smtClean="0"/>
              <a:t>portal.pohoda.cz</a:t>
            </a:r>
            <a:endParaRPr lang="cs-CZ" sz="1400" dirty="0" smtClean="0"/>
          </a:p>
          <a:p>
            <a:r>
              <a:rPr lang="cs-CZ" sz="1400" dirty="0" smtClean="0"/>
              <a:t>Více na: https://portal.pohoda.cz/dane-ucetnictvi-mzdy/ucetnictvi/ucetni-a-danove-odpisy-majetku/</a:t>
            </a:r>
            <a:endParaRPr lang="cs-CZ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84311" y="2445257"/>
            <a:ext cx="8826915" cy="4232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932761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dirty="0" smtClean="0"/>
              <a:t>Účetní závěrka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34836"/>
            <a:ext cx="10018713" cy="5043055"/>
          </a:xfrm>
        </p:spPr>
        <p:txBody>
          <a:bodyPr>
            <a:normAutofit/>
          </a:bodyPr>
          <a:lstStyle/>
          <a:p>
            <a:r>
              <a:rPr lang="cs-CZ" altLang="cs-CZ" dirty="0"/>
              <a:t>účetní závěrka (§ 18 ZoÚ)</a:t>
            </a:r>
          </a:p>
          <a:p>
            <a:pPr lvl="1"/>
            <a:r>
              <a:rPr lang="cs-CZ" altLang="cs-CZ" dirty="0"/>
              <a:t>rozvaha (bilance)</a:t>
            </a:r>
          </a:p>
          <a:p>
            <a:pPr lvl="1"/>
            <a:r>
              <a:rPr lang="cs-CZ" altLang="cs-CZ" dirty="0"/>
              <a:t>výkaz zisku a ztráty</a:t>
            </a:r>
          </a:p>
          <a:p>
            <a:pPr lvl="1"/>
            <a:r>
              <a:rPr lang="cs-CZ" altLang="cs-CZ" dirty="0"/>
              <a:t>příloha</a:t>
            </a:r>
          </a:p>
          <a:p>
            <a:pPr lvl="1">
              <a:buFontTx/>
              <a:buNone/>
            </a:pPr>
            <a:endParaRPr lang="cs-CZ" altLang="cs-CZ" dirty="0"/>
          </a:p>
          <a:p>
            <a:pPr lvl="1">
              <a:buFontTx/>
              <a:buNone/>
            </a:pPr>
            <a:endParaRPr lang="cs-CZ" altLang="cs-CZ" dirty="0"/>
          </a:p>
          <a:p>
            <a:pPr lvl="1">
              <a:buFontTx/>
              <a:buNone/>
            </a:pPr>
            <a:r>
              <a:rPr lang="cs-CZ" altLang="cs-CZ" dirty="0"/>
              <a:t>+ případně: přehled o peněžních tocích či přehled o změnách vlastního kapitálu </a:t>
            </a:r>
          </a:p>
        </p:txBody>
      </p:sp>
    </p:spTree>
    <p:extLst>
      <p:ext uri="{BB962C8B-B14F-4D97-AF65-F5344CB8AC3E}">
        <p14:creationId xmlns:p14="http://schemas.microsoft.com/office/powerpoint/2010/main" val="17275263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dirty="0" smtClean="0"/>
              <a:t>Základní související předpisy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34836"/>
            <a:ext cx="10018713" cy="5043055"/>
          </a:xfrm>
        </p:spPr>
        <p:txBody>
          <a:bodyPr>
            <a:normAutofit/>
          </a:bodyPr>
          <a:lstStyle/>
          <a:p>
            <a:r>
              <a:rPr lang="cs-CZ" altLang="cs-CZ" dirty="0"/>
              <a:t>zákon č. 563/1991 Sb., o účetnictví</a:t>
            </a:r>
          </a:p>
          <a:p>
            <a:r>
              <a:rPr lang="cs-CZ" altLang="cs-CZ" dirty="0"/>
              <a:t>vyhláška č. 500/2002 Sb., kterou se provádějí některá ustanovení zákona č. 563/1991 Sb., o účetnictví</a:t>
            </a:r>
          </a:p>
          <a:p>
            <a:r>
              <a:rPr lang="cs-CZ" altLang="cs-CZ" dirty="0"/>
              <a:t>účetní standardy</a:t>
            </a:r>
          </a:p>
          <a:p>
            <a:r>
              <a:rPr lang="cs-CZ" altLang="cs-CZ" dirty="0"/>
              <a:t>zákon č. 93/2009 Sb., o auditorech a o změně některých zákonů (zákon o auditorech)</a:t>
            </a:r>
          </a:p>
          <a:p>
            <a:endParaRPr lang="cs-CZ" altLang="cs-CZ" dirty="0"/>
          </a:p>
          <a:p>
            <a:r>
              <a:rPr lang="cs-CZ" altLang="cs-CZ" dirty="0"/>
              <a:t>IAS – mezinárodní účetní standardy</a:t>
            </a:r>
          </a:p>
          <a:p>
            <a:r>
              <a:rPr lang="cs-CZ" altLang="cs-CZ" dirty="0"/>
              <a:t>IFRS – mezinárodní standardy účetního výkaznictví</a:t>
            </a:r>
          </a:p>
        </p:txBody>
      </p:sp>
    </p:spTree>
    <p:extLst>
      <p:ext uri="{BB962C8B-B14F-4D97-AF65-F5344CB8AC3E}">
        <p14:creationId xmlns:p14="http://schemas.microsoft.com/office/powerpoint/2010/main" val="6736992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01752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Audit účetní závěrky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34837"/>
            <a:ext cx="10018713" cy="4811684"/>
          </a:xfrm>
        </p:spPr>
        <p:txBody>
          <a:bodyPr anchor="t">
            <a:normAutofit fontScale="92500" lnSpcReduction="20000"/>
          </a:bodyPr>
          <a:lstStyle/>
          <a:p>
            <a:r>
              <a:rPr lang="cs-CZ" altLang="cs-CZ" sz="3600" dirty="0" smtClean="0"/>
              <a:t>zákon </a:t>
            </a:r>
            <a:r>
              <a:rPr lang="cs-CZ" altLang="cs-CZ" sz="3600" dirty="0"/>
              <a:t>č. 93/2009 Sb., o auditorech a o změně některých zákonů (zákon o auditorech</a:t>
            </a:r>
            <a:r>
              <a:rPr lang="cs-CZ" altLang="cs-CZ" sz="3600" dirty="0" smtClean="0"/>
              <a:t>)</a:t>
            </a:r>
          </a:p>
          <a:p>
            <a:r>
              <a:rPr lang="cs-CZ" altLang="cs-CZ" sz="3600" dirty="0" smtClean="0"/>
              <a:t>Podává účetnictví </a:t>
            </a:r>
            <a:r>
              <a:rPr lang="cs-CZ" altLang="cs-CZ" sz="3600" i="1" dirty="0" smtClean="0"/>
              <a:t>„věrný a poctivý obraz“</a:t>
            </a:r>
            <a:r>
              <a:rPr lang="cs-CZ" altLang="cs-CZ" sz="3600" dirty="0" smtClean="0"/>
              <a:t> o hospodaření?</a:t>
            </a:r>
          </a:p>
          <a:p>
            <a:r>
              <a:rPr lang="cs-CZ" altLang="cs-CZ" sz="3600" dirty="0" smtClean="0"/>
              <a:t>Výrok auditora: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altLang="cs-CZ" sz="3200" dirty="0" smtClean="0"/>
              <a:t>Bez výhrad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altLang="cs-CZ" sz="3200" dirty="0" smtClean="0"/>
              <a:t>S výhradou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altLang="cs-CZ" sz="3200" dirty="0" smtClean="0"/>
              <a:t>Negativní výrok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altLang="cs-CZ" sz="3200" dirty="0" smtClean="0"/>
              <a:t>Bez výroku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736992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/>
              <a:t>ČÁST II – Pohledávky jako aktivum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2496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sz="2800" dirty="0" smtClean="0"/>
              <a:t>Pohledávka představuje nárok na zaplacení určité částky</a:t>
            </a:r>
          </a:p>
          <a:p>
            <a:r>
              <a:rPr lang="cs-CZ" altLang="cs-CZ" sz="2800" dirty="0" smtClean="0"/>
              <a:t>Pohledávka je aktivum</a:t>
            </a:r>
          </a:p>
          <a:p>
            <a:r>
              <a:rPr lang="cs-CZ" altLang="cs-CZ" sz="2800" dirty="0" smtClean="0"/>
              <a:t>Pohledávky lze postupovat (není-li to smluvně či zákonem zakázáno)</a:t>
            </a:r>
          </a:p>
          <a:p>
            <a:r>
              <a:rPr lang="cs-CZ" altLang="cs-CZ" sz="2800" dirty="0" smtClean="0"/>
              <a:t>Pohledávky lze rozdělit (není-li to smluvně či zákonem zakázáno)</a:t>
            </a:r>
            <a:endParaRPr lang="en-US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3918770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Úkol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2496"/>
            <a:ext cx="10018713" cy="4158641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cs-CZ" altLang="cs-CZ" sz="2800" dirty="0" smtClean="0"/>
              <a:t>Subjekt A vlastní pohledávku za subjektem B v </a:t>
            </a:r>
            <a:r>
              <a:rPr lang="cs-CZ" altLang="cs-CZ" sz="2800" dirty="0" err="1" smtClean="0"/>
              <a:t>nom</a:t>
            </a:r>
            <a:r>
              <a:rPr lang="cs-CZ" altLang="cs-CZ" sz="2800" dirty="0" smtClean="0"/>
              <a:t>. výši 100 tis. Kč. Tuto pohledávku postoupí na subjekt C za 50% nominální hodnoty.</a:t>
            </a:r>
          </a:p>
          <a:p>
            <a:pPr marL="0" indent="0">
              <a:buNone/>
              <a:defRPr/>
            </a:pPr>
            <a:endParaRPr lang="cs-CZ" altLang="cs-CZ" sz="2800" dirty="0" smtClean="0"/>
          </a:p>
          <a:p>
            <a:pPr marL="0" indent="0">
              <a:buNone/>
              <a:defRPr/>
            </a:pPr>
            <a:r>
              <a:rPr lang="cs-CZ" altLang="cs-CZ" sz="2800" dirty="0" smtClean="0"/>
              <a:t>Jak vysokou má subjekt C pohledávku za subjektem B?</a:t>
            </a:r>
          </a:p>
          <a:p>
            <a:pPr marL="0" indent="0">
              <a:buNone/>
              <a:defRPr/>
            </a:pPr>
            <a:r>
              <a:rPr lang="cs-CZ" altLang="cs-CZ" sz="2800" dirty="0" smtClean="0"/>
              <a:t>Jak vysokou pohledávku má po této transakci subjekt A za subjektem C?</a:t>
            </a:r>
          </a:p>
        </p:txBody>
      </p:sp>
    </p:spTree>
    <p:extLst>
      <p:ext uri="{BB962C8B-B14F-4D97-AF65-F5344CB8AC3E}">
        <p14:creationId xmlns:p14="http://schemas.microsoft.com/office/powerpoint/2010/main" val="35880236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84048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Úkol 2 (řešení)</a:t>
            </a:r>
            <a:endParaRPr lang="cs-CZ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719080" y="1900824"/>
            <a:ext cx="576064" cy="4070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cs-CZ" altLang="cs-CZ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Wingdings" pitchFamily="2" charset="2"/>
              <a:buNone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cs-CZ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</a:t>
            </a:r>
          </a:p>
          <a:p>
            <a:pPr marL="285750" marR="0" lvl="0" indent="-28575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tabLst/>
              <a:defRPr/>
            </a:pPr>
            <a:endParaRPr lang="cs-CZ" altLang="cs-CZ" sz="2400" dirty="0" smtClean="0"/>
          </a:p>
          <a:p>
            <a:pPr marL="285750" marR="0" lvl="0" indent="-28575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tabLst/>
              <a:defRPr/>
            </a:pPr>
            <a:endParaRPr kumimoji="0" lang="cs-CZ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</a:t>
            </a: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Wingdings" pitchFamily="2" charset="2"/>
              <a:buNone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20352" y="1900824"/>
            <a:ext cx="1800200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b="1" dirty="0" smtClean="0"/>
              <a:t>A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100 za B 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 smtClean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50 za C</a:t>
            </a:r>
            <a:endParaRPr lang="en-US" altLang="cs-CZ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770888" y="1900824"/>
            <a:ext cx="1944216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b="1" dirty="0"/>
              <a:t>B</a:t>
            </a:r>
            <a:endParaRPr lang="cs-CZ" altLang="cs-CZ" b="1" dirty="0" smtClean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100 vůči A 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 smtClean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100 vůči C</a:t>
            </a:r>
            <a:endParaRPr lang="en-US" altLang="cs-CZ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168896" y="1900824"/>
            <a:ext cx="1944216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b="1" dirty="0" smtClean="0"/>
              <a:t>C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-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 smtClean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100 za B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50 vůči A</a:t>
            </a:r>
            <a:endParaRPr lang="en-US" altLang="cs-CZ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014913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5661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Úkol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2496"/>
            <a:ext cx="10018713" cy="45720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  <a:defRPr/>
            </a:pPr>
            <a:r>
              <a:rPr lang="cs-CZ" altLang="cs-CZ" sz="2800" dirty="0" smtClean="0"/>
              <a:t>Subjekt A vlastní pohledávku za subjektem B v </a:t>
            </a:r>
            <a:r>
              <a:rPr lang="cs-CZ" altLang="cs-CZ" sz="2800" dirty="0" err="1" smtClean="0"/>
              <a:t>nom</a:t>
            </a:r>
            <a:r>
              <a:rPr lang="cs-CZ" altLang="cs-CZ" sz="2800" dirty="0" smtClean="0"/>
              <a:t>. výši 200 tis. Kč. Tuto pohledávku rozdělí na dvě pohledávky o stejné hodnotě. První polovinu postoupí na subjekt C za 50% nominální hodnoty, druhou polovinu postoupí za 75% </a:t>
            </a:r>
            <a:r>
              <a:rPr lang="cs-CZ" altLang="cs-CZ" sz="2800" dirty="0" err="1" smtClean="0"/>
              <a:t>nom</a:t>
            </a:r>
            <a:r>
              <a:rPr lang="cs-CZ" altLang="cs-CZ" sz="2800" dirty="0" smtClean="0"/>
              <a:t>. hodnoty na subjekt D.</a:t>
            </a:r>
          </a:p>
          <a:p>
            <a:pPr marL="0" indent="0" algn="just">
              <a:buNone/>
              <a:defRPr/>
            </a:pPr>
            <a:endParaRPr lang="cs-CZ" altLang="cs-CZ" sz="2800" dirty="0" smtClean="0"/>
          </a:p>
          <a:p>
            <a:pPr marL="0" indent="0">
              <a:buNone/>
              <a:defRPr/>
            </a:pPr>
            <a:r>
              <a:rPr lang="cs-CZ" altLang="cs-CZ" sz="2800" dirty="0" smtClean="0"/>
              <a:t>Jak vysokou má subjekt C pohledávku za subjektem B?</a:t>
            </a:r>
          </a:p>
          <a:p>
            <a:pPr marL="0" indent="0">
              <a:buNone/>
              <a:defRPr/>
            </a:pPr>
            <a:r>
              <a:rPr lang="cs-CZ" altLang="cs-CZ" sz="2800" dirty="0" smtClean="0"/>
              <a:t>Jak vysokou pohledávku má po této transakci subjekt A za subjektem C a D?</a:t>
            </a:r>
          </a:p>
          <a:p>
            <a:pPr marL="0" indent="0">
              <a:buNone/>
              <a:defRPr/>
            </a:pPr>
            <a:r>
              <a:rPr lang="cs-CZ" altLang="cs-CZ" sz="2800" dirty="0" smtClean="0"/>
              <a:t>Jak vysokou pohledávku má subjekt D a za kým ji má?</a:t>
            </a:r>
          </a:p>
        </p:txBody>
      </p:sp>
    </p:spTree>
    <p:extLst>
      <p:ext uri="{BB962C8B-B14F-4D97-AF65-F5344CB8AC3E}">
        <p14:creationId xmlns:p14="http://schemas.microsoft.com/office/powerpoint/2010/main" val="26695343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84048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Úkol 3 (řešení)</a:t>
            </a:r>
            <a:endParaRPr lang="cs-CZ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431048" y="2136647"/>
            <a:ext cx="576064" cy="4070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cs-CZ" altLang="cs-CZ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Wingdings" pitchFamily="2" charset="2"/>
              <a:buNone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cs-CZ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</a:t>
            </a:r>
          </a:p>
          <a:p>
            <a:pPr marL="285750" marR="0" lvl="0" indent="-28575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tabLst/>
              <a:defRPr/>
            </a:pPr>
            <a:endParaRPr lang="cs-CZ" altLang="cs-CZ" sz="2400" dirty="0" smtClean="0"/>
          </a:p>
          <a:p>
            <a:pPr marL="285750" marR="0" lvl="0" indent="-28575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tabLst/>
              <a:defRPr/>
            </a:pPr>
            <a:endParaRPr kumimoji="0" lang="cs-CZ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</a:t>
            </a: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Wingdings" pitchFamily="2" charset="2"/>
              <a:buNone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235760" y="2136647"/>
            <a:ext cx="1800200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b="1" dirty="0" smtClean="0"/>
              <a:t>A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/>
              <a:t>2</a:t>
            </a:r>
            <a:r>
              <a:rPr lang="cs-CZ" altLang="cs-CZ" dirty="0" smtClean="0"/>
              <a:t>00 za B 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 smtClean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50 za C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75 za D</a:t>
            </a:r>
            <a:endParaRPr lang="en-US" altLang="cs-CZ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035960" y="2136647"/>
            <a:ext cx="1944216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b="1" dirty="0"/>
              <a:t>B</a:t>
            </a:r>
            <a:endParaRPr lang="cs-CZ" altLang="cs-CZ" b="1" dirty="0" smtClean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/>
              <a:t>2</a:t>
            </a:r>
            <a:r>
              <a:rPr lang="cs-CZ" altLang="cs-CZ" dirty="0" smtClean="0"/>
              <a:t>00 vůči A 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 smtClean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200 vůči C a D (solid.)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popř. 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100 vůči C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100 vůči D </a:t>
            </a:r>
            <a:endParaRPr lang="en-US" altLang="cs-CZ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160156" y="2136647"/>
            <a:ext cx="1944216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b="1" dirty="0" smtClean="0"/>
              <a:t>C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-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 smtClean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100 za B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50 vůči A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en-US" altLang="cs-CZ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8315352" y="2136647"/>
            <a:ext cx="1944216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b="1" dirty="0"/>
              <a:t>D</a:t>
            </a:r>
            <a:endParaRPr lang="cs-CZ" altLang="cs-CZ" b="1" dirty="0" smtClean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-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 smtClean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100 za B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75 vůči A</a:t>
            </a:r>
            <a:endParaRPr lang="en-US" altLang="cs-CZ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9136393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02920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Úkol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2496"/>
            <a:ext cx="10018713" cy="45720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  <a:defRPr/>
            </a:pPr>
            <a:r>
              <a:rPr lang="cs-CZ" altLang="cs-CZ" sz="2800" dirty="0" smtClean="0"/>
              <a:t>Subjekt A vlastní pohledávku za subjektem B v </a:t>
            </a:r>
            <a:r>
              <a:rPr lang="cs-CZ" altLang="cs-CZ" sz="2800" dirty="0" err="1" smtClean="0"/>
              <a:t>nom</a:t>
            </a:r>
            <a:r>
              <a:rPr lang="cs-CZ" altLang="cs-CZ" sz="2800" dirty="0" smtClean="0"/>
              <a:t>. výši 100 tis. Kč. Tuto pohledávku postoupí na subjekt C za 50% nominální hodnoty. Subjekt C ovšem měl před tím za subjektem A pohledávku ve výši 200 tis. Kč a tak namísto toho, aby uhradil subjektu A za postoupenou pohledávku za subjektem B, její cenu započetl vůči své pohledávce za subjektem A.</a:t>
            </a:r>
          </a:p>
          <a:p>
            <a:pPr marL="0" indent="0" algn="just">
              <a:buNone/>
              <a:defRPr/>
            </a:pPr>
            <a:r>
              <a:rPr lang="cs-CZ" altLang="cs-CZ" sz="2800" dirty="0" smtClean="0"/>
              <a:t>Zbývající část své pohledávky za subjektem A převedl subjekt C na subjekt B (za nominální hodnotu).</a:t>
            </a:r>
          </a:p>
          <a:p>
            <a:pPr marL="0" indent="0">
              <a:buNone/>
              <a:defRPr/>
            </a:pPr>
            <a:r>
              <a:rPr lang="cs-CZ" altLang="cs-CZ" sz="2800" dirty="0" smtClean="0"/>
              <a:t> </a:t>
            </a:r>
          </a:p>
          <a:p>
            <a:pPr marL="0" indent="0">
              <a:buNone/>
              <a:defRPr/>
            </a:pPr>
            <a:r>
              <a:rPr lang="cs-CZ" altLang="cs-CZ" sz="3200" dirty="0" smtClean="0"/>
              <a:t>Jak vysokou pohledávku má nyní subjekt C za subjektem B?</a:t>
            </a:r>
          </a:p>
        </p:txBody>
      </p:sp>
    </p:spTree>
    <p:extLst>
      <p:ext uri="{BB962C8B-B14F-4D97-AF65-F5344CB8AC3E}">
        <p14:creationId xmlns:p14="http://schemas.microsoft.com/office/powerpoint/2010/main" val="21984842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Náplň dnešní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011681"/>
            <a:ext cx="10018713" cy="3968496"/>
          </a:xfrm>
        </p:spPr>
        <p:txBody>
          <a:bodyPr>
            <a:normAutofit/>
          </a:bodyPr>
          <a:lstStyle/>
          <a:p>
            <a:r>
              <a:rPr lang="cs-CZ" dirty="0" smtClean="0"/>
              <a:t>V první části se zaměříme na základní pojmy </a:t>
            </a:r>
            <a:r>
              <a:rPr lang="cs-CZ" b="1" dirty="0" smtClean="0"/>
              <a:t>finančního účetnictví</a:t>
            </a:r>
          </a:p>
          <a:p>
            <a:pPr lvl="1"/>
            <a:r>
              <a:rPr lang="cs-CZ" dirty="0" smtClean="0"/>
              <a:t>cílem není naučit účtovat, ale seznámit se základními účetními pojmy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Ve druhé části se zaměříme na základy analýzy účetních výkazů a souvisejících </a:t>
            </a:r>
            <a:r>
              <a:rPr lang="cs-CZ" b="1" dirty="0" smtClean="0"/>
              <a:t>ekonomických pojmů </a:t>
            </a:r>
            <a:r>
              <a:rPr lang="cs-CZ" dirty="0" smtClean="0"/>
              <a:t>v právním řádu</a:t>
            </a:r>
          </a:p>
          <a:p>
            <a:pPr lvl="1"/>
            <a:r>
              <a:rPr lang="cs-CZ" dirty="0" smtClean="0"/>
              <a:t>cílem je porozumění pojmům jako: poměrové ukazatele, </a:t>
            </a:r>
            <a:r>
              <a:rPr lang="cs-CZ" dirty="0" smtClean="0"/>
              <a:t>pohledávky jako aktivum</a:t>
            </a:r>
            <a:endParaRPr lang="cs-CZ" dirty="0" smtClean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02920"/>
            <a:ext cx="10284017" cy="1752599"/>
          </a:xfrm>
        </p:spPr>
        <p:txBody>
          <a:bodyPr/>
          <a:lstStyle/>
          <a:p>
            <a:pPr algn="l"/>
            <a:r>
              <a:rPr lang="cs-CZ" b="1" dirty="0" smtClean="0"/>
              <a:t>Část III -  několik poznámek k účetním výkazům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3872"/>
            <a:ext cx="10018713" cy="4572000"/>
          </a:xfrm>
        </p:spPr>
        <p:txBody>
          <a:bodyPr anchor="t">
            <a:normAutofit/>
          </a:bodyPr>
          <a:lstStyle/>
          <a:p>
            <a:pPr algn="just">
              <a:defRPr/>
            </a:pPr>
            <a:r>
              <a:rPr lang="cs-CZ" altLang="cs-CZ" sz="3200" dirty="0" smtClean="0"/>
              <a:t>Získání nových zdrojů prostřednictvím:</a:t>
            </a:r>
          </a:p>
          <a:p>
            <a:pPr lvl="1" algn="just">
              <a:defRPr/>
            </a:pPr>
            <a:r>
              <a:rPr lang="cs-CZ" altLang="cs-CZ" sz="2800" dirty="0" smtClean="0"/>
              <a:t>Vlastních zdrojů – např. navýšení základního kapitálu</a:t>
            </a:r>
          </a:p>
          <a:p>
            <a:pPr lvl="1" algn="just">
              <a:defRPr/>
            </a:pPr>
            <a:r>
              <a:rPr lang="cs-CZ" altLang="cs-CZ" sz="2800" dirty="0" smtClean="0"/>
              <a:t>Cizích zdrojů – např. nový úvěr/půjčka, vydání dluhopisů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r>
              <a:rPr lang="cs-CZ" altLang="cs-CZ" sz="3200" dirty="0" smtClean="0"/>
              <a:t>Poměr vlastní/cizí zdroje</a:t>
            </a:r>
          </a:p>
        </p:txBody>
      </p:sp>
    </p:spTree>
    <p:extLst>
      <p:ext uri="{BB962C8B-B14F-4D97-AF65-F5344CB8AC3E}">
        <p14:creationId xmlns:p14="http://schemas.microsoft.com/office/powerpoint/2010/main" val="32867871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Ukazatel poměru cizího a vlastního kapitálu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3872"/>
            <a:ext cx="10280970" cy="4572000"/>
          </a:xfrm>
        </p:spPr>
        <p:txBody>
          <a:bodyPr anchor="t">
            <a:normAutofit lnSpcReduction="10000"/>
          </a:bodyPr>
          <a:lstStyle/>
          <a:p>
            <a:pPr algn="just">
              <a:defRPr/>
            </a:pPr>
            <a:r>
              <a:rPr lang="cs-CZ" altLang="cs-CZ" sz="3200" dirty="0" smtClean="0"/>
              <a:t>Ukazatel poměru cizího kapitálu a vlastního kapitálu (</a:t>
            </a:r>
            <a:r>
              <a:rPr lang="cs-CZ" altLang="cs-CZ" sz="3200" dirty="0" err="1" smtClean="0"/>
              <a:t>Debt</a:t>
            </a:r>
            <a:r>
              <a:rPr lang="cs-CZ" altLang="cs-CZ" sz="3200" dirty="0" smtClean="0"/>
              <a:t> to </a:t>
            </a:r>
            <a:r>
              <a:rPr lang="cs-CZ" altLang="cs-CZ" sz="3200" dirty="0" err="1" smtClean="0"/>
              <a:t>Equity</a:t>
            </a:r>
            <a:r>
              <a:rPr lang="cs-CZ" altLang="cs-CZ" sz="3200" dirty="0" smtClean="0"/>
              <a:t> ratio)</a:t>
            </a:r>
          </a:p>
          <a:p>
            <a:pPr algn="just">
              <a:defRPr/>
            </a:pPr>
            <a:r>
              <a:rPr lang="cs-CZ" altLang="cs-CZ" sz="3200" dirty="0" smtClean="0"/>
              <a:t>Ukazuje ochotu managementu navyšovat závazky</a:t>
            </a:r>
          </a:p>
          <a:p>
            <a:pPr algn="just">
              <a:defRPr/>
            </a:pPr>
            <a:r>
              <a:rPr lang="cs-CZ" altLang="cs-CZ" sz="3200" dirty="0" smtClean="0"/>
              <a:t>Ukazuje poměr závazků vůči vlastním zdrojů společnosti</a:t>
            </a:r>
          </a:p>
          <a:p>
            <a:pPr algn="just">
              <a:defRPr/>
            </a:pPr>
            <a:r>
              <a:rPr lang="cs-CZ" altLang="cs-CZ" sz="3200" dirty="0" smtClean="0"/>
              <a:t>Zprostředkovaně ukazuje potenciální příjem vlastníků společnosti (akcionářů/společníků) při likvidaci společnosti</a:t>
            </a:r>
          </a:p>
          <a:p>
            <a:pPr algn="just">
              <a:defRPr/>
            </a:pPr>
            <a:r>
              <a:rPr lang="cs-CZ" altLang="cs-CZ" sz="3200" dirty="0" smtClean="0"/>
              <a:t>Poměr se liší dle sektoru</a:t>
            </a:r>
          </a:p>
          <a:p>
            <a:pPr algn="just">
              <a:defRPr/>
            </a:pPr>
            <a:r>
              <a:rPr lang="cs-CZ" altLang="cs-CZ" sz="3200" dirty="0" smtClean="0"/>
              <a:t>Poměr může ovlivňovat výši rizikové přirážky u půjčky 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28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16049742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Ukazatel poměru cizího a vlastního kapitálu - příklad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3872"/>
            <a:ext cx="10280970" cy="4572000"/>
          </a:xfrm>
        </p:spPr>
        <p:txBody>
          <a:bodyPr anchor="t">
            <a:normAutofit/>
          </a:bodyPr>
          <a:lstStyle/>
          <a:p>
            <a:pPr algn="just">
              <a:defRPr/>
            </a:pPr>
            <a:r>
              <a:rPr lang="cs-CZ" altLang="cs-CZ" sz="3200" dirty="0" smtClean="0"/>
              <a:t>Obchodní společnost se zavázala v úvěrových smlouvách, že poměr </a:t>
            </a:r>
            <a:r>
              <a:rPr lang="cs-CZ" altLang="cs-CZ" sz="3200" dirty="0" err="1" smtClean="0"/>
              <a:t>debt</a:t>
            </a:r>
            <a:r>
              <a:rPr lang="cs-CZ" altLang="cs-CZ" sz="3200" dirty="0" smtClean="0"/>
              <a:t>-to-</a:t>
            </a:r>
            <a:r>
              <a:rPr lang="cs-CZ" altLang="cs-CZ" sz="3200" dirty="0" err="1" smtClean="0"/>
              <a:t>equity</a:t>
            </a:r>
            <a:r>
              <a:rPr lang="cs-CZ" altLang="cs-CZ" sz="3200" dirty="0" smtClean="0"/>
              <a:t> u ní nepřekročí 1,5</a:t>
            </a:r>
          </a:p>
          <a:p>
            <a:pPr algn="just">
              <a:defRPr/>
            </a:pPr>
            <a:r>
              <a:rPr lang="cs-CZ" altLang="cs-CZ" sz="3200" dirty="0" smtClean="0"/>
              <a:t>V současné době má závazky ve výši 130 mil. Kč, její vlastní kapitál je ve výši 100 mil. Kč</a:t>
            </a:r>
          </a:p>
          <a:p>
            <a:pPr algn="just">
              <a:defRPr/>
            </a:pPr>
            <a:r>
              <a:rPr lang="cs-CZ" altLang="cs-CZ" sz="3200" dirty="0" smtClean="0"/>
              <a:t>Nyní uvažuje, kde získá zdroje na další expanzi – potřebuje nejméně dalších 50 mil. Kč</a:t>
            </a:r>
          </a:p>
          <a:p>
            <a:pPr algn="just">
              <a:defRPr/>
            </a:pPr>
            <a:r>
              <a:rPr lang="cs-CZ" altLang="cs-CZ" sz="3200" dirty="0" smtClean="0"/>
              <a:t>Může se bez dalšího vydat cestou dalšího úvěru?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28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16049742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 smtClean="0"/>
              <a:t>Ukazatel poměru krátkodobých a dlouhodobých cizí zdrojů (</a:t>
            </a:r>
            <a:r>
              <a:rPr lang="cs-CZ" b="1" dirty="0" err="1" smtClean="0"/>
              <a:t>current</a:t>
            </a:r>
            <a:r>
              <a:rPr lang="cs-CZ" b="1" dirty="0" smtClean="0"/>
              <a:t> </a:t>
            </a:r>
            <a:r>
              <a:rPr lang="cs-CZ" b="1" dirty="0" err="1" smtClean="0"/>
              <a:t>liability</a:t>
            </a:r>
            <a:r>
              <a:rPr lang="cs-CZ" b="1" dirty="0" smtClean="0"/>
              <a:t> ratio)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3872"/>
            <a:ext cx="10280970" cy="4572000"/>
          </a:xfrm>
        </p:spPr>
        <p:txBody>
          <a:bodyPr anchor="t">
            <a:normAutofit/>
          </a:bodyPr>
          <a:lstStyle/>
          <a:p>
            <a:pPr algn="just">
              <a:defRPr/>
            </a:pPr>
            <a:r>
              <a:rPr lang="cs-CZ" altLang="cs-CZ" sz="3200" dirty="0" smtClean="0"/>
              <a:t>Vyjadřuje poměr mezi celkovými cizími zdroji a krátkodobými cizími zdroji</a:t>
            </a:r>
          </a:p>
          <a:p>
            <a:pPr algn="just">
              <a:defRPr/>
            </a:pPr>
            <a:r>
              <a:rPr lang="cs-CZ" altLang="cs-CZ" sz="3200" dirty="0" err="1" smtClean="0"/>
              <a:t>Current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liabilities</a:t>
            </a:r>
            <a:r>
              <a:rPr lang="cs-CZ" altLang="cs-CZ" sz="3200" dirty="0" smtClean="0"/>
              <a:t> / </a:t>
            </a:r>
            <a:r>
              <a:rPr lang="cs-CZ" altLang="cs-CZ" sz="3200" dirty="0" err="1" smtClean="0"/>
              <a:t>total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liabilities</a:t>
            </a:r>
            <a:endParaRPr lang="cs-CZ" altLang="cs-CZ" sz="3200" dirty="0" smtClean="0"/>
          </a:p>
          <a:p>
            <a:pPr algn="just">
              <a:defRPr/>
            </a:pPr>
            <a:r>
              <a:rPr lang="cs-CZ" altLang="cs-CZ" sz="3200" dirty="0" smtClean="0"/>
              <a:t>Příliš vysoký (či rostoucí) poměr krátkodobých závazků může být pro společnost rizikový – pokles oběžných aktiv může vést k finančním tlakům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28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16049742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 smtClean="0"/>
              <a:t>Ukazatel poměru krátkodobých a dlouhodobých cizí zdrojů (</a:t>
            </a:r>
            <a:r>
              <a:rPr lang="cs-CZ" b="1" dirty="0" err="1" smtClean="0"/>
              <a:t>current</a:t>
            </a:r>
            <a:r>
              <a:rPr lang="cs-CZ" b="1" dirty="0" smtClean="0"/>
              <a:t> </a:t>
            </a:r>
            <a:r>
              <a:rPr lang="cs-CZ" b="1" dirty="0" err="1" smtClean="0"/>
              <a:t>liability</a:t>
            </a:r>
            <a:r>
              <a:rPr lang="cs-CZ" b="1" dirty="0" smtClean="0"/>
              <a:t> ratio) - příklad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3872"/>
            <a:ext cx="10280970" cy="4572000"/>
          </a:xfrm>
        </p:spPr>
        <p:txBody>
          <a:bodyPr anchor="t">
            <a:normAutofit fontScale="92500" lnSpcReduction="20000"/>
          </a:bodyPr>
          <a:lstStyle/>
          <a:p>
            <a:pPr algn="just">
              <a:defRPr/>
            </a:pPr>
            <a:r>
              <a:rPr lang="cs-CZ" altLang="cs-CZ" sz="3200" dirty="0" smtClean="0"/>
              <a:t>Poměr se vyvíjel v posledních letech následovně:</a:t>
            </a:r>
          </a:p>
          <a:p>
            <a:pPr algn="just">
              <a:buNone/>
              <a:defRPr/>
            </a:pPr>
            <a:r>
              <a:rPr lang="cs-CZ" altLang="cs-CZ" sz="3200" dirty="0" smtClean="0"/>
              <a:t>             </a:t>
            </a:r>
            <a:r>
              <a:rPr lang="cs-CZ" altLang="cs-CZ" sz="3200" b="1" dirty="0" smtClean="0"/>
              <a:t>Krátkodobé závazky				dlouhodobé závazky</a:t>
            </a:r>
          </a:p>
          <a:p>
            <a:pPr algn="just">
              <a:defRPr/>
            </a:pPr>
            <a:r>
              <a:rPr lang="cs-CZ" altLang="cs-CZ" sz="3200" dirty="0" smtClean="0"/>
              <a:t>2015		10 mil. Kč					100 mil. Kč					10%</a:t>
            </a:r>
          </a:p>
          <a:p>
            <a:pPr algn="just">
              <a:defRPr/>
            </a:pPr>
            <a:r>
              <a:rPr lang="cs-CZ" altLang="cs-CZ" sz="3200" dirty="0" smtClean="0"/>
              <a:t>2016		20 mil. Kč					110 mil. Kč					18%</a:t>
            </a:r>
          </a:p>
          <a:p>
            <a:pPr algn="just">
              <a:defRPr/>
            </a:pPr>
            <a:r>
              <a:rPr lang="cs-CZ" altLang="cs-CZ" sz="3200" dirty="0" smtClean="0"/>
              <a:t>2017		50 mil. Kč					120 mil. Kč					42%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r>
              <a:rPr lang="cs-CZ" altLang="cs-CZ" sz="3200" dirty="0" smtClean="0"/>
              <a:t>Společnost příliš spoléhá na krátkodobí financování; management se např. pokusí vyjednat přeměnu krátkodobého financování na dlouhodobé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28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16049742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>
            <a:normAutofit fontScale="90000"/>
          </a:bodyPr>
          <a:lstStyle/>
          <a:p>
            <a:pPr algn="just"/>
            <a:r>
              <a:rPr lang="cs-CZ" b="1" dirty="0" smtClean="0"/>
              <a:t>Ukazatel poměru mezi oběžnými aktivy a krátkodobými závazky (</a:t>
            </a:r>
            <a:r>
              <a:rPr lang="cs-CZ" b="1" dirty="0" err="1" smtClean="0"/>
              <a:t>current</a:t>
            </a:r>
            <a:r>
              <a:rPr lang="cs-CZ" b="1" dirty="0" smtClean="0"/>
              <a:t> ratio, </a:t>
            </a:r>
            <a:r>
              <a:rPr lang="cs-CZ" b="1" dirty="0" err="1" smtClean="0"/>
              <a:t>working</a:t>
            </a:r>
            <a:r>
              <a:rPr lang="cs-CZ" b="1" dirty="0" smtClean="0"/>
              <a:t> </a:t>
            </a:r>
            <a:r>
              <a:rPr lang="cs-CZ" b="1" dirty="0" err="1" smtClean="0"/>
              <a:t>capital</a:t>
            </a:r>
            <a:r>
              <a:rPr lang="cs-CZ" b="1" dirty="0" smtClean="0"/>
              <a:t>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3872"/>
            <a:ext cx="10280970" cy="4572000"/>
          </a:xfrm>
        </p:spPr>
        <p:txBody>
          <a:bodyPr anchor="t">
            <a:normAutofit/>
          </a:bodyPr>
          <a:lstStyle/>
          <a:p>
            <a:pPr algn="just">
              <a:defRPr/>
            </a:pPr>
            <a:r>
              <a:rPr lang="cs-CZ" altLang="cs-CZ" sz="3200" dirty="0" smtClean="0"/>
              <a:t>Poměr mezi oběžnými aktivy a krátkodobými závazky</a:t>
            </a:r>
          </a:p>
          <a:p>
            <a:pPr algn="just">
              <a:defRPr/>
            </a:pPr>
            <a:r>
              <a:rPr lang="cs-CZ" altLang="cs-CZ" sz="3200" dirty="0" smtClean="0"/>
              <a:t>Vyjadřuje schopnost podniku dostát svým krátkodobým závazkům – má dostatek likvidních aktiv, aby dokázala dostát svým krátkodobým závazkům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r>
              <a:rPr lang="cs-CZ" altLang="cs-CZ" sz="3200" dirty="0" smtClean="0"/>
              <a:t>Může být zavádějící, pokud velkou část oběžných aktiv tvoří (hůře likvidní) zásoby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28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16049742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>
            <a:normAutofit fontScale="90000"/>
          </a:bodyPr>
          <a:lstStyle/>
          <a:p>
            <a:pPr algn="just"/>
            <a:r>
              <a:rPr lang="cs-CZ" b="1" dirty="0" smtClean="0"/>
              <a:t>Ukazatel poměru mezi oběžnými aktivy a krátkodobými závazky (</a:t>
            </a:r>
            <a:r>
              <a:rPr lang="cs-CZ" b="1" dirty="0" err="1" smtClean="0"/>
              <a:t>current</a:t>
            </a:r>
            <a:r>
              <a:rPr lang="cs-CZ" b="1" dirty="0" smtClean="0"/>
              <a:t> ratio, </a:t>
            </a:r>
            <a:r>
              <a:rPr lang="cs-CZ" b="1" dirty="0" err="1" smtClean="0"/>
              <a:t>working</a:t>
            </a:r>
            <a:r>
              <a:rPr lang="cs-CZ" b="1" dirty="0" smtClean="0"/>
              <a:t> </a:t>
            </a:r>
            <a:r>
              <a:rPr lang="cs-CZ" b="1" dirty="0" err="1" smtClean="0"/>
              <a:t>capital</a:t>
            </a:r>
            <a:r>
              <a:rPr lang="cs-CZ" b="1" dirty="0" smtClean="0"/>
              <a:t>) - příklad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3872"/>
            <a:ext cx="10512618" cy="4572000"/>
          </a:xfrm>
        </p:spPr>
        <p:txBody>
          <a:bodyPr anchor="t">
            <a:normAutofit/>
          </a:bodyPr>
          <a:lstStyle/>
          <a:p>
            <a:pPr algn="just">
              <a:defRPr/>
            </a:pPr>
            <a:r>
              <a:rPr lang="cs-CZ" altLang="cs-CZ" sz="3200" dirty="0" smtClean="0"/>
              <a:t>Rok 				2015						2016						2018</a:t>
            </a:r>
          </a:p>
          <a:p>
            <a:pPr algn="just">
              <a:defRPr/>
            </a:pPr>
            <a:r>
              <a:rPr lang="cs-CZ" altLang="cs-CZ" sz="3200" b="1" dirty="0" smtClean="0"/>
              <a:t>ob.aktiva</a:t>
            </a:r>
            <a:r>
              <a:rPr lang="cs-CZ" altLang="cs-CZ" sz="3200" dirty="0" smtClean="0"/>
              <a:t>		15 mil.					10 mil.					10 mil.</a:t>
            </a:r>
          </a:p>
          <a:p>
            <a:pPr algn="just">
              <a:defRPr/>
            </a:pPr>
            <a:r>
              <a:rPr lang="cs-CZ" altLang="cs-CZ" sz="3200" b="1" dirty="0" err="1" smtClean="0"/>
              <a:t>krátk</a:t>
            </a:r>
            <a:r>
              <a:rPr lang="cs-CZ" altLang="cs-CZ" sz="3200" b="1" dirty="0" smtClean="0"/>
              <a:t>. </a:t>
            </a:r>
            <a:r>
              <a:rPr lang="cs-CZ" altLang="cs-CZ" sz="3200" b="1" dirty="0" err="1" smtClean="0"/>
              <a:t>záv</a:t>
            </a:r>
            <a:r>
              <a:rPr lang="cs-CZ" altLang="cs-CZ" sz="3200" b="1" dirty="0" smtClean="0"/>
              <a:t>.</a:t>
            </a:r>
            <a:r>
              <a:rPr lang="cs-CZ" altLang="cs-CZ" sz="3200" dirty="0" smtClean="0"/>
              <a:t>		5 mil.						5 mil.						10 mil.</a:t>
            </a:r>
          </a:p>
          <a:p>
            <a:pPr algn="just">
              <a:buNone/>
              <a:defRPr/>
            </a:pPr>
            <a:r>
              <a:rPr lang="cs-CZ" altLang="cs-CZ" sz="3200" dirty="0" smtClean="0"/>
              <a:t>							3:1						2:1						</a:t>
            </a:r>
            <a:r>
              <a:rPr lang="cs-CZ" altLang="cs-CZ" sz="3200" dirty="0" err="1" smtClean="0"/>
              <a:t>1</a:t>
            </a:r>
            <a:r>
              <a:rPr lang="cs-CZ" altLang="cs-CZ" sz="3200" dirty="0" smtClean="0"/>
              <a:t>:1</a:t>
            </a:r>
            <a:endParaRPr lang="cs-CZ" altLang="cs-CZ" sz="2200" dirty="0" smtClean="0"/>
          </a:p>
          <a:p>
            <a:pPr algn="just">
              <a:defRPr/>
            </a:pPr>
            <a:r>
              <a:rPr lang="cs-CZ" altLang="cs-CZ" sz="3200" dirty="0" smtClean="0"/>
              <a:t>Klesajícím poměrem dochází k růstu rizika, že společnost nebude schopna plnit své krátkodobé závazky (např. vyplývající z fakturace za dodané zboží)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28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16049742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>
            <a:normAutofit fontScale="90000"/>
          </a:bodyPr>
          <a:lstStyle/>
          <a:p>
            <a:pPr algn="just"/>
            <a:r>
              <a:rPr lang="cs-CZ" b="1" dirty="0" smtClean="0"/>
              <a:t>Ukazatel poměru mezi oběžnými aktivy a krátkodobými závazky (</a:t>
            </a:r>
            <a:r>
              <a:rPr lang="cs-CZ" b="1" dirty="0" err="1" smtClean="0"/>
              <a:t>current</a:t>
            </a:r>
            <a:r>
              <a:rPr lang="cs-CZ" b="1" dirty="0" smtClean="0"/>
              <a:t> ratio, </a:t>
            </a:r>
            <a:r>
              <a:rPr lang="cs-CZ" b="1" dirty="0" err="1" smtClean="0"/>
              <a:t>working</a:t>
            </a:r>
            <a:r>
              <a:rPr lang="cs-CZ" b="1" dirty="0" smtClean="0"/>
              <a:t> </a:t>
            </a:r>
            <a:r>
              <a:rPr lang="cs-CZ" b="1" dirty="0" err="1" smtClean="0"/>
              <a:t>capital</a:t>
            </a:r>
            <a:r>
              <a:rPr lang="cs-CZ" b="1" dirty="0" smtClean="0"/>
              <a:t>) – doplňující poměrové ukazatele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8006" y="2645664"/>
            <a:ext cx="10512618" cy="3416808"/>
          </a:xfrm>
        </p:spPr>
        <p:txBody>
          <a:bodyPr anchor="t">
            <a:normAutofit/>
          </a:bodyPr>
          <a:lstStyle/>
          <a:p>
            <a:pPr algn="just">
              <a:defRPr/>
            </a:pPr>
            <a:r>
              <a:rPr lang="cs-CZ" altLang="cs-CZ" sz="3200" b="1" dirty="0" err="1" smtClean="0"/>
              <a:t>Quick</a:t>
            </a:r>
            <a:r>
              <a:rPr lang="cs-CZ" altLang="cs-CZ" sz="3200" b="1" dirty="0" smtClean="0"/>
              <a:t> ratio </a:t>
            </a:r>
            <a:r>
              <a:rPr lang="cs-CZ" altLang="cs-CZ" sz="3200" dirty="0" smtClean="0"/>
              <a:t>– jedná se o podobný poměr s tím rozdílem, že z oběžných aktiv jsou vynechány zásoby</a:t>
            </a:r>
          </a:p>
          <a:p>
            <a:pPr algn="just">
              <a:defRPr/>
            </a:pPr>
            <a:r>
              <a:rPr lang="cs-CZ" altLang="cs-CZ" sz="3200" b="1" dirty="0" smtClean="0"/>
              <a:t>Cash ratio </a:t>
            </a:r>
            <a:r>
              <a:rPr lang="cs-CZ" altLang="cs-CZ" sz="3200" dirty="0" smtClean="0"/>
              <a:t>– jedná se o poměr hotovosti a zůstatků na běžných bankovních účtech (popř. likvidních finančních instrumentů) oproti krátkodobým závazkům)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28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16049742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Obecně k poměrovým ukazatelům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8006" y="1773936"/>
            <a:ext cx="10512618" cy="4288536"/>
          </a:xfrm>
        </p:spPr>
        <p:txBody>
          <a:bodyPr anchor="t">
            <a:normAutofit/>
          </a:bodyPr>
          <a:lstStyle/>
          <a:p>
            <a:pPr algn="just">
              <a:defRPr/>
            </a:pPr>
            <a:r>
              <a:rPr lang="cs-CZ" altLang="cs-CZ" sz="3200" dirty="0" smtClean="0"/>
              <a:t>Poměrových ukazatelů je celá řada (viz např. BRAGG, S. Business </a:t>
            </a:r>
            <a:r>
              <a:rPr lang="cs-CZ" altLang="cs-CZ" sz="3200" dirty="0" err="1" smtClean="0"/>
              <a:t>Ratios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and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Formulas</a:t>
            </a:r>
            <a:r>
              <a:rPr lang="cs-CZ" altLang="cs-CZ" sz="3200" dirty="0" smtClean="0"/>
              <a:t>, 2002), některé lze vyčíst z účetní závěrky, pro některé je třeba doplňujících informací</a:t>
            </a:r>
          </a:p>
          <a:p>
            <a:pPr algn="just">
              <a:defRPr/>
            </a:pPr>
            <a:r>
              <a:rPr lang="cs-CZ" altLang="cs-CZ" sz="3200" b="1" dirty="0" smtClean="0"/>
              <a:t>Výhody</a:t>
            </a:r>
            <a:r>
              <a:rPr lang="cs-CZ" altLang="cs-CZ" sz="3200" dirty="0" smtClean="0"/>
              <a:t>: poskytují rychlý přehled o základních poměrech ve společnosti</a:t>
            </a:r>
          </a:p>
          <a:p>
            <a:pPr algn="just">
              <a:defRPr/>
            </a:pPr>
            <a:r>
              <a:rPr lang="cs-CZ" altLang="cs-CZ" sz="3200" b="1" dirty="0" smtClean="0"/>
              <a:t>Nevýhody</a:t>
            </a:r>
            <a:r>
              <a:rPr lang="cs-CZ" altLang="cs-CZ" sz="3200" dirty="0" smtClean="0"/>
              <a:t>: mohou být zjednodušující, zkreslující skutečné procesy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28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16049742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8009" y="198046"/>
            <a:ext cx="10424055" cy="1752599"/>
          </a:xfrm>
        </p:spPr>
        <p:txBody>
          <a:bodyPr/>
          <a:lstStyle/>
          <a:p>
            <a:pPr algn="l"/>
            <a:r>
              <a:rPr lang="cs-CZ" b="1" dirty="0" smtClean="0"/>
              <a:t>ČÁST I – Základní pojmy finančního účetnictví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50645"/>
            <a:ext cx="4708671" cy="415864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sz="2800" dirty="0"/>
              <a:t>aktiva x pasiva</a:t>
            </a:r>
          </a:p>
          <a:p>
            <a:pPr>
              <a:defRPr/>
            </a:pPr>
            <a:endParaRPr lang="cs-CZ" altLang="cs-CZ" sz="2800" dirty="0" smtClean="0"/>
          </a:p>
          <a:p>
            <a:pPr>
              <a:defRPr/>
            </a:pPr>
            <a:endParaRPr lang="cs-CZ" altLang="cs-CZ" sz="2800" dirty="0"/>
          </a:p>
          <a:p>
            <a:pPr>
              <a:defRPr/>
            </a:pPr>
            <a:endParaRPr lang="cs-CZ" altLang="cs-CZ" sz="2800" dirty="0"/>
          </a:p>
          <a:p>
            <a:pPr>
              <a:defRPr/>
            </a:pPr>
            <a:r>
              <a:rPr lang="cs-CZ" altLang="cs-CZ" sz="2800" dirty="0"/>
              <a:t>rozvaha (bilance)</a:t>
            </a:r>
          </a:p>
          <a:p>
            <a:pPr marL="0" indent="0">
              <a:buNone/>
            </a:pPr>
            <a:endParaRPr lang="cs-CZ" altLang="cs-CZ" sz="28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527366" y="2127906"/>
            <a:ext cx="4708671" cy="41586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sz="2800" dirty="0" smtClean="0"/>
              <a:t>náklady x výnosy</a:t>
            </a:r>
          </a:p>
          <a:p>
            <a:pPr>
              <a:defRPr/>
            </a:pPr>
            <a:endParaRPr lang="cs-CZ" altLang="cs-CZ" sz="2800" dirty="0" smtClean="0"/>
          </a:p>
          <a:p>
            <a:pPr>
              <a:defRPr/>
            </a:pPr>
            <a:endParaRPr lang="cs-CZ" altLang="cs-CZ" sz="2800" dirty="0"/>
          </a:p>
          <a:p>
            <a:pPr>
              <a:defRPr/>
            </a:pPr>
            <a:endParaRPr lang="cs-CZ" altLang="cs-CZ" sz="2800" dirty="0" smtClean="0"/>
          </a:p>
          <a:p>
            <a:pPr>
              <a:defRPr/>
            </a:pPr>
            <a:r>
              <a:rPr lang="cs-CZ" altLang="cs-CZ" sz="2800" dirty="0" smtClean="0"/>
              <a:t>výkaz zisku a ztrát (výsledovka)</a:t>
            </a:r>
          </a:p>
          <a:p>
            <a:pPr marL="0" indent="0">
              <a:buFont typeface="Arial"/>
              <a:buNone/>
            </a:pPr>
            <a:endParaRPr lang="cs-CZ" altLang="cs-CZ" sz="2800" dirty="0"/>
          </a:p>
        </p:txBody>
      </p:sp>
      <p:sp>
        <p:nvSpPr>
          <p:cNvPr id="6" name="Down Arrow 5"/>
          <p:cNvSpPr/>
          <p:nvPr/>
        </p:nvSpPr>
        <p:spPr>
          <a:xfrm>
            <a:off x="2798618" y="322881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7980219" y="322881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8898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Bilanční princip a rozvaha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39637"/>
            <a:ext cx="10018713" cy="4738254"/>
          </a:xfrm>
        </p:spPr>
        <p:txBody>
          <a:bodyPr>
            <a:normAutofit/>
          </a:bodyPr>
          <a:lstStyle/>
          <a:p>
            <a:pPr marL="457200" lvl="1" indent="0">
              <a:buFontTx/>
              <a:buNone/>
            </a:pPr>
            <a:r>
              <a:rPr lang="cs-CZ" altLang="en-US" sz="2400" dirty="0" smtClean="0"/>
              <a:t>Účetnictví sleduje majetek ze dvou pohledů – druhová struktura a zdroje pořízení</a:t>
            </a:r>
          </a:p>
          <a:p>
            <a:pPr marL="457200" lvl="1" indent="0">
              <a:buFontTx/>
              <a:buNone/>
            </a:pPr>
            <a:r>
              <a:rPr lang="cs-CZ" altLang="en-US" sz="2400" dirty="0" smtClean="0"/>
              <a:t>Aktiva jsou položky majetku, které:</a:t>
            </a:r>
          </a:p>
          <a:p>
            <a:pPr marL="457200" lvl="1" indent="0">
              <a:buFontTx/>
              <a:buNone/>
            </a:pPr>
            <a:r>
              <a:rPr lang="cs-CZ" altLang="en-US" sz="2400" dirty="0"/>
              <a:t>	</a:t>
            </a:r>
            <a:r>
              <a:rPr lang="cs-CZ" altLang="en-US" sz="2400" dirty="0" smtClean="0"/>
              <a:t>1) představují pro podnik budoucí ekonomický prospěch</a:t>
            </a:r>
          </a:p>
          <a:p>
            <a:pPr marL="457200" lvl="1" indent="0">
              <a:buFontTx/>
              <a:buNone/>
            </a:pPr>
            <a:r>
              <a:rPr lang="cs-CZ" altLang="en-US" sz="2400" dirty="0"/>
              <a:t>	</a:t>
            </a:r>
            <a:r>
              <a:rPr lang="cs-CZ" altLang="en-US" sz="2400" dirty="0" smtClean="0"/>
              <a:t>2) tento prospěch má podnik plně pod kontrolou (je vlastník)</a:t>
            </a:r>
          </a:p>
          <a:p>
            <a:pPr marL="457200" lvl="1" indent="0">
              <a:buFontTx/>
              <a:buNone/>
            </a:pPr>
            <a:r>
              <a:rPr lang="cs-CZ" altLang="en-US" sz="2400" dirty="0"/>
              <a:t>	</a:t>
            </a:r>
            <a:r>
              <a:rPr lang="cs-CZ" altLang="en-US" sz="2400" dirty="0" smtClean="0"/>
              <a:t>3) očekávání budoucího prospěchu musí být dostatečně spolehlivé a prokazatelné</a:t>
            </a:r>
          </a:p>
          <a:p>
            <a:pPr marL="457200" lvl="1" indent="0">
              <a:buFontTx/>
              <a:buNone/>
            </a:pPr>
            <a:r>
              <a:rPr lang="cs-CZ" altLang="en-US" sz="2400" dirty="0"/>
              <a:t>	</a:t>
            </a:r>
            <a:r>
              <a:rPr lang="cs-CZ" altLang="en-US" sz="2400" dirty="0" smtClean="0"/>
              <a:t>4) položka aktiv je důsledkem operací uskutečněných v minulosti</a:t>
            </a:r>
          </a:p>
          <a:p>
            <a:pPr marL="457200" lvl="1" indent="0">
              <a:buFontTx/>
              <a:buNone/>
            </a:pPr>
            <a:r>
              <a:rPr lang="cs-CZ" altLang="en-US" sz="2400" dirty="0"/>
              <a:t>	</a:t>
            </a:r>
            <a:r>
              <a:rPr lang="cs-CZ" altLang="en-US" sz="2400" dirty="0" smtClean="0"/>
              <a:t>5) </a:t>
            </a:r>
            <a:r>
              <a:rPr lang="cs-CZ" altLang="en-US" sz="2400" dirty="0"/>
              <a:t>položka aktiv </a:t>
            </a:r>
            <a:r>
              <a:rPr lang="cs-CZ" altLang="en-US" sz="2400" dirty="0" smtClean="0"/>
              <a:t>musí být spolehlivě ocenitelná</a:t>
            </a:r>
          </a:p>
        </p:txBody>
      </p:sp>
    </p:spTree>
    <p:extLst>
      <p:ext uri="{BB962C8B-B14F-4D97-AF65-F5344CB8AC3E}">
        <p14:creationId xmlns:p14="http://schemas.microsoft.com/office/powerpoint/2010/main" val="20903001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Dva pohledy na strukturu majetku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39637"/>
            <a:ext cx="10018713" cy="4738254"/>
          </a:xfrm>
        </p:spPr>
        <p:txBody>
          <a:bodyPr>
            <a:normAutofit/>
          </a:bodyPr>
          <a:lstStyle/>
          <a:p>
            <a:pPr marL="457200" lvl="1" indent="0">
              <a:buFontTx/>
              <a:buNone/>
            </a:pPr>
            <a:endParaRPr lang="cs-CZ" altLang="en-US" sz="24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810" y="1784390"/>
            <a:ext cx="9058998" cy="4599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rgbClr val="4D664D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45621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dirty="0"/>
              <a:t>Náklady – výnosy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39637"/>
            <a:ext cx="10018713" cy="4738254"/>
          </a:xfrm>
        </p:spPr>
        <p:txBody>
          <a:bodyPr>
            <a:normAutofit/>
          </a:bodyPr>
          <a:lstStyle/>
          <a:p>
            <a:pPr marL="457200" lvl="1" indent="0">
              <a:buFontTx/>
              <a:buNone/>
            </a:pPr>
            <a:r>
              <a:rPr lang="cs-CZ" altLang="en-US" sz="2400" b="1" dirty="0"/>
              <a:t>Náklad</a:t>
            </a:r>
            <a:r>
              <a:rPr lang="cs-CZ" altLang="en-US" sz="2400" dirty="0"/>
              <a:t> - peněžní částka, kterou podnik účelně vynaložil na získání výnosů, tj. použil je k provedení určitého výkonu.</a:t>
            </a:r>
          </a:p>
          <a:p>
            <a:pPr marL="457200" lvl="1" indent="0">
              <a:buFontTx/>
              <a:buNone/>
            </a:pPr>
            <a:endParaRPr lang="cs-CZ" altLang="en-US" sz="2400" dirty="0"/>
          </a:p>
          <a:p>
            <a:pPr marL="457200" lvl="1" indent="0">
              <a:buFontTx/>
              <a:buNone/>
            </a:pPr>
            <a:r>
              <a:rPr lang="cs-CZ" altLang="en-US" sz="2400" b="1" dirty="0"/>
              <a:t>Výnos</a:t>
            </a:r>
            <a:r>
              <a:rPr lang="cs-CZ" altLang="en-US" sz="2400" dirty="0"/>
              <a:t> - peněžní částka, kterou podnik získal z veškerých svých činností za určité období bez ohledu na to, zda v tomto období došlo k jejímu inkasu → peněžní ekvivalent prodaných výkonů podniku (výrobků, zboží, služeb).</a:t>
            </a:r>
          </a:p>
          <a:p>
            <a:pPr marL="457200" lvl="1" indent="0">
              <a:buFontTx/>
              <a:buNone/>
            </a:pPr>
            <a:endParaRPr lang="cs-CZ" altLang="en-US" sz="2400" dirty="0"/>
          </a:p>
          <a:p>
            <a:pPr marL="457200" lvl="1" indent="0">
              <a:buFontTx/>
              <a:buNone/>
            </a:pPr>
            <a:r>
              <a:rPr lang="cs-CZ" altLang="en-US" sz="2400" b="1" dirty="0"/>
              <a:t>Hospodářský výsledek </a:t>
            </a:r>
            <a:r>
              <a:rPr lang="cs-CZ" altLang="en-US" sz="2400" dirty="0"/>
              <a:t>- rozdíl mezi výnosy a náklady. → zisk, ztráta.</a:t>
            </a:r>
          </a:p>
          <a:p>
            <a:pPr marL="457200" lvl="1" indent="0">
              <a:buFontTx/>
              <a:buNone/>
            </a:pPr>
            <a:endParaRPr lang="cs-CZ" altLang="en-US" sz="2400" dirty="0"/>
          </a:p>
          <a:p>
            <a:pPr marL="457200" lvl="1" indent="0">
              <a:buFontTx/>
              <a:buNone/>
            </a:pPr>
            <a:r>
              <a:rPr lang="cs-CZ" altLang="en-US" sz="2400" dirty="0"/>
              <a:t>Vyjádření ve výkazu zisku a </a:t>
            </a:r>
            <a:r>
              <a:rPr lang="cs-CZ" altLang="en-US" sz="2400" dirty="0" smtClean="0"/>
              <a:t>ztráty</a:t>
            </a:r>
          </a:p>
          <a:p>
            <a:pPr marL="457200" lvl="1" indent="0">
              <a:buFontTx/>
              <a:buNone/>
            </a:pPr>
            <a:endParaRPr lang="cs-CZ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3766822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dirty="0" smtClean="0"/>
              <a:t>Účelové - druhové členění nákladů a výnosů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39637"/>
            <a:ext cx="10018713" cy="4738254"/>
          </a:xfrm>
        </p:spPr>
        <p:txBody>
          <a:bodyPr>
            <a:normAutofit/>
          </a:bodyPr>
          <a:lstStyle/>
          <a:p>
            <a:pPr marL="457200" lvl="1" indent="0">
              <a:buFontTx/>
              <a:buNone/>
            </a:pPr>
            <a:endParaRPr lang="cs-CZ" altLang="en-US" sz="24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311" y="1904006"/>
            <a:ext cx="8380125" cy="4773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rgbClr val="4D664D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32761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66344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Účetní odpisy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39637"/>
            <a:ext cx="10018713" cy="4738254"/>
          </a:xfrm>
        </p:spPr>
        <p:txBody>
          <a:bodyPr>
            <a:normAutofit/>
          </a:bodyPr>
          <a:lstStyle/>
          <a:p>
            <a:pPr marL="457200" lvl="1" indent="0">
              <a:buFontTx/>
              <a:buNone/>
            </a:pPr>
            <a:r>
              <a:rPr lang="cs-CZ" sz="2400" dirty="0" smtClean="0"/>
              <a:t>Účetní odpisy majetku vyjadřují, jakým způsobem je majetek v průběhu času opotřebováván.</a:t>
            </a:r>
          </a:p>
          <a:p>
            <a:pPr marL="457200" lvl="1" indent="0">
              <a:buFontTx/>
              <a:buNone/>
            </a:pPr>
            <a:r>
              <a:rPr lang="cs-CZ" sz="2400" dirty="0" smtClean="0"/>
              <a:t>Jde o předpoklad opotřebování majetku – stanoveno na základě „odborného“ odhadu, aby účetnictví podávalo věrný a poctivý obraz skutečnosti.</a:t>
            </a:r>
          </a:p>
          <a:p>
            <a:pPr marL="457200" lvl="1" indent="0">
              <a:buFontTx/>
              <a:buNone/>
            </a:pPr>
            <a:r>
              <a:rPr lang="cs-CZ" altLang="en-US" sz="2400" dirty="0" smtClean="0"/>
              <a:t>Společnost vytváří „odpisový plán“</a:t>
            </a:r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r>
              <a:rPr lang="cs-CZ" altLang="en-US" sz="2400" dirty="0" smtClean="0"/>
              <a:t>Účetní odpisy odlišujte od daňových odpisů</a:t>
            </a:r>
          </a:p>
          <a:p>
            <a:pPr marL="457200" lvl="1" indent="0">
              <a:buFontTx/>
              <a:buNone/>
            </a:pPr>
            <a:endParaRPr lang="cs-CZ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5932761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12064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O</a:t>
            </a:r>
            <a:r>
              <a:rPr lang="pl-PL" dirty="0" smtClean="0"/>
              <a:t>dpisy časové – majetek se odepisuje podle času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39637"/>
            <a:ext cx="10018713" cy="4738254"/>
          </a:xfrm>
        </p:spPr>
        <p:txBody>
          <a:bodyPr anchor="t">
            <a:normAutofit/>
          </a:bodyPr>
          <a:lstStyle/>
          <a:p>
            <a:pPr marL="457200" lvl="1" indent="0">
              <a:buFontTx/>
              <a:buNone/>
            </a:pPr>
            <a:r>
              <a:rPr lang="cs-CZ" altLang="en-US" sz="2400" dirty="0" smtClean="0"/>
              <a:t>Příklad (najděte chybu </a:t>
            </a:r>
            <a:r>
              <a:rPr lang="cs-CZ" altLang="en-US" sz="2400" dirty="0" smtClean="0">
                <a:sym typeface="Wingdings" panose="05000000000000000000" pitchFamily="2" charset="2"/>
              </a:rPr>
              <a:t>)</a:t>
            </a: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4211" y="2438399"/>
            <a:ext cx="7918099" cy="4047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 rot="16200000">
            <a:off x="8918556" y="3676887"/>
            <a:ext cx="5623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</a:t>
            </a:r>
            <a:r>
              <a:rPr lang="cs-CZ" sz="1400" dirty="0" err="1" smtClean="0"/>
              <a:t>portal.pohoda.cz</a:t>
            </a:r>
            <a:endParaRPr lang="cs-CZ" sz="1400" dirty="0" smtClean="0"/>
          </a:p>
          <a:p>
            <a:r>
              <a:rPr lang="cs-CZ" sz="1400" dirty="0" smtClean="0"/>
              <a:t>Více na: https://portal.pohoda.cz/dane-ucetnictvi-mzdy/ucetnictvi/ucetni-a-danove-odpisy-majetku/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5932761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2199</TotalTime>
  <Words>1189</Words>
  <Application>Microsoft Office PowerPoint</Application>
  <PresentationFormat>Širokoúhlá obrazovka</PresentationFormat>
  <Paragraphs>273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</vt:lpstr>
      <vt:lpstr>Calibri</vt:lpstr>
      <vt:lpstr>Corbel</vt:lpstr>
      <vt:lpstr>Wingdings</vt:lpstr>
      <vt:lpstr>Paralaxa</vt:lpstr>
      <vt:lpstr>Finanční výkazy a audit</vt:lpstr>
      <vt:lpstr>Náplň dnešní přednášky</vt:lpstr>
      <vt:lpstr>ČÁST I – Základní pojmy finančního účetnictví</vt:lpstr>
      <vt:lpstr>Bilanční princip a rozvaha</vt:lpstr>
      <vt:lpstr>Dva pohledy na strukturu majetku</vt:lpstr>
      <vt:lpstr>Náklady – výnosy</vt:lpstr>
      <vt:lpstr>Účelové - druhové členění nákladů a výnosů</vt:lpstr>
      <vt:lpstr>Účetní odpisy</vt:lpstr>
      <vt:lpstr>Odpisy časové – majetek se odepisuje podle času</vt:lpstr>
      <vt:lpstr>Odpisy výkonové – odepis dle výkonu, např. jednotek výroby</vt:lpstr>
      <vt:lpstr>Účetní závěrka</vt:lpstr>
      <vt:lpstr>Základní související předpisy</vt:lpstr>
      <vt:lpstr>Audit účetní závěrky</vt:lpstr>
      <vt:lpstr>ČÁST II – Pohledávky jako aktivum</vt:lpstr>
      <vt:lpstr>Úkol 2</vt:lpstr>
      <vt:lpstr>Úkol 2 (řešení)</vt:lpstr>
      <vt:lpstr>Úkol 3</vt:lpstr>
      <vt:lpstr>Úkol 3 (řešení)</vt:lpstr>
      <vt:lpstr>Úkol 4</vt:lpstr>
      <vt:lpstr>Část III -  několik poznámek k účetním výkazům</vt:lpstr>
      <vt:lpstr>Ukazatel poměru cizího a vlastního kapitálu</vt:lpstr>
      <vt:lpstr>Ukazatel poměru cizího a vlastního kapitálu - příklad</vt:lpstr>
      <vt:lpstr>Ukazatel poměru krátkodobých a dlouhodobých cizí zdrojů (current liability ratio)</vt:lpstr>
      <vt:lpstr>Ukazatel poměru krátkodobých a dlouhodobých cizí zdrojů (current liability ratio) - příklad</vt:lpstr>
      <vt:lpstr>Ukazatel poměru mezi oběžnými aktivy a krátkodobými závazky (current ratio, working capital)</vt:lpstr>
      <vt:lpstr>Ukazatel poměru mezi oběžnými aktivy a krátkodobými závazky (current ratio, working capital) - příklad</vt:lpstr>
      <vt:lpstr>Ukazatel poměru mezi oběžnými aktivy a krátkodobými závazky (current ratio, working capital) – doplňující poměrové ukazatele</vt:lpstr>
      <vt:lpstr>Obecně k poměrovým ukazatelům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Johan Schweigl</cp:lastModifiedBy>
  <cp:revision>189</cp:revision>
  <cp:lastPrinted>2016-12-01T06:58:45Z</cp:lastPrinted>
  <dcterms:created xsi:type="dcterms:W3CDTF">2016-10-17T17:38:14Z</dcterms:created>
  <dcterms:modified xsi:type="dcterms:W3CDTF">2018-03-12T15:43:47Z</dcterms:modified>
</cp:coreProperties>
</file>