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258" r:id="rId3"/>
    <p:sldId id="263" r:id="rId4"/>
    <p:sldId id="312" r:id="rId5"/>
    <p:sldId id="285" r:id="rId6"/>
    <p:sldId id="286" r:id="rId7"/>
    <p:sldId id="287" r:id="rId8"/>
    <p:sldId id="288" r:id="rId9"/>
    <p:sldId id="289" r:id="rId10"/>
    <p:sldId id="290" r:id="rId11"/>
    <p:sldId id="297" r:id="rId12"/>
    <p:sldId id="298" r:id="rId13"/>
    <p:sldId id="299" r:id="rId14"/>
    <p:sldId id="300" r:id="rId15"/>
    <p:sldId id="301" r:id="rId16"/>
    <p:sldId id="302" r:id="rId17"/>
    <p:sldId id="303" r:id="rId18"/>
    <p:sldId id="304" r:id="rId19"/>
    <p:sldId id="305" r:id="rId20"/>
    <p:sldId id="314" r:id="rId21"/>
    <p:sldId id="308" r:id="rId22"/>
    <p:sldId id="309" r:id="rId23"/>
    <p:sldId id="310" r:id="rId24"/>
    <p:sldId id="281"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4" d="100"/>
          <a:sy n="124" d="100"/>
        </p:scale>
        <p:origin x="132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pl-PL" altLang="cs-CZ" dirty="0"/>
              <a:t>Daň z </a:t>
            </a:r>
            <a:r>
              <a:rPr lang="pl-PL" altLang="cs-CZ" dirty="0" smtClean="0"/>
              <a:t>příjmů – závislá činnost</a:t>
            </a:r>
            <a:br>
              <a:rPr lang="pl-PL" altLang="cs-CZ" dirty="0" smtClean="0"/>
            </a:br>
            <a:r>
              <a:rPr lang="pl-PL" altLang="cs-CZ" dirty="0"/>
              <a:t/>
            </a:r>
            <a:br>
              <a:rPr lang="pl-PL" altLang="cs-CZ" dirty="0"/>
            </a:br>
            <a:r>
              <a:rPr lang="pl-PL" altLang="cs-CZ" dirty="0" smtClean="0"/>
              <a:t/>
            </a:r>
            <a:br>
              <a:rPr lang="pl-PL" altLang="cs-CZ" dirty="0" smtClean="0"/>
            </a:br>
            <a:r>
              <a:rPr lang="pl-PL" altLang="cs-CZ" sz="2000" dirty="0" smtClean="0"/>
              <a:t>Michal Radvan</a:t>
            </a:r>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smtClean="0"/>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smtClean="0"/>
              <a:t>Celkový úhrn příjmů od jednoho zaměstnavatele zvýšený o SaZP</a:t>
            </a:r>
          </a:p>
          <a:p>
            <a:pPr>
              <a:buFont typeface="Wingdings" pitchFamily="2" charset="2"/>
              <a:buNone/>
            </a:pPr>
            <a:endParaRPr lang="cs-CZ" altLang="en-US" smtClean="0"/>
          </a:p>
          <a:p>
            <a:pPr>
              <a:buFont typeface="Wingdings" pitchFamily="2" charset="2"/>
              <a:buNone/>
            </a:pPr>
            <a:r>
              <a:rPr lang="cs-CZ" altLang="en-US" smtClean="0"/>
              <a:t>Pojistné na soc. zab. + příspěvek na státní politiku zaměstnanosti – 25 %</a:t>
            </a:r>
          </a:p>
          <a:p>
            <a:pPr>
              <a:buFont typeface="Wingdings" pitchFamily="2" charset="2"/>
              <a:buNone/>
            </a:pPr>
            <a:r>
              <a:rPr lang="cs-CZ" altLang="en-US" smtClean="0"/>
              <a:t>Pojistné na všeobecné zdrav. poj – 9 %</a:t>
            </a:r>
          </a:p>
          <a:p>
            <a:pPr>
              <a:buFont typeface="Wingdings" pitchFamily="2" charset="2"/>
              <a:buNone/>
            </a:pPr>
            <a:endParaRPr lang="cs-CZ" altLang="en-US" b="1" smtClean="0"/>
          </a:p>
          <a:p>
            <a:pPr>
              <a:buFont typeface="Wingdings" pitchFamily="2" charset="2"/>
              <a:buNone/>
            </a:pPr>
            <a:r>
              <a:rPr lang="cs-CZ" altLang="en-US" b="1" smtClean="0"/>
              <a:t>CELKEM 34 % </a:t>
            </a:r>
            <a:r>
              <a:rPr lang="cs-CZ" altLang="en-US" smtClean="0"/>
              <a:t>z hrubé mzdy</a:t>
            </a:r>
            <a:endParaRPr lang="cs-CZ" altLang="en-US" b="1" smtClean="0"/>
          </a:p>
          <a:p>
            <a:pPr>
              <a:buFont typeface="Wingdings" pitchFamily="2" charset="2"/>
              <a:buNone/>
            </a:pPr>
            <a:endParaRPr lang="cs-CZ" altLang="en-US" smtClean="0"/>
          </a:p>
        </p:txBody>
      </p:sp>
    </p:spTree>
    <p:extLst>
      <p:ext uri="{BB962C8B-B14F-4D97-AF65-F5344CB8AC3E}">
        <p14:creationId xmlns:p14="http://schemas.microsoft.com/office/powerpoint/2010/main" val="3422022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smtClean="0"/>
              <a:t>Osvobození - § 4</a:t>
            </a:r>
          </a:p>
        </p:txBody>
      </p:sp>
      <p:sp>
        <p:nvSpPr>
          <p:cNvPr id="17411" name="Rectangle 3"/>
          <p:cNvSpPr>
            <a:spLocks noGrp="1" noChangeArrowheads="1"/>
          </p:cNvSpPr>
          <p:nvPr>
            <p:ph type="body" idx="1"/>
          </p:nvPr>
        </p:nvSpPr>
        <p:spPr/>
        <p:txBody>
          <a:bodyPr/>
          <a:lstStyle/>
          <a:p>
            <a:pPr>
              <a:lnSpc>
                <a:spcPct val="90000"/>
              </a:lnSpc>
            </a:pPr>
            <a:r>
              <a:rPr lang="cs-CZ" altLang="en-US" dirty="0" smtClean="0"/>
              <a:t>příjmy z prodeje rodinného domu, bytu, včetně souvisejícího pozemku (časový test 2, resp. 5 let)</a:t>
            </a:r>
          </a:p>
          <a:p>
            <a:pPr>
              <a:lnSpc>
                <a:spcPct val="90000"/>
              </a:lnSpc>
            </a:pPr>
            <a:r>
              <a:rPr lang="pl-PL" altLang="en-US" dirty="0" smtClean="0"/>
              <a:t>příjmy z prodeje movitých věcí (u některých časový test 1 rok)</a:t>
            </a:r>
          </a:p>
          <a:p>
            <a:pPr>
              <a:lnSpc>
                <a:spcPct val="90000"/>
              </a:lnSpc>
            </a:pPr>
            <a:r>
              <a:rPr lang="pl-PL" altLang="en-US" dirty="0" smtClean="0"/>
              <a:t>příjmy z prodeje cenných papírů (časový test 6 měsíců)</a:t>
            </a:r>
          </a:p>
          <a:p>
            <a:pPr>
              <a:lnSpc>
                <a:spcPct val="90000"/>
              </a:lnSpc>
            </a:pPr>
            <a:r>
              <a:rPr lang="pl-PL" altLang="en-US" dirty="0" smtClean="0"/>
              <a:t>důchody, dávky, stipendia a mnoho dalších</a:t>
            </a:r>
            <a:endParaRPr lang="cs-CZ" altLang="en-US" dirty="0" smtClean="0"/>
          </a:p>
        </p:txBody>
      </p:sp>
    </p:spTree>
    <p:extLst>
      <p:ext uri="{BB962C8B-B14F-4D97-AF65-F5344CB8AC3E}">
        <p14:creationId xmlns:p14="http://schemas.microsoft.com/office/powerpoint/2010/main" val="2785417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en-US" smtClean="0"/>
              <a:t>Základ daně</a:t>
            </a:r>
          </a:p>
        </p:txBody>
      </p:sp>
      <p:sp>
        <p:nvSpPr>
          <p:cNvPr id="18435" name="Rectangle 3"/>
          <p:cNvSpPr>
            <a:spLocks noGrp="1" noChangeArrowheads="1"/>
          </p:cNvSpPr>
          <p:nvPr>
            <p:ph type="body" idx="1"/>
          </p:nvPr>
        </p:nvSpPr>
        <p:spPr/>
        <p:txBody>
          <a:bodyPr/>
          <a:lstStyle/>
          <a:p>
            <a:pPr>
              <a:buFont typeface="Wingdings" pitchFamily="2" charset="2"/>
              <a:buNone/>
            </a:pPr>
            <a:endParaRPr lang="cs-CZ" altLang="en-US" sz="4400" smtClean="0"/>
          </a:p>
          <a:p>
            <a:pPr>
              <a:buFont typeface="Wingdings" pitchFamily="2" charset="2"/>
              <a:buNone/>
            </a:pPr>
            <a:r>
              <a:rPr lang="cs-CZ" altLang="en-US" sz="4400" smtClean="0"/>
              <a:t>		ZD = </a:t>
            </a:r>
            <a:r>
              <a:rPr lang="el-GR" altLang="en-US" sz="4400" smtClean="0">
                <a:cs typeface="Arial" charset="0"/>
              </a:rPr>
              <a:t>Σ</a:t>
            </a:r>
            <a:r>
              <a:rPr lang="cs-CZ" altLang="en-US" sz="4400" smtClean="0">
                <a:cs typeface="Arial" charset="0"/>
              </a:rPr>
              <a:t> DZD</a:t>
            </a:r>
            <a:endParaRPr lang="el-GR" altLang="en-US" sz="4400" smtClean="0">
              <a:cs typeface="Arial" charset="0"/>
            </a:endParaRPr>
          </a:p>
        </p:txBody>
      </p:sp>
    </p:spTree>
    <p:extLst>
      <p:ext uri="{BB962C8B-B14F-4D97-AF65-F5344CB8AC3E}">
        <p14:creationId xmlns:p14="http://schemas.microsoft.com/office/powerpoint/2010/main" val="452337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en-US" smtClean="0"/>
              <a:t>Způsob výpočtu DPFO</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cs-CZ" altLang="en-US" sz="1800" smtClean="0"/>
              <a:t>	1.</a:t>
            </a:r>
            <a:r>
              <a:rPr lang="cs-CZ" altLang="en-US" sz="3200" smtClean="0"/>
              <a:t> </a:t>
            </a:r>
            <a:r>
              <a:rPr lang="cs-CZ" altLang="en-US" sz="1800" smtClean="0"/>
              <a:t>Rozdělit příjmy do § 6-10 podle druhu</a:t>
            </a:r>
          </a:p>
          <a:p>
            <a:pPr>
              <a:lnSpc>
                <a:spcPct val="90000"/>
              </a:lnSpc>
              <a:buFont typeface="Wingdings" pitchFamily="2" charset="2"/>
              <a:buNone/>
            </a:pPr>
            <a:r>
              <a:rPr lang="cs-CZ" altLang="en-US" sz="1800" smtClean="0"/>
              <a:t>	2.  Z příjmů vymezit příjmy osvobozené a příjmy podléhající  srážkové dani</a:t>
            </a:r>
          </a:p>
          <a:p>
            <a:pPr>
              <a:lnSpc>
                <a:spcPct val="90000"/>
              </a:lnSpc>
              <a:buFont typeface="Wingdings" pitchFamily="2" charset="2"/>
              <a:buNone/>
            </a:pPr>
            <a:r>
              <a:rPr lang="cs-CZ" altLang="en-US" sz="1800" smtClean="0"/>
              <a:t>	3. Určit výši DZD</a:t>
            </a:r>
          </a:p>
          <a:p>
            <a:pPr>
              <a:lnSpc>
                <a:spcPct val="90000"/>
              </a:lnSpc>
              <a:buFont typeface="Wingdings" pitchFamily="2" charset="2"/>
              <a:buNone/>
            </a:pPr>
            <a:r>
              <a:rPr lang="cs-CZ" altLang="en-US" sz="1800" smtClean="0"/>
              <a:t>	4. Určit ZD</a:t>
            </a:r>
          </a:p>
          <a:p>
            <a:pPr>
              <a:lnSpc>
                <a:spcPct val="90000"/>
              </a:lnSpc>
              <a:buFont typeface="Wingdings" pitchFamily="2" charset="2"/>
              <a:buNone/>
            </a:pPr>
            <a:r>
              <a:rPr lang="cs-CZ" altLang="en-US" sz="1800" smtClean="0"/>
              <a:t>	5. Odečíst nezdanitelné částky a odčitatelné položky</a:t>
            </a:r>
          </a:p>
          <a:p>
            <a:pPr>
              <a:lnSpc>
                <a:spcPct val="90000"/>
              </a:lnSpc>
              <a:buFont typeface="Wingdings" pitchFamily="2" charset="2"/>
              <a:buNone/>
            </a:pPr>
            <a:r>
              <a:rPr lang="cs-CZ" altLang="en-US" sz="1800" smtClean="0"/>
              <a:t>	6. Aplikovat sazbu daně</a:t>
            </a:r>
          </a:p>
          <a:p>
            <a:pPr>
              <a:lnSpc>
                <a:spcPct val="90000"/>
              </a:lnSpc>
              <a:buFont typeface="Wingdings" pitchFamily="2" charset="2"/>
              <a:buNone/>
            </a:pPr>
            <a:r>
              <a:rPr lang="cs-CZ" altLang="en-US" sz="1800" smtClean="0"/>
              <a:t>	7. Aplikovat slevy na dani</a:t>
            </a:r>
          </a:p>
          <a:p>
            <a:pPr>
              <a:lnSpc>
                <a:spcPct val="90000"/>
              </a:lnSpc>
              <a:buFont typeface="Wingdings" pitchFamily="2" charset="2"/>
              <a:buNone/>
            </a:pPr>
            <a:r>
              <a:rPr lang="cs-CZ" altLang="en-US" sz="1800" smtClean="0"/>
              <a:t>	8. Aplikovat daňové zvýhodnění na děti</a:t>
            </a:r>
          </a:p>
          <a:p>
            <a:pPr>
              <a:lnSpc>
                <a:spcPct val="90000"/>
              </a:lnSpc>
              <a:buFont typeface="Wingdings" pitchFamily="2" charset="2"/>
              <a:buNone/>
            </a:pPr>
            <a:r>
              <a:rPr lang="cs-CZ" altLang="en-US" sz="1800" smtClean="0"/>
              <a:t>	9. Odečíst od daňové povinnosti již uhrazené zálohy</a:t>
            </a:r>
          </a:p>
          <a:p>
            <a:pPr>
              <a:lnSpc>
                <a:spcPct val="90000"/>
              </a:lnSpc>
            </a:pPr>
            <a:endParaRPr lang="cs-CZ" altLang="en-US" sz="2000" smtClean="0"/>
          </a:p>
        </p:txBody>
      </p:sp>
    </p:spTree>
    <p:extLst>
      <p:ext uri="{BB962C8B-B14F-4D97-AF65-F5344CB8AC3E}">
        <p14:creationId xmlns:p14="http://schemas.microsoft.com/office/powerpoint/2010/main" val="194717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smtClean="0"/>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smtClean="0"/>
              <a:t>  	Základ daně = </a:t>
            </a:r>
            <a:r>
              <a:rPr lang="el-GR" altLang="en-US" sz="1800" dirty="0" smtClean="0">
                <a:cs typeface="Arial" charset="0"/>
              </a:rPr>
              <a:t>Σ</a:t>
            </a:r>
            <a:r>
              <a:rPr lang="cs-CZ" altLang="en-US" sz="1800" dirty="0" smtClean="0">
                <a:cs typeface="Arial" charset="0"/>
              </a:rPr>
              <a:t> DZD</a:t>
            </a:r>
          </a:p>
          <a:p>
            <a:pPr>
              <a:lnSpc>
                <a:spcPct val="80000"/>
              </a:lnSpc>
              <a:buFont typeface="Wingdings" pitchFamily="2" charset="2"/>
              <a:buNone/>
            </a:pPr>
            <a:r>
              <a:rPr lang="cs-CZ" altLang="en-US" sz="1800" dirty="0" smtClean="0"/>
              <a:t>	</a:t>
            </a:r>
            <a:r>
              <a:rPr lang="cs-CZ" altLang="en-US" sz="1800" u="sng" dirty="0" smtClean="0"/>
              <a:t>- Nezdanitelné částky a odčitatelné položky</a:t>
            </a:r>
            <a:r>
              <a:rPr lang="cs-CZ" altLang="en-US" sz="1800" dirty="0" smtClean="0"/>
              <a:t> </a:t>
            </a:r>
            <a:r>
              <a:rPr lang="cs-CZ" altLang="en-US" sz="1600" dirty="0" smtClean="0"/>
              <a:t>(§ 15 a 34)</a:t>
            </a:r>
            <a:endParaRPr lang="cs-CZ" altLang="en-US" sz="1800" dirty="0" smtClean="0"/>
          </a:p>
          <a:p>
            <a:pPr>
              <a:lnSpc>
                <a:spcPct val="80000"/>
              </a:lnSpc>
              <a:buFont typeface="Wingdings" pitchFamily="2" charset="2"/>
              <a:buNone/>
            </a:pPr>
            <a:r>
              <a:rPr lang="cs-CZ" altLang="en-US" sz="1800" dirty="0" smtClean="0"/>
              <a:t>	Upravený základ daně</a:t>
            </a:r>
          </a:p>
          <a:p>
            <a:pPr>
              <a:lnSpc>
                <a:spcPct val="80000"/>
              </a:lnSpc>
              <a:buFont typeface="Wingdings" pitchFamily="2" charset="2"/>
              <a:buNone/>
            </a:pPr>
            <a:r>
              <a:rPr lang="cs-CZ" altLang="en-US" sz="1800" dirty="0" smtClean="0"/>
              <a:t>	Základ daně zaokrouhlený		</a:t>
            </a:r>
          </a:p>
          <a:p>
            <a:pPr>
              <a:lnSpc>
                <a:spcPct val="80000"/>
              </a:lnSpc>
              <a:buFont typeface="Wingdings" pitchFamily="2" charset="2"/>
              <a:buNone/>
            </a:pPr>
            <a:r>
              <a:rPr lang="cs-CZ" altLang="en-US" sz="1800" dirty="0" smtClean="0"/>
              <a:t>	DPFO brutto I (15 %)			</a:t>
            </a:r>
          </a:p>
          <a:p>
            <a:pPr>
              <a:lnSpc>
                <a:spcPct val="80000"/>
              </a:lnSpc>
              <a:buFont typeface="Wingdings" pitchFamily="2" charset="2"/>
              <a:buNone/>
            </a:pPr>
            <a:r>
              <a:rPr lang="cs-CZ" altLang="en-US" sz="1800" dirty="0" smtClean="0"/>
              <a:t>    </a:t>
            </a:r>
            <a:r>
              <a:rPr lang="cs-CZ" altLang="en-US" sz="1800" u="sng" dirty="0" smtClean="0"/>
              <a:t>- Slevy na dani (§ 35ba, 35bb, 35bc)</a:t>
            </a:r>
          </a:p>
          <a:p>
            <a:pPr>
              <a:lnSpc>
                <a:spcPct val="80000"/>
              </a:lnSpc>
              <a:buFont typeface="Wingdings" pitchFamily="2" charset="2"/>
              <a:buNone/>
            </a:pPr>
            <a:r>
              <a:rPr lang="cs-CZ" altLang="en-US" sz="1800" dirty="0" smtClean="0"/>
              <a:t>	DPFO brutto II (</a:t>
            </a:r>
            <a:r>
              <a:rPr lang="en-US" altLang="en-US" sz="1800" dirty="0" smtClean="0">
                <a:cs typeface="Arial" charset="0"/>
              </a:rPr>
              <a:t>&gt;</a:t>
            </a:r>
            <a:r>
              <a:rPr lang="cs-CZ" altLang="en-US" sz="1800" dirty="0" smtClean="0">
                <a:cs typeface="Arial" charset="0"/>
              </a:rPr>
              <a:t> nebo = 0)</a:t>
            </a:r>
            <a:r>
              <a:rPr lang="cs-CZ" altLang="en-US" sz="1800" dirty="0" smtClean="0"/>
              <a:t>			</a:t>
            </a:r>
          </a:p>
          <a:p>
            <a:pPr>
              <a:lnSpc>
                <a:spcPct val="80000"/>
              </a:lnSpc>
              <a:buFont typeface="Wingdings" pitchFamily="2" charset="2"/>
              <a:buNone/>
            </a:pPr>
            <a:r>
              <a:rPr lang="cs-CZ" altLang="en-US" sz="1800" dirty="0" smtClean="0"/>
              <a:t>  	</a:t>
            </a:r>
            <a:r>
              <a:rPr lang="cs-CZ" altLang="en-US" sz="1800" u="sng" dirty="0" smtClean="0"/>
              <a:t>- Daňové zvýhodnění na děti (sleva)</a:t>
            </a:r>
          </a:p>
          <a:p>
            <a:pPr>
              <a:lnSpc>
                <a:spcPct val="80000"/>
              </a:lnSpc>
              <a:buFont typeface="Wingdings" pitchFamily="2" charset="2"/>
              <a:buNone/>
            </a:pPr>
            <a:r>
              <a:rPr lang="cs-CZ" altLang="en-US" sz="1800" dirty="0" smtClean="0"/>
              <a:t>	</a:t>
            </a:r>
            <a:r>
              <a:rPr lang="cs-CZ" altLang="en-US" sz="1800" b="1" dirty="0" smtClean="0"/>
              <a:t>DPFO netto</a:t>
            </a:r>
            <a:r>
              <a:rPr lang="cs-CZ" altLang="en-US" sz="1800" dirty="0" smtClean="0"/>
              <a:t>				</a:t>
            </a:r>
            <a:endParaRPr lang="cs-CZ" altLang="en-US" sz="1800" b="1" dirty="0" smtClean="0"/>
          </a:p>
          <a:p>
            <a:pPr>
              <a:lnSpc>
                <a:spcPct val="80000"/>
              </a:lnSpc>
              <a:buFont typeface="Wingdings" pitchFamily="2" charset="2"/>
              <a:buNone/>
            </a:pPr>
            <a:r>
              <a:rPr lang="cs-CZ" altLang="en-US" sz="1800" b="1" dirty="0" smtClean="0"/>
              <a:t>  	</a:t>
            </a:r>
            <a:r>
              <a:rPr lang="cs-CZ" altLang="en-US" sz="1800" u="sng" dirty="0" smtClean="0"/>
              <a:t>-</a:t>
            </a:r>
            <a:r>
              <a:rPr lang="cs-CZ" altLang="en-US" sz="1800" b="1" u="sng" dirty="0" smtClean="0"/>
              <a:t> </a:t>
            </a:r>
            <a:r>
              <a:rPr lang="cs-CZ" altLang="en-US" sz="1800" u="sng" dirty="0" smtClean="0"/>
              <a:t>Uhrazené zálohy</a:t>
            </a:r>
            <a:r>
              <a:rPr lang="cs-CZ" altLang="en-US" sz="1800" b="1" u="sng" dirty="0" smtClean="0"/>
              <a:t>	____</a:t>
            </a:r>
            <a:endParaRPr lang="cs-CZ" altLang="en-US" sz="1800" u="sng" dirty="0" smtClean="0"/>
          </a:p>
          <a:p>
            <a:pPr>
              <a:lnSpc>
                <a:spcPct val="80000"/>
              </a:lnSpc>
              <a:buFont typeface="Wingdings" pitchFamily="2" charset="2"/>
              <a:buNone/>
            </a:pPr>
            <a:r>
              <a:rPr lang="cs-CZ" altLang="en-US" sz="1800" dirty="0" smtClean="0"/>
              <a:t>	</a:t>
            </a:r>
            <a:r>
              <a:rPr lang="cs-CZ" altLang="en-US" sz="1800" b="1" dirty="0" smtClean="0"/>
              <a:t>DOPLATEK/PŘEPLATEK</a:t>
            </a:r>
          </a:p>
        </p:txBody>
      </p:sp>
    </p:spTree>
    <p:extLst>
      <p:ext uri="{BB962C8B-B14F-4D97-AF65-F5344CB8AC3E}">
        <p14:creationId xmlns:p14="http://schemas.microsoft.com/office/powerpoint/2010/main" val="161722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smtClean="0"/>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smtClean="0"/>
              <a:t>Dary – 2% ze základu daně, min. 1,000 Kč – 15 % ze základu daně</a:t>
            </a:r>
          </a:p>
          <a:p>
            <a:pPr>
              <a:lnSpc>
                <a:spcPct val="90000"/>
              </a:lnSpc>
            </a:pPr>
            <a:r>
              <a:rPr lang="cs-CZ" altLang="en-US" sz="1800" smtClean="0"/>
              <a:t>Úroky ze stavebního spoření, hypoúvěru apod. na stavbu určenou k bydlení, max. 300,000 Kč</a:t>
            </a:r>
          </a:p>
          <a:p>
            <a:pPr>
              <a:lnSpc>
                <a:spcPct val="90000"/>
              </a:lnSpc>
            </a:pPr>
            <a:r>
              <a:rPr lang="cs-CZ" altLang="en-US" sz="1800" smtClean="0"/>
              <a:t>Penzijní připojištění snížené o 12,000 Kč, max. 12,000 Kč</a:t>
            </a:r>
          </a:p>
          <a:p>
            <a:pPr>
              <a:lnSpc>
                <a:spcPct val="90000"/>
              </a:lnSpc>
            </a:pPr>
            <a:r>
              <a:rPr lang="cs-CZ" altLang="en-US" sz="1800" smtClean="0"/>
              <a:t>Životní pojištění, max. 12,000 Kč</a:t>
            </a:r>
          </a:p>
          <a:p>
            <a:pPr>
              <a:lnSpc>
                <a:spcPct val="90000"/>
              </a:lnSpc>
            </a:pPr>
            <a:r>
              <a:rPr lang="cs-CZ" altLang="en-US" sz="1800" smtClean="0"/>
              <a:t>Příspěvek odborům – 1,5 % z hrubé mzdy, max. 3,000 Kč</a:t>
            </a:r>
          </a:p>
          <a:p>
            <a:pPr>
              <a:lnSpc>
                <a:spcPct val="90000"/>
              </a:lnSpc>
            </a:pPr>
            <a:r>
              <a:rPr lang="cs-CZ" altLang="en-US" sz="1800" smtClean="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smtClean="0"/>
              <a:t>Položky odčitatelné od základu daně (§ 34)</a:t>
            </a:r>
          </a:p>
        </p:txBody>
      </p:sp>
      <p:sp>
        <p:nvSpPr>
          <p:cNvPr id="22531" name="Rectangle 3"/>
          <p:cNvSpPr>
            <a:spLocks noGrp="1" noChangeArrowheads="1"/>
          </p:cNvSpPr>
          <p:nvPr>
            <p:ph type="body" idx="1"/>
          </p:nvPr>
        </p:nvSpPr>
        <p:spPr/>
        <p:txBody>
          <a:bodyPr/>
          <a:lstStyle/>
          <a:p>
            <a:r>
              <a:rPr lang="cs-CZ" altLang="en-US" smtClean="0"/>
              <a:t>daňová ztráta (max. 5 let),</a:t>
            </a:r>
          </a:p>
          <a:p>
            <a:r>
              <a:rPr lang="cs-CZ" altLang="en-US" smtClean="0"/>
              <a:t>100 % výdajů (nákladů), které poplatník vynaložil při realizaci projektů výzkumu a vývoje </a:t>
            </a:r>
          </a:p>
          <a:p>
            <a:r>
              <a:rPr lang="cs-CZ" altLang="en-US" smtClean="0"/>
              <a:t>závazné posouzení na výdaje na výzkum a vývoj</a:t>
            </a:r>
          </a:p>
        </p:txBody>
      </p:sp>
    </p:spTree>
    <p:extLst>
      <p:ext uri="{BB962C8B-B14F-4D97-AF65-F5344CB8AC3E}">
        <p14:creationId xmlns:p14="http://schemas.microsoft.com/office/powerpoint/2010/main" val="2131566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smtClean="0"/>
              <a:t>Slevy na dani (§§ 35, 35a)</a:t>
            </a:r>
          </a:p>
        </p:txBody>
      </p:sp>
      <p:sp>
        <p:nvSpPr>
          <p:cNvPr id="23555" name="Rectangle 3"/>
          <p:cNvSpPr>
            <a:spLocks noGrp="1" noChangeArrowheads="1"/>
          </p:cNvSpPr>
          <p:nvPr>
            <p:ph type="body" idx="1"/>
          </p:nvPr>
        </p:nvSpPr>
        <p:spPr/>
        <p:txBody>
          <a:bodyPr/>
          <a:lstStyle/>
          <a:p>
            <a:r>
              <a:rPr lang="cs-CZ" altLang="en-US" smtClean="0"/>
              <a:t>18 000 Kč za každého zaměstnance se zdravotním postižením </a:t>
            </a:r>
          </a:p>
          <a:p>
            <a:r>
              <a:rPr lang="cs-CZ" altLang="en-US" smtClean="0"/>
              <a:t>60 000 Kč za každého zaměstnance s těžším zdravotním postižením </a:t>
            </a:r>
          </a:p>
          <a:p>
            <a:r>
              <a:rPr lang="cs-CZ" altLang="en-US" smtClean="0"/>
              <a:t>Investiční pobídka</a:t>
            </a:r>
          </a:p>
        </p:txBody>
      </p:sp>
    </p:spTree>
    <p:extLst>
      <p:ext uri="{BB962C8B-B14F-4D97-AF65-F5344CB8AC3E}">
        <p14:creationId xmlns:p14="http://schemas.microsoft.com/office/powerpoint/2010/main" val="387510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smtClean="0"/>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smtClean="0"/>
              <a:t>24.840 Kč na poplatníka; PRDUCH!</a:t>
            </a:r>
          </a:p>
          <a:p>
            <a:r>
              <a:rPr lang="cs-CZ" altLang="en-US" sz="2000" dirty="0" smtClean="0"/>
              <a:t>24.840 Kč na manželku,</a:t>
            </a:r>
          </a:p>
          <a:p>
            <a:r>
              <a:rPr lang="cs-CZ" altLang="en-US" sz="2000" dirty="0" smtClean="0"/>
              <a:t>2.520 Kč, pobírá-li poplatník invalidní důchod pro invaliditu 1. nebo 2. stupně,</a:t>
            </a:r>
          </a:p>
          <a:p>
            <a:r>
              <a:rPr lang="cs-CZ" altLang="en-US" sz="2000" dirty="0" smtClean="0"/>
              <a:t>5.040 Kč, pobírá-li poplatník invalidní důchod pro invaliditu 3. stupně,</a:t>
            </a:r>
          </a:p>
          <a:p>
            <a:r>
              <a:rPr lang="cs-CZ" altLang="en-US" sz="2000" dirty="0" smtClean="0"/>
              <a:t>16.140 Kč, je-li poplatník držitelem průkazu ZTP/P,</a:t>
            </a:r>
          </a:p>
          <a:p>
            <a:r>
              <a:rPr lang="cs-CZ" altLang="en-US" sz="2000" dirty="0" smtClean="0"/>
              <a:t>4.020 Kč u poplatníka – studenta,</a:t>
            </a:r>
          </a:p>
          <a:p>
            <a:r>
              <a:rPr lang="cs-CZ" altLang="en-US" sz="2000" dirty="0" smtClean="0"/>
              <a:t>Za umístění dítěte – </a:t>
            </a:r>
            <a:r>
              <a:rPr lang="cs-CZ" altLang="en-US" sz="2000" dirty="0" err="1" smtClean="0"/>
              <a:t>školkovné</a:t>
            </a:r>
            <a:r>
              <a:rPr lang="cs-CZ" altLang="en-US" sz="2000" dirty="0" smtClean="0"/>
              <a:t> (§ 35bb),</a:t>
            </a:r>
          </a:p>
          <a:p>
            <a:r>
              <a:rPr lang="cs-CZ" altLang="en-US" sz="2000" dirty="0" smtClean="0"/>
              <a:t>Za evidenci </a:t>
            </a:r>
            <a:r>
              <a:rPr lang="cs-CZ" altLang="en-US" sz="2000" dirty="0"/>
              <a:t>tržeb </a:t>
            </a:r>
            <a:r>
              <a:rPr lang="cs-CZ" altLang="en-US" sz="2000" dirty="0" smtClean="0"/>
              <a:t>– </a:t>
            </a:r>
            <a:r>
              <a:rPr lang="cs-CZ" altLang="en-US" sz="2000" dirty="0"/>
              <a:t>5 000 </a:t>
            </a:r>
            <a:r>
              <a:rPr lang="cs-CZ" altLang="en-US" sz="2000" dirty="0" smtClean="0"/>
              <a:t>Kč, max. ve </a:t>
            </a:r>
            <a:r>
              <a:rPr lang="cs-CZ" altLang="en-US" sz="2000" dirty="0"/>
              <a:t>výši kladného rozdílu mezi 15 % dílčího základu daně ze samostatné činnosti a základní slevy na </a:t>
            </a:r>
            <a:r>
              <a:rPr lang="cs-CZ" altLang="en-US" sz="2000" dirty="0" smtClean="0"/>
              <a:t>poplatníka, pouze </a:t>
            </a:r>
            <a:r>
              <a:rPr lang="cs-CZ" altLang="en-US" sz="2000" dirty="0"/>
              <a:t>ve zdaňovacím období, ve kterém poplatník poprvé zaevidoval </a:t>
            </a:r>
            <a:r>
              <a:rPr lang="cs-CZ" altLang="en-US" sz="2000" dirty="0" smtClean="0"/>
              <a:t>tržbu.</a:t>
            </a:r>
          </a:p>
        </p:txBody>
      </p:sp>
    </p:spTree>
    <p:extLst>
      <p:ext uri="{BB962C8B-B14F-4D97-AF65-F5344CB8AC3E}">
        <p14:creationId xmlns:p14="http://schemas.microsoft.com/office/powerpoint/2010/main" val="1969249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smtClean="0"/>
              <a:t>Daňové zvýhodnění (§ 35c)</a:t>
            </a:r>
          </a:p>
        </p:txBody>
      </p:sp>
      <p:sp>
        <p:nvSpPr>
          <p:cNvPr id="25603" name="Rectangle 3"/>
          <p:cNvSpPr>
            <a:spLocks noGrp="1" noChangeArrowheads="1"/>
          </p:cNvSpPr>
          <p:nvPr>
            <p:ph type="body" idx="1"/>
          </p:nvPr>
        </p:nvSpPr>
        <p:spPr/>
        <p:txBody>
          <a:bodyPr/>
          <a:lstStyle/>
          <a:p>
            <a:r>
              <a:rPr lang="cs-CZ" altLang="en-US" dirty="0" smtClean="0"/>
              <a:t>15.204 </a:t>
            </a:r>
            <a:r>
              <a:rPr lang="cs-CZ" altLang="en-US" dirty="0" smtClean="0"/>
              <a:t>Kč ročně za vyživované dítě žijící s poplatníkem ve společné domácnosti, </a:t>
            </a:r>
            <a:r>
              <a:rPr lang="cs-CZ" altLang="cs-CZ" dirty="0" smtClean="0"/>
              <a:t>19.4</a:t>
            </a:r>
            <a:r>
              <a:rPr lang="en-US" altLang="cs-CZ" dirty="0" smtClean="0"/>
              <a:t>04 </a:t>
            </a:r>
            <a:r>
              <a:rPr lang="en-US" altLang="cs-CZ" dirty="0" err="1"/>
              <a:t>ročně</a:t>
            </a:r>
            <a:r>
              <a:rPr lang="en-US" altLang="cs-CZ" dirty="0"/>
              <a:t> </a:t>
            </a:r>
            <a:r>
              <a:rPr lang="en-US" altLang="cs-CZ" dirty="0" err="1" smtClean="0"/>
              <a:t>na</a:t>
            </a:r>
            <a:r>
              <a:rPr lang="en-US" altLang="cs-CZ" dirty="0" smtClean="0"/>
              <a:t> </a:t>
            </a:r>
            <a:r>
              <a:rPr lang="en-US" altLang="cs-CZ" dirty="0" err="1" smtClean="0"/>
              <a:t>druhé</a:t>
            </a:r>
            <a:r>
              <a:rPr lang="en-US" altLang="cs-CZ" dirty="0" smtClean="0"/>
              <a:t> </a:t>
            </a:r>
            <a:r>
              <a:rPr lang="en-US" altLang="cs-CZ" dirty="0" err="1" smtClean="0"/>
              <a:t>dítě</a:t>
            </a:r>
            <a:r>
              <a:rPr lang="en-US" altLang="cs-CZ" dirty="0" smtClean="0"/>
              <a:t> a </a:t>
            </a:r>
            <a:r>
              <a:rPr lang="cs-CZ" altLang="cs-CZ" dirty="0" smtClean="0"/>
              <a:t>24.2</a:t>
            </a:r>
            <a:r>
              <a:rPr lang="en-US" altLang="cs-CZ" dirty="0" smtClean="0"/>
              <a:t>04 </a:t>
            </a:r>
            <a:r>
              <a:rPr lang="en-US" altLang="cs-CZ" dirty="0" err="1"/>
              <a:t>Kč</a:t>
            </a:r>
            <a:r>
              <a:rPr lang="en-US" altLang="cs-CZ" dirty="0"/>
              <a:t> </a:t>
            </a:r>
            <a:r>
              <a:rPr lang="en-US" altLang="cs-CZ" dirty="0" err="1" smtClean="0"/>
              <a:t>ročně</a:t>
            </a:r>
            <a:r>
              <a:rPr lang="en-US" altLang="cs-CZ" dirty="0" smtClean="0"/>
              <a:t> </a:t>
            </a:r>
            <a:r>
              <a:rPr lang="en-US" altLang="cs-CZ" dirty="0" err="1" smtClean="0"/>
              <a:t>na</a:t>
            </a:r>
            <a:r>
              <a:rPr lang="en-US" altLang="cs-CZ" dirty="0" smtClean="0"/>
              <a:t> </a:t>
            </a:r>
            <a:r>
              <a:rPr lang="en-US" altLang="cs-CZ" dirty="0" err="1" smtClean="0"/>
              <a:t>třetí</a:t>
            </a:r>
            <a:r>
              <a:rPr lang="en-US" altLang="cs-CZ" dirty="0" smtClean="0"/>
              <a:t> a </a:t>
            </a:r>
            <a:r>
              <a:rPr lang="en-US" altLang="cs-CZ" dirty="0" err="1" smtClean="0"/>
              <a:t>každé</a:t>
            </a:r>
            <a:r>
              <a:rPr lang="en-US" altLang="cs-CZ" dirty="0" smtClean="0"/>
              <a:t> </a:t>
            </a:r>
            <a:r>
              <a:rPr lang="en-US" altLang="cs-CZ" dirty="0" err="1" smtClean="0"/>
              <a:t>další</a:t>
            </a:r>
            <a:r>
              <a:rPr lang="en-US" altLang="cs-CZ" dirty="0" smtClean="0"/>
              <a:t> </a:t>
            </a:r>
            <a:r>
              <a:rPr lang="en-US" altLang="cs-CZ" dirty="0" err="1" smtClean="0"/>
              <a:t>dítě</a:t>
            </a:r>
            <a:endParaRPr lang="cs-CZ" altLang="en-US" dirty="0" smtClean="0"/>
          </a:p>
          <a:p>
            <a:r>
              <a:rPr lang="cs-CZ" altLang="en-US" dirty="0" smtClean="0"/>
              <a:t>Dvojnásobek dítě s průkazem ZTP/P</a:t>
            </a:r>
          </a:p>
          <a:p>
            <a:r>
              <a:rPr lang="cs-CZ" altLang="en-US" dirty="0" smtClean="0"/>
              <a:t>Do daňové povinnosti 0 Kč se jedná o slevu, pak o daňový bonus</a:t>
            </a:r>
          </a:p>
          <a:p>
            <a:r>
              <a:rPr lang="cs-CZ" altLang="en-US" dirty="0" smtClean="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en-US" dirty="0" smtClean="0"/>
              <a:t>Pojem „daň“</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cs-CZ" altLang="en-US" dirty="0" smtClean="0"/>
              <a:t>	</a:t>
            </a:r>
            <a:r>
              <a:rPr lang="cs-CZ" altLang="en-US" b="1" dirty="0" smtClean="0"/>
              <a:t>Daň</a:t>
            </a:r>
            <a:r>
              <a:rPr lang="cs-CZ" altLang="en-US" dirty="0" smtClean="0"/>
              <a:t> je povinná, zákonem předem sazbou stanovená částka, kterou se více méně pravidelně odčerpává na nenávratném principu bez ekvivalentního protiplnění část nominálního důchodu ekonomického subjektu ve prospěch veřejného peněžního fondu. </a:t>
            </a:r>
          </a:p>
          <a:p>
            <a:pPr eaLnBrk="1" hangingPunct="1">
              <a:lnSpc>
                <a:spcPct val="90000"/>
              </a:lnSpc>
              <a:buFontTx/>
              <a:buNone/>
            </a:pPr>
            <a:endParaRPr lang="cs-CZ" altLang="en-US" dirty="0" smtClean="0"/>
          </a:p>
          <a:p>
            <a:pPr eaLnBrk="1" hangingPunct="1">
              <a:lnSpc>
                <a:spcPct val="90000"/>
              </a:lnSpc>
              <a:buFontTx/>
              <a:buNone/>
            </a:pPr>
            <a:r>
              <a:rPr lang="cs-CZ" altLang="en-US" dirty="0" smtClean="0"/>
              <a:t>	</a:t>
            </a:r>
            <a:r>
              <a:rPr lang="en-US" altLang="en-US" dirty="0" smtClean="0">
                <a:latin typeface="Times New Roman" pitchFamily="18" charset="0"/>
                <a:cs typeface="Times New Roman" pitchFamily="18" charset="0"/>
              </a:rPr>
              <a:t>=&gt;</a:t>
            </a:r>
            <a:r>
              <a:rPr lang="cs-CZ" altLang="en-US" dirty="0" smtClean="0">
                <a:latin typeface="Times New Roman" pitchFamily="18" charset="0"/>
                <a:cs typeface="Times New Roman" pitchFamily="18" charset="0"/>
              </a:rPr>
              <a:t> </a:t>
            </a:r>
            <a:r>
              <a:rPr lang="cs-CZ" altLang="en-US" dirty="0" smtClean="0"/>
              <a:t>pojem „daň stricto sensu“</a:t>
            </a:r>
          </a:p>
        </p:txBody>
      </p:sp>
    </p:spTree>
    <p:extLst>
      <p:ext uri="{BB962C8B-B14F-4D97-AF65-F5344CB8AC3E}">
        <p14:creationId xmlns:p14="http://schemas.microsoft.com/office/powerpoint/2010/main" val="427211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Porovnání § 6 a 7</a:t>
            </a:r>
            <a:endParaRPr lang="cs-CZ" dirty="0"/>
          </a:p>
        </p:txBody>
      </p:sp>
      <p:sp>
        <p:nvSpPr>
          <p:cNvPr id="7" name="Zástupný symbol pro obsah 6"/>
          <p:cNvSpPr>
            <a:spLocks noGrp="1"/>
          </p:cNvSpPr>
          <p:nvPr>
            <p:ph sz="half" idx="1"/>
          </p:nvPr>
        </p:nvSpPr>
        <p:spPr/>
        <p:txBody>
          <a:bodyPr/>
          <a:lstStyle/>
          <a:p>
            <a:pPr marL="0" indent="0">
              <a:buNone/>
            </a:pPr>
            <a:r>
              <a:rPr lang="cs-CZ" sz="2000" dirty="0" smtClean="0"/>
              <a:t>Zaměstnanec</a:t>
            </a:r>
          </a:p>
          <a:p>
            <a:pPr marL="0" indent="0">
              <a:buNone/>
            </a:pPr>
            <a:r>
              <a:rPr lang="cs-CZ" sz="2000" dirty="0" smtClean="0"/>
              <a:t>Hrubá mzda 		1000000</a:t>
            </a:r>
          </a:p>
          <a:p>
            <a:pPr marL="0" indent="0">
              <a:buNone/>
            </a:pPr>
            <a:r>
              <a:rPr lang="cs-CZ" sz="2000" dirty="0" err="1" smtClean="0"/>
              <a:t>Superhrubá</a:t>
            </a:r>
            <a:r>
              <a:rPr lang="cs-CZ" sz="2000" dirty="0" smtClean="0"/>
              <a:t> mzda 	1340000</a:t>
            </a:r>
          </a:p>
          <a:p>
            <a:pPr marL="0" indent="0">
              <a:buNone/>
            </a:pPr>
            <a:r>
              <a:rPr lang="cs-CZ" sz="2000" dirty="0" smtClean="0"/>
              <a:t>Daň br. I		201000</a:t>
            </a:r>
          </a:p>
          <a:p>
            <a:pPr marL="0" indent="0">
              <a:buNone/>
            </a:pPr>
            <a:r>
              <a:rPr lang="cs-CZ" sz="2000" dirty="0" smtClean="0"/>
              <a:t>Sleva			-24840</a:t>
            </a:r>
          </a:p>
          <a:p>
            <a:pPr marL="0" indent="0">
              <a:buNone/>
            </a:pPr>
            <a:r>
              <a:rPr lang="cs-CZ" sz="2000" dirty="0" smtClean="0"/>
              <a:t>Daň br. II		176160</a:t>
            </a:r>
          </a:p>
          <a:p>
            <a:pPr marL="0" indent="0">
              <a:buNone/>
            </a:pPr>
            <a:r>
              <a:rPr lang="cs-CZ" sz="2000" dirty="0" smtClean="0"/>
              <a:t>Daň. zvýhodnění	</a:t>
            </a:r>
            <a:r>
              <a:rPr lang="cs-CZ" sz="2000" dirty="0" smtClean="0"/>
              <a:t>-15204</a:t>
            </a:r>
            <a:endParaRPr lang="cs-CZ" sz="2000" dirty="0" smtClean="0"/>
          </a:p>
          <a:p>
            <a:pPr marL="0" indent="0">
              <a:buNone/>
            </a:pPr>
            <a:r>
              <a:rPr lang="cs-CZ" sz="2000" dirty="0" smtClean="0"/>
              <a:t>Daň netto		</a:t>
            </a:r>
            <a:r>
              <a:rPr lang="cs-CZ" sz="2000" dirty="0" smtClean="0"/>
              <a:t>160956</a:t>
            </a:r>
            <a:endParaRPr lang="cs-CZ" sz="2000" dirty="0"/>
          </a:p>
        </p:txBody>
      </p:sp>
      <p:sp>
        <p:nvSpPr>
          <p:cNvPr id="8" name="Zástupný symbol pro obsah 7"/>
          <p:cNvSpPr>
            <a:spLocks noGrp="1"/>
          </p:cNvSpPr>
          <p:nvPr>
            <p:ph sz="half" idx="2"/>
          </p:nvPr>
        </p:nvSpPr>
        <p:spPr/>
        <p:txBody>
          <a:bodyPr/>
          <a:lstStyle/>
          <a:p>
            <a:pPr marL="0" indent="0">
              <a:buNone/>
            </a:pPr>
            <a:r>
              <a:rPr lang="cs-CZ" sz="2000" dirty="0" smtClean="0"/>
              <a:t>Podnikatel</a:t>
            </a:r>
          </a:p>
          <a:p>
            <a:pPr marL="0" indent="0">
              <a:buNone/>
            </a:pPr>
            <a:r>
              <a:rPr lang="cs-CZ" sz="2000" dirty="0" smtClean="0"/>
              <a:t>Odměna</a:t>
            </a:r>
            <a:r>
              <a:rPr lang="cs-CZ" sz="2000" dirty="0"/>
              <a:t>		1000000</a:t>
            </a:r>
          </a:p>
          <a:p>
            <a:pPr marL="0" indent="0">
              <a:buNone/>
            </a:pPr>
            <a:r>
              <a:rPr lang="cs-CZ" sz="2000" dirty="0" smtClean="0"/>
              <a:t>Základ daně	</a:t>
            </a:r>
            <a:r>
              <a:rPr lang="cs-CZ" sz="2000" dirty="0"/>
              <a:t>	</a:t>
            </a:r>
            <a:r>
              <a:rPr lang="cs-CZ" sz="2000" dirty="0" smtClean="0"/>
              <a:t>600000</a:t>
            </a:r>
            <a:endParaRPr lang="cs-CZ" sz="2000" dirty="0"/>
          </a:p>
          <a:p>
            <a:pPr marL="0" indent="0">
              <a:buNone/>
            </a:pPr>
            <a:r>
              <a:rPr lang="cs-CZ" sz="2000" dirty="0"/>
              <a:t>Daň br. I		</a:t>
            </a:r>
            <a:r>
              <a:rPr lang="cs-CZ" sz="2000" dirty="0" smtClean="0"/>
              <a:t>90000</a:t>
            </a:r>
            <a:endParaRPr lang="cs-CZ" sz="2000" dirty="0"/>
          </a:p>
          <a:p>
            <a:pPr marL="0" indent="0">
              <a:buNone/>
            </a:pPr>
            <a:r>
              <a:rPr lang="cs-CZ" sz="2000" dirty="0"/>
              <a:t>Sleva			-24840</a:t>
            </a:r>
          </a:p>
          <a:p>
            <a:pPr marL="0" indent="0">
              <a:buNone/>
            </a:pPr>
            <a:r>
              <a:rPr lang="cs-CZ" sz="2000" dirty="0"/>
              <a:t>Daň br. II		</a:t>
            </a:r>
            <a:r>
              <a:rPr lang="cs-CZ" sz="2000" dirty="0" smtClean="0"/>
              <a:t>65160</a:t>
            </a:r>
            <a:endParaRPr lang="cs-CZ" sz="2000" dirty="0"/>
          </a:p>
          <a:p>
            <a:pPr marL="0" indent="0">
              <a:buNone/>
            </a:pPr>
            <a:r>
              <a:rPr lang="cs-CZ" sz="2000" dirty="0"/>
              <a:t>Daň. zvýhodnění	</a:t>
            </a:r>
            <a:r>
              <a:rPr lang="cs-CZ" sz="2000" dirty="0" smtClean="0"/>
              <a:t>-15204</a:t>
            </a:r>
            <a:endParaRPr lang="cs-CZ" sz="2000" dirty="0"/>
          </a:p>
          <a:p>
            <a:pPr marL="0" indent="0">
              <a:buNone/>
            </a:pPr>
            <a:r>
              <a:rPr lang="cs-CZ" sz="2000" dirty="0"/>
              <a:t>Daň netto		</a:t>
            </a:r>
            <a:r>
              <a:rPr lang="cs-CZ" sz="2000" dirty="0" smtClean="0"/>
              <a:t>49956</a:t>
            </a:r>
            <a:endParaRPr lang="cs-CZ" sz="2000" dirty="0" smtClean="0"/>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smtClean="0"/>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smtClean="0"/>
              <a:t>Jeden nebo postupně několik z-vatelů</a:t>
            </a:r>
          </a:p>
          <a:p>
            <a:pPr>
              <a:lnSpc>
                <a:spcPct val="90000"/>
              </a:lnSpc>
            </a:pPr>
            <a:r>
              <a:rPr lang="cs-CZ" altLang="en-US" sz="2000" smtClean="0"/>
              <a:t>Písemná žádost do 15.února</a:t>
            </a:r>
          </a:p>
          <a:p>
            <a:pPr>
              <a:lnSpc>
                <a:spcPct val="90000"/>
              </a:lnSpc>
            </a:pPr>
            <a:r>
              <a:rPr lang="cs-CZ" altLang="en-US" sz="2000" smtClean="0"/>
              <a:t>Poslední plátce daně</a:t>
            </a:r>
          </a:p>
          <a:p>
            <a:pPr>
              <a:lnSpc>
                <a:spcPct val="90000"/>
              </a:lnSpc>
            </a:pPr>
            <a:r>
              <a:rPr lang="cs-CZ" altLang="en-US" sz="2000" smtClean="0"/>
              <a:t>Doklady od všech předchozích plátců daně a další doklady k uplatnění slev a nezdanitelných částek</a:t>
            </a:r>
          </a:p>
          <a:p>
            <a:pPr>
              <a:lnSpc>
                <a:spcPct val="90000"/>
              </a:lnSpc>
            </a:pPr>
            <a:r>
              <a:rPr lang="cs-CZ" altLang="en-US" sz="2000" smtClean="0"/>
              <a:t>Nepodá sám daňové přiznání</a:t>
            </a:r>
          </a:p>
          <a:p>
            <a:pPr>
              <a:lnSpc>
                <a:spcPct val="90000"/>
              </a:lnSpc>
            </a:pPr>
            <a:r>
              <a:rPr lang="cs-CZ" altLang="en-US" sz="2000" smtClean="0"/>
              <a:t>Přeplatek bude uhrazen ve mzdě za březen</a:t>
            </a:r>
          </a:p>
        </p:txBody>
      </p:sp>
    </p:spTree>
    <p:extLst>
      <p:ext uri="{BB962C8B-B14F-4D97-AF65-F5344CB8AC3E}">
        <p14:creationId xmlns:p14="http://schemas.microsoft.com/office/powerpoint/2010/main" val="3607226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smtClean="0"/>
              <a:t>Daňové přiznání</a:t>
            </a:r>
          </a:p>
        </p:txBody>
      </p:sp>
      <p:sp>
        <p:nvSpPr>
          <p:cNvPr id="29699" name="Rectangle 3"/>
          <p:cNvSpPr>
            <a:spLocks noGrp="1" noChangeArrowheads="1"/>
          </p:cNvSpPr>
          <p:nvPr>
            <p:ph type="body" idx="1"/>
          </p:nvPr>
        </p:nvSpPr>
        <p:spPr/>
        <p:txBody>
          <a:bodyPr/>
          <a:lstStyle/>
          <a:p>
            <a:r>
              <a:rPr lang="cs-CZ" altLang="en-US" smtClean="0"/>
              <a:t>Každý, kdo má více DZD a jehož roční příjmy přesáhly 15,000 Kč nebo má ztrátu s výjimkou těch, kteří si nechají zpracovat roční zúčtování</a:t>
            </a:r>
          </a:p>
          <a:p>
            <a:r>
              <a:rPr lang="cs-CZ" altLang="en-US" smtClean="0"/>
              <a:t>Do 1.4., event. další lhůty</a:t>
            </a:r>
          </a:p>
        </p:txBody>
      </p:sp>
    </p:spTree>
    <p:extLst>
      <p:ext uri="{BB962C8B-B14F-4D97-AF65-F5344CB8AC3E}">
        <p14:creationId xmlns:p14="http://schemas.microsoft.com/office/powerpoint/2010/main" val="3558865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smtClean="0"/>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smtClean="0"/>
              <a:t>FÚ podle bydliště poplatníka</a:t>
            </a:r>
          </a:p>
          <a:p>
            <a:pPr>
              <a:lnSpc>
                <a:spcPct val="90000"/>
              </a:lnSpc>
            </a:pPr>
            <a:r>
              <a:rPr lang="cs-CZ" altLang="en-US" smtClean="0"/>
              <a:t>Splatnost daně ve lhůtě pro podání DP</a:t>
            </a:r>
          </a:p>
          <a:p>
            <a:pPr>
              <a:lnSpc>
                <a:spcPct val="90000"/>
              </a:lnSpc>
            </a:pPr>
            <a:r>
              <a:rPr lang="cs-CZ" altLang="en-US" smtClean="0"/>
              <a:t>Zálohy</a:t>
            </a:r>
          </a:p>
          <a:p>
            <a:pPr lvl="1">
              <a:lnSpc>
                <a:spcPct val="90000"/>
              </a:lnSpc>
            </a:pPr>
            <a:r>
              <a:rPr lang="cs-CZ" altLang="en-US" smtClean="0"/>
              <a:t>poslední známá daňová povinnost (mimo § 10)</a:t>
            </a:r>
          </a:p>
          <a:p>
            <a:pPr lvl="1">
              <a:lnSpc>
                <a:spcPct val="90000"/>
              </a:lnSpc>
            </a:pPr>
            <a:r>
              <a:rPr lang="cs-CZ" altLang="en-US" smtClean="0"/>
              <a:t>do 30 000 zálohy nejsou</a:t>
            </a:r>
          </a:p>
          <a:p>
            <a:pPr lvl="1">
              <a:lnSpc>
                <a:spcPct val="90000"/>
              </a:lnSpc>
            </a:pPr>
            <a:r>
              <a:rPr lang="cs-CZ" altLang="en-US" smtClean="0"/>
              <a:t>30 000 Kč - 150 000 Kč: 2 zálohy ve výši 40 % (15.6. a 15.12.)</a:t>
            </a:r>
          </a:p>
          <a:p>
            <a:pPr lvl="1">
              <a:lnSpc>
                <a:spcPct val="90000"/>
              </a:lnSpc>
            </a:pPr>
            <a:r>
              <a:rPr lang="cs-CZ" altLang="en-US" smtClean="0"/>
              <a:t>více než 150 000 Kč: 4 zálohy ve výši 25 % (15.3., 15.6., 15.9., 15.12.)</a:t>
            </a:r>
          </a:p>
          <a:p>
            <a:pPr lvl="1">
              <a:lnSpc>
                <a:spcPct val="90000"/>
              </a:lnSpc>
            </a:pPr>
            <a:r>
              <a:rPr lang="cs-CZ" altLang="en-US" smtClean="0"/>
              <a:t>výjimky pro osoby s příjmy podle § 6 (limity do 15 % - obvyklé zálohy, 15 – 50 % zálohy v poloviční výši, nad 50 % - zálohy platí jen zaměstnavatel)</a:t>
            </a:r>
          </a:p>
          <a:p>
            <a:pPr lvl="1">
              <a:lnSpc>
                <a:spcPct val="90000"/>
              </a:lnSpc>
            </a:pPr>
            <a:endParaRPr lang="cs-CZ" altLang="en-US" smtClean="0"/>
          </a:p>
        </p:txBody>
      </p:sp>
    </p:spTree>
    <p:extLst>
      <p:ext uri="{BB962C8B-B14F-4D97-AF65-F5344CB8AC3E}">
        <p14:creationId xmlns:p14="http://schemas.microsoft.com/office/powerpoint/2010/main" val="495533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smtClean="0"/>
              <a:t>		</a:t>
            </a:r>
          </a:p>
          <a:p>
            <a:pPr eaLnBrk="1" hangingPunct="1">
              <a:buFont typeface="Wingdings" pitchFamily="2" charset="2"/>
              <a:buNone/>
            </a:pPr>
            <a:endParaRPr lang="cs-CZ" altLang="en-US" dirty="0" smtClean="0"/>
          </a:p>
          <a:p>
            <a:pPr eaLnBrk="1" hangingPunct="1">
              <a:buFont typeface="Wingdings" pitchFamily="2" charset="2"/>
              <a:buNone/>
            </a:pPr>
            <a:r>
              <a:rPr lang="cs-CZ" altLang="en-US" dirty="0" smtClean="0"/>
              <a:t>		Děkuji za pozornost!</a:t>
            </a:r>
          </a:p>
        </p:txBody>
      </p:sp>
    </p:spTree>
    <p:extLst>
      <p:ext uri="{BB962C8B-B14F-4D97-AF65-F5344CB8AC3E}">
        <p14:creationId xmlns:p14="http://schemas.microsoft.com/office/powerpoint/2010/main" val="50997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en-US" smtClean="0"/>
              <a:t>Konstrukční prvky daně</a:t>
            </a:r>
          </a:p>
        </p:txBody>
      </p:sp>
      <p:sp>
        <p:nvSpPr>
          <p:cNvPr id="10243" name="Rectangle 3"/>
          <p:cNvSpPr>
            <a:spLocks noGrp="1" noChangeArrowheads="1"/>
          </p:cNvSpPr>
          <p:nvPr>
            <p:ph type="body" idx="1"/>
          </p:nvPr>
        </p:nvSpPr>
        <p:spPr/>
        <p:txBody>
          <a:bodyPr/>
          <a:lstStyle/>
          <a:p>
            <a:pPr eaLnBrk="1" hangingPunct="1"/>
            <a:r>
              <a:rPr lang="cs-CZ" altLang="en-US" sz="2800" smtClean="0"/>
              <a:t>Daňový subjekt</a:t>
            </a:r>
          </a:p>
          <a:p>
            <a:pPr eaLnBrk="1" hangingPunct="1"/>
            <a:r>
              <a:rPr lang="cs-CZ" altLang="en-US" sz="2800" smtClean="0"/>
              <a:t>Objekt zdanění</a:t>
            </a:r>
          </a:p>
          <a:p>
            <a:pPr eaLnBrk="1" hangingPunct="1"/>
            <a:r>
              <a:rPr lang="cs-CZ" altLang="en-US" sz="2800" smtClean="0"/>
              <a:t>Základ daně</a:t>
            </a:r>
          </a:p>
          <a:p>
            <a:pPr eaLnBrk="1" hangingPunct="1"/>
            <a:r>
              <a:rPr lang="cs-CZ" altLang="en-US" sz="2800" smtClean="0"/>
              <a:t>Sazba daně</a:t>
            </a:r>
          </a:p>
          <a:p>
            <a:pPr eaLnBrk="1" hangingPunct="1"/>
            <a:r>
              <a:rPr lang="cs-CZ" altLang="en-US" sz="2800" smtClean="0"/>
              <a:t>Korekční prvky</a:t>
            </a:r>
          </a:p>
          <a:p>
            <a:pPr eaLnBrk="1" hangingPunct="1"/>
            <a:r>
              <a:rPr lang="cs-CZ" altLang="en-US" sz="2800" smtClean="0"/>
              <a:t>Rozpočtové určení daně</a:t>
            </a:r>
          </a:p>
          <a:p>
            <a:pPr eaLnBrk="1" hangingPunct="1"/>
            <a:r>
              <a:rPr lang="cs-CZ" altLang="en-US" sz="2800" smtClean="0"/>
              <a:t>Správce daně</a:t>
            </a:r>
          </a:p>
          <a:p>
            <a:pPr eaLnBrk="1" hangingPunct="1"/>
            <a:r>
              <a:rPr lang="cs-CZ" altLang="en-US" sz="2800" smtClean="0"/>
              <a:t>Podmínky placení</a:t>
            </a:r>
          </a:p>
        </p:txBody>
      </p:sp>
    </p:spTree>
    <p:extLst>
      <p:ext uri="{BB962C8B-B14F-4D97-AF65-F5344CB8AC3E}">
        <p14:creationId xmlns:p14="http://schemas.microsoft.com/office/powerpoint/2010/main" val="2790112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z příjmů fyzických osob</a:t>
            </a:r>
            <a:endParaRPr lang="en-US" dirty="0"/>
          </a:p>
        </p:txBody>
      </p:sp>
      <p:sp>
        <p:nvSpPr>
          <p:cNvPr id="3" name="Zástupný symbol pro obsah 2"/>
          <p:cNvSpPr>
            <a:spLocks noGrp="1"/>
          </p:cNvSpPr>
          <p:nvPr>
            <p:ph idx="1"/>
          </p:nvPr>
        </p:nvSpPr>
        <p:spPr/>
        <p:txBody>
          <a:bodyPr/>
          <a:lstStyle/>
          <a:p>
            <a:r>
              <a:rPr lang="cs-CZ" dirty="0" smtClean="0"/>
              <a:t>Přímá </a:t>
            </a:r>
          </a:p>
          <a:p>
            <a:r>
              <a:rPr lang="cs-CZ" dirty="0" smtClean="0"/>
              <a:t>Důchodová</a:t>
            </a:r>
          </a:p>
          <a:p>
            <a:r>
              <a:rPr lang="cs-CZ" dirty="0" smtClean="0"/>
              <a:t>In personam</a:t>
            </a:r>
            <a:endParaRPr lang="en-US"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smtClean="0">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smtClean="0"/>
              <a:t>Poplatníky daně z příjmů fyzických osob jsou fyzické osoby.</a:t>
            </a:r>
          </a:p>
          <a:p>
            <a:pPr>
              <a:buFont typeface="Wingdings" pitchFamily="2" charset="2"/>
              <a:buNone/>
            </a:pPr>
            <a:r>
              <a:rPr lang="cs-CZ" altLang="en-US" sz="2000" smtClean="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smtClean="0"/>
              <a:t>	- Nonrezidenti: poplatníci ostatní; mají daňovou povinnost, která se vztahuje jen na příjmy plynoucí ze zdrojů na území České republiky. </a:t>
            </a:r>
          </a:p>
          <a:p>
            <a:pPr>
              <a:buFont typeface="Wingdings" pitchFamily="2" charset="2"/>
              <a:buNone/>
            </a:pPr>
            <a:r>
              <a:rPr lang="cs-CZ" altLang="en-US" sz="2000" smtClean="0"/>
              <a:t>	- pravidlo 183 dnů</a:t>
            </a:r>
          </a:p>
          <a:p>
            <a:pPr>
              <a:buFont typeface="Wingdings" pitchFamily="2" charset="2"/>
              <a:buNone/>
            </a:pPr>
            <a:r>
              <a:rPr lang="cs-CZ" altLang="en-US" sz="2000" smtClean="0"/>
              <a:t>	- bydlištěm na území České republiky se rozumí místo, kde má poplatník stálý byt za okolností, z nichž lze usuzovat na jeho úmysl trvale se v tomto bytě zdržovat.</a:t>
            </a:r>
            <a:endParaRPr lang="cs-CZ" altLang="en-US" sz="2000" smtClean="0">
              <a:latin typeface="Arial" charset="0"/>
            </a:endParaRPr>
          </a:p>
          <a:p>
            <a:endParaRPr lang="cs-CZ" altLang="en-US" sz="2000" smtClean="0"/>
          </a:p>
        </p:txBody>
      </p:sp>
    </p:spTree>
    <p:extLst>
      <p:ext uri="{BB962C8B-B14F-4D97-AF65-F5344CB8AC3E}">
        <p14:creationId xmlns:p14="http://schemas.microsoft.com/office/powerpoint/2010/main" val="422026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smtClean="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smtClean="0">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smtClean="0">
                <a:latin typeface="Arial" charset="0"/>
              </a:rPr>
              <a:t>Zaměstnavatel</a:t>
            </a:r>
          </a:p>
          <a:p>
            <a:r>
              <a:rPr lang="cs-CZ" altLang="en-US" smtClean="0">
                <a:latin typeface="Arial" charset="0"/>
              </a:rPr>
              <a:t>Banka</a:t>
            </a:r>
          </a:p>
          <a:p>
            <a:r>
              <a:rPr lang="cs-CZ" altLang="en-US" smtClean="0">
                <a:latin typeface="Arial" charset="0"/>
              </a:rPr>
              <a:t>Společnost vyplácející podíl na zisku</a:t>
            </a:r>
          </a:p>
          <a:p>
            <a:r>
              <a:rPr lang="cs-CZ" altLang="en-US" smtClean="0">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smtClean="0">
                <a:latin typeface="Arial" charset="0"/>
              </a:rPr>
              <a:t>Objekt daně</a:t>
            </a:r>
          </a:p>
        </p:txBody>
      </p:sp>
      <p:sp>
        <p:nvSpPr>
          <p:cNvPr id="7171" name="Rectangle 3"/>
          <p:cNvSpPr>
            <a:spLocks noGrp="1" noChangeArrowheads="1"/>
          </p:cNvSpPr>
          <p:nvPr>
            <p:ph type="body" idx="1"/>
          </p:nvPr>
        </p:nvSpPr>
        <p:spPr/>
        <p:txBody>
          <a:bodyPr/>
          <a:lstStyle/>
          <a:p>
            <a:r>
              <a:rPr lang="cs-CZ" altLang="en-US" smtClean="0"/>
              <a:t>Předmětem daně z příjmů fyzických osob jsou</a:t>
            </a:r>
          </a:p>
          <a:p>
            <a:pPr>
              <a:buFont typeface="Wingdings" pitchFamily="2" charset="2"/>
              <a:buNone/>
            </a:pPr>
            <a:r>
              <a:rPr lang="cs-CZ" altLang="en-US" smtClean="0"/>
              <a:t>	a) příjmy ze závislé činnosti a funkční požitky (§ 6),</a:t>
            </a:r>
          </a:p>
          <a:p>
            <a:pPr>
              <a:buFont typeface="Wingdings" pitchFamily="2" charset="2"/>
              <a:buNone/>
            </a:pPr>
            <a:r>
              <a:rPr lang="cs-CZ" altLang="en-US" smtClean="0"/>
              <a:t>	b) příjmy ze samostatné činnosti (§ 7),</a:t>
            </a:r>
          </a:p>
          <a:p>
            <a:pPr>
              <a:buFont typeface="Wingdings" pitchFamily="2" charset="2"/>
              <a:buNone/>
            </a:pPr>
            <a:r>
              <a:rPr lang="cs-CZ" altLang="en-US" smtClean="0"/>
              <a:t>	c) příjmy z kapitálového majetku (§ 8),</a:t>
            </a:r>
          </a:p>
          <a:p>
            <a:pPr>
              <a:buFont typeface="Wingdings" pitchFamily="2" charset="2"/>
              <a:buNone/>
            </a:pPr>
            <a:r>
              <a:rPr lang="cs-CZ" altLang="en-US" smtClean="0"/>
              <a:t>	d) příjmy z nájmu (§ 9),</a:t>
            </a:r>
          </a:p>
          <a:p>
            <a:pPr>
              <a:buFont typeface="Wingdings" pitchFamily="2" charset="2"/>
              <a:buNone/>
            </a:pPr>
            <a:r>
              <a:rPr lang="cs-CZ" altLang="en-US" smtClean="0"/>
              <a:t>	e) ostatní příjmy (§ 10).</a:t>
            </a:r>
          </a:p>
          <a:p>
            <a:pPr>
              <a:buFont typeface="Wingdings" pitchFamily="2" charset="2"/>
              <a:buNone/>
            </a:pPr>
            <a:endParaRPr lang="cs-CZ" altLang="en-US" smtClean="0"/>
          </a:p>
          <a:p>
            <a:r>
              <a:rPr lang="cs-CZ" altLang="en-US" smtClean="0"/>
              <a:t>Příjmem se rozumí příjem peněžní i nepeněžní dosažený i směnou.</a:t>
            </a:r>
          </a:p>
          <a:p>
            <a:endParaRPr lang="cs-CZ" altLang="en-US" smtClean="0"/>
          </a:p>
        </p:txBody>
      </p:sp>
    </p:spTree>
    <p:extLst>
      <p:ext uri="{BB962C8B-B14F-4D97-AF65-F5344CB8AC3E}">
        <p14:creationId xmlns:p14="http://schemas.microsoft.com/office/powerpoint/2010/main" val="381921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smtClean="0"/>
              <a:t>Dílčí základ daně podle § 6</a:t>
            </a:r>
          </a:p>
        </p:txBody>
      </p:sp>
      <p:sp>
        <p:nvSpPr>
          <p:cNvPr id="8195" name="Rectangle 3"/>
          <p:cNvSpPr>
            <a:spLocks noGrp="1" noChangeArrowheads="1"/>
          </p:cNvSpPr>
          <p:nvPr>
            <p:ph type="body" idx="1"/>
          </p:nvPr>
        </p:nvSpPr>
        <p:spPr/>
        <p:txBody>
          <a:bodyPr/>
          <a:lstStyle/>
          <a:p>
            <a:r>
              <a:rPr lang="cs-CZ" altLang="en-US" smtClean="0"/>
              <a:t>Příjmy z pracovněprávních poměrů a poměrů obdobných</a:t>
            </a:r>
          </a:p>
          <a:p>
            <a:r>
              <a:rPr lang="cs-CZ" altLang="en-US" smtClean="0"/>
              <a:t>Příjmy za práci členů družstev, společníků a jednatelů</a:t>
            </a:r>
          </a:p>
          <a:p>
            <a:r>
              <a:rPr lang="cs-CZ" altLang="en-US" smtClean="0"/>
              <a:t>Odměny členů statutárních orgánů</a:t>
            </a:r>
          </a:p>
          <a:p>
            <a:r>
              <a:rPr lang="cs-CZ" altLang="en-US" smtClean="0"/>
              <a:t>Funkční požitky</a:t>
            </a:r>
          </a:p>
          <a:p>
            <a:r>
              <a:rPr lang="cs-CZ" altLang="en-US" smtClean="0"/>
              <a:t>1 % ze vstupní ceny vozidla používaného též pro soukromé účely, minimálně však 1,000 Kč</a:t>
            </a:r>
          </a:p>
          <a:p>
            <a:pPr>
              <a:buFont typeface="Wingdings" pitchFamily="2" charset="2"/>
              <a:buNone/>
            </a:pPr>
            <a:endParaRPr lang="cs-CZ" altLang="en-US" smtClean="0"/>
          </a:p>
          <a:p>
            <a:endParaRPr lang="cs-CZ" altLang="en-US" smtClean="0"/>
          </a:p>
        </p:txBody>
      </p:sp>
    </p:spTree>
    <p:extLst>
      <p:ext uri="{BB962C8B-B14F-4D97-AF65-F5344CB8AC3E}">
        <p14:creationId xmlns:p14="http://schemas.microsoft.com/office/powerpoint/2010/main" val="386100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smtClean="0"/>
              <a:t>Výjimka</a:t>
            </a:r>
          </a:p>
        </p:txBody>
      </p:sp>
      <p:sp>
        <p:nvSpPr>
          <p:cNvPr id="9219" name="Rectangle 3"/>
          <p:cNvSpPr>
            <a:spLocks noGrp="1" noChangeArrowheads="1"/>
          </p:cNvSpPr>
          <p:nvPr>
            <p:ph type="body" idx="1"/>
          </p:nvPr>
        </p:nvSpPr>
        <p:spPr/>
        <p:txBody>
          <a:bodyPr/>
          <a:lstStyle/>
          <a:p>
            <a:pPr>
              <a:lnSpc>
                <a:spcPct val="90000"/>
              </a:lnSpc>
            </a:pPr>
            <a:r>
              <a:rPr lang="cs-CZ" altLang="en-US" smtClean="0"/>
              <a:t>Příjmy do 10,000 Kč z dohody o provedení práce – srážková daň 15 %</a:t>
            </a:r>
          </a:p>
          <a:p>
            <a:pPr>
              <a:lnSpc>
                <a:spcPct val="90000"/>
              </a:lnSpc>
            </a:pPr>
            <a:r>
              <a:rPr lang="cs-CZ" altLang="en-US" smtClean="0"/>
              <a:t>Cestovní výdaje</a:t>
            </a:r>
          </a:p>
          <a:p>
            <a:pPr>
              <a:lnSpc>
                <a:spcPct val="90000"/>
              </a:lnSpc>
            </a:pPr>
            <a:r>
              <a:rPr lang="cs-CZ" altLang="en-US" smtClean="0"/>
              <a:t>Stravné</a:t>
            </a:r>
          </a:p>
          <a:p>
            <a:pPr>
              <a:lnSpc>
                <a:spcPct val="90000"/>
              </a:lnSpc>
            </a:pPr>
            <a:r>
              <a:rPr lang="cs-CZ" altLang="en-US" smtClean="0"/>
              <a:t>Oděvy, ochranné pomůcky, čistící prostředky apod.</a:t>
            </a:r>
          </a:p>
          <a:p>
            <a:pPr>
              <a:lnSpc>
                <a:spcPct val="90000"/>
              </a:lnSpc>
            </a:pPr>
            <a:r>
              <a:rPr lang="cs-CZ" altLang="en-US" smtClean="0"/>
              <a:t>Zálohy přijaté z-ncem</a:t>
            </a:r>
          </a:p>
          <a:p>
            <a:pPr>
              <a:lnSpc>
                <a:spcPct val="90000"/>
              </a:lnSpc>
            </a:pPr>
            <a:r>
              <a:rPr lang="cs-CZ" altLang="en-US" smtClean="0"/>
              <a:t>Náhrady za opotřebení vlastního nářadí</a:t>
            </a:r>
          </a:p>
          <a:p>
            <a:pPr>
              <a:lnSpc>
                <a:spcPct val="90000"/>
              </a:lnSpc>
            </a:pPr>
            <a:r>
              <a:rPr lang="cs-CZ" altLang="en-US" smtClean="0">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70</TotalTime>
  <Words>878</Words>
  <Application>Microsoft Office PowerPoint</Application>
  <PresentationFormat>Předvádění na obrazovce (4:3)</PresentationFormat>
  <Paragraphs>164</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Tahoma</vt:lpstr>
      <vt:lpstr>Times New Roman</vt:lpstr>
      <vt:lpstr>Wingdings</vt:lpstr>
      <vt:lpstr>Prezentace_MU_CZ</vt:lpstr>
      <vt:lpstr>Daň z příjmů – závislá činnost   Michal Radvan</vt:lpstr>
      <vt:lpstr>Pojem „daň“</vt:lpstr>
      <vt:lpstr>Konstrukční prvky daně</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 4</vt:lpstr>
      <vt:lpstr>Základ daně</vt:lpstr>
      <vt:lpstr>Způsob výpočtu DPFO</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Michal Radvan</cp:lastModifiedBy>
  <cp:revision>11</cp:revision>
  <cp:lastPrinted>1601-01-01T00:00:00Z</cp:lastPrinted>
  <dcterms:created xsi:type="dcterms:W3CDTF">2016-07-26T14:03:44Z</dcterms:created>
  <dcterms:modified xsi:type="dcterms:W3CDTF">2018-03-12T12:07:28Z</dcterms:modified>
</cp:coreProperties>
</file>