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4"/>
  </p:notesMasterIdLst>
  <p:sldIdLst>
    <p:sldId id="256" r:id="rId2"/>
    <p:sldId id="257" r:id="rId3"/>
    <p:sldId id="258" r:id="rId4"/>
    <p:sldId id="318" r:id="rId5"/>
    <p:sldId id="289" r:id="rId6"/>
    <p:sldId id="259" r:id="rId7"/>
    <p:sldId id="320" r:id="rId8"/>
    <p:sldId id="267" r:id="rId9"/>
    <p:sldId id="263" r:id="rId10"/>
    <p:sldId id="311" r:id="rId11"/>
    <p:sldId id="343" r:id="rId12"/>
    <p:sldId id="269" r:id="rId13"/>
    <p:sldId id="319" r:id="rId14"/>
    <p:sldId id="292" r:id="rId15"/>
    <p:sldId id="305" r:id="rId16"/>
    <p:sldId id="306" r:id="rId17"/>
    <p:sldId id="322" r:id="rId18"/>
    <p:sldId id="324" r:id="rId19"/>
    <p:sldId id="325" r:id="rId20"/>
    <p:sldId id="326" r:id="rId21"/>
    <p:sldId id="327" r:id="rId22"/>
    <p:sldId id="328" r:id="rId23"/>
    <p:sldId id="332" r:id="rId24"/>
    <p:sldId id="333" r:id="rId25"/>
    <p:sldId id="334" r:id="rId26"/>
    <p:sldId id="335" r:id="rId27"/>
    <p:sldId id="336" r:id="rId28"/>
    <p:sldId id="330" r:id="rId29"/>
    <p:sldId id="337" r:id="rId30"/>
    <p:sldId id="331" r:id="rId31"/>
    <p:sldId id="264" r:id="rId32"/>
    <p:sldId id="290" r:id="rId33"/>
    <p:sldId id="279" r:id="rId34"/>
    <p:sldId id="274" r:id="rId35"/>
    <p:sldId id="275" r:id="rId36"/>
    <p:sldId id="270" r:id="rId37"/>
    <p:sldId id="271" r:id="rId38"/>
    <p:sldId id="282" r:id="rId39"/>
    <p:sldId id="272" r:id="rId40"/>
    <p:sldId id="273" r:id="rId41"/>
    <p:sldId id="283" r:id="rId42"/>
    <p:sldId id="329" r:id="rId43"/>
    <p:sldId id="286" r:id="rId44"/>
    <p:sldId id="285" r:id="rId45"/>
    <p:sldId id="265" r:id="rId46"/>
    <p:sldId id="276" r:id="rId47"/>
    <p:sldId id="284" r:id="rId48"/>
    <p:sldId id="344" r:id="rId49"/>
    <p:sldId id="266" r:id="rId50"/>
    <p:sldId id="338" r:id="rId51"/>
    <p:sldId id="303" r:id="rId52"/>
    <p:sldId id="304" r:id="rId53"/>
    <p:sldId id="339" r:id="rId54"/>
    <p:sldId id="340" r:id="rId55"/>
    <p:sldId id="341" r:id="rId56"/>
    <p:sldId id="342" r:id="rId57"/>
    <p:sldId id="308" r:id="rId58"/>
    <p:sldId id="316" r:id="rId59"/>
    <p:sldId id="309" r:id="rId60"/>
    <p:sldId id="345" r:id="rId61"/>
    <p:sldId id="317" r:id="rId62"/>
    <p:sldId id="261" r:id="rId6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41" autoAdjust="0"/>
    <p:restoredTop sz="94660"/>
  </p:normalViewPr>
  <p:slideViewPr>
    <p:cSldViewPr>
      <p:cViewPr varScale="1">
        <p:scale>
          <a:sx n="150" d="100"/>
          <a:sy n="150" d="100"/>
        </p:scale>
        <p:origin x="455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0E57A-2F16-4BE1-9A8B-189B535CDA3B}" type="datetimeFigureOut">
              <a:rPr lang="cs-CZ" smtClean="0"/>
              <a:pPr/>
              <a:t>3.4.2018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A7790-5EAF-4F0D-A577-594FE42A474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0A7790-5EAF-4F0D-A577-594FE42A474F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0A7790-5EAF-4F0D-A577-594FE42A474F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292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0A7790-5EAF-4F0D-A577-594FE42A474F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596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0A7790-5EAF-4F0D-A577-594FE42A474F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232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0A7790-5EAF-4F0D-A577-594FE42A474F}" type="slidenum">
              <a:rPr lang="cs-CZ" smtClean="0"/>
              <a:pPr/>
              <a:t>59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316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0A7790-5EAF-4F0D-A577-594FE42A474F}" type="slidenum">
              <a:rPr lang="cs-CZ" smtClean="0"/>
              <a:pPr/>
              <a:t>60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8676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0A7790-5EAF-4F0D-A577-594FE42A474F}" type="slidenum">
              <a:rPr lang="cs-CZ" smtClean="0"/>
              <a:pPr/>
              <a:t>61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242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3FD54-1D04-43B2-9123-3E2CC75B7840}" type="datetimeFigureOut">
              <a:rPr lang="fr-FR"/>
              <a:pPr>
                <a:defRPr/>
              </a:pPr>
              <a:t>03/04/2018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BC4AB-33C4-4027-8074-EEAD32A8143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07D68-39E0-47FE-9A9B-D01F2587471C}" type="datetimeFigureOut">
              <a:rPr lang="fr-FR"/>
              <a:pPr>
                <a:defRPr/>
              </a:pPr>
              <a:t>03/04/2018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7627C-5C1E-4ACC-9E3B-3FC1B8A45EB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7349B-AF98-489D-9B81-70515ADD1D8F}" type="datetimeFigureOut">
              <a:rPr lang="fr-FR"/>
              <a:pPr>
                <a:defRPr/>
              </a:pPr>
              <a:t>03/04/2018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F7391-90CC-4787-AAF8-7D4C3DD6743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D63BF-CEA6-4EDB-89F8-2E3CFC674705}" type="datetimeFigureOut">
              <a:rPr lang="fr-FR"/>
              <a:pPr>
                <a:defRPr/>
              </a:pPr>
              <a:t>03/04/2018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78518-5B5C-4B55-AB53-EA24AA10E1E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565AF-B4DE-4860-89FC-BFD8771DCE9F}" type="datetimeFigureOut">
              <a:rPr lang="fr-FR"/>
              <a:pPr>
                <a:defRPr/>
              </a:pPr>
              <a:t>03/04/2018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6889A-360A-4B0E-A063-EC5C7D0D768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533A1-DDA1-417D-9E16-EF4ADB9F3265}" type="datetimeFigureOut">
              <a:rPr lang="fr-FR"/>
              <a:pPr>
                <a:defRPr/>
              </a:pPr>
              <a:t>03/04/2018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F4351-7F76-4F46-AE28-FAFDE0BB84C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35A13-FB82-4B11-B20B-485456442279}" type="datetimeFigureOut">
              <a:rPr lang="fr-FR"/>
              <a:pPr>
                <a:defRPr/>
              </a:pPr>
              <a:t>03/04/2018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8FF72-1DFA-4603-A6C7-101EA4A9171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0DA86-8366-43D2-A349-DD282B799565}" type="datetimeFigureOut">
              <a:rPr lang="fr-FR"/>
              <a:pPr>
                <a:defRPr/>
              </a:pPr>
              <a:t>03/04/2018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3AA74-BEC3-46C5-9E04-4D9B9ED52DC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45D98-47F2-40F7-8B1D-802701038B98}" type="datetimeFigureOut">
              <a:rPr lang="fr-FR"/>
              <a:pPr>
                <a:defRPr/>
              </a:pPr>
              <a:t>03/04/2018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01E0D-AA0B-4559-A8E3-A12511DC8FA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8CC06-EB38-46F5-84B9-F99BD65A4ED7}" type="datetimeFigureOut">
              <a:rPr lang="fr-FR"/>
              <a:pPr>
                <a:defRPr/>
              </a:pPr>
              <a:t>03/04/2018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0F559-99C2-469B-A04C-DA1FFFF1BE0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2304E-8CA4-4311-BCC7-FA929933D1D7}" type="datetimeFigureOut">
              <a:rPr lang="fr-FR"/>
              <a:pPr>
                <a:defRPr/>
              </a:pPr>
              <a:t>03/04/2018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0CC6B-61B0-493B-9C27-7B62BB53B78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5BB3038-349F-4C79-8C5A-78CB9EB4F655}" type="datetimeFigureOut">
              <a:rPr lang="fr-FR"/>
              <a:pPr>
                <a:defRPr/>
              </a:pPr>
              <a:t>03/04/2018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10FFB2B-BDEF-4CAC-93D5-1F32AE1E353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ctrTitle"/>
          </p:nvPr>
        </p:nvSpPr>
        <p:spPr>
          <a:xfrm>
            <a:off x="-900608" y="836712"/>
            <a:ext cx="10783160" cy="785813"/>
          </a:xfrm>
        </p:spPr>
        <p:txBody>
          <a:bodyPr/>
          <a:lstStyle/>
          <a:p>
            <a:pPr eaLnBrk="1" hangingPunct="1"/>
            <a:r>
              <a:rPr lang="cs-CZ" sz="4800" dirty="0"/>
              <a:t>Živnostenská správa</a:t>
            </a:r>
            <a:endParaRPr lang="fr-CA" sz="4800" dirty="0"/>
          </a:p>
        </p:txBody>
      </p:sp>
      <p:sp>
        <p:nvSpPr>
          <p:cNvPr id="3075" name="Sous-titre 2"/>
          <p:cNvSpPr>
            <a:spLocks noGrp="1"/>
          </p:cNvSpPr>
          <p:nvPr>
            <p:ph type="subTitle" idx="1"/>
          </p:nvPr>
        </p:nvSpPr>
        <p:spPr>
          <a:xfrm>
            <a:off x="611560" y="1916832"/>
            <a:ext cx="7920880" cy="1224136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</a:rPr>
              <a:t>JUDr. Veronika Smutná, </a:t>
            </a:r>
            <a:r>
              <a:rPr lang="cs-CZ" sz="2400" dirty="0" err="1">
                <a:solidFill>
                  <a:schemeClr val="tx1"/>
                </a:solidFill>
              </a:rPr>
              <a:t>Ph.D</a:t>
            </a:r>
            <a:r>
              <a:rPr lang="cs-CZ" sz="2400" dirty="0">
                <a:solidFill>
                  <a:schemeClr val="tx1"/>
                </a:solidFill>
              </a:rPr>
              <a:t>.</a:t>
            </a:r>
          </a:p>
          <a:p>
            <a:r>
              <a:rPr lang="cs-CZ" sz="2400" dirty="0">
                <a:solidFill>
                  <a:schemeClr val="tx1"/>
                </a:solidFill>
              </a:rPr>
              <a:t>MP809Zk Správní právo II</a:t>
            </a:r>
          </a:p>
          <a:p>
            <a:r>
              <a:rPr lang="cs-CZ" sz="2400" dirty="0">
                <a:solidFill>
                  <a:schemeClr val="tx1"/>
                </a:solidFill>
              </a:rPr>
              <a:t>Úterý 3. 4. 2018</a:t>
            </a:r>
          </a:p>
          <a:p>
            <a:pPr eaLnBrk="1" hangingPunct="1"/>
            <a:endParaRPr lang="fr-CA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Zákonná úprava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>
              <a:buNone/>
            </a:pPr>
            <a:r>
              <a:rPr lang="cs-CZ" b="1" dirty="0"/>
              <a:t>Živnostenský zákon</a:t>
            </a:r>
          </a:p>
          <a:p>
            <a:r>
              <a:rPr lang="cs-CZ" sz="2800" dirty="0"/>
              <a:t>upravuje veřejnoprávní vztahy, a to</a:t>
            </a:r>
          </a:p>
          <a:p>
            <a:pPr lvl="1"/>
            <a:r>
              <a:rPr lang="cs-CZ" dirty="0" err="1"/>
              <a:t>hmotněprávní</a:t>
            </a:r>
            <a:r>
              <a:rPr lang="cs-CZ" dirty="0"/>
              <a:t> a </a:t>
            </a:r>
            <a:r>
              <a:rPr lang="cs-CZ" dirty="0" err="1"/>
              <a:t>procesněprávní</a:t>
            </a:r>
            <a:r>
              <a:rPr lang="cs-CZ" dirty="0"/>
              <a:t> podmínky pro živnostenské podnikání a</a:t>
            </a:r>
          </a:p>
          <a:p>
            <a:pPr lvl="1"/>
            <a:r>
              <a:rPr lang="cs-CZ" dirty="0"/>
              <a:t>pravidla pro výkon kontroly nad dodržováním</a:t>
            </a:r>
          </a:p>
          <a:p>
            <a:r>
              <a:rPr lang="cs-CZ" sz="2800" dirty="0"/>
              <a:t>na něj navazuje </a:t>
            </a:r>
            <a:r>
              <a:rPr lang="cs-CZ" sz="2800" b="1" dirty="0"/>
              <a:t>zákon o živnostenských úřadech</a:t>
            </a:r>
          </a:p>
          <a:p>
            <a:pPr lvl="1"/>
            <a:r>
              <a:rPr lang="cs-CZ" dirty="0"/>
              <a:t>působnost a pravomoc živnostenských úřadů (ne vše však existuje…)</a:t>
            </a:r>
          </a:p>
          <a:p>
            <a:r>
              <a:rPr lang="cs-CZ" sz="2800" dirty="0"/>
              <a:t>často novelizovaný (cca 20 novel za posledních 5 let)</a:t>
            </a:r>
            <a:endParaRPr lang="cs-CZ" sz="2800" b="1" dirty="0"/>
          </a:p>
          <a:p>
            <a:r>
              <a:rPr lang="cs-CZ" sz="2800" dirty="0"/>
              <a:t>další vztahy při podnikání upravují jiné právní předpisy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49FAF7-50C7-448E-BA77-DC6F54AE4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Tržní řád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EB893A-9AA0-4A8A-B72E-E0A945002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/>
              <a:t>= </a:t>
            </a:r>
            <a:r>
              <a:rPr lang="cs-CZ" sz="2000" b="1" dirty="0"/>
              <a:t>nařízení obce</a:t>
            </a:r>
            <a:r>
              <a:rPr lang="cs-CZ" sz="2000" dirty="0"/>
              <a:t>, jíž může obec vymezit místa (tržnice a tržiště) pro nabídku a prodej zboží a pro nabídku a poskytování služeb mimo provozovnu (lze i pro vybrané formy); může vůči nim stanovit</a:t>
            </a:r>
          </a:p>
          <a:p>
            <a:r>
              <a:rPr lang="cs-CZ" sz="2000" dirty="0"/>
              <a:t>kapacitu a požadavky na vybavenost</a:t>
            </a:r>
          </a:p>
          <a:p>
            <a:r>
              <a:rPr lang="cs-CZ" sz="2000" dirty="0"/>
              <a:t>dobu prodeje zboží a poskytování služeb</a:t>
            </a:r>
          </a:p>
          <a:p>
            <a:r>
              <a:rPr lang="cs-CZ" sz="2000" dirty="0"/>
              <a:t>pravidla pro udržování čistoty a bezpečnosti</a:t>
            </a:r>
          </a:p>
          <a:p>
            <a:r>
              <a:rPr lang="cs-CZ" sz="2000" dirty="0"/>
              <a:t>pravidla, která musí dodržet provozovatel tržnice či tržiště k zajištění jeho řádného provozu, vč. řádného užívání tržiště osobami s omezenou schopností pohybu nebo orientace</a:t>
            </a:r>
          </a:p>
          <a:p>
            <a:pPr marL="0" indent="0">
              <a:buNone/>
            </a:pPr>
            <a:r>
              <a:rPr lang="cs-CZ" sz="2000" dirty="0"/>
              <a:t>Dále může obec</a:t>
            </a:r>
          </a:p>
          <a:p>
            <a:r>
              <a:rPr lang="cs-CZ" sz="2000" dirty="0"/>
              <a:t>stanovit okruh zakázaných forem prodeje zboží nebo poskytování služeb prováděné mimo provozovnu (v obci či části)</a:t>
            </a:r>
          </a:p>
          <a:p>
            <a:r>
              <a:rPr lang="cs-CZ" sz="2000" dirty="0"/>
              <a:t>rozdělit tržiště podle druhu prodávaného zboží nebo poskytované služby</a:t>
            </a:r>
          </a:p>
        </p:txBody>
      </p:sp>
    </p:spTree>
    <p:extLst>
      <p:ext uri="{BB962C8B-B14F-4D97-AF65-F5344CB8AC3E}">
        <p14:creationId xmlns:p14="http://schemas.microsoft.com/office/powerpoint/2010/main" val="215815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Základní pojmy a instituty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892480" cy="511256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2600" b="1" dirty="0"/>
              <a:t>Živnost </a:t>
            </a:r>
            <a:r>
              <a:rPr lang="cs-CZ" sz="2600" dirty="0"/>
              <a:t>= podnikatelská činnost, která je </a:t>
            </a:r>
          </a:p>
          <a:p>
            <a:r>
              <a:rPr lang="cs-CZ" sz="2600" u="sng" dirty="0"/>
              <a:t>soustavná</a:t>
            </a:r>
            <a:r>
              <a:rPr lang="cs-CZ" sz="2600" dirty="0"/>
              <a:t> (nikoli nahodilá či jednorázová; ovšem sezónní ano)</a:t>
            </a:r>
          </a:p>
          <a:p>
            <a:r>
              <a:rPr lang="cs-CZ" sz="2600" u="sng" dirty="0"/>
              <a:t>provozovaná samostatně </a:t>
            </a:r>
            <a:r>
              <a:rPr lang="cs-CZ" sz="2600" dirty="0"/>
              <a:t>(nejedná se o činnost v závislém, podřízeném postavení; tedy zaměstnaneckém poměru)</a:t>
            </a:r>
          </a:p>
          <a:p>
            <a:r>
              <a:rPr lang="cs-CZ" sz="2600" u="sng" dirty="0"/>
              <a:t>vlastním jménem</a:t>
            </a:r>
          </a:p>
          <a:p>
            <a:r>
              <a:rPr lang="cs-CZ" sz="2600" u="sng" dirty="0"/>
              <a:t>na vlastní odpovědnost</a:t>
            </a:r>
            <a:r>
              <a:rPr lang="cs-CZ" sz="2600" dirty="0"/>
              <a:t> (živnostník odpovídá za závazky celým svým majetkem)</a:t>
            </a:r>
          </a:p>
          <a:p>
            <a:r>
              <a:rPr lang="cs-CZ" sz="2600" dirty="0"/>
              <a:t>za </a:t>
            </a:r>
            <a:r>
              <a:rPr lang="cs-CZ" sz="2600" u="sng" dirty="0"/>
              <a:t>účelem </a:t>
            </a:r>
            <a:r>
              <a:rPr lang="cs-CZ" sz="2600" dirty="0"/>
              <a:t>dosažení zisku a</a:t>
            </a:r>
          </a:p>
          <a:p>
            <a:r>
              <a:rPr lang="cs-CZ" sz="2600" dirty="0"/>
              <a:t>za </a:t>
            </a:r>
            <a:r>
              <a:rPr lang="cs-CZ" sz="2600" u="sng" dirty="0"/>
              <a:t>podmínek</a:t>
            </a:r>
            <a:r>
              <a:rPr lang="cs-CZ" sz="2600" dirty="0"/>
              <a:t> stanovených živnostenským zákonem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AA6E14-CB70-4F53-9A90-B10F2970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 a instituty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FDD94B-70AE-4F5D-826C-BE98661AF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Živnostenské oprávnění </a:t>
            </a:r>
          </a:p>
          <a:p>
            <a:r>
              <a:rPr lang="cs-CZ" dirty="0"/>
              <a:t>subjektivní právo veřejnoprávní povahy</a:t>
            </a:r>
          </a:p>
          <a:p>
            <a:r>
              <a:rPr lang="cs-CZ" dirty="0"/>
              <a:t>vzniká z titulu</a:t>
            </a:r>
          </a:p>
          <a:p>
            <a:pPr lvl="1"/>
            <a:r>
              <a:rPr lang="cs-CZ" dirty="0"/>
              <a:t>Splnění podmínek stanovených v </a:t>
            </a:r>
            <a:r>
              <a:rPr lang="cs-CZ" dirty="0" err="1"/>
              <a:t>ŽivnZ</a:t>
            </a:r>
            <a:r>
              <a:rPr lang="cs-CZ" dirty="0"/>
              <a:t>, nebo</a:t>
            </a:r>
          </a:p>
          <a:p>
            <a:pPr lvl="1"/>
            <a:r>
              <a:rPr lang="cs-CZ" dirty="0"/>
              <a:t>Udělení státního povolení (tzv. koncese)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1639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Základní pojmy a instituty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678768" cy="5184576"/>
          </a:xfrm>
        </p:spPr>
        <p:txBody>
          <a:bodyPr/>
          <a:lstStyle/>
          <a:p>
            <a:pPr eaLnBrk="1" hangingPunct="1">
              <a:buNone/>
            </a:pPr>
            <a:r>
              <a:rPr lang="cs-CZ" sz="2400" b="1" dirty="0"/>
              <a:t>Živností NENÍ (§3)</a:t>
            </a:r>
          </a:p>
          <a:p>
            <a:r>
              <a:rPr lang="cs-CZ" sz="2400" dirty="0"/>
              <a:t>provozování činnosti vyhrazené zákonem státu nebo určené PO (tzv. </a:t>
            </a:r>
            <a:r>
              <a:rPr lang="cs-CZ" sz="2400" u="sng" dirty="0"/>
              <a:t>státní monopoly</a:t>
            </a:r>
            <a:r>
              <a:rPr lang="cs-CZ" sz="2400" dirty="0"/>
              <a:t>) – dříve poštovní služby</a:t>
            </a:r>
          </a:p>
          <a:p>
            <a:r>
              <a:rPr lang="cs-CZ" sz="2400" dirty="0"/>
              <a:t>využívání </a:t>
            </a:r>
            <a:r>
              <a:rPr lang="cs-CZ" sz="2400" u="sng" dirty="0"/>
              <a:t>výsledků duševní tvůrčí činnosti</a:t>
            </a:r>
            <a:r>
              <a:rPr lang="cs-CZ" sz="2400" dirty="0"/>
              <a:t>, chráněných zvl. zákony, jejich </a:t>
            </a:r>
            <a:r>
              <a:rPr lang="cs-CZ" sz="2400" u="sng" dirty="0"/>
              <a:t>původci nebo autory </a:t>
            </a:r>
            <a:r>
              <a:rPr lang="cs-CZ" sz="2400" dirty="0"/>
              <a:t>– např. činnost hudebních skupin a kapel</a:t>
            </a:r>
          </a:p>
          <a:p>
            <a:r>
              <a:rPr lang="cs-CZ" sz="2400" dirty="0"/>
              <a:t>výkon </a:t>
            </a:r>
            <a:r>
              <a:rPr lang="cs-CZ" sz="2400" u="sng" dirty="0"/>
              <a:t>kolektivní správy práva autorského </a:t>
            </a:r>
            <a:r>
              <a:rPr lang="cs-CZ" sz="2400" dirty="0"/>
              <a:t>a práv souvisejících s právem autorským podle zvláštního právního předpisu</a:t>
            </a:r>
          </a:p>
          <a:p>
            <a:r>
              <a:rPr lang="cs-CZ" sz="2400" u="sng" dirty="0"/>
              <a:t>restaurování</a:t>
            </a:r>
            <a:r>
              <a:rPr lang="cs-CZ" sz="2400" dirty="0"/>
              <a:t> kulturních památek nebo jejich částí, které jsou díly výtvarných umění nebo uměleckořemeslnými pracemi</a:t>
            </a:r>
          </a:p>
          <a:p>
            <a:r>
              <a:rPr lang="cs-CZ" sz="2400" dirty="0"/>
              <a:t>provádění </a:t>
            </a:r>
            <a:r>
              <a:rPr lang="cs-CZ" sz="2400" u="sng" dirty="0"/>
              <a:t>archeologických výzkumů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Základní pojmy a instituty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678768" cy="4857403"/>
          </a:xfrm>
        </p:spPr>
        <p:txBody>
          <a:bodyPr/>
          <a:lstStyle/>
          <a:p>
            <a:pPr eaLnBrk="1" hangingPunct="1">
              <a:buNone/>
            </a:pPr>
            <a:r>
              <a:rPr lang="cs-CZ" sz="2400" b="1" dirty="0"/>
              <a:t>Živností NENÍ (§3) </a:t>
            </a:r>
            <a:r>
              <a:rPr lang="cs-CZ" sz="2400" dirty="0"/>
              <a:t>výkon povolání regulovaný zvláštními zákony (mnohdy souvisejícími s profesními komorami) , tj. činnost</a:t>
            </a:r>
          </a:p>
          <a:p>
            <a:r>
              <a:rPr lang="cs-CZ" sz="2300" dirty="0"/>
              <a:t>lékařů, zubních lékařů a farmaceutů, nelékařských zdravotnických pracovníků, veterinárních lékařů a dalších veterinárních pracovníků</a:t>
            </a:r>
          </a:p>
          <a:p>
            <a:r>
              <a:rPr lang="cs-CZ" sz="2300" dirty="0"/>
              <a:t>advokátů, notářů, patentových zástupců a soudních exekutorů </a:t>
            </a:r>
          </a:p>
          <a:p>
            <a:r>
              <a:rPr lang="cs-CZ" sz="2300" dirty="0"/>
              <a:t>znalců a tlumočníků</a:t>
            </a:r>
          </a:p>
          <a:p>
            <a:r>
              <a:rPr lang="cs-CZ" sz="2300" dirty="0"/>
              <a:t>auditorů a daňových poradců </a:t>
            </a:r>
          </a:p>
          <a:p>
            <a:r>
              <a:rPr lang="cs-CZ" sz="2300" dirty="0"/>
              <a:t>burzovních dohodců </a:t>
            </a:r>
          </a:p>
          <a:p>
            <a:r>
              <a:rPr lang="cs-CZ" sz="2300" dirty="0"/>
              <a:t>zprostředkovatelů a rozhodců, </a:t>
            </a:r>
            <a:r>
              <a:rPr lang="cs-CZ" sz="2300" dirty="0" err="1"/>
              <a:t>mediátorů</a:t>
            </a:r>
            <a:r>
              <a:rPr lang="cs-CZ" sz="2300" dirty="0"/>
              <a:t> (dle Z o mediaci)</a:t>
            </a:r>
          </a:p>
          <a:p>
            <a:r>
              <a:rPr lang="cs-CZ" sz="2300" dirty="0"/>
              <a:t>úředně oprávněných zeměměřických inženýrů </a:t>
            </a:r>
          </a:p>
          <a:p>
            <a:r>
              <a:rPr lang="cs-CZ" sz="2300" dirty="0"/>
              <a:t>autorizovaných architektů, aut. ing. činných ve výstavbě a aut. inspektorů</a:t>
            </a:r>
          </a:p>
          <a:p>
            <a:r>
              <a:rPr lang="cs-CZ" sz="2300" dirty="0"/>
              <a:t>auditorů bezpečnosti pozemních komunikací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Základní pojmy a instituty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678768" cy="5328592"/>
          </a:xfrm>
        </p:spPr>
        <p:txBody>
          <a:bodyPr/>
          <a:lstStyle/>
          <a:p>
            <a:pPr eaLnBrk="1" hangingPunct="1">
              <a:buNone/>
            </a:pPr>
            <a:r>
              <a:rPr lang="cs-CZ" sz="2300" b="1" dirty="0"/>
              <a:t>Živností NENÍ (§3) </a:t>
            </a:r>
            <a:r>
              <a:rPr lang="cs-CZ" sz="2300" dirty="0"/>
              <a:t>další činnost v rozsahu </a:t>
            </a:r>
            <a:r>
              <a:rPr lang="cs-CZ" sz="2300" u="sng" dirty="0"/>
              <a:t>regulovaném dle zvláštních zákonů, např.</a:t>
            </a:r>
            <a:endParaRPr lang="cs-CZ" sz="2300" dirty="0"/>
          </a:p>
          <a:p>
            <a:r>
              <a:rPr lang="cs-CZ" sz="2300" dirty="0"/>
              <a:t>spektrum specifických finančních služeb (činnost bank, pojišťoven, obchodníků s CP), provozování hazardních her</a:t>
            </a:r>
          </a:p>
          <a:p>
            <a:r>
              <a:rPr lang="cs-CZ" sz="2300" dirty="0"/>
              <a:t>hornická činnost, výroba a distribuce elektřiny a plynu</a:t>
            </a:r>
          </a:p>
          <a:p>
            <a:r>
              <a:rPr lang="cs-CZ" sz="2300" dirty="0"/>
              <a:t>námořní doprava a rybolov, drážní doprava, provozování letišť</a:t>
            </a:r>
          </a:p>
          <a:p>
            <a:r>
              <a:rPr lang="cs-CZ" sz="2300" dirty="0"/>
              <a:t>výkon inspekce práce, zprostředkování zaměstnání</a:t>
            </a:r>
          </a:p>
          <a:p>
            <a:r>
              <a:rPr lang="cs-CZ" sz="2300" dirty="0"/>
              <a:t>výchova a vzdělávání ve školách, předškolních a školských zařízeních zařazených do rejstříku škol a školských zařízení, vzdělávání v bakalářských, magisterských a doktorských studijních programech a programech celoživotního vzdělávání</a:t>
            </a:r>
          </a:p>
          <a:p>
            <a:r>
              <a:rPr lang="cs-CZ" sz="2300" dirty="0"/>
              <a:t>poskytování zdravotních služeb, provozování pohřebišť (ALE </a:t>
            </a:r>
            <a:r>
              <a:rPr lang="cs-CZ" sz="2300" i="1" dirty="0"/>
              <a:t>provozování pohřební služby</a:t>
            </a:r>
            <a:r>
              <a:rPr lang="cs-CZ" sz="2300" dirty="0"/>
              <a:t> je koncesovanou živností…)</a:t>
            </a:r>
          </a:p>
          <a:p>
            <a:r>
              <a:rPr lang="cs-CZ" sz="2300" dirty="0"/>
              <a:t>archivnictví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ED7823-43B7-4A4E-9108-81512BD47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 a instituty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4F318F-6CC7-4E87-AD8F-EA7C85280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/>
              <a:t>Obecné podmínky provozování živnosti</a:t>
            </a:r>
          </a:p>
          <a:p>
            <a:r>
              <a:rPr lang="cs-CZ" sz="2400" dirty="0">
                <a:ea typeface="Times New Roman"/>
              </a:rPr>
              <a:t>plná svéprávnost</a:t>
            </a:r>
          </a:p>
          <a:p>
            <a:pPr lvl="1"/>
            <a:r>
              <a:rPr lang="cs-CZ" sz="2000" dirty="0">
                <a:ea typeface="Times New Roman"/>
              </a:rPr>
              <a:t>dovršení zletilosti (18 let), emancipace (přiznání soudem dle § 37 NOZ) či uzavření manželství (§ 30 NOZ) </a:t>
            </a:r>
          </a:p>
          <a:p>
            <a:pPr lvl="1"/>
            <a:r>
              <a:rPr lang="cs-CZ" sz="2000" dirty="0"/>
              <a:t>lze ji nahradit přivolením soudu k souhlasu zákonného zástupce nezletilého k samostatnému provozování podnikatelské činnosti</a:t>
            </a:r>
            <a:endParaRPr lang="cs-CZ" sz="2000" dirty="0">
              <a:ea typeface="Times New Roman"/>
            </a:endParaRPr>
          </a:p>
          <a:p>
            <a:r>
              <a:rPr lang="cs-CZ" sz="2400" dirty="0">
                <a:ea typeface="Times New Roman"/>
              </a:rPr>
              <a:t>bezúhonnost</a:t>
            </a:r>
          </a:p>
          <a:p>
            <a:pPr lvl="1"/>
            <a:r>
              <a:rPr lang="cs-CZ" sz="2000" dirty="0"/>
              <a:t>absence pravomocného odsouzení pro TČ spáchaný úmyslně, jestliže byl tento trestný čin spáchán v souvislosti s podnikáním, anebo s předmětem podnikání, o který žádá nebo který ohlašuje, pokud se na ni nehledí, jako by nebyla odsouzena</a:t>
            </a:r>
            <a:endParaRPr lang="cs-CZ" sz="2000" dirty="0">
              <a:ea typeface="Times New Roman"/>
            </a:endParaRPr>
          </a:p>
          <a:p>
            <a:pPr lvl="1"/>
            <a:r>
              <a:rPr lang="cs-CZ" sz="2000" dirty="0"/>
              <a:t>případná následná novelizace rozhodného ustanovení </a:t>
            </a:r>
            <a:r>
              <a:rPr lang="cs-CZ" sz="2000" dirty="0" err="1"/>
              <a:t>TrZ</a:t>
            </a:r>
            <a:r>
              <a:rPr lang="cs-CZ" sz="2000" dirty="0"/>
              <a:t> je bez právního významu (ledaže by se v jejím důsledku hledělo na pachatele jako by odsouzen nebyl – srov. NSS 6 A 128/2002)</a:t>
            </a:r>
          </a:p>
        </p:txBody>
      </p:sp>
    </p:spTree>
    <p:extLst>
      <p:ext uri="{BB962C8B-B14F-4D97-AF65-F5344CB8AC3E}">
        <p14:creationId xmlns:p14="http://schemas.microsoft.com/office/powerpoint/2010/main" val="3117465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ED7823-43B7-4A4E-9108-81512BD47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 a instituty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4F318F-6CC7-4E87-AD8F-EA7C85280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/>
              <a:t>Zvláštní podmínky provozování živnosti</a:t>
            </a:r>
          </a:p>
          <a:p>
            <a:r>
              <a:rPr lang="cs-CZ" sz="2400" dirty="0">
                <a:ea typeface="Times New Roman"/>
              </a:rPr>
              <a:t>odborná způsobilost = </a:t>
            </a:r>
            <a:r>
              <a:rPr lang="cs-CZ" sz="2400" dirty="0"/>
              <a:t>způsobilost spočívající v odborných znalostech a dovednostech získaných</a:t>
            </a:r>
          </a:p>
          <a:p>
            <a:pPr lvl="1"/>
            <a:r>
              <a:rPr lang="cs-CZ" sz="2000" dirty="0"/>
              <a:t>absolvovaným vzděláním</a:t>
            </a:r>
          </a:p>
          <a:p>
            <a:pPr lvl="1"/>
            <a:r>
              <a:rPr lang="cs-CZ" sz="2000" dirty="0"/>
              <a:t>praxí v oboru</a:t>
            </a:r>
          </a:p>
          <a:p>
            <a:pPr lvl="1"/>
            <a:r>
              <a:rPr lang="cs-CZ" sz="2000" dirty="0"/>
              <a:t>kombinací obojího, popř.</a:t>
            </a:r>
          </a:p>
          <a:p>
            <a:pPr lvl="1"/>
            <a:r>
              <a:rPr lang="cs-CZ" sz="2000" dirty="0"/>
              <a:t>složením zkoušky</a:t>
            </a:r>
          </a:p>
          <a:p>
            <a:pPr marL="457200" lvl="1" indent="0">
              <a:buNone/>
            </a:pPr>
            <a:r>
              <a:rPr lang="cs-CZ" sz="2000" dirty="0"/>
              <a:t>podrobněji v </a:t>
            </a:r>
            <a:r>
              <a:rPr lang="cs-CZ" sz="2000" dirty="0" err="1"/>
              <a:t>ust</a:t>
            </a:r>
            <a:r>
              <a:rPr lang="cs-CZ" sz="2000" dirty="0"/>
              <a:t>. § 21 a 22 </a:t>
            </a:r>
            <a:r>
              <a:rPr lang="cs-CZ" sz="2000" dirty="0" err="1"/>
              <a:t>ŽivnZ</a:t>
            </a:r>
            <a:r>
              <a:rPr lang="cs-CZ" sz="2000" dirty="0"/>
              <a:t> a v přílohách 2, 3 a 5 </a:t>
            </a:r>
            <a:r>
              <a:rPr lang="cs-CZ" sz="2000" dirty="0" err="1"/>
              <a:t>ŽivnZ</a:t>
            </a:r>
            <a:endParaRPr lang="cs-CZ" sz="2000" dirty="0"/>
          </a:p>
          <a:p>
            <a:r>
              <a:rPr lang="cs-CZ" sz="2400" dirty="0">
                <a:ea typeface="Times New Roman"/>
              </a:rPr>
              <a:t>jiná způsobilost (u některých koncesovaných živností)</a:t>
            </a:r>
          </a:p>
          <a:p>
            <a:pPr lvl="1"/>
            <a:r>
              <a:rPr lang="cs-CZ" sz="2000" dirty="0">
                <a:ea typeface="Times New Roman"/>
              </a:rPr>
              <a:t>dosažení věku nejméně 21 let</a:t>
            </a:r>
          </a:p>
          <a:p>
            <a:pPr lvl="1"/>
            <a:r>
              <a:rPr lang="cs-CZ" sz="2000" dirty="0">
                <a:ea typeface="Times New Roman"/>
              </a:rPr>
              <a:t>dle zvláštních předpisů (např. zákon o silniční dopravě požaduje po podnikateli v silniční motorové dopravě provozované velkými vozidly splnění finanční způsobilosti)</a:t>
            </a:r>
          </a:p>
        </p:txBody>
      </p:sp>
    </p:spTree>
    <p:extLst>
      <p:ext uri="{BB962C8B-B14F-4D97-AF65-F5344CB8AC3E}">
        <p14:creationId xmlns:p14="http://schemas.microsoft.com/office/powerpoint/2010/main" val="10948395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C96336-D899-403B-9EF1-C2C7DF774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 a instituty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BDCD7C-52C3-486D-B23C-1F037DEE7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/>
              <a:t>Odpovědný zástupce</a:t>
            </a:r>
          </a:p>
          <a:p>
            <a:pPr>
              <a:buNone/>
            </a:pPr>
            <a:r>
              <a:rPr lang="cs-CZ" sz="2400" dirty="0"/>
              <a:t>= FO </a:t>
            </a:r>
            <a:r>
              <a:rPr lang="cs-CZ" sz="2400" u="sng" dirty="0"/>
              <a:t>smluvně</a:t>
            </a:r>
            <a:r>
              <a:rPr lang="cs-CZ" sz="2400" dirty="0"/>
              <a:t> ustavená podnikatelem, který chce živnostensky podnikat, aby namísto něj splňovala zvláštní podmínky pro provozování živnosti (musí samozřejmě i obecné)</a:t>
            </a:r>
          </a:p>
          <a:p>
            <a:r>
              <a:rPr lang="cs-CZ" sz="2400" dirty="0"/>
              <a:t>musí být v potřebném rozsahu účasten při provozování živnosti </a:t>
            </a:r>
          </a:p>
          <a:p>
            <a:r>
              <a:rPr lang="cs-CZ" sz="2400" dirty="0"/>
              <a:t>může být ustaven i fakultativně</a:t>
            </a:r>
          </a:p>
          <a:p>
            <a:r>
              <a:rPr lang="cs-CZ" sz="2400" dirty="0"/>
              <a:t>odpovídá za řádný provoz živnosti a za dodržování předpisů vztahujících sek živnostenskému oprávnění,</a:t>
            </a:r>
            <a:br>
              <a:rPr lang="cs-CZ" sz="2400" dirty="0"/>
            </a:br>
            <a:r>
              <a:rPr lang="cs-CZ" sz="2400" dirty="0"/>
              <a:t>podnikatelsky (navenek) však stále odpovídá podnikatel</a:t>
            </a:r>
          </a:p>
          <a:p>
            <a:r>
              <a:rPr lang="cs-CZ" sz="2400" dirty="0"/>
              <a:t>nemůže jí být osoba, které byl uložen zákaz činnosti pro živnost, do jejíž obsahové náplně tato činnost spadá</a:t>
            </a:r>
          </a:p>
        </p:txBody>
      </p:sp>
    </p:spTree>
    <p:extLst>
      <p:ext uri="{BB962C8B-B14F-4D97-AF65-F5344CB8AC3E}">
        <p14:creationId xmlns:p14="http://schemas.microsoft.com/office/powerpoint/2010/main" val="2243245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400800" cy="1143000"/>
          </a:xfrm>
        </p:spPr>
        <p:txBody>
          <a:bodyPr/>
          <a:lstStyle/>
          <a:p>
            <a:pPr algn="l" eaLnBrk="1" hangingPunct="1"/>
            <a:r>
              <a:rPr lang="cs-CZ"/>
              <a:t>Obsah</a:t>
            </a:r>
            <a:endParaRPr lang="fr-CA"/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2286000" y="1600200"/>
            <a:ext cx="6400800" cy="4525963"/>
          </a:xfrm>
        </p:spPr>
        <p:txBody>
          <a:bodyPr/>
          <a:lstStyle/>
          <a:p>
            <a:r>
              <a:rPr lang="cs-CZ" dirty="0"/>
              <a:t>Pojem</a:t>
            </a:r>
          </a:p>
          <a:p>
            <a:r>
              <a:rPr lang="cs-CZ" dirty="0"/>
              <a:t>Ústavní základy</a:t>
            </a:r>
          </a:p>
          <a:p>
            <a:r>
              <a:rPr lang="cs-CZ" dirty="0"/>
              <a:t>Prameny právní úpravy</a:t>
            </a:r>
          </a:p>
          <a:p>
            <a:r>
              <a:rPr lang="cs-CZ" dirty="0"/>
              <a:t>Základní pojmy a instituty</a:t>
            </a:r>
          </a:p>
          <a:p>
            <a:r>
              <a:rPr lang="cs-CZ" dirty="0"/>
              <a:t>Orgány</a:t>
            </a:r>
          </a:p>
          <a:p>
            <a:r>
              <a:rPr lang="cs-CZ" dirty="0"/>
              <a:t>Procesní postupy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Překážky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89039"/>
          </a:xfrm>
        </p:spPr>
        <p:txBody>
          <a:bodyPr/>
          <a:lstStyle/>
          <a:p>
            <a:r>
              <a:rPr lang="cs-CZ" sz="2800" dirty="0"/>
              <a:t>Prohlášení konkurzu</a:t>
            </a:r>
          </a:p>
          <a:p>
            <a:r>
              <a:rPr lang="cs-CZ" sz="2800" dirty="0"/>
              <a:t>3 roky od zamítnutí </a:t>
            </a:r>
            <a:r>
              <a:rPr lang="cs-CZ" sz="2800" dirty="0" err="1"/>
              <a:t>insolvenčního</a:t>
            </a:r>
            <a:r>
              <a:rPr lang="cs-CZ" sz="2800" dirty="0"/>
              <a:t> návrhu proto, že majetek dlužníka nebude postačovat k úhradě nákladů </a:t>
            </a:r>
            <a:r>
              <a:rPr lang="cs-CZ" sz="2800" dirty="0" err="1"/>
              <a:t>insolvenčního</a:t>
            </a:r>
            <a:r>
              <a:rPr lang="cs-CZ" sz="2800" dirty="0"/>
              <a:t> řízení</a:t>
            </a:r>
          </a:p>
          <a:p>
            <a:r>
              <a:rPr lang="cs-CZ" sz="2800" dirty="0"/>
              <a:t>Další omezení související insolvencí … § 8 odst. 3 a 4</a:t>
            </a:r>
          </a:p>
          <a:p>
            <a:r>
              <a:rPr lang="cs-CZ" sz="2800" dirty="0"/>
              <a:t>Uložení zákazu činnosti, která spadá do obsahové náplně živnosti</a:t>
            </a:r>
          </a:p>
        </p:txBody>
      </p:sp>
    </p:spTree>
    <p:extLst>
      <p:ext uri="{BB962C8B-B14F-4D97-AF65-F5344CB8AC3E}">
        <p14:creationId xmlns:p14="http://schemas.microsoft.com/office/powerpoint/2010/main" val="478300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Překážky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112568"/>
          </a:xfrm>
        </p:spPr>
        <p:txBody>
          <a:bodyPr/>
          <a:lstStyle/>
          <a:p>
            <a:pPr>
              <a:buNone/>
            </a:pPr>
            <a:r>
              <a:rPr lang="cs-CZ" sz="2800" b="1" dirty="0"/>
              <a:t>Dále nemůže provozovat</a:t>
            </a:r>
          </a:p>
          <a:p>
            <a:r>
              <a:rPr lang="cs-CZ" sz="2600" dirty="0"/>
              <a:t>(3 roky) FO či PO, které bylo </a:t>
            </a:r>
            <a:r>
              <a:rPr lang="cs-CZ" sz="2600" u="sng" dirty="0"/>
              <a:t>zrušeno živnostenské </a:t>
            </a:r>
            <a:r>
              <a:rPr lang="cs-CZ" sz="2600" dirty="0"/>
              <a:t>(dle § 58 odst. 2 a 3) oprávnění, protože (jako podnikatel)</a:t>
            </a:r>
          </a:p>
          <a:p>
            <a:pPr lvl="1"/>
            <a:r>
              <a:rPr lang="cs-CZ" sz="2600" dirty="0"/>
              <a:t>závažným způsobem porušila nebo porušuje podmínky stanovené rozhodnutím o udělení koncese, </a:t>
            </a:r>
            <a:r>
              <a:rPr lang="cs-CZ" sz="2600" dirty="0" err="1"/>
              <a:t>ŽivnZ</a:t>
            </a:r>
            <a:r>
              <a:rPr lang="cs-CZ" sz="2600" dirty="0"/>
              <a:t> nebo zvláštními právními předpisy</a:t>
            </a:r>
          </a:p>
          <a:p>
            <a:pPr lvl="1"/>
            <a:r>
              <a:rPr lang="cs-CZ" sz="2600" dirty="0"/>
              <a:t>neplní závazky vůči státu v oblasti sociálního zabezpečení</a:t>
            </a:r>
          </a:p>
          <a:p>
            <a:pPr lvl="1"/>
            <a:r>
              <a:rPr lang="cs-CZ" sz="2600" dirty="0"/>
              <a:t>neprovozuje živnost po dobu delší než 4 roky (a nepřerušil)</a:t>
            </a:r>
          </a:p>
          <a:p>
            <a:pPr lvl="1"/>
            <a:r>
              <a:rPr lang="cs-CZ" sz="2600" dirty="0"/>
              <a:t>zahraniční fyzická osoba přestala splňovat podmínku povolení k pobytu v ČR, pakliže je oprávnění na tuto podmínku vázáno</a:t>
            </a:r>
          </a:p>
        </p:txBody>
      </p:sp>
    </p:spTree>
    <p:extLst>
      <p:ext uri="{BB962C8B-B14F-4D97-AF65-F5344CB8AC3E}">
        <p14:creationId xmlns:p14="http://schemas.microsoft.com/office/powerpoint/2010/main" val="13366743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Překážky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112568"/>
          </a:xfrm>
        </p:spPr>
        <p:txBody>
          <a:bodyPr/>
          <a:lstStyle/>
          <a:p>
            <a:pPr>
              <a:buNone/>
            </a:pPr>
            <a:r>
              <a:rPr lang="cs-CZ" sz="2800" b="1" dirty="0"/>
              <a:t>Dále nemůže provozovat </a:t>
            </a:r>
            <a:r>
              <a:rPr lang="cs-CZ" sz="2800" dirty="0"/>
              <a:t>(3 roky)</a:t>
            </a:r>
          </a:p>
          <a:p>
            <a:r>
              <a:rPr lang="cs-CZ" sz="2800" dirty="0"/>
              <a:t>PO, členem jejíhož statutárního orgánu je FO nebo PO, které bylo z uvedených důvodů zrušeno živnostenské oprávnění (ledaže prokážou vynaložení veškerého úsilí)</a:t>
            </a:r>
          </a:p>
          <a:p>
            <a:r>
              <a:rPr lang="cs-CZ" sz="2800" dirty="0"/>
              <a:t>PO, členem jejíhož statutárního orgánu je FO nebo PO, která byla členem statutárního orgánu v době, kdy nastaly nebo trvaly skutečnosti, které vedly ke zrušení živnostenského oprávnění z uvedených důvodů</a:t>
            </a:r>
          </a:p>
        </p:txBody>
      </p:sp>
    </p:spTree>
    <p:extLst>
      <p:ext uri="{BB962C8B-B14F-4D97-AF65-F5344CB8AC3E}">
        <p14:creationId xmlns:p14="http://schemas.microsoft.com/office/powerpoint/2010/main" val="17241530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A51C2E-D06D-4D52-B890-FF59A68C2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Oprávnění podnikatele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8AF133-4F14-47E2-A481-5CC448459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vykonávat živnostenské podnikání</a:t>
            </a:r>
          </a:p>
          <a:p>
            <a:r>
              <a:rPr lang="cs-CZ" dirty="0"/>
              <a:t>rozsah vyplývá z konkrétní živnosti, resp. jejich součtu</a:t>
            </a:r>
          </a:p>
          <a:p>
            <a:r>
              <a:rPr lang="cs-CZ" dirty="0"/>
              <a:t>a z § 34 až 44 </a:t>
            </a:r>
            <a:r>
              <a:rPr lang="cs-CZ" dirty="0" err="1"/>
              <a:t>ŽivnZ</a:t>
            </a:r>
            <a:r>
              <a:rPr lang="cs-CZ" dirty="0"/>
              <a:t> v návaznosti na předmět podnikatelské činnosti (výrobní činnosti, obchodní, služby)</a:t>
            </a:r>
          </a:p>
        </p:txBody>
      </p:sp>
    </p:spTree>
    <p:extLst>
      <p:ext uri="{BB962C8B-B14F-4D97-AF65-F5344CB8AC3E}">
        <p14:creationId xmlns:p14="http://schemas.microsoft.com/office/powerpoint/2010/main" val="30569862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854889-5AF5-4604-B4DC-81F5040DF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Oprávnění podnikatele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15B378-EA7E-431C-8A05-09A5B00C8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dirty="0"/>
              <a:t>u obchodní činnosti </a:t>
            </a:r>
            <a:r>
              <a:rPr lang="cs-CZ" sz="2000" dirty="0"/>
              <a:t>(zůstane-li zachována povaha živnosti a je-li k tomu vyžadována koncese, tak jen pokud ji k tomu má) také</a:t>
            </a:r>
          </a:p>
          <a:p>
            <a:r>
              <a:rPr lang="cs-CZ" sz="2000" dirty="0"/>
              <a:t>pronajímat zboží</a:t>
            </a:r>
          </a:p>
          <a:p>
            <a:r>
              <a:rPr lang="cs-CZ" sz="2000" dirty="0"/>
              <a:t>zprostředkovávat koupi a prodej zboží v jednotlivých případech</a:t>
            </a:r>
          </a:p>
          <a:p>
            <a:r>
              <a:rPr lang="cs-CZ" sz="2000" dirty="0"/>
              <a:t>provádět na zboží drobné změny, jimiž zboží přizpůsobuje potřebám kupujícího na jeho žádost</a:t>
            </a:r>
          </a:p>
          <a:p>
            <a:r>
              <a:rPr lang="cs-CZ" sz="2000" dirty="0"/>
              <a:t>provádět montáž zboží dodaného zákazníkovi, pokud může být provedena jednoduchými operacemi bez zvláštních odborných znalostí</a:t>
            </a:r>
          </a:p>
          <a:p>
            <a:r>
              <a:rPr lang="cs-CZ" sz="2000" dirty="0"/>
              <a:t>provádět výměnu vadných součástí u dodaného zboží, pokud může být provedena jednoduchým způsobem bez zvláštních odborných znalostí</a:t>
            </a:r>
          </a:p>
          <a:p>
            <a:r>
              <a:rPr lang="cs-CZ" sz="2000" dirty="0"/>
              <a:t>provádět servis dodaného zboží (při použití odborně způsobilých osob)</a:t>
            </a:r>
          </a:p>
          <a:p>
            <a:r>
              <a:rPr lang="cs-CZ" sz="2000" dirty="0"/>
              <a:t>přijímat objednávky na zhotovení, zpracování nebo úpravy zboží, k jehož prodeji je oprávněn, a dát tyto práce provést oprávněným výrobcem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016890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854889-5AF5-4604-B4DC-81F5040DF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Oprávnění podnikatele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15B378-EA7E-431C-8A05-09A5B00C8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dirty="0"/>
              <a:t>u výrobní činnosti </a:t>
            </a:r>
            <a:r>
              <a:rPr lang="cs-CZ" sz="2000" dirty="0"/>
              <a:t>(zůstane-li zachována povaha živnosti)</a:t>
            </a:r>
          </a:p>
          <a:p>
            <a:r>
              <a:rPr lang="cs-CZ" sz="2000" dirty="0"/>
              <a:t>výrobky vyrábět a dále prodávat a opravovat</a:t>
            </a:r>
          </a:p>
          <a:p>
            <a:pPr marL="0" indent="0">
              <a:buNone/>
            </a:pPr>
            <a:r>
              <a:rPr lang="cs-CZ" sz="2000" b="1" dirty="0"/>
              <a:t>u výrobní činnosti </a:t>
            </a:r>
            <a:r>
              <a:rPr lang="cs-CZ" sz="2000" dirty="0"/>
              <a:t>a dále u podnikatele, který provozuje živnost, při níž poskytuje </a:t>
            </a:r>
            <a:r>
              <a:rPr lang="cs-CZ" sz="2000" b="1" dirty="0"/>
              <a:t>opravy nebo údržbu věcí, přepravu osob nebo věcí, ubytování, hostinskou činnost, zastavárenskou činnost a jiné práce a výkony k uspokojování dalších potřeb</a:t>
            </a:r>
            <a:r>
              <a:rPr lang="cs-CZ" sz="2000" dirty="0"/>
              <a:t> (zůstane-li zachována povaha živnosti)</a:t>
            </a:r>
          </a:p>
          <a:p>
            <a:r>
              <a:rPr lang="cs-CZ" sz="2000" dirty="0"/>
              <a:t>nakupovat za účelem dalšího prodeje a prodávat výrobky i jiných výrobců (zůstane zachována povaha výrobní živnosti) a příslušenství, pokud jsou stejného druhu jako výrobky vlastní výroby, nebo v jednotlivých případech zprostředkovávat prodej cizích výrobků a příslušenství</a:t>
            </a:r>
          </a:p>
          <a:p>
            <a:r>
              <a:rPr lang="cs-CZ" sz="2000" dirty="0"/>
              <a:t>vyrábět a potiskovat obaly, etikety a jiné pomocné prostředky umožňující prodej výrobků, které vyrábí</a:t>
            </a:r>
          </a:p>
          <a:p>
            <a:r>
              <a:rPr lang="cs-CZ" sz="2000" dirty="0"/>
              <a:t>pronajímat výrobky vlastní výroby i výrobky jiných výrobců stejného druhu (zůstane zachována povaha výrobní živnosti), jakož i příslušenství</a:t>
            </a:r>
          </a:p>
          <a:p>
            <a:r>
              <a:rPr lang="cs-CZ" sz="2000" dirty="0"/>
              <a:t>provádět montáž, seřízení a údržbu výrobků</a:t>
            </a:r>
          </a:p>
        </p:txBody>
      </p:sp>
    </p:spTree>
    <p:extLst>
      <p:ext uri="{BB962C8B-B14F-4D97-AF65-F5344CB8AC3E}">
        <p14:creationId xmlns:p14="http://schemas.microsoft.com/office/powerpoint/2010/main" val="7372987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F66BAB-D6C2-4593-8BA8-6D382B8C4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Oprávnění podnikatele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5542115-4374-4985-A553-491E22A15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/>
              <a:t>podnikatel oprávněný k přepravě osob a zboží </a:t>
            </a:r>
          </a:p>
          <a:p>
            <a:r>
              <a:rPr lang="cs-CZ" sz="2400" dirty="0"/>
              <a:t>činnosti související se zajištěním bezpečnosti a pohodlí cestujících, překládat, skladovat a balit zásilky, provozovat úschovu a poskytovat pohostinství v dopravních prostředcích</a:t>
            </a:r>
          </a:p>
        </p:txBody>
      </p:sp>
    </p:spTree>
    <p:extLst>
      <p:ext uri="{BB962C8B-B14F-4D97-AF65-F5344CB8AC3E}">
        <p14:creationId xmlns:p14="http://schemas.microsoft.com/office/powerpoint/2010/main" val="2326182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680163-0A23-4E95-9AD1-8E1689238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podnikatele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368228-FC94-409F-8785-255910736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17638"/>
            <a:ext cx="8712968" cy="4708525"/>
          </a:xfrm>
        </p:spPr>
        <p:txBody>
          <a:bodyPr/>
          <a:lstStyle/>
          <a:p>
            <a:r>
              <a:rPr lang="cs-CZ" sz="2400" dirty="0"/>
              <a:t>vůči veřejné správě na úseku živnostenské podnikání</a:t>
            </a:r>
          </a:p>
          <a:p>
            <a:r>
              <a:rPr lang="cs-CZ" sz="2400" dirty="0"/>
              <a:t>vůči třetím osobám (zákazníkům)</a:t>
            </a:r>
          </a:p>
          <a:p>
            <a:r>
              <a:rPr lang="cs-CZ" sz="2400" dirty="0"/>
              <a:t>jiné veřejnoprávní povinnosti (daňové, v oblasti sociálního zabezpečení, veřejného zdravotního pojištění, ochrany spotřebitele…)</a:t>
            </a:r>
          </a:p>
        </p:txBody>
      </p:sp>
    </p:spTree>
    <p:extLst>
      <p:ext uri="{BB962C8B-B14F-4D97-AF65-F5344CB8AC3E}">
        <p14:creationId xmlns:p14="http://schemas.microsoft.com/office/powerpoint/2010/main" val="7548549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680163-0A23-4E95-9AD1-8E1689238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podnikatele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368228-FC94-409F-8785-255910736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17638"/>
            <a:ext cx="8712968" cy="4708525"/>
          </a:xfrm>
        </p:spPr>
        <p:txBody>
          <a:bodyPr/>
          <a:lstStyle/>
          <a:p>
            <a:r>
              <a:rPr lang="cs-CZ" sz="2200" dirty="0"/>
              <a:t>viditelně označit sídlo a prokázat užívací titul (liší-li se od bydliště)</a:t>
            </a:r>
          </a:p>
          <a:p>
            <a:r>
              <a:rPr lang="cs-CZ" sz="2200" dirty="0"/>
              <a:t>podnikatel a osoby provozující činnost, která je předmětem živnosti, jsou povinni se prokázat zaměstnancům ŽÚ</a:t>
            </a:r>
          </a:p>
          <a:p>
            <a:r>
              <a:rPr lang="cs-CZ" sz="2200" dirty="0"/>
              <a:t>zajistit v potřebném rozsahu účast odpovědného zástupce při provozování živnosti (podniká-li jeho prostřednictvím)</a:t>
            </a:r>
          </a:p>
          <a:p>
            <a:r>
              <a:rPr lang="cs-CZ" sz="2200" dirty="0"/>
              <a:t>prokázat kontrolnímu orgánu na jeho žádost a v jím stanovené lhůtě způsob nabytí prodávaného zboží nebo materiálu používaného k poskytování služeb</a:t>
            </a:r>
          </a:p>
          <a:p>
            <a:r>
              <a:rPr lang="cs-CZ" sz="2200" dirty="0"/>
              <a:t>na žádost ŽÚ sdělit, zda živnost provozuje, a doložit doklady prokazující provozování živnosti</a:t>
            </a:r>
          </a:p>
          <a:p>
            <a:r>
              <a:rPr lang="cs-CZ" sz="2200" dirty="0"/>
              <a:t>oznámit pokračování v činnosti, která je předmětem živnosti (před uplynutím doby přerušení)</a:t>
            </a:r>
          </a:p>
          <a:p>
            <a:r>
              <a:rPr lang="cs-CZ" sz="2200" dirty="0"/>
              <a:t>identifikovat některé osoby, od nichž vykupuje nebo přijímá do zástavy použité zboží bez dokladu o koupi (a též zboží)</a:t>
            </a:r>
          </a:p>
        </p:txBody>
      </p:sp>
    </p:spTree>
    <p:extLst>
      <p:ext uri="{BB962C8B-B14F-4D97-AF65-F5344CB8AC3E}">
        <p14:creationId xmlns:p14="http://schemas.microsoft.com/office/powerpoint/2010/main" val="11647139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89C2CD-FEE1-4611-B45B-1E9B2ADD0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podnikatele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FC0AA9-8F5E-4431-A469-F4DFDCB76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5698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/>
              <a:t>vztahující se k </a:t>
            </a:r>
            <a:r>
              <a:rPr lang="cs-CZ" sz="2400" b="1" dirty="0"/>
              <a:t>provozovně</a:t>
            </a:r>
            <a:r>
              <a:rPr lang="cs-CZ" sz="2400" dirty="0"/>
              <a:t> = prostor, v němž je živnost provozována (i automat nebo obdobné zařízení sloužící k prodeji zboží nebo poskytování služeb a mobilní provozovna) zejména</a:t>
            </a:r>
          </a:p>
          <a:p>
            <a:r>
              <a:rPr lang="cs-CZ" sz="2400" dirty="0"/>
              <a:t>na žádost ŽÚ prokázat právní důvod pro užívání provozovny, popř. oprávněnost umístění mobilní provozovny</a:t>
            </a:r>
          </a:p>
          <a:p>
            <a:r>
              <a:rPr lang="cs-CZ" sz="2400" dirty="0"/>
              <a:t>zahájení a ukončení provozování živnosti v provozovně oznámit ŽÚ předem (není-li to uvedeno při vzniku oprávnění)</a:t>
            </a:r>
          </a:p>
          <a:p>
            <a:r>
              <a:rPr lang="cs-CZ" sz="2400" dirty="0"/>
              <a:t>zajistit způsobilost pro provozování živnosti dle zvl. předpisů</a:t>
            </a:r>
          </a:p>
          <a:p>
            <a:r>
              <a:rPr lang="cs-CZ" sz="2400" dirty="0"/>
              <a:t>ustanovit osobu odpovědnou za činnost provozovny</a:t>
            </a:r>
          </a:p>
          <a:p>
            <a:r>
              <a:rPr lang="cs-CZ" sz="2400" dirty="0"/>
              <a:t>řádně provozovnu označit (§ 17 odst. 7 a 8 </a:t>
            </a:r>
            <a:r>
              <a:rPr lang="cs-CZ" sz="2400" dirty="0" err="1"/>
              <a:t>ŽivnZ</a:t>
            </a:r>
            <a:r>
              <a:rPr lang="cs-CZ" sz="2400" dirty="0"/>
              <a:t>)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/>
              <a:t>živnost může být provozována </a:t>
            </a:r>
            <a:r>
              <a:rPr lang="cs-CZ" sz="2400" b="1" dirty="0"/>
              <a:t>ve více provozovnách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00657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Živnostenská správa</a:t>
            </a:r>
            <a:endParaRPr lang="fr-CA"/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525963"/>
          </a:xfrm>
        </p:spPr>
        <p:txBody>
          <a:bodyPr/>
          <a:lstStyle/>
          <a:p>
            <a:pPr eaLnBrk="1" hangingPunct="1">
              <a:buNone/>
            </a:pPr>
            <a:r>
              <a:rPr lang="cs-CZ" sz="2400" dirty="0"/>
              <a:t>= správa na úseku živnostenského podnikání</a:t>
            </a:r>
          </a:p>
          <a:p>
            <a:pPr eaLnBrk="1" hangingPunct="1">
              <a:buNone/>
            </a:pPr>
            <a:endParaRPr lang="cs-CZ" sz="2400" dirty="0"/>
          </a:p>
          <a:p>
            <a:pPr>
              <a:buNone/>
            </a:pPr>
            <a:r>
              <a:rPr lang="cs-CZ" sz="2400" b="1" dirty="0"/>
              <a:t>Podnikání</a:t>
            </a:r>
            <a:r>
              <a:rPr lang="cs-CZ" sz="2400" dirty="0"/>
              <a:t> je vymezeno v soukromém právu</a:t>
            </a:r>
          </a:p>
          <a:p>
            <a:r>
              <a:rPr lang="cs-CZ" sz="2400" dirty="0"/>
              <a:t>dříve § 2(1) </a:t>
            </a:r>
            <a:r>
              <a:rPr lang="cs-CZ" sz="2400" dirty="0" err="1"/>
              <a:t>ObchZ</a:t>
            </a:r>
            <a:r>
              <a:rPr lang="cs-CZ" sz="2400" dirty="0"/>
              <a:t> (podnikání) </a:t>
            </a:r>
          </a:p>
          <a:p>
            <a:r>
              <a:rPr lang="cs-CZ" sz="2400" dirty="0"/>
              <a:t>nyní § 420(1) NOZ (nepřímo prostřednictvím </a:t>
            </a:r>
            <a:r>
              <a:rPr lang="cs-CZ" sz="2400" b="1" u="sng" dirty="0"/>
              <a:t>podnikatele</a:t>
            </a:r>
            <a:r>
              <a:rPr lang="cs-CZ" sz="2400" dirty="0"/>
              <a:t>): </a:t>
            </a:r>
            <a:br>
              <a:rPr lang="cs-CZ" sz="2400" dirty="0"/>
            </a:br>
            <a:r>
              <a:rPr lang="cs-CZ" sz="2400" dirty="0"/>
              <a:t>„</a:t>
            </a:r>
            <a:r>
              <a:rPr lang="cs-CZ" sz="2400" i="1" dirty="0"/>
              <a:t> Kdo samostatně vykonává na vlastní účet a odpovědnost výdělečnou činnost živnostenským nebo obdobným způsobem se záměrem činit tak soustavně za účelem dosažení zisku, je považován se zřetelem k této činnosti za </a:t>
            </a:r>
            <a:r>
              <a:rPr lang="cs-CZ" sz="2400" b="1" i="1" dirty="0"/>
              <a:t>podnikatele</a:t>
            </a:r>
            <a:r>
              <a:rPr lang="cs-CZ" sz="2400" i="1" dirty="0"/>
              <a:t>.“</a:t>
            </a:r>
          </a:p>
          <a:p>
            <a:pPr marL="342900" lvl="2" indent="-342900">
              <a:buNone/>
            </a:pPr>
            <a:r>
              <a:rPr lang="cs-CZ" altLang="cs-CZ" dirty="0"/>
              <a:t>Obdobně vymezena </a:t>
            </a:r>
            <a:r>
              <a:rPr lang="cs-CZ" altLang="cs-CZ" b="1" dirty="0"/>
              <a:t>živnost </a:t>
            </a:r>
            <a:r>
              <a:rPr lang="cs-CZ" altLang="cs-CZ" dirty="0"/>
              <a:t>v § 2 živnostenského zákona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680163-0A23-4E95-9AD1-8E1689238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podnikatele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368228-FC94-409F-8785-255910736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zajistit, že jeho zaměstnanci prokázali splnění podmínky bezúhonnosti (pokud to Z požaduje)</a:t>
            </a:r>
          </a:p>
          <a:p>
            <a:r>
              <a:rPr lang="cs-CZ" sz="2400" dirty="0"/>
              <a:t>zajistit v provozovně určené pro prodej nebo služby česky nebo slovensky mluvící osobu</a:t>
            </a:r>
          </a:p>
          <a:p>
            <a:r>
              <a:rPr lang="cs-CZ" sz="2400" dirty="0"/>
              <a:t>nejpozději ke dni ukončení činnosti v provozovně oznámit živnostenskému úřadu, na jaké adrese lze vypořádat jeho případné závazky</a:t>
            </a:r>
          </a:p>
          <a:p>
            <a:r>
              <a:rPr lang="cs-CZ" sz="2400" dirty="0"/>
              <a:t>zajistit, aby jeho zaměstnanci splňují způsobilost pro výkon povolání stanovenou zvláštními právními předpisy, znalost bezpečnostních předpisů a předpisů upravujících ochranu veřejného zdraví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0254395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Přístupové režimy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930411"/>
              </p:ext>
            </p:extLst>
          </p:nvPr>
        </p:nvGraphicFramePr>
        <p:xfrm>
          <a:off x="395536" y="1340768"/>
          <a:ext cx="8424936" cy="4639443"/>
        </p:xfrm>
        <a:graphic>
          <a:graphicData uri="http://schemas.openxmlformats.org/drawingml/2006/table">
            <a:tbl>
              <a:tblPr/>
              <a:tblGrid>
                <a:gridCol w="4968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896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FFFFFF"/>
                          </a:solidFill>
                          <a:latin typeface="+mn-lt"/>
                          <a:ea typeface="Calibri"/>
                        </a:rPr>
                        <a:t>Dle způsobu vzniku</a:t>
                      </a:r>
                      <a:endParaRPr lang="cs-CZ" sz="240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FFFFFF"/>
                          </a:solidFill>
                          <a:latin typeface="+mn-lt"/>
                          <a:ea typeface="Calibri"/>
                        </a:rPr>
                        <a:t>Dle požadavků</a:t>
                      </a:r>
                      <a:endParaRPr lang="cs-CZ" sz="240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6141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2400" b="1" dirty="0">
                          <a:latin typeface="+mn-lt"/>
                          <a:ea typeface="Times New Roman"/>
                        </a:rPr>
                        <a:t>Ohlašovací živnosti </a:t>
                      </a: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b="0" dirty="0">
                          <a:latin typeface="+mn-lt"/>
                          <a:ea typeface="Times New Roman"/>
                        </a:rPr>
                        <a:t>Vznikají na základě akceptovaného</a:t>
                      </a:r>
                      <a:r>
                        <a:rPr lang="cs-CZ" sz="2400" b="0" baseline="0" dirty="0">
                          <a:latin typeface="+mn-lt"/>
                          <a:ea typeface="Times New Roman"/>
                        </a:rPr>
                        <a:t> aktu ohlášení živnosti</a:t>
                      </a:r>
                      <a:endParaRPr lang="cs-CZ" sz="2400" b="0" dirty="0">
                        <a:latin typeface="+mn-lt"/>
                        <a:ea typeface="Times New Roman"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cs-CZ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dirty="0">
                          <a:latin typeface="+mn-lt"/>
                          <a:ea typeface="Times New Roman"/>
                        </a:rPr>
                        <a:t>Volná</a:t>
                      </a: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dirty="0">
                          <a:latin typeface="+mn-lt"/>
                          <a:ea typeface="Times New Roman"/>
                        </a:rPr>
                        <a:t>Řemeslné</a:t>
                      </a: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dirty="0">
                          <a:latin typeface="+mn-lt"/>
                          <a:ea typeface="Times New Roman"/>
                        </a:rPr>
                        <a:t>Vázané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256">
                <a:tc gridSpan="2"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2400" b="1" dirty="0">
                          <a:latin typeface="+mn-lt"/>
                          <a:ea typeface="Times New Roman"/>
                        </a:rPr>
                        <a:t>Koncesované živnosti</a:t>
                      </a: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b="0" dirty="0">
                          <a:latin typeface="+mn-lt"/>
                          <a:ea typeface="Times New Roman"/>
                        </a:rPr>
                        <a:t>Vznikají na základě konstitutivního rozhodnutí příslušného ŽÚ o udělení koncese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Ohlašovací živnosti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800" dirty="0">
                <a:ea typeface="Times New Roman"/>
              </a:rPr>
              <a:t>Vznikají </a:t>
            </a:r>
            <a:r>
              <a:rPr lang="cs-CZ" sz="2800" b="1" dirty="0">
                <a:ea typeface="Times New Roman"/>
              </a:rPr>
              <a:t>ohlášením</a:t>
            </a:r>
          </a:p>
          <a:p>
            <a:pPr lvl="1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400" dirty="0">
                <a:ea typeface="Times New Roman"/>
              </a:rPr>
              <a:t>Jednostranný úkon ohlašovatele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800" dirty="0">
                <a:ea typeface="Times New Roman"/>
              </a:rPr>
              <a:t>Po splnění určitých podmínek jsou </a:t>
            </a:r>
            <a:r>
              <a:rPr lang="cs-CZ" sz="2800" b="1" dirty="0">
                <a:ea typeface="Times New Roman"/>
              </a:rPr>
              <a:t>nárokové</a:t>
            </a:r>
          </a:p>
          <a:p>
            <a:pPr lvl="1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400" dirty="0">
                <a:ea typeface="Times New Roman"/>
              </a:rPr>
              <a:t>Obecné podmínky (plná svéprávnost, bezúhonnost)</a:t>
            </a:r>
          </a:p>
          <a:p>
            <a:pPr lvl="1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400" dirty="0">
                <a:ea typeface="Times New Roman"/>
              </a:rPr>
              <a:t>Zvláštní podmínky (</a:t>
            </a:r>
            <a:r>
              <a:rPr lang="cs-CZ" sz="2400" dirty="0"/>
              <a:t>odborná nebo jiná způsobilost, pokud ji </a:t>
            </a:r>
            <a:r>
              <a:rPr lang="cs-CZ" sz="2400" dirty="0" err="1"/>
              <a:t>ZoŽP</a:t>
            </a:r>
            <a:r>
              <a:rPr lang="cs-CZ" sz="2400" dirty="0"/>
              <a:t> nebo zvláštní předpisy vyžadují)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Ohlašovací živnosti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4525963"/>
          </a:xfrm>
        </p:spPr>
        <p:txBody>
          <a:bodyPr/>
          <a:lstStyle/>
          <a:p>
            <a:pPr lvl="0" algn="just">
              <a:spcAft>
                <a:spcPts val="0"/>
              </a:spcAft>
              <a:buFont typeface="Symbol"/>
              <a:buChar char=""/>
            </a:pPr>
            <a:r>
              <a:rPr lang="cs-CZ" sz="2800" dirty="0">
                <a:ea typeface="Times New Roman"/>
              </a:rPr>
              <a:t>Volná</a:t>
            </a:r>
          </a:p>
          <a:p>
            <a:pPr lvl="1" algn="just">
              <a:spcAft>
                <a:spcPts val="0"/>
              </a:spcAft>
              <a:buFont typeface="Symbol"/>
              <a:buChar char=""/>
            </a:pPr>
            <a:r>
              <a:rPr lang="cs-CZ" sz="2400" dirty="0">
                <a:ea typeface="Times New Roman"/>
              </a:rPr>
              <a:t>Netřeba prokázání odborné ani jiné způsobilosti</a:t>
            </a:r>
          </a:p>
          <a:p>
            <a:pPr lvl="0" algn="just">
              <a:spcAft>
                <a:spcPts val="0"/>
              </a:spcAft>
              <a:buFont typeface="Symbol"/>
              <a:buChar char=""/>
            </a:pPr>
            <a:r>
              <a:rPr lang="cs-CZ" sz="2800" dirty="0">
                <a:ea typeface="Times New Roman"/>
              </a:rPr>
              <a:t>Řemeslné</a:t>
            </a:r>
          </a:p>
          <a:p>
            <a:pPr marL="800100" lvl="1" indent="-342900" algn="just">
              <a:spcAft>
                <a:spcPts val="0"/>
              </a:spcAft>
              <a:buFont typeface="Symbol"/>
              <a:buChar char=""/>
            </a:pPr>
            <a:r>
              <a:rPr lang="cs-CZ" sz="2400" dirty="0">
                <a:ea typeface="Times New Roman"/>
              </a:rPr>
              <a:t>Potřebné prokázání odborné způsobilosti, zpravidla vyučením v oboru spojeným se získáním tříleté praxe v oboru</a:t>
            </a:r>
          </a:p>
          <a:p>
            <a:pPr lvl="0" algn="just">
              <a:spcAft>
                <a:spcPts val="0"/>
              </a:spcAft>
              <a:buFont typeface="Symbol"/>
              <a:buChar char=""/>
            </a:pPr>
            <a:r>
              <a:rPr lang="cs-CZ" sz="2800" dirty="0">
                <a:ea typeface="Times New Roman"/>
              </a:rPr>
              <a:t>Vázané</a:t>
            </a:r>
          </a:p>
          <a:p>
            <a:pPr marL="800100" lvl="1" indent="-342900" algn="just">
              <a:spcAft>
                <a:spcPts val="0"/>
              </a:spcAft>
              <a:buFont typeface="Symbol"/>
              <a:buChar char=""/>
            </a:pPr>
            <a:r>
              <a:rPr lang="cs-CZ" sz="2400" dirty="0">
                <a:ea typeface="Times New Roman"/>
              </a:rPr>
              <a:t>Potřebné prokázání složitějších kvalifikačních předpokladů, zpravidla zvláštního oprávnění či osvědčení , </a:t>
            </a:r>
            <a:r>
              <a:rPr lang="cs-CZ" sz="2400" dirty="0" err="1">
                <a:ea typeface="Times New Roman"/>
              </a:rPr>
              <a:t>event</a:t>
            </a:r>
            <a:r>
              <a:rPr lang="cs-CZ" sz="2400" dirty="0">
                <a:ea typeface="Times New Roman"/>
              </a:rPr>
              <a:t>. SŠ či VŠ vzdělání, popř. rekvalifikaci s praxí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Živnost volná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256584"/>
          </a:xfrm>
        </p:spPr>
        <p:txBody>
          <a:bodyPr numCol="1"/>
          <a:lstStyle/>
          <a:p>
            <a:pPr marL="0" indent="0">
              <a:buNone/>
            </a:pPr>
            <a:r>
              <a:rPr lang="cs-CZ" sz="2400" dirty="0"/>
              <a:t>Předmět podnikání </a:t>
            </a:r>
            <a:r>
              <a:rPr lang="cs-CZ" sz="2400" b="1" dirty="0"/>
              <a:t>Výroba, obchod a služby neuvedené v přílohách 1 až 3 živnostenského zákona</a:t>
            </a:r>
            <a:r>
              <a:rPr lang="cs-CZ" sz="2000" dirty="0"/>
              <a:t>, např.</a:t>
            </a:r>
          </a:p>
          <a:p>
            <a:pPr marL="0" indent="0">
              <a:buNone/>
            </a:pPr>
            <a:r>
              <a:rPr lang="cs-CZ" sz="2000" dirty="0"/>
              <a:t>8. Pěstitelské pálení</a:t>
            </a:r>
          </a:p>
          <a:p>
            <a:pPr marL="0" indent="0">
              <a:buNone/>
            </a:pPr>
            <a:r>
              <a:rPr lang="cs-CZ" sz="2000" dirty="0"/>
              <a:t>47. Zprostředkování obchodu a služeb</a:t>
            </a:r>
          </a:p>
          <a:p>
            <a:pPr marL="0" indent="0">
              <a:buNone/>
            </a:pPr>
            <a:r>
              <a:rPr lang="cs-CZ" sz="2000" dirty="0"/>
              <a:t>55. Ubytovací služby</a:t>
            </a:r>
          </a:p>
          <a:p>
            <a:pPr marL="0" indent="0">
              <a:buNone/>
            </a:pPr>
            <a:r>
              <a:rPr lang="cs-CZ" sz="2000" dirty="0"/>
              <a:t>68. Fotografické služby</a:t>
            </a:r>
          </a:p>
          <a:p>
            <a:pPr marL="0" indent="0">
              <a:buNone/>
            </a:pPr>
            <a:r>
              <a:rPr lang="cs-CZ" sz="2000" dirty="0"/>
              <a:t>69. Překladatelská a tlumočnická činnost</a:t>
            </a:r>
          </a:p>
          <a:p>
            <a:pPr marL="0" indent="0">
              <a:buNone/>
            </a:pPr>
            <a:r>
              <a:rPr lang="cs-CZ" sz="2000" dirty="0"/>
              <a:t>73. Provozování kulturních, kulturně-vzdělávacích a zábavních zařízení, pořádání kulturních produkcí, zábav, výstav, veletrhů, přehlídek, prodejních a obdobných akcí</a:t>
            </a:r>
          </a:p>
          <a:p>
            <a:pPr marL="0" indent="0">
              <a:buNone/>
            </a:pPr>
            <a:r>
              <a:rPr lang="cs-CZ" sz="2000" dirty="0"/>
              <a:t>74. Provozování tělovýchovných a sportovních zařízení a organizování sportovní činnosti</a:t>
            </a:r>
          </a:p>
          <a:p>
            <a:pPr marL="0" indent="0">
              <a:buNone/>
            </a:pPr>
            <a:r>
              <a:rPr lang="cs-CZ" sz="2000" dirty="0"/>
              <a:t>80. Výroba, obchod a služby jinde nezařazené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80928"/>
            <a:ext cx="8229600" cy="1143000"/>
          </a:xfrm>
        </p:spPr>
        <p:txBody>
          <a:bodyPr/>
          <a:lstStyle/>
          <a:p>
            <a:r>
              <a:rPr lang="cs-CZ" dirty="0">
                <a:latin typeface="+mn-lt"/>
              </a:rPr>
              <a:t>Výroba,   obchod   a   služby jinde nezařazené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/>
          <a:lstStyle/>
          <a:p>
            <a:pPr>
              <a:buNone/>
            </a:pPr>
            <a:r>
              <a:rPr lang="cs-CZ" sz="2400" dirty="0"/>
              <a:t>Výroba    ovocných   destilátů   pro   pěstitele   ovoce   v   pěstitelských pálenicích.</a:t>
            </a:r>
          </a:p>
        </p:txBody>
      </p:sp>
      <p:sp>
        <p:nvSpPr>
          <p:cNvPr id="4" name="Obdélník 3"/>
          <p:cNvSpPr/>
          <p:nvPr/>
        </p:nvSpPr>
        <p:spPr>
          <a:xfrm>
            <a:off x="539552" y="4221088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400" dirty="0">
                <a:latin typeface="+mn-lt"/>
              </a:rPr>
              <a:t>Výroba,    obchod    a   služby   v   oblastech,   které   nejsou předmětem jinde   nezařazené   živností    koncesovaných,   vázaných   a   řemeslných,   ani    nespadají    pod  jinou      činnost      uvedenou     v     příloze     č.      4      k      zákonu  č.    455/1991    Sb.,   o   živnostenském   podnikání   (živnostenský    zákon), ve   znění   pozdějších   předpisů.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Pěstitelské pálení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Živnosti   řemeslné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112568"/>
          </a:xfrm>
        </p:spPr>
        <p:txBody>
          <a:bodyPr numCol="3"/>
          <a:lstStyle/>
          <a:p>
            <a:pPr marL="95250" indent="-95250">
              <a:buNone/>
            </a:pPr>
            <a:r>
              <a:rPr lang="cs-CZ" sz="1600" dirty="0"/>
              <a:t>Řeznictví   a   uzenářství </a:t>
            </a:r>
          </a:p>
          <a:p>
            <a:pPr marL="95250" indent="-95250">
              <a:buNone/>
            </a:pPr>
            <a:r>
              <a:rPr lang="cs-CZ" sz="1600" dirty="0"/>
              <a:t>Mlékárenství </a:t>
            </a:r>
          </a:p>
          <a:p>
            <a:pPr marL="95250" indent="-95250">
              <a:buNone/>
            </a:pPr>
            <a:r>
              <a:rPr lang="cs-CZ" sz="1600" dirty="0"/>
              <a:t>Mlynářství</a:t>
            </a:r>
          </a:p>
          <a:p>
            <a:pPr marL="95250" indent="-95250">
              <a:buNone/>
            </a:pPr>
            <a:r>
              <a:rPr lang="cs-CZ" sz="1600" dirty="0"/>
              <a:t>Pekařství,   cukrářství</a:t>
            </a:r>
          </a:p>
          <a:p>
            <a:pPr marL="95250" indent="-95250">
              <a:buNone/>
            </a:pPr>
            <a:r>
              <a:rPr lang="cs-CZ" sz="1600" dirty="0"/>
              <a:t>Pivovarnictví   a   sladovnictví </a:t>
            </a:r>
          </a:p>
          <a:p>
            <a:pPr marL="95250" indent="-95250">
              <a:buNone/>
            </a:pPr>
            <a:r>
              <a:rPr lang="cs-CZ" sz="1600" dirty="0"/>
              <a:t>Zpracování   kůží   a   kožešin </a:t>
            </a:r>
          </a:p>
          <a:p>
            <a:pPr marL="95250" indent="-95250">
              <a:buNone/>
            </a:pPr>
            <a:r>
              <a:rPr lang="cs-CZ" sz="1600" dirty="0"/>
              <a:t>Aplikace,   výroba   a   opravy   ortopedické   obuvi</a:t>
            </a:r>
          </a:p>
          <a:p>
            <a:pPr marL="95250" indent="-95250">
              <a:buNone/>
            </a:pPr>
            <a:r>
              <a:rPr lang="cs-CZ" sz="1600" dirty="0"/>
              <a:t>Broušení   a   leptání   skla</a:t>
            </a:r>
          </a:p>
          <a:p>
            <a:pPr marL="95250" indent="-95250">
              <a:buNone/>
            </a:pPr>
            <a:r>
              <a:rPr lang="cs-CZ" sz="1600" dirty="0"/>
              <a:t>Zpracování   gumárenských   směsí</a:t>
            </a:r>
          </a:p>
          <a:p>
            <a:pPr marL="95250" indent="-95250">
              <a:buNone/>
            </a:pPr>
            <a:r>
              <a:rPr lang="cs-CZ" sz="1600" dirty="0"/>
              <a:t>Zpracování   kamene </a:t>
            </a:r>
          </a:p>
          <a:p>
            <a:pPr marL="95250" indent="-95250">
              <a:buNone/>
            </a:pPr>
            <a:r>
              <a:rPr lang="cs-CZ" sz="1600" dirty="0"/>
              <a:t>Slévárenství,   modelářství</a:t>
            </a:r>
          </a:p>
          <a:p>
            <a:pPr marL="95250" indent="-95250">
              <a:buNone/>
            </a:pPr>
            <a:r>
              <a:rPr lang="cs-CZ" sz="1600" dirty="0"/>
              <a:t>Kovářství,   podkovářství </a:t>
            </a:r>
          </a:p>
          <a:p>
            <a:pPr marL="95250" indent="-95250">
              <a:buNone/>
            </a:pPr>
            <a:r>
              <a:rPr lang="cs-CZ" sz="1600" dirty="0" err="1"/>
              <a:t>Obráběčství</a:t>
            </a:r>
            <a:r>
              <a:rPr lang="cs-CZ" sz="1600" dirty="0"/>
              <a:t> </a:t>
            </a:r>
          </a:p>
          <a:p>
            <a:pPr marL="95250" indent="-95250">
              <a:buNone/>
            </a:pPr>
            <a:r>
              <a:rPr lang="cs-CZ" sz="1600" dirty="0"/>
              <a:t>Zámečnictví,   </a:t>
            </a:r>
            <a:r>
              <a:rPr lang="cs-CZ" sz="1600" dirty="0" err="1"/>
              <a:t>nástrojářství</a:t>
            </a:r>
            <a:endParaRPr lang="cs-CZ" sz="1600" dirty="0"/>
          </a:p>
          <a:p>
            <a:pPr marL="95250" indent="-95250">
              <a:buNone/>
            </a:pPr>
            <a:r>
              <a:rPr lang="cs-CZ" sz="1600" dirty="0"/>
              <a:t>Galvanizérství,   </a:t>
            </a:r>
            <a:r>
              <a:rPr lang="cs-CZ" sz="1600" dirty="0" err="1"/>
              <a:t>smaltérství</a:t>
            </a:r>
            <a:endParaRPr lang="cs-CZ" sz="1600" dirty="0"/>
          </a:p>
          <a:p>
            <a:pPr marL="95250" indent="-95250">
              <a:buNone/>
            </a:pPr>
            <a:r>
              <a:rPr lang="cs-CZ" sz="1600" dirty="0"/>
              <a:t>Výroba,  instalace,  opravy   el.   strojů  a přístrojů, el. a telekomunikačních  zařízení</a:t>
            </a:r>
          </a:p>
          <a:p>
            <a:pPr marL="95250" indent="-95250">
              <a:buNone/>
            </a:pPr>
            <a:r>
              <a:rPr lang="cs-CZ" sz="1600" dirty="0"/>
              <a:t>Hodinářství </a:t>
            </a:r>
          </a:p>
          <a:p>
            <a:pPr marL="95250" indent="-95250">
              <a:buNone/>
            </a:pPr>
            <a:r>
              <a:rPr lang="cs-CZ" sz="1600" dirty="0"/>
              <a:t>  Zlatnictví   a   klenotnictví</a:t>
            </a:r>
          </a:p>
          <a:p>
            <a:pPr marL="95250" indent="-95250">
              <a:buNone/>
            </a:pPr>
            <a:r>
              <a:rPr lang="cs-CZ" sz="1600" dirty="0"/>
              <a:t>Truhlářství,  </a:t>
            </a:r>
            <a:r>
              <a:rPr lang="cs-CZ" sz="1600" dirty="0" err="1"/>
              <a:t>podlahářství</a:t>
            </a:r>
            <a:endParaRPr lang="cs-CZ" sz="1600" dirty="0"/>
          </a:p>
          <a:p>
            <a:pPr marL="95250" indent="-95250">
              <a:buNone/>
            </a:pPr>
            <a:r>
              <a:rPr lang="cs-CZ" sz="1600" dirty="0"/>
              <a:t>Výroba  a  opravy </a:t>
            </a:r>
            <a:r>
              <a:rPr lang="cs-CZ" sz="1600" dirty="0" err="1"/>
              <a:t>hud</a:t>
            </a:r>
            <a:r>
              <a:rPr lang="cs-CZ" sz="1600" dirty="0"/>
              <a:t>.  nástrojů </a:t>
            </a:r>
          </a:p>
          <a:p>
            <a:pPr marL="95250" indent="-95250">
              <a:buNone/>
            </a:pPr>
            <a:r>
              <a:rPr lang="cs-CZ" sz="1600" dirty="0"/>
              <a:t>Opravy   ostatních   dopravních   prostředků   a  pracovních  strojů</a:t>
            </a:r>
          </a:p>
          <a:p>
            <a:pPr marL="95250" indent="-95250">
              <a:buNone/>
            </a:pPr>
            <a:r>
              <a:rPr lang="cs-CZ" sz="1600" dirty="0"/>
              <a:t>Zednictví </a:t>
            </a:r>
          </a:p>
          <a:p>
            <a:pPr marL="95250" indent="-95250">
              <a:buNone/>
            </a:pPr>
            <a:r>
              <a:rPr lang="cs-CZ" sz="1600" dirty="0"/>
              <a:t>  Montáž,   opravy,   revize   a   zkoušky   elektrických   zařízení</a:t>
            </a:r>
          </a:p>
          <a:p>
            <a:pPr marL="95250" indent="-95250">
              <a:buNone/>
            </a:pPr>
            <a:r>
              <a:rPr lang="cs-CZ" sz="1600" dirty="0"/>
              <a:t> Montáž,   opravy   a   rekonstrukce   chladicích   zařízení   a   tepelných   čerpadel</a:t>
            </a:r>
          </a:p>
          <a:p>
            <a:pPr marL="95250" indent="-95250">
              <a:buNone/>
            </a:pPr>
            <a:r>
              <a:rPr lang="cs-CZ" sz="1600" dirty="0"/>
              <a:t> </a:t>
            </a:r>
            <a:r>
              <a:rPr lang="cs-CZ" sz="1600" dirty="0" err="1"/>
              <a:t>Vodoinstalatérství</a:t>
            </a:r>
            <a:r>
              <a:rPr lang="cs-CZ" sz="1600" dirty="0"/>
              <a:t>,   topenářství</a:t>
            </a:r>
          </a:p>
          <a:p>
            <a:pPr marL="95250" indent="-95250">
              <a:buNone/>
            </a:pPr>
            <a:r>
              <a:rPr lang="cs-CZ" sz="1600" dirty="0"/>
              <a:t> Montáž,  opravy, revize a zkoušky   plyn. </a:t>
            </a:r>
            <a:r>
              <a:rPr lang="cs-CZ" sz="1600" dirty="0" err="1"/>
              <a:t>zaříz</a:t>
            </a:r>
            <a:r>
              <a:rPr lang="cs-CZ" sz="1600" dirty="0"/>
              <a:t>. a plnění nádob plyny</a:t>
            </a:r>
          </a:p>
          <a:p>
            <a:pPr marL="95250" indent="-95250">
              <a:buNone/>
            </a:pPr>
            <a:r>
              <a:rPr lang="cs-CZ" sz="1600" dirty="0"/>
              <a:t> Montáž,   opravy,   revize   a   zkoušky   tlakových   zařízení   a   nádob   na   plyny</a:t>
            </a:r>
          </a:p>
          <a:p>
            <a:pPr marL="95250" indent="-95250">
              <a:buNone/>
            </a:pPr>
            <a:r>
              <a:rPr lang="cs-CZ" sz="1600" dirty="0"/>
              <a:t>Montáž,   opravy,   revize   a   zkoušky   zdvihacích   zařízení</a:t>
            </a:r>
          </a:p>
          <a:p>
            <a:pPr marL="95250" indent="-95250">
              <a:buNone/>
            </a:pPr>
            <a:r>
              <a:rPr lang="cs-CZ" sz="1600" dirty="0"/>
              <a:t>Izolatérství </a:t>
            </a:r>
          </a:p>
          <a:p>
            <a:pPr marL="95250" indent="-95250">
              <a:buNone/>
            </a:pPr>
            <a:r>
              <a:rPr lang="cs-CZ" sz="1600" dirty="0"/>
              <a:t>Malířství,  lakýrnictví, natěračství</a:t>
            </a:r>
          </a:p>
          <a:p>
            <a:pPr marL="95250" indent="-95250">
              <a:buNone/>
            </a:pPr>
            <a:r>
              <a:rPr lang="cs-CZ" sz="1600" dirty="0"/>
              <a:t>Pokrývačství,   tesařství</a:t>
            </a:r>
          </a:p>
          <a:p>
            <a:pPr marL="95250" indent="-95250">
              <a:buNone/>
            </a:pPr>
            <a:r>
              <a:rPr lang="cs-CZ" sz="1600" dirty="0"/>
              <a:t>Klempířství   a   oprava   karoserií</a:t>
            </a:r>
          </a:p>
          <a:p>
            <a:pPr marL="95250" indent="-95250">
              <a:buNone/>
            </a:pPr>
            <a:r>
              <a:rPr lang="cs-CZ" sz="1600" dirty="0"/>
              <a:t>Kamnářství </a:t>
            </a:r>
          </a:p>
          <a:p>
            <a:pPr marL="95250" indent="-95250">
              <a:buNone/>
            </a:pPr>
            <a:r>
              <a:rPr lang="cs-CZ" sz="1600" dirty="0"/>
              <a:t>Opravy   silničních   vozidel</a:t>
            </a:r>
          </a:p>
          <a:p>
            <a:pPr marL="95250" indent="-95250">
              <a:buNone/>
            </a:pPr>
            <a:r>
              <a:rPr lang="cs-CZ" sz="1600" dirty="0"/>
              <a:t>Holičství,   kadeřnictví</a:t>
            </a:r>
          </a:p>
          <a:p>
            <a:pPr marL="95250" indent="-95250">
              <a:buNone/>
            </a:pPr>
            <a:r>
              <a:rPr lang="cs-CZ" sz="1600" dirty="0"/>
              <a:t>Barvení  a chemická  úprava textilií</a:t>
            </a:r>
          </a:p>
          <a:p>
            <a:pPr marL="95250" indent="-95250">
              <a:buNone/>
            </a:pPr>
            <a:r>
              <a:rPr lang="cs-CZ" sz="1600" dirty="0"/>
              <a:t> Čištění  a  praní   textilu   a   oděvů</a:t>
            </a:r>
          </a:p>
          <a:p>
            <a:pPr marL="95250" indent="-95250">
              <a:buNone/>
            </a:pPr>
            <a:r>
              <a:rPr lang="cs-CZ" sz="1600" dirty="0"/>
              <a:t>Kominictví </a:t>
            </a:r>
          </a:p>
          <a:p>
            <a:pPr marL="95250" indent="-95250">
              <a:buNone/>
            </a:pPr>
            <a:r>
              <a:rPr lang="cs-CZ" sz="1600" dirty="0"/>
              <a:t> Hostinská   činnost</a:t>
            </a:r>
          </a:p>
          <a:p>
            <a:pPr marL="95250" indent="-95250">
              <a:buNone/>
            </a:pPr>
            <a:r>
              <a:rPr lang="cs-CZ" sz="1600" dirty="0"/>
              <a:t> Kosmetické   služby </a:t>
            </a:r>
          </a:p>
          <a:p>
            <a:pPr marL="95250" indent="-95250">
              <a:buNone/>
            </a:pPr>
            <a:r>
              <a:rPr lang="cs-CZ" sz="1600" dirty="0"/>
              <a:t> Pedikúra,   manikúra</a:t>
            </a:r>
            <a:endParaRPr lang="cs-CZ" sz="155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Hostinská   činnost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Činnosti   spočívající    v    přípravě    a    prodeji     pokrmů    a    nápojů   k bezprostřední   spotřebě   v   provozovně,   v   níž    jsou prodávány.</a:t>
            </a:r>
          </a:p>
          <a:p>
            <a:pPr>
              <a:buNone/>
            </a:pPr>
            <a:r>
              <a:rPr lang="cs-CZ" sz="2000" dirty="0"/>
              <a:t>                      </a:t>
            </a:r>
            <a:r>
              <a:rPr lang="cs-CZ" sz="1900" dirty="0"/>
              <a:t>V    rámci    živnosti    je    možno   poskytovat    ubytování    ve</a:t>
            </a:r>
          </a:p>
          <a:p>
            <a:pPr>
              <a:buNone/>
            </a:pPr>
            <a:r>
              <a:rPr lang="cs-CZ" sz="1900" dirty="0"/>
              <a:t>                      všech    ubytovacích   zařízeních   (například   hotel,   motel,   kemp,</a:t>
            </a:r>
          </a:p>
          <a:p>
            <a:pPr>
              <a:buNone/>
            </a:pPr>
            <a:r>
              <a:rPr lang="cs-CZ" sz="1900" dirty="0"/>
              <a:t>                      ubytovna)    a    v    bytových   domech,   rodinných   domech   nebo ve</a:t>
            </a:r>
          </a:p>
          <a:p>
            <a:pPr>
              <a:buNone/>
            </a:pPr>
            <a:r>
              <a:rPr lang="cs-CZ" sz="1900" dirty="0"/>
              <a:t>                      stavbách    pro    rodinnou    rekreaci.   Pokud    zůstane    zachována</a:t>
            </a:r>
          </a:p>
          <a:p>
            <a:pPr>
              <a:buNone/>
            </a:pPr>
            <a:r>
              <a:rPr lang="cs-CZ" sz="1900" dirty="0"/>
              <a:t>                      povaha     živnosti,    lze    provádět    prodej    pomocí     automatů</a:t>
            </a:r>
          </a:p>
          <a:p>
            <a:pPr>
              <a:buNone/>
            </a:pPr>
            <a:r>
              <a:rPr lang="cs-CZ" sz="1900" dirty="0"/>
              <a:t>                      (nápojové,     občerstvovací),    doplňkový    prodej     (například</a:t>
            </a:r>
          </a:p>
          <a:p>
            <a:pPr>
              <a:buNone/>
            </a:pPr>
            <a:r>
              <a:rPr lang="cs-CZ" sz="1900" dirty="0"/>
              <a:t>                      tabákové    výrobky,   upomínkové   předměty,   základní    hygienické</a:t>
            </a:r>
          </a:p>
          <a:p>
            <a:pPr>
              <a:buNone/>
            </a:pPr>
            <a:r>
              <a:rPr lang="cs-CZ" sz="1900" dirty="0"/>
              <a:t>                      potřeby),    prodej    pokrmů    a   nápojů    přes    ulici,    půjčování</a:t>
            </a:r>
          </a:p>
          <a:p>
            <a:pPr>
              <a:buNone/>
            </a:pPr>
            <a:r>
              <a:rPr lang="cs-CZ" sz="1900" dirty="0"/>
              <a:t>                      novin    a    časopisů,    půjčování    stolních    společenských    her</a:t>
            </a:r>
          </a:p>
          <a:p>
            <a:pPr>
              <a:buNone/>
            </a:pPr>
            <a:r>
              <a:rPr lang="cs-CZ" sz="1900" dirty="0"/>
              <a:t>                      (například     karty,    šachy),    provozování     her     (například</a:t>
            </a:r>
          </a:p>
          <a:p>
            <a:pPr>
              <a:buNone/>
            </a:pPr>
            <a:r>
              <a:rPr lang="cs-CZ" sz="1900" dirty="0"/>
              <a:t>                      kulečník,   bowling).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Hostinská   činnost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Činnosti   spočívající    v    přípravě    a    prodeji     pokrmů    a    nápojů   k bezprostřední   spotřebě   v   provozovně,   v   níž    jsou prodávány.</a:t>
            </a:r>
          </a:p>
          <a:p>
            <a:pPr>
              <a:buNone/>
            </a:pPr>
            <a:r>
              <a:rPr lang="cs-CZ" sz="2000" dirty="0"/>
              <a:t>                      </a:t>
            </a:r>
            <a:r>
              <a:rPr lang="cs-CZ" sz="1900" dirty="0"/>
              <a:t>V    rámci    živnosti    je    možno   poskytovat    ubytování    ve</a:t>
            </a:r>
          </a:p>
          <a:p>
            <a:pPr>
              <a:buNone/>
            </a:pPr>
            <a:r>
              <a:rPr lang="cs-CZ" sz="1900" dirty="0"/>
              <a:t>                      všech    ubytovacích   zařízeních   (například   hotel,   motel,   kemp,</a:t>
            </a:r>
          </a:p>
          <a:p>
            <a:pPr>
              <a:buNone/>
            </a:pPr>
            <a:r>
              <a:rPr lang="cs-CZ" sz="1900" dirty="0"/>
              <a:t>                      ubytovna)    a    v    bytových   domech,   rodinných   domech   nebo ve</a:t>
            </a:r>
          </a:p>
          <a:p>
            <a:pPr>
              <a:buNone/>
            </a:pPr>
            <a:r>
              <a:rPr lang="cs-CZ" sz="1900" dirty="0"/>
              <a:t>                      stavbách    pro    rodinnou    rekreaci.   Pokud    zůstane    zachována</a:t>
            </a:r>
          </a:p>
          <a:p>
            <a:pPr>
              <a:buNone/>
            </a:pPr>
            <a:r>
              <a:rPr lang="cs-CZ" sz="1900" dirty="0"/>
              <a:t>                      povaha     živnosti,    lze    provádět    prodej    pomocí     automatů</a:t>
            </a:r>
          </a:p>
          <a:p>
            <a:pPr>
              <a:buNone/>
            </a:pPr>
            <a:r>
              <a:rPr lang="cs-CZ" sz="1900" dirty="0"/>
              <a:t>                      (nápojové,     občerstvovací),    doplňkový    prodej     (například</a:t>
            </a:r>
          </a:p>
          <a:p>
            <a:pPr>
              <a:buNone/>
            </a:pPr>
            <a:r>
              <a:rPr lang="cs-CZ" sz="1900" dirty="0"/>
              <a:t>                      tabákové    výrobky,   upomínkové   předměty,   základní    hygienické</a:t>
            </a:r>
          </a:p>
          <a:p>
            <a:pPr>
              <a:buNone/>
            </a:pPr>
            <a:r>
              <a:rPr lang="cs-CZ" sz="1900" dirty="0"/>
              <a:t>                      potřeby),    prodej    pokrmů    a   nápojů    přes    ulici,    půjčování</a:t>
            </a:r>
          </a:p>
          <a:p>
            <a:pPr>
              <a:buNone/>
            </a:pPr>
            <a:r>
              <a:rPr lang="cs-CZ" sz="1900" dirty="0"/>
              <a:t>                      novin    a    časopisů,    půjčování    stolních    společenských    her</a:t>
            </a:r>
          </a:p>
          <a:p>
            <a:pPr>
              <a:buNone/>
            </a:pPr>
            <a:r>
              <a:rPr lang="cs-CZ" sz="1900" dirty="0"/>
              <a:t>                      (například     karty,    šachy),    provozování     her     (například</a:t>
            </a:r>
          </a:p>
          <a:p>
            <a:pPr>
              <a:buNone/>
            </a:pPr>
            <a:r>
              <a:rPr lang="cs-CZ" sz="1900" dirty="0"/>
              <a:t>                      kulečník,   bowling).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Živnosti vázané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5069160"/>
          </a:xfrm>
        </p:spPr>
        <p:txBody>
          <a:bodyPr numCol="2"/>
          <a:lstStyle/>
          <a:p>
            <a:pPr marL="95250" indent="-95250">
              <a:buNone/>
            </a:pPr>
            <a:r>
              <a:rPr lang="cs-CZ" sz="1700" dirty="0"/>
              <a:t>Diagnostická,   zkušební   a   poradenská  činnost   v   ochraně   rostlin  a   ošetřování   rostlin,   rostlinných   produktů,   objektů   a   půdy   proti   škodlivým  organismům   přípravky   na   ochranu   rostlin   nebo   biocidními   přípravky </a:t>
            </a:r>
          </a:p>
          <a:p>
            <a:pPr marL="95250" indent="-95250">
              <a:buNone/>
            </a:pPr>
            <a:r>
              <a:rPr lang="cs-CZ" sz="1700" dirty="0"/>
              <a:t> Geologické   práce</a:t>
            </a:r>
          </a:p>
          <a:p>
            <a:pPr marL="95250" indent="-95250">
              <a:buNone/>
            </a:pPr>
            <a:r>
              <a:rPr lang="cs-CZ" sz="1700" dirty="0"/>
              <a:t> Zpracování   tabáku   a   výroba   tabákových   výrobků </a:t>
            </a:r>
          </a:p>
          <a:p>
            <a:pPr marL="95250" indent="-95250">
              <a:buNone/>
            </a:pPr>
            <a:r>
              <a:rPr lang="cs-CZ" sz="1700" dirty="0"/>
              <a:t> Výroba   a   zpracování   paliv   a   maziv</a:t>
            </a:r>
          </a:p>
          <a:p>
            <a:pPr marL="95250" indent="-95250">
              <a:buNone/>
            </a:pPr>
            <a:r>
              <a:rPr lang="cs-CZ" sz="1700" dirty="0"/>
              <a:t> Výroba nebezpečných </a:t>
            </a:r>
            <a:r>
              <a:rPr lang="cs-CZ" sz="1700" dirty="0" err="1"/>
              <a:t>chem</a:t>
            </a:r>
            <a:r>
              <a:rPr lang="cs-CZ" sz="1700" dirty="0"/>
              <a:t>. látek   a   </a:t>
            </a:r>
            <a:r>
              <a:rPr lang="cs-CZ" sz="1700" dirty="0" err="1"/>
              <a:t>nebezp</a:t>
            </a:r>
            <a:r>
              <a:rPr lang="cs-CZ" sz="1700" dirty="0"/>
              <a:t>.   chemických  přípravků   a   prodej   chemických   látek   a   chemických  přípravků klasifikovaných   jako   vysoce   toxické   a   toxické</a:t>
            </a:r>
          </a:p>
          <a:p>
            <a:pPr marL="95250" indent="-95250">
              <a:buNone/>
            </a:pPr>
            <a:r>
              <a:rPr lang="cs-CZ" sz="1700" dirty="0"/>
              <a:t>...</a:t>
            </a:r>
          </a:p>
          <a:p>
            <a:pPr marL="95250" indent="-95250">
              <a:buNone/>
            </a:pPr>
            <a:r>
              <a:rPr lang="cs-CZ" sz="1700" dirty="0"/>
              <a:t> Oční   optika </a:t>
            </a:r>
          </a:p>
          <a:p>
            <a:pPr marL="95250" indent="-95250">
              <a:buNone/>
            </a:pPr>
            <a:r>
              <a:rPr lang="cs-CZ" sz="1700" dirty="0"/>
              <a:t> Podnikání   v   oblasti   nakládání   s nebezpečnými   odpady</a:t>
            </a:r>
          </a:p>
          <a:p>
            <a:pPr marL="95250" indent="-95250">
              <a:buNone/>
            </a:pPr>
            <a:r>
              <a:rPr lang="cs-CZ" sz="1700" dirty="0"/>
              <a:t> Projektová   činnost   ve   výstavbě</a:t>
            </a:r>
          </a:p>
          <a:p>
            <a:pPr marL="95250" indent="-95250">
              <a:buNone/>
            </a:pPr>
            <a:r>
              <a:rPr lang="cs-CZ" sz="1700" dirty="0"/>
              <a:t> Provádění   staveb,  jejich změn a odstraňování</a:t>
            </a:r>
          </a:p>
          <a:p>
            <a:pPr marL="95250" indent="-95250">
              <a:buNone/>
            </a:pPr>
            <a:r>
              <a:rPr lang="cs-CZ" sz="1700" dirty="0"/>
              <a:t> Nákup   a   prodej   kulturních   památek   nebo   předmětů   kulturní   hodnoty.</a:t>
            </a:r>
          </a:p>
          <a:p>
            <a:pPr marL="95250" indent="-95250">
              <a:buNone/>
            </a:pPr>
            <a:r>
              <a:rPr lang="cs-CZ" sz="1700" dirty="0"/>
              <a:t> Obchod se zvířaty určenými pro zájmové chovy</a:t>
            </a:r>
          </a:p>
          <a:p>
            <a:pPr marL="95250" indent="-95250">
              <a:buNone/>
            </a:pPr>
            <a:r>
              <a:rPr lang="cs-CZ" sz="1700" dirty="0"/>
              <a:t> Činnost   účetních   poradců,   vedení  účetnictví,   vedení   daňové   evidence</a:t>
            </a:r>
          </a:p>
          <a:p>
            <a:pPr marL="95250" indent="-95250">
              <a:buNone/>
            </a:pPr>
            <a:r>
              <a:rPr lang="cs-CZ" sz="1700" dirty="0"/>
              <a:t> ...</a:t>
            </a:r>
          </a:p>
          <a:p>
            <a:pPr marL="95250" indent="-95250">
              <a:buNone/>
            </a:pPr>
            <a:r>
              <a:rPr lang="cs-CZ" sz="1700" dirty="0"/>
              <a:t> Průvodcovská   činnost   horská</a:t>
            </a:r>
          </a:p>
          <a:p>
            <a:pPr marL="95250" indent="-95250">
              <a:buNone/>
            </a:pPr>
            <a:r>
              <a:rPr lang="cs-CZ" sz="1700" dirty="0"/>
              <a:t> Vodní   záchranářská   služba</a:t>
            </a:r>
          </a:p>
          <a:p>
            <a:pPr marL="95250" indent="-95250">
              <a:buNone/>
            </a:pPr>
            <a:r>
              <a:rPr lang="cs-CZ" sz="1700" dirty="0"/>
              <a:t> ...</a:t>
            </a:r>
          </a:p>
          <a:p>
            <a:pPr marL="95250" indent="-95250">
              <a:buNone/>
            </a:pPr>
            <a:r>
              <a:rPr lang="cs-CZ" sz="1700" dirty="0"/>
              <a:t> Péče   o   dítě do tří let  věku  v  denním režimu</a:t>
            </a:r>
          </a:p>
          <a:p>
            <a:pPr marL="95250" indent="-95250">
              <a:buNone/>
            </a:pPr>
            <a:r>
              <a:rPr lang="cs-CZ" sz="1700" dirty="0"/>
              <a:t> Psychologické   poradenství   a   diagnostika </a:t>
            </a:r>
          </a:p>
          <a:p>
            <a:pPr marL="95250" indent="-95250">
              <a:buNone/>
            </a:pPr>
            <a:r>
              <a:rPr lang="cs-CZ" sz="1700" dirty="0"/>
              <a:t> ...</a:t>
            </a:r>
          </a:p>
          <a:p>
            <a:pPr marL="95250" indent="-95250">
              <a:buNone/>
            </a:pPr>
            <a:r>
              <a:rPr lang="cs-CZ" sz="1700" dirty="0"/>
              <a:t> Provozování   solárií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21E0E8-4003-411B-9FBA-C634F48C1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Živnostenské podnikání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BEC7BE-F53C-4602-8308-D54C78328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/>
          <a:lstStyle/>
          <a:p>
            <a:r>
              <a:rPr lang="cs-CZ" sz="2800" dirty="0"/>
              <a:t>Provozování živnosti</a:t>
            </a:r>
          </a:p>
          <a:p>
            <a:r>
              <a:rPr lang="cs-CZ" sz="2800" dirty="0"/>
              <a:t>§ 2 </a:t>
            </a:r>
            <a:r>
              <a:rPr lang="cs-CZ" sz="2800" dirty="0" err="1"/>
              <a:t>ŽivnZ</a:t>
            </a:r>
            <a:endParaRPr lang="cs-CZ" sz="2800" dirty="0"/>
          </a:p>
          <a:p>
            <a:pPr marL="0" indent="0">
              <a:buNone/>
            </a:pPr>
            <a:r>
              <a:rPr lang="cs-CZ" sz="2800" b="1" i="1" dirty="0"/>
              <a:t>Živností </a:t>
            </a:r>
            <a:r>
              <a:rPr lang="cs-CZ" sz="2800" i="1" dirty="0"/>
              <a:t>je soustavná činnost provozovaná samostatně, vlastním jménem, na vlastní odpovědnost, za účelem dosažení zisku a za podmínek stanovených tímto zákonem.</a:t>
            </a:r>
          </a:p>
          <a:p>
            <a:r>
              <a:rPr lang="cs-CZ" sz="2800" dirty="0"/>
              <a:t>jeho předmětem mohou být obecně</a:t>
            </a:r>
          </a:p>
          <a:p>
            <a:pPr lvl="1"/>
            <a:r>
              <a:rPr lang="cs-CZ" sz="2400" dirty="0"/>
              <a:t>činnosti obchodní (§ 34)</a:t>
            </a:r>
          </a:p>
          <a:p>
            <a:pPr lvl="1"/>
            <a:r>
              <a:rPr lang="cs-CZ" sz="2400" dirty="0"/>
              <a:t>činnosti výrobní (§ 42)</a:t>
            </a:r>
          </a:p>
          <a:p>
            <a:pPr lvl="1"/>
            <a:r>
              <a:rPr lang="cs-CZ" sz="2400" dirty="0"/>
              <a:t>služby (§ 43 a § 44);</a:t>
            </a:r>
            <a:br>
              <a:rPr lang="cs-CZ" sz="2400" dirty="0"/>
            </a:br>
            <a:r>
              <a:rPr lang="cs-CZ" sz="2400" dirty="0"/>
              <a:t>zákon pro ne stanoví podrobnosti rozsahu oprávnění</a:t>
            </a:r>
          </a:p>
        </p:txBody>
      </p:sp>
    </p:spTree>
    <p:extLst>
      <p:ext uri="{BB962C8B-B14F-4D97-AF65-F5344CB8AC3E}">
        <p14:creationId xmlns:p14="http://schemas.microsoft.com/office/powerpoint/2010/main" val="276912008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Průvodcovská činnost horská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1800" dirty="0"/>
              <a:t>Činnost   horského   průvodce   spočívá   v   organizování a   provádění   jednotlivců   nebo   skupin   v   horském   prostředí, s   výjimkou   oblastí   ledovců,   skal,   </a:t>
            </a:r>
            <a:r>
              <a:rPr lang="cs-CZ" sz="1800" dirty="0" err="1"/>
              <a:t>kaňoningu</a:t>
            </a:r>
            <a:r>
              <a:rPr lang="cs-CZ" sz="1800" dirty="0"/>
              <a:t>   a   všech dalších   terénů,   v   nichž   postup   vyžaduje   použití horolezecké   techniky,   horolezeckých   pomůcek   a   materiálu  (zejména   stoupacích   želez,   cepínů,   lan,   jistících prostředků),   kdy   v   zasněžených   horských   terénech   je provádění   možné   pouze   ve   zvlněných   terénech   severského typu   a   je   vyloučena   realizace   jakýchkoli   lyžařských, </a:t>
            </a:r>
            <a:r>
              <a:rPr lang="cs-CZ" sz="1800" dirty="0" err="1"/>
              <a:t>skialpinistických</a:t>
            </a:r>
            <a:r>
              <a:rPr lang="cs-CZ" sz="1800" dirty="0"/>
              <a:t>   a   obdobných   činností,   s   výjimkou   chůze na   sněžnicích   po   značených   turistických   cestách.</a:t>
            </a:r>
          </a:p>
          <a:p>
            <a:pPr>
              <a:buNone/>
            </a:pPr>
            <a:r>
              <a:rPr lang="cs-CZ" sz="1800" dirty="0"/>
              <a:t>Činnost   horského   vůdce,   kterou   je   organizování a   provádění   jednotlivců   nebo   skupin   ve    vysokohorském prostředí,   včetně   ledovců,   při   skalním   lezení a   horolezectví   na   zajištěných   cestách,   umělých   lezeckých stěnách,   při   </a:t>
            </a:r>
            <a:r>
              <a:rPr lang="cs-CZ" sz="1800" dirty="0" err="1"/>
              <a:t>skialpinistických</a:t>
            </a:r>
            <a:r>
              <a:rPr lang="cs-CZ" sz="1800" dirty="0"/>
              <a:t>   túrách,   vedení a   organizování   vysokohorských   expedic,   včetně  zajišťování   bezpečnosti.</a:t>
            </a:r>
          </a:p>
          <a:p>
            <a:pPr>
              <a:buNone/>
            </a:pPr>
            <a:r>
              <a:rPr lang="cs-CZ" sz="1800" dirty="0"/>
              <a:t>V   rámci   živnosti   je   možno   uskutečňovat   činnost informační,   půjčování   lezecké,   horolezecké, </a:t>
            </a:r>
            <a:r>
              <a:rPr lang="cs-CZ" sz="1800" dirty="0" err="1"/>
              <a:t>skialpinistické</a:t>
            </a:r>
            <a:r>
              <a:rPr lang="cs-CZ" sz="1800" dirty="0"/>
              <a:t>   a   obdobné   výzbroje   a   výstroje.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Průvodcovská činnost horská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dirty="0"/>
              <a:t>a)   střední   vzdělání   s   maturitní   zkouškou   a   profesní   kvalifikace   pro  horskou   průvodcovskou   činnost   podle   zvláštního   právního   předpisu</a:t>
            </a:r>
          </a:p>
          <a:p>
            <a:pPr>
              <a:buNone/>
            </a:pPr>
            <a:r>
              <a:rPr lang="cs-CZ" sz="2000" dirty="0"/>
              <a:t>Nebo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dirty="0"/>
              <a:t>b)   osvědčení   o   rekvalifikaci   nebo   jiný   doklad   o   odborné   kvalifikaci  pro   příslušnou   pracovní   činnost   vydaný   zařízením   akreditovaným  Ministerstvem   školství,   mládeže   a   tělovýchovy,   nebo   ministerstvem, do   jehož   působnosti   patří   odvětví,   v   němž   je   živnost   provozována,  a   4   roky   praxe   v   oboru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Koncesované živnosti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Svou podstatou jde o živnosti složitější, s „většími možnými riziky“, pročež jsou na (budoucí) podnikatele kladeny vyšší odbornostní a kontrolní požadavky, než u živností ohlašovacích; patrně též ověření jejich splnění je náročnější</a:t>
            </a:r>
          </a:p>
          <a:p>
            <a:r>
              <a:rPr lang="cs-CZ" sz="2800" dirty="0"/>
              <a:t>Nejsou nárokové (koncesovaná živnost je druhem „státního povolení“)</a:t>
            </a:r>
          </a:p>
        </p:txBody>
      </p:sp>
    </p:spTree>
    <p:extLst>
      <p:ext uri="{BB962C8B-B14F-4D97-AF65-F5344CB8AC3E}">
        <p14:creationId xmlns:p14="http://schemas.microsoft.com/office/powerpoint/2010/main" val="40635626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Živnosti koncesované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Nejrůznější doprava</a:t>
            </a:r>
          </a:p>
          <a:p>
            <a:r>
              <a:rPr lang="cs-CZ" dirty="0"/>
              <a:t>Provoz střelnic, krematorií...</a:t>
            </a:r>
          </a:p>
          <a:p>
            <a:r>
              <a:rPr lang="cs-CZ" dirty="0"/>
              <a:t>Ochrana majetku a osob, detektivní služby</a:t>
            </a:r>
          </a:p>
          <a:p>
            <a:r>
              <a:rPr lang="cs-CZ" dirty="0"/>
              <a:t>Provozování cestovní kanceláře</a:t>
            </a:r>
          </a:p>
          <a:p>
            <a:r>
              <a:rPr lang="cs-CZ" dirty="0"/>
              <a:t>Výroba a rozvod tepelné energie apod.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Živnosti koncesované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713387"/>
          </a:xfrm>
        </p:spPr>
        <p:txBody>
          <a:bodyPr/>
          <a:lstStyle/>
          <a:p>
            <a:pPr>
              <a:buNone/>
            </a:pPr>
            <a:r>
              <a:rPr lang="cs-CZ" sz="2000" b="1" dirty="0"/>
              <a:t>Výroba   a   úprava  kvasného   lihu, lihovin   a   ostatních alkoholických   </a:t>
            </a:r>
            <a:r>
              <a:rPr lang="cs-CZ" sz="2000" b="1" dirty="0" err="1"/>
              <a:t>nápo</a:t>
            </a:r>
            <a:r>
              <a:rPr lang="cs-CZ" sz="2000" b="1" dirty="0"/>
              <a:t> </a:t>
            </a:r>
            <a:r>
              <a:rPr lang="cs-CZ" sz="2000" b="1" dirty="0" err="1"/>
              <a:t>jů</a:t>
            </a:r>
            <a:r>
              <a:rPr lang="cs-CZ" sz="2000" b="1" dirty="0"/>
              <a:t> (s  výjimkou   piva,   ovocných vín,   ostatních   vín a   medoviny   a   ovocných  destilátů   získaných pěstitelským   pálením)  </a:t>
            </a:r>
            <a:r>
              <a:rPr lang="cs-CZ" sz="2000" dirty="0"/>
              <a:t>alternativně:</a:t>
            </a:r>
          </a:p>
          <a:p>
            <a:pPr marL="177800" indent="-177800"/>
            <a:r>
              <a:rPr lang="cs-CZ" sz="2000" dirty="0"/>
              <a:t>a)   vysokoškolské   vzdělání   ve   studijním programu   a   studijním   oboru   zaměřeném na   potravinářskou   technologii, chemii,   zemědělství,  farmacii, lékařství   nebo   veterinární lékařství, </a:t>
            </a:r>
          </a:p>
          <a:p>
            <a:pPr marL="177800" indent="-177800"/>
            <a:r>
              <a:rPr lang="cs-CZ" sz="2000" dirty="0"/>
              <a:t>b)   vyšší odborné vzdělání v oboru zaměřeném na potravinářskou technologii,   chemii, zemědělství, farmacii nebo veterinární lékařství a 3 roky praxe v oboru, </a:t>
            </a:r>
          </a:p>
          <a:p>
            <a:pPr marL="177800" indent="-177800"/>
            <a:r>
              <a:rPr lang="cs-CZ" sz="2000" dirty="0"/>
              <a:t>c)   střední   vzdělání   s   maturitní zkouškou   v   oboru   vzdělání   zaměřeném na   potravinářskou   technologii, chemii, zemědělství,   nebo   v   oboru laborant   pro farmaceutickou   výrobu a 3   roky   praxe   v   oboru,</a:t>
            </a:r>
          </a:p>
          <a:p>
            <a:pPr marL="177800" indent="-177800"/>
            <a:r>
              <a:rPr lang="cs-CZ" sz="2000" dirty="0"/>
              <a:t>d)   osvědčení   o   rekvalifikaci   nebo   jiný doklad   o   odborné   kvalifikaci   pro příslušnou   pracovní   činnost   vydaný zařízením   akr.  podle zvláštních   právních   předpisů, zařízením akreditovaným MŠMT,  nebo </a:t>
            </a:r>
            <a:r>
              <a:rPr lang="cs-CZ" sz="2000" dirty="0" err="1"/>
              <a:t>minist</a:t>
            </a:r>
            <a:r>
              <a:rPr lang="cs-CZ" sz="2000" dirty="0"/>
              <a:t>.,  do  jehož   působnosti   patří   odvětví, v   němž   je   živnost   provozována,   a   3 roky   praxe   v   oboru,  </a:t>
            </a:r>
          </a:p>
          <a:p>
            <a:pPr marL="177800" indent="-177800"/>
            <a:r>
              <a:rPr lang="cs-CZ" sz="2000" dirty="0"/>
              <a:t>e)   doklady   podle   §   7   odst.   5   písm.   a),  b),   c),   d)   nebo   e) </a:t>
            </a:r>
            <a:r>
              <a:rPr lang="cs-CZ" sz="2000" dirty="0" err="1"/>
              <a:t>ZoŽP</a:t>
            </a:r>
            <a:endParaRPr lang="cs-CZ" sz="20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Orgány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7638"/>
            <a:ext cx="8640960" cy="5251722"/>
          </a:xfrm>
        </p:spPr>
        <p:txBody>
          <a:bodyPr/>
          <a:lstStyle/>
          <a:p>
            <a:pPr eaLnBrk="1" hangingPunct="1">
              <a:buNone/>
            </a:pPr>
            <a:r>
              <a:rPr lang="cs-CZ" sz="2400" b="1" dirty="0"/>
              <a:t>Živnostenské úřady </a:t>
            </a:r>
            <a:r>
              <a:rPr lang="cs-CZ" sz="2400" dirty="0"/>
              <a:t>= orgány státní správy ŽP</a:t>
            </a:r>
          </a:p>
          <a:p>
            <a:pPr>
              <a:buNone/>
            </a:pPr>
            <a:r>
              <a:rPr lang="cs-CZ" sz="2400" b="1" dirty="0"/>
              <a:t>Obecní</a:t>
            </a:r>
            <a:r>
              <a:rPr lang="cs-CZ" sz="2400" dirty="0"/>
              <a:t> </a:t>
            </a:r>
            <a:r>
              <a:rPr lang="cs-CZ" sz="2400" b="1" dirty="0"/>
              <a:t>ŽÚ</a:t>
            </a:r>
            <a:r>
              <a:rPr lang="cs-CZ" sz="2400" dirty="0"/>
              <a:t> (v rámci obcí III)</a:t>
            </a:r>
          </a:p>
          <a:p>
            <a:r>
              <a:rPr lang="cs-CZ" sz="2300" dirty="0"/>
              <a:t>vykonává činnosti v rozsahu stanoveném živnostenským zákonem</a:t>
            </a:r>
          </a:p>
          <a:p>
            <a:pPr lvl="1"/>
            <a:r>
              <a:rPr lang="cs-CZ" sz="2000" dirty="0"/>
              <a:t> přijímá ohlášky, rozhoduje o koncesích, provádí kontrolu</a:t>
            </a:r>
          </a:p>
          <a:p>
            <a:r>
              <a:rPr lang="cs-CZ" sz="2300" dirty="0"/>
              <a:t>a dále zejména (dle Z o ŽÚ)</a:t>
            </a:r>
          </a:p>
          <a:p>
            <a:pPr lvl="1"/>
            <a:r>
              <a:rPr lang="cs-CZ" sz="2000" dirty="0"/>
              <a:t>přijímá přihlášky k registraci nebo oznámení dle daňového řádu</a:t>
            </a:r>
          </a:p>
          <a:p>
            <a:pPr lvl="1"/>
            <a:r>
              <a:rPr lang="cs-CZ" sz="2000" dirty="0"/>
              <a:t>přijímá oznámení a hlášení v oblasti sociálního zabezpečení od fyzických osob podnikajících na základě živnostenského oprávnění, a to v rozsahu stanoveném zvláštními právními předpisy</a:t>
            </a:r>
          </a:p>
          <a:p>
            <a:pPr lvl="1"/>
            <a:r>
              <a:rPr lang="cs-CZ" sz="2000" dirty="0"/>
              <a:t>přijímá oznámení osob podnikajících na základě živnostenského oprávnění o vzniku volných pracovních míst nebo jejich obsazení</a:t>
            </a:r>
          </a:p>
          <a:p>
            <a:pPr lvl="1"/>
            <a:r>
              <a:rPr lang="cs-CZ" sz="2000" dirty="0"/>
              <a:t>přijímá oznámení a hlášení fyzických osob podnikajících na základě živnostenského oprávnění vůči zdravotním pojišťovnám v rozsahu stanoveném zvláštním právním předpisem</a:t>
            </a:r>
            <a:endParaRPr lang="cs-CZ" sz="2000" i="1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568952" cy="4713387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Krajský ŽÚ</a:t>
            </a:r>
            <a:r>
              <a:rPr lang="cs-CZ" sz="2400" dirty="0"/>
              <a:t> zejména</a:t>
            </a:r>
          </a:p>
          <a:p>
            <a:r>
              <a:rPr lang="cs-CZ" sz="2400" dirty="0"/>
              <a:t>rozhoduje o odvolání proti rozhodnutím obecních ŽÚ</a:t>
            </a:r>
          </a:p>
          <a:p>
            <a:r>
              <a:rPr lang="cs-CZ" sz="2400" dirty="0"/>
              <a:t>vykonává řídící, koordinační, kontrolní a metodickou činnost, a to včetně výkonu funkce centrálních registračních míst a jednotných kontaktních míst, vůči obecním živnostenským úřadům ve svém správním obvodu; obecním živnostenským úřadům ve svém správním obvodu může nařídit provedení živnostenské kontroly</a:t>
            </a:r>
          </a:p>
          <a:p>
            <a:r>
              <a:rPr lang="cs-CZ" sz="2400" dirty="0"/>
              <a:t>spolupracuje se správními úřady (s jejichž činností se živnostenská správa potkává) </a:t>
            </a:r>
          </a:p>
          <a:p>
            <a:r>
              <a:rPr lang="cs-CZ" sz="2400" dirty="0"/>
              <a:t>je oprávněn vyžadovat od ústředních správních úřadů potřebná stanoviska a vyjádření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Živnostenský úřad České republiky </a:t>
            </a:r>
            <a:r>
              <a:rPr lang="cs-CZ" sz="2400" dirty="0"/>
              <a:t>zejména</a:t>
            </a:r>
          </a:p>
          <a:p>
            <a:r>
              <a:rPr lang="cs-CZ" sz="2400" dirty="0"/>
              <a:t>zpracovává koncepce v oblasti živnostenského podnikání, spolupracuje se správními úřady (s jejichž činností se živnostenská správa potkává)</a:t>
            </a:r>
          </a:p>
          <a:p>
            <a:r>
              <a:rPr lang="cs-CZ" sz="2400" dirty="0"/>
              <a:t>vykonává řídící, koordinační, kontrolní a metodickou činnost vůči krajským  ŽÚ, může nařídit ŽÚ provedení živnostenské kontroly</a:t>
            </a:r>
          </a:p>
          <a:p>
            <a:r>
              <a:rPr lang="cs-CZ" sz="2400" dirty="0"/>
              <a:t>v zákonem stanovených případech rozhoduje jako 1st. orgán, rozhoduje o odvolání proti rozhodnutím krajských ŽÚ</a:t>
            </a:r>
          </a:p>
          <a:p>
            <a:r>
              <a:rPr lang="cs-CZ" sz="2400" dirty="0"/>
              <a:t>je správcem živnostenského rejstříku</a:t>
            </a:r>
          </a:p>
          <a:p>
            <a:r>
              <a:rPr lang="cs-CZ" sz="2400" dirty="0"/>
              <a:t>je oprávněn vyžadovat od ústředních správních úřadů potřebná stanoviska a vyjádření</a:t>
            </a:r>
          </a:p>
          <a:p>
            <a:pPr>
              <a:buNone/>
            </a:pPr>
            <a:r>
              <a:rPr lang="cs-CZ" sz="2400" dirty="0"/>
              <a:t>POZOR – </a:t>
            </a:r>
            <a:r>
              <a:rPr lang="cs-CZ" sz="2400" b="1" u="sng" dirty="0"/>
              <a:t>ještě nevznikl </a:t>
            </a:r>
            <a:r>
              <a:rPr lang="cs-CZ" sz="2400" b="1" dirty="0"/>
              <a:t>=&gt; MPO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Živnostenský rejstřík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5141168"/>
          </a:xfrm>
        </p:spPr>
        <p:txBody>
          <a:bodyPr/>
          <a:lstStyle/>
          <a:p>
            <a:pPr>
              <a:buNone/>
            </a:pPr>
            <a:r>
              <a:rPr lang="cs-CZ" sz="2400" dirty="0"/>
              <a:t>= informační systém </a:t>
            </a:r>
            <a:r>
              <a:rPr lang="cs-CZ" sz="2400" dirty="0" err="1"/>
              <a:t>VeSpr</a:t>
            </a:r>
            <a:r>
              <a:rPr lang="cs-CZ" sz="2400" dirty="0"/>
              <a:t> vedený v elektronické podobě</a:t>
            </a:r>
          </a:p>
          <a:p>
            <a:r>
              <a:rPr lang="cs-CZ" sz="2400" dirty="0"/>
              <a:t>v časti </a:t>
            </a:r>
            <a:r>
              <a:rPr lang="cs-CZ" sz="2400" u="sng" dirty="0"/>
              <a:t>veřejným seznamem</a:t>
            </a:r>
          </a:p>
          <a:p>
            <a:pPr lvl="1"/>
            <a:r>
              <a:rPr lang="cs-CZ" sz="2200" dirty="0"/>
              <a:t>identifikace osoby podnikatele</a:t>
            </a:r>
          </a:p>
          <a:p>
            <a:pPr lvl="1"/>
            <a:r>
              <a:rPr lang="cs-CZ" sz="2200" dirty="0"/>
              <a:t> předmět podnikání, druh živnosti</a:t>
            </a:r>
          </a:p>
          <a:p>
            <a:pPr lvl="1"/>
            <a:r>
              <a:rPr lang="cs-CZ" sz="2200" dirty="0"/>
              <a:t>údaje související s živnostenským oprávněním (datum vzniku, platnost apod.)</a:t>
            </a:r>
          </a:p>
          <a:p>
            <a:pPr lvl="1"/>
            <a:r>
              <a:rPr lang="cs-CZ" sz="2200" dirty="0"/>
              <a:t>překážky provozování živnosti</a:t>
            </a:r>
          </a:p>
          <a:p>
            <a:r>
              <a:rPr lang="cs-CZ" sz="2400" dirty="0"/>
              <a:t>v části </a:t>
            </a:r>
            <a:r>
              <a:rPr lang="cs-CZ" sz="2400" u="sng" dirty="0"/>
              <a:t>neveřejným seznamem</a:t>
            </a:r>
          </a:p>
          <a:p>
            <a:pPr lvl="1"/>
            <a:r>
              <a:rPr lang="cs-CZ" sz="2200" dirty="0"/>
              <a:t>např. udělené pokuty</a:t>
            </a:r>
          </a:p>
          <a:p>
            <a:r>
              <a:rPr lang="cs-CZ" sz="2400" dirty="0"/>
              <a:t>Spravuje ho ŽÚ ČR (resp. MPO)</a:t>
            </a:r>
          </a:p>
          <a:p>
            <a:r>
              <a:rPr lang="cs-CZ" sz="2400" dirty="0"/>
              <a:t>Provozovateli jsou krajské ŽÚ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137973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Postupy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Ohlášení</a:t>
            </a:r>
          </a:p>
          <a:p>
            <a:pPr eaLnBrk="1" hangingPunct="1"/>
            <a:r>
              <a:rPr lang="cs-CZ" dirty="0"/>
              <a:t>Řízení o koncesi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Ústavní základy</a:t>
            </a:r>
            <a:endParaRPr lang="fr-CA" dirty="0"/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214282" y="1357298"/>
            <a:ext cx="8929718" cy="5214973"/>
          </a:xfrm>
        </p:spPr>
        <p:txBody>
          <a:bodyPr/>
          <a:lstStyle/>
          <a:p>
            <a:pPr>
              <a:buNone/>
            </a:pPr>
            <a:r>
              <a:rPr lang="cs-CZ" sz="2100" b="1" dirty="0"/>
              <a:t>Čl. 2 Ústavy ČR</a:t>
            </a:r>
            <a:endParaRPr lang="cs-CZ" sz="2100" dirty="0"/>
          </a:p>
          <a:p>
            <a:pPr>
              <a:buNone/>
            </a:pPr>
            <a:r>
              <a:rPr lang="cs-CZ" sz="2100" dirty="0"/>
              <a:t>(3) Státní moc slouží všem občanům a lze ji uplatňovat jen v případech, v mezích a způsoby, které stanoví zákon.</a:t>
            </a:r>
          </a:p>
          <a:p>
            <a:pPr>
              <a:buNone/>
            </a:pPr>
            <a:r>
              <a:rPr lang="cs-CZ" sz="2100" dirty="0"/>
              <a:t>(4) Každý občan může činit, co není zákonem zakázáno, a nikdo nesmí být nucen činit, co zákon neukládá.</a:t>
            </a:r>
          </a:p>
          <a:p>
            <a:endParaRPr lang="cs-CZ" sz="2100" dirty="0"/>
          </a:p>
          <a:p>
            <a:pPr>
              <a:buNone/>
            </a:pPr>
            <a:r>
              <a:rPr lang="cs-CZ" sz="2100" b="1" dirty="0"/>
              <a:t>Čl. 2 Listiny</a:t>
            </a:r>
            <a:endParaRPr lang="cs-CZ" sz="2100" dirty="0"/>
          </a:p>
          <a:p>
            <a:pPr>
              <a:buNone/>
            </a:pPr>
            <a:r>
              <a:rPr lang="cs-CZ" sz="2100" dirty="0"/>
              <a:t>(2) Státní moc lze uplatňovat jen v případech a v mezích stanovených zákonem, a to způsobem, který zákon stanoví.</a:t>
            </a:r>
          </a:p>
          <a:p>
            <a:pPr>
              <a:buNone/>
            </a:pPr>
            <a:r>
              <a:rPr lang="cs-CZ" sz="2100" dirty="0"/>
              <a:t>(3) Každý může činit, co není zákonem zakázáno, a nikdo nesmí být nucen činit, co zákon neukládá.</a:t>
            </a:r>
          </a:p>
          <a:p>
            <a:endParaRPr lang="cs-CZ" sz="2100" dirty="0"/>
          </a:p>
          <a:p>
            <a:pPr>
              <a:buNone/>
            </a:pPr>
            <a:r>
              <a:rPr lang="cs-CZ" sz="2100" b="1" dirty="0"/>
              <a:t>Čl. 4 Listiny</a:t>
            </a:r>
          </a:p>
          <a:p>
            <a:pPr>
              <a:buNone/>
            </a:pPr>
            <a:r>
              <a:rPr lang="cs-CZ" sz="2100" dirty="0"/>
              <a:t>(1) Povinnosti mohou být ukládány toliko na základě zákona </a:t>
            </a:r>
            <a:br>
              <a:rPr lang="cs-CZ" sz="2100" dirty="0"/>
            </a:br>
            <a:r>
              <a:rPr lang="cs-CZ" sz="2100" dirty="0"/>
              <a:t>a v jeho mezích a jen při zachování základních práv a svobod.</a:t>
            </a:r>
          </a:p>
          <a:p>
            <a:pPr>
              <a:buNone/>
            </a:pPr>
            <a:endParaRPr lang="cs-CZ" sz="2100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6B8EFB-A675-4188-B3EB-9B9234865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Ohlášení živnosti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0E8C02-7D5B-4754-B067-B10361E6A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podání (ohláška) ŽÚ</a:t>
            </a:r>
          </a:p>
          <a:p>
            <a:pPr lvl="1"/>
            <a:r>
              <a:rPr lang="cs-CZ" sz="2000" dirty="0"/>
              <a:t>ŽÚ se obecní úřad obce III (příslušný odbor obecního úřadu)</a:t>
            </a:r>
          </a:p>
          <a:p>
            <a:pPr lvl="1"/>
            <a:r>
              <a:rPr lang="cs-CZ" sz="2000" dirty="0"/>
              <a:t>místní příslušnost není dána (lze ohlásit v každé z více než 200 obcí III)</a:t>
            </a:r>
          </a:p>
          <a:p>
            <a:r>
              <a:rPr lang="cs-CZ" sz="2400" dirty="0"/>
              <a:t>správní poplatek (1000 Kč, přidání 500 Kč)</a:t>
            </a:r>
          </a:p>
          <a:p>
            <a:r>
              <a:rPr lang="cs-CZ" sz="2400" dirty="0"/>
              <a:t>též lze spojit s dalšími oznámeními, přihláškami či registracemi</a:t>
            </a:r>
          </a:p>
          <a:p>
            <a:r>
              <a:rPr lang="cs-CZ" sz="2400" dirty="0"/>
              <a:t>vzniká ohlášením</a:t>
            </a:r>
          </a:p>
          <a:p>
            <a:r>
              <a:rPr lang="cs-CZ" sz="2400" dirty="0"/>
              <a:t>do 5 pracovních dnů provede ŽÚ zápis do živnostenského rejstříku a vydá podnikateli výpis</a:t>
            </a:r>
          </a:p>
          <a:p>
            <a:r>
              <a:rPr lang="cs-CZ" sz="2400" dirty="0"/>
              <a:t>nebyly-li splněny podmínky – výzva, popř. rozhodnutí o tom, že nevznikla</a:t>
            </a:r>
          </a:p>
        </p:txBody>
      </p:sp>
    </p:spTree>
    <p:extLst>
      <p:ext uri="{BB962C8B-B14F-4D97-AF65-F5344CB8AC3E}">
        <p14:creationId xmlns:p14="http://schemas.microsoft.com/office/powerpoint/2010/main" val="162955598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o koncesi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424936" cy="4525963"/>
          </a:xfrm>
        </p:spPr>
        <p:txBody>
          <a:bodyPr/>
          <a:lstStyle/>
          <a:p>
            <a:r>
              <a:rPr lang="cs-CZ" sz="2400" b="1" dirty="0"/>
              <a:t>žádost</a:t>
            </a:r>
            <a:r>
              <a:rPr lang="cs-CZ" sz="2400" dirty="0"/>
              <a:t> (náležitosti + doklady, které jsou nezbytné k zaujetí stanoviska příslušného orgánu státní správy)</a:t>
            </a:r>
          </a:p>
          <a:p>
            <a:r>
              <a:rPr lang="cs-CZ" sz="2400" dirty="0"/>
              <a:t>je-li nutné oprávnění nebo souhlas nebo povolení nebo vyjádření </a:t>
            </a:r>
            <a:r>
              <a:rPr lang="cs-CZ" sz="2400" u="sng" dirty="0"/>
              <a:t>orgánu státní správy</a:t>
            </a:r>
            <a:r>
              <a:rPr lang="cs-CZ" sz="2400" dirty="0"/>
              <a:t>, živnostenský úřad mu předloží žádost, aby zaujal stanovisko do 30 dnů od doručení žádosti</a:t>
            </a:r>
          </a:p>
          <a:p>
            <a:r>
              <a:rPr lang="cs-CZ" sz="2400" i="1" dirty="0"/>
              <a:t>Před rozhodnutím o koncesi živnostenský úřad zjišťuje, zda jsou splněny všeobecné a zvláštní podmínky pro provozování živnosti a zda netrvá překážka provozování živnosti (§ 53 odst. 1)</a:t>
            </a:r>
          </a:p>
          <a:p>
            <a:r>
              <a:rPr lang="cs-CZ" sz="2400" dirty="0"/>
              <a:t>§ 53 odst. 2 </a:t>
            </a:r>
            <a:r>
              <a:rPr lang="cs-CZ" sz="2400" i="1" dirty="0"/>
              <a:t>Není-li splněna některá z podmínek podle odstavce 1 </a:t>
            </a:r>
            <a:r>
              <a:rPr lang="cs-CZ" sz="2400" i="1" u="sng" dirty="0"/>
              <a:t>nebo nesouhlasí-li s udělením koncese </a:t>
            </a:r>
            <a:r>
              <a:rPr lang="cs-CZ" sz="2400" i="1" dirty="0"/>
              <a:t>orgán státní správy příslušný podle přílohy č. 3 k tomuto zákonu, živnostenský úřad žádost zamítne.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o koncesi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424936" cy="4525963"/>
          </a:xfrm>
        </p:spPr>
        <p:txBody>
          <a:bodyPr/>
          <a:lstStyle/>
          <a:p>
            <a:pPr>
              <a:buNone/>
            </a:pPr>
            <a:r>
              <a:rPr lang="cs-CZ" sz="2800" b="1" dirty="0"/>
              <a:t>Výroba a úprava kvasného lihu…</a:t>
            </a:r>
          </a:p>
          <a:p>
            <a:r>
              <a:rPr lang="cs-CZ" sz="2400" b="1" dirty="0"/>
              <a:t>žádost</a:t>
            </a:r>
            <a:r>
              <a:rPr lang="cs-CZ" sz="2400" dirty="0"/>
              <a:t> (náležitosti + doklady, které jsou nezbytné k zaujetí stanoviska příslušného orgánu státní správy)</a:t>
            </a:r>
          </a:p>
          <a:p>
            <a:r>
              <a:rPr lang="cs-CZ" sz="2400" dirty="0"/>
              <a:t>orgán, který se vyjadřuje k žádosti o koncesi Ministerstvo zemědělství</a:t>
            </a:r>
          </a:p>
          <a:p>
            <a:r>
              <a:rPr lang="cs-CZ" sz="2400" dirty="0"/>
              <a:t>relevantním je zákon č. 61/1997 Sb. (o lihu)</a:t>
            </a:r>
          </a:p>
          <a:p>
            <a:r>
              <a:rPr lang="cs-CZ" sz="2400" i="1" dirty="0"/>
              <a:t>Před rozhodnutím o koncesi živnostenský úřad zjišťuje, zda jsou splněny všeobecné a zvláštní podmínky pro provozování živnosti a zda netrvá překážka provozování živnosti (§ 53 odst. 1)</a:t>
            </a:r>
          </a:p>
          <a:p>
            <a:r>
              <a:rPr lang="cs-CZ" sz="2400" i="1" dirty="0"/>
              <a:t>Není-li splněna některá z daných podmínek </a:t>
            </a:r>
            <a:r>
              <a:rPr lang="cs-CZ" sz="2400" i="1" u="sng" dirty="0"/>
              <a:t>nebo nesouhlasí-li s udělením koncese</a:t>
            </a:r>
            <a:r>
              <a:rPr lang="cs-CZ" sz="2400" i="1" dirty="0"/>
              <a:t> Ministerstvo zemědělství, ŽÚ žádost zamítne.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41EDB1-9B4E-4F00-8192-411122DD6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živnostenského oprávnění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54FE35-4C28-41FC-BD5C-F56473A5A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cs-CZ" sz="2400" dirty="0"/>
              <a:t>podnikatel je povinen oznámit ŽÚ všechny změny a doplnění, jež se týkají údajů a dokladů, které jsou stanoveny pro vznik oprávnění, a předložit doklady prokazující tyto změny do 15 dnů ode dne, kdy nastaly</a:t>
            </a:r>
          </a:p>
          <a:p>
            <a:pPr lvl="1"/>
            <a:r>
              <a:rPr lang="cs-CZ" sz="2000" dirty="0"/>
              <a:t>nemusí, pokud se jedná o změny a doplnění již zapsané v základních registrech, v OR nebo v informačním systému evidence obyvatel, pokud je občanem ČR, anebo v informačním systému cizinců, je-li cizincem</a:t>
            </a:r>
          </a:p>
          <a:p>
            <a:r>
              <a:rPr lang="cs-CZ" sz="2400" dirty="0"/>
              <a:t>ŽÚ zapíše bez zbytečného odkladu do rejstříku / změní rozhodnutí o udělení koncese</a:t>
            </a:r>
          </a:p>
        </p:txBody>
      </p:sp>
    </p:spTree>
    <p:extLst>
      <p:ext uri="{BB962C8B-B14F-4D97-AF65-F5344CB8AC3E}">
        <p14:creationId xmlns:p14="http://schemas.microsoft.com/office/powerpoint/2010/main" val="78172165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41EDB1-9B4E-4F00-8192-411122DD6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živnostenského oprávnění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54FE35-4C28-41FC-BD5C-F56473A5A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cs-CZ" sz="2400" dirty="0"/>
              <a:t>pokud podnikatel změny neoznámí, může mu ŽÚ uložit pokutu</a:t>
            </a:r>
          </a:p>
          <a:p>
            <a:r>
              <a:rPr lang="cs-CZ" sz="2400" dirty="0"/>
              <a:t>pokud ŽÚ zjistí, že zápis změny nebo doplnění do živnostenského rejstříku na základě </a:t>
            </a:r>
            <a:r>
              <a:rPr lang="cs-CZ" sz="2400" u="sng" dirty="0"/>
              <a:t>ohlášení </a:t>
            </a:r>
            <a:r>
              <a:rPr lang="cs-CZ" sz="2400" dirty="0"/>
              <a:t> byly provedeny v rozporu se zákonem, zahájí </a:t>
            </a:r>
            <a:r>
              <a:rPr lang="cs-CZ" sz="2400" b="1" dirty="0"/>
              <a:t>řízení o zrušení živnostenského oprávnění</a:t>
            </a:r>
          </a:p>
          <a:p>
            <a:r>
              <a:rPr lang="cs-CZ" sz="2400" dirty="0"/>
              <a:t>pokud ŽÚ prokazatelně zjistí změny sám, i tak je zapíše bez zbytečného odkladu do živnostenského rejstříku / rozhodne o změně koncese</a:t>
            </a:r>
          </a:p>
          <a:p>
            <a:r>
              <a:rPr lang="cs-CZ" sz="2400" dirty="0"/>
              <a:t>chyby v psaní a jiné zřejmé nesprávnosti v zápisu v živnostenském rejstříku nebo ve výpisu z něj živnostenský úřad kdykoli opraví provedením opravného zápisu a podnikateli vydá výpis</a:t>
            </a:r>
          </a:p>
        </p:txBody>
      </p:sp>
    </p:spTree>
    <p:extLst>
      <p:ext uri="{BB962C8B-B14F-4D97-AF65-F5344CB8AC3E}">
        <p14:creationId xmlns:p14="http://schemas.microsoft.com/office/powerpoint/2010/main" val="251335392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živnostenského oprávnění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4896544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Zánik živnostenského oprávnění</a:t>
            </a:r>
          </a:p>
          <a:p>
            <a:r>
              <a:rPr lang="cs-CZ" sz="2400" dirty="0"/>
              <a:t>smrtí podnikatele, nejde-li o případy, kdy pokračuje někdo jiný (§ 13)</a:t>
            </a:r>
          </a:p>
          <a:p>
            <a:r>
              <a:rPr lang="cs-CZ" sz="2400" dirty="0"/>
              <a:t>zánikem právnické osoby, nejde-li o případy, v nichž pokračuje nástupce (§ 14)</a:t>
            </a:r>
          </a:p>
          <a:p>
            <a:r>
              <a:rPr lang="cs-CZ" sz="2400" dirty="0"/>
              <a:t>uplynutím doby, pokud bylo živnostenské oprávnění omezeno na dobu určitou</a:t>
            </a:r>
          </a:p>
          <a:p>
            <a:r>
              <a:rPr lang="cs-CZ" sz="2400" dirty="0"/>
              <a:t>výmazem zahraniční osoby povinně zapsané v obchodním rejstříku nebo jejího předmětu podnikání z obchodního rejstříku</a:t>
            </a:r>
          </a:p>
          <a:p>
            <a:r>
              <a:rPr lang="cs-CZ" sz="2400" dirty="0"/>
              <a:t>stanoví-li tak zvláštní právní předpis</a:t>
            </a:r>
          </a:p>
          <a:p>
            <a:r>
              <a:rPr lang="cs-CZ" sz="2400" dirty="0"/>
              <a:t>rozhodnutím živnostenského úřadu o </a:t>
            </a:r>
            <a:r>
              <a:rPr lang="cs-CZ" sz="2400" b="1" dirty="0"/>
              <a:t>zrušen</a:t>
            </a:r>
            <a:r>
              <a:rPr lang="cs-CZ" sz="2400" dirty="0"/>
              <a:t>í živnostenského oprávnění</a:t>
            </a:r>
          </a:p>
        </p:txBody>
      </p:sp>
    </p:spTree>
    <p:extLst>
      <p:ext uri="{BB962C8B-B14F-4D97-AF65-F5344CB8AC3E}">
        <p14:creationId xmlns:p14="http://schemas.microsoft.com/office/powerpoint/2010/main" val="347114109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živnostenského oprávnění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713387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Zrušení ŽÚ</a:t>
            </a:r>
          </a:p>
          <a:p>
            <a:r>
              <a:rPr lang="cs-CZ" sz="2400" dirty="0"/>
              <a:t>Nesplňování obecných podmínek</a:t>
            </a:r>
          </a:p>
          <a:p>
            <a:r>
              <a:rPr lang="cs-CZ" sz="2400" dirty="0"/>
              <a:t>Překážky (§ 8 – konkurz, insolvence, zákaz činnosti)</a:t>
            </a:r>
          </a:p>
          <a:p>
            <a:r>
              <a:rPr lang="cs-CZ" sz="2400" dirty="0"/>
              <a:t>Žádost podnikatele</a:t>
            </a:r>
          </a:p>
          <a:p>
            <a:r>
              <a:rPr lang="cs-CZ" sz="2400" i="1" dirty="0"/>
              <a:t>Neprokázání právního důvodu užívání prostor určených pro podnikání</a:t>
            </a:r>
          </a:p>
          <a:p>
            <a:r>
              <a:rPr lang="cs-CZ" sz="2400" i="1" dirty="0"/>
              <a:t>Na návrh orgánu státní správy vydávajícího stanovisko podle § 52 odst. 1 z důvodu, že podnikatel </a:t>
            </a:r>
            <a:r>
              <a:rPr lang="cs-CZ" sz="2400" b="1" i="1" dirty="0"/>
              <a:t>závažným způsobem porušil nebo porušuje podmínky stanovené rozhodnutím o udělení koncese, </a:t>
            </a:r>
            <a:r>
              <a:rPr lang="cs-CZ" sz="2400" b="1" i="1" dirty="0" err="1"/>
              <a:t>ŽivnZ</a:t>
            </a:r>
            <a:r>
              <a:rPr lang="cs-CZ" sz="2400" b="1" i="1" dirty="0"/>
              <a:t> </a:t>
            </a:r>
            <a:r>
              <a:rPr lang="cs-CZ" sz="2400" i="1" dirty="0"/>
              <a:t>nebo zvláštními právními předpisy….</a:t>
            </a:r>
          </a:p>
          <a:p>
            <a:r>
              <a:rPr lang="cs-CZ" sz="2400" i="1" dirty="0"/>
              <a:t>MŮŽE zrušit/pozastavit, jestliže podnikatel závažným způsobem porušil nebo porušuje podmínky stanovené rozhodnutím o udělení koncese, tímto zákonem nebo zvláštními právními předpisy….</a:t>
            </a:r>
          </a:p>
        </p:txBody>
      </p:sp>
    </p:spTree>
    <p:extLst>
      <p:ext uri="{BB962C8B-B14F-4D97-AF65-F5344CB8AC3E}">
        <p14:creationId xmlns:p14="http://schemas.microsoft.com/office/powerpoint/2010/main" val="131065141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7638"/>
            <a:ext cx="8568952" cy="5179714"/>
          </a:xfrm>
        </p:spPr>
        <p:txBody>
          <a:bodyPr/>
          <a:lstStyle/>
          <a:p>
            <a:r>
              <a:rPr lang="cs-CZ" sz="2800" dirty="0"/>
              <a:t>prováděna ŽÚ (fakticky jejich zaměstnanci)</a:t>
            </a:r>
          </a:p>
          <a:p>
            <a:r>
              <a:rPr lang="cs-CZ" sz="2800" dirty="0"/>
              <a:t>z moci úřední, postupem podle kontrolního řádu (zákon č. 255/2012 Sb.) + zvl. úprava (§ 60a až § 60d)</a:t>
            </a:r>
          </a:p>
          <a:p>
            <a:pPr lvl="1"/>
            <a:r>
              <a:rPr lang="cs-CZ" sz="2400" dirty="0"/>
              <a:t>kontrolovaný je povinen poskytnout součinnost</a:t>
            </a:r>
          </a:p>
          <a:p>
            <a:pPr lvl="1"/>
            <a:r>
              <a:rPr lang="cs-CZ" sz="2400" dirty="0"/>
              <a:t>podnikatel je oprávněn přizvat v průběhu kontroly jím zvolenou třetí osobu</a:t>
            </a:r>
          </a:p>
          <a:p>
            <a:pPr lvl="1"/>
            <a:r>
              <a:rPr lang="cs-CZ" sz="2400" dirty="0"/>
              <a:t>o kontrole se sepisuje protokol, který se doručuje kontrolované osobě, kontrolovaný proti němu může do 15 dnů podat námitky</a:t>
            </a:r>
          </a:p>
          <a:p>
            <a:pPr lvl="1"/>
            <a:r>
              <a:rPr lang="cs-CZ" sz="2400" dirty="0"/>
              <a:t>ŽÚ může rozhodnutím uložit podnikateli odstranění nedostatků zjištěných při provozování živnosti (případné odvolání nemá odkladný účinek)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7638"/>
            <a:ext cx="8568952" cy="5179714"/>
          </a:xfrm>
        </p:spPr>
        <p:txBody>
          <a:bodyPr/>
          <a:lstStyle/>
          <a:p>
            <a:pPr marL="342900" lvl="1" indent="-342900">
              <a:buFont typeface="Arial" charset="0"/>
              <a:buChar char="•"/>
            </a:pPr>
            <a:r>
              <a:rPr lang="cs-CZ" dirty="0"/>
              <a:t>zaměřena na plnění </a:t>
            </a:r>
          </a:p>
          <a:p>
            <a:pPr marL="742950" lvl="2" indent="-342900"/>
            <a:r>
              <a:rPr lang="cs-CZ" dirty="0"/>
              <a:t>povinností stanovených </a:t>
            </a:r>
            <a:r>
              <a:rPr lang="cs-CZ" dirty="0" err="1"/>
              <a:t>ŽivnZ</a:t>
            </a:r>
            <a:r>
              <a:rPr lang="cs-CZ" dirty="0"/>
              <a:t>, zvl. předpisy (dopadajícími na živnostenské podnikání)</a:t>
            </a:r>
          </a:p>
          <a:p>
            <a:pPr marL="742950" lvl="2" indent="-342900"/>
            <a:r>
              <a:rPr lang="cs-CZ" dirty="0"/>
              <a:t>podmínek provozování živnosti v rozhodnutí o udělení koncese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/>
              <a:t>specifické postavení související s kontrolou značení a nakládání s lihem a značení tabákových výrobků)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pokud zjistí, jsou oprávněni kontrolovat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zjistí-li, že došlo k porušení, sdělí tuto skutečnost bezodkladně správci spotřební daně</a:t>
            </a:r>
          </a:p>
        </p:txBody>
      </p:sp>
    </p:spTree>
    <p:extLst>
      <p:ext uri="{BB962C8B-B14F-4D97-AF65-F5344CB8AC3E}">
        <p14:creationId xmlns:p14="http://schemas.microsoft.com/office/powerpoint/2010/main" val="319084556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Přestupky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53136"/>
          </a:xfrm>
        </p:spPr>
        <p:txBody>
          <a:bodyPr/>
          <a:lstStyle/>
          <a:p>
            <a:r>
              <a:rPr lang="cs-CZ" sz="2800" dirty="0"/>
              <a:t>již nejsou správní delikty</a:t>
            </a:r>
          </a:p>
          <a:p>
            <a:r>
              <a:rPr lang="cs-CZ" sz="2800" dirty="0"/>
              <a:t>přestupky FO</a:t>
            </a:r>
          </a:p>
          <a:p>
            <a:r>
              <a:rPr lang="cs-CZ" sz="2800" dirty="0"/>
              <a:t>přestupky podnikajících FO a PO</a:t>
            </a:r>
          </a:p>
          <a:p>
            <a:r>
              <a:rPr lang="cs-CZ" sz="2800" dirty="0"/>
              <a:t>přestupky PO</a:t>
            </a:r>
          </a:p>
          <a:p>
            <a:r>
              <a:rPr lang="cs-CZ" sz="2800" dirty="0"/>
              <a:t>pokuty do 10 / 100 / 500 / 750 k / 1 M</a:t>
            </a:r>
          </a:p>
          <a:p>
            <a:r>
              <a:rPr lang="cs-CZ" sz="2800" dirty="0"/>
              <a:t>procesní postup dle </a:t>
            </a:r>
            <a:r>
              <a:rPr lang="cs-CZ" sz="2800" dirty="0" err="1"/>
              <a:t>ŽivnZ</a:t>
            </a:r>
            <a:r>
              <a:rPr lang="cs-CZ" sz="2800" dirty="0"/>
              <a:t> + „</a:t>
            </a:r>
            <a:r>
              <a:rPr lang="cs-CZ" sz="2800" dirty="0" err="1"/>
              <a:t>PřestZ</a:t>
            </a:r>
            <a:r>
              <a:rPr lang="cs-CZ" sz="2800" dirty="0"/>
              <a:t>“ (Z 250/2016 Sb., o odpovědnosti za přestupky a řízení o nich) + </a:t>
            </a:r>
            <a:r>
              <a:rPr lang="cs-CZ" sz="2800" dirty="0" err="1"/>
              <a:t>SprŘ</a:t>
            </a:r>
            <a:endParaRPr lang="cs-CZ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Ústavní základy</a:t>
            </a:r>
            <a:endParaRPr lang="fr-CA"/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Čl. 26 Listiny</a:t>
            </a:r>
            <a:endParaRPr lang="cs-CZ" sz="2400" dirty="0"/>
          </a:p>
          <a:p>
            <a:pPr>
              <a:buNone/>
            </a:pPr>
            <a:r>
              <a:rPr lang="cs-CZ" sz="2400" dirty="0"/>
              <a:t> (1) Každý má právo na svobodnou volbu povolání a přípravu k němu, jakož i právo </a:t>
            </a:r>
            <a:r>
              <a:rPr lang="cs-CZ" sz="2400" b="1" dirty="0"/>
              <a:t>podnikat a provozovat jinou hospodářskou činnost.</a:t>
            </a:r>
          </a:p>
          <a:p>
            <a:pPr>
              <a:buNone/>
            </a:pPr>
            <a:r>
              <a:rPr lang="cs-CZ" sz="2400" dirty="0"/>
              <a:t>(2) </a:t>
            </a:r>
            <a:r>
              <a:rPr lang="cs-CZ" sz="2400" u="sng" dirty="0"/>
              <a:t>Zákon</a:t>
            </a:r>
            <a:r>
              <a:rPr lang="cs-CZ" sz="2400" dirty="0"/>
              <a:t> může stanovit podmínky a omezení pro výkon určitých povolání nebo činností.</a:t>
            </a:r>
          </a:p>
          <a:p>
            <a:pPr>
              <a:buNone/>
            </a:pPr>
            <a:endParaRPr lang="cs-CZ" sz="2400" i="1" dirty="0"/>
          </a:p>
          <a:p>
            <a:pPr>
              <a:buNone/>
            </a:pPr>
            <a:r>
              <a:rPr lang="cs-CZ" sz="2400" i="1" dirty="0"/>
              <a:t>Zákaz provozovat živnost lze učinit jen zákonem, např.</a:t>
            </a:r>
          </a:p>
          <a:p>
            <a:pPr>
              <a:buNone/>
            </a:pPr>
            <a:r>
              <a:rPr lang="cs-CZ" sz="2400" i="1" dirty="0"/>
              <a:t>- soudci, příslušníci bezpečnostních sborů a ozbrojených sil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Přestupky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53136"/>
          </a:xfrm>
        </p:spPr>
        <p:txBody>
          <a:bodyPr/>
          <a:lstStyle/>
          <a:p>
            <a:r>
              <a:rPr lang="cs-CZ" sz="2800" dirty="0"/>
              <a:t>Přestupky FO </a:t>
            </a:r>
            <a:r>
              <a:rPr lang="cs-CZ" dirty="0"/>
              <a:t>(</a:t>
            </a:r>
            <a:r>
              <a:rPr lang="cs-CZ" sz="2800" dirty="0"/>
              <a:t>§ 61)</a:t>
            </a:r>
            <a:endParaRPr lang="cs-CZ" sz="2400" dirty="0"/>
          </a:p>
          <a:p>
            <a:pPr lvl="1"/>
            <a:r>
              <a:rPr lang="cs-CZ" sz="2400" dirty="0"/>
              <a:t>FO jako správce pozůstalosti (do 10k)</a:t>
            </a:r>
          </a:p>
          <a:p>
            <a:pPr lvl="1"/>
            <a:r>
              <a:rPr lang="cs-CZ" sz="2400" dirty="0"/>
              <a:t>FO předkládající nepravdivé čestné prohlášení o bezúhonnosti (do 100k)</a:t>
            </a:r>
          </a:p>
          <a:p>
            <a:pPr lvl="1"/>
            <a:r>
              <a:rPr lang="cs-CZ" sz="2400" dirty="0"/>
              <a:t>FO, která provozuje živnost bez příslušného oprávnění (do 500k / 750k / 1M)</a:t>
            </a:r>
          </a:p>
          <a:p>
            <a:r>
              <a:rPr lang="cs-CZ" sz="2800" dirty="0"/>
              <a:t>Přestupky PO (§ 63)</a:t>
            </a:r>
          </a:p>
          <a:p>
            <a:pPr lvl="1"/>
            <a:r>
              <a:rPr lang="cs-CZ" sz="2400" dirty="0"/>
              <a:t>podnikání bez příslušného živnostenského oprávnění (do 500k / 750k / 1M)</a:t>
            </a:r>
          </a:p>
          <a:p>
            <a:pPr lvl="1"/>
            <a:endParaRPr lang="cs-CZ" sz="2400" dirty="0"/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0456721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Přestupky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4785395"/>
          </a:xfrm>
        </p:spPr>
        <p:txBody>
          <a:bodyPr/>
          <a:lstStyle/>
          <a:p>
            <a:r>
              <a:rPr lang="cs-CZ" sz="2400" dirty="0"/>
              <a:t>Přestupky PO a podnikajících FO </a:t>
            </a:r>
            <a:r>
              <a:rPr lang="cs-CZ" sz="2800" dirty="0"/>
              <a:t>(</a:t>
            </a:r>
            <a:r>
              <a:rPr lang="cs-CZ" sz="2400" dirty="0"/>
              <a:t>§ 62), </a:t>
            </a:r>
            <a:r>
              <a:rPr lang="cs-CZ" sz="2200" dirty="0"/>
              <a:t>nejrůznější prohřešky, např.</a:t>
            </a:r>
          </a:p>
          <a:p>
            <a:pPr lvl="1"/>
            <a:r>
              <a:rPr lang="cs-CZ" sz="2000" dirty="0"/>
              <a:t>neoznámení ŽÚ pokračování v provozování živnosti podle § 31 odst. 12 – do 10k</a:t>
            </a:r>
          </a:p>
          <a:p>
            <a:pPr lvl="1"/>
            <a:r>
              <a:rPr lang="cs-CZ" sz="2000" dirty="0"/>
              <a:t>neoznámení změny a doplnění týkající se údajů a dokladů, které jsou stanoveny pro ohlášení živnosti, nebo nepředložení dokladů o nich (s výjimkou neoznámení změny oboru činnosti u živnosti volné) – až 20k</a:t>
            </a:r>
          </a:p>
          <a:p>
            <a:pPr lvl="1"/>
            <a:r>
              <a:rPr lang="cs-CZ" sz="2000" dirty="0"/>
              <a:t>neoznámení ustanovení odpovědného zástupce pro živnost ohlašovací nebo ukončení výkonu jeho funkce podle § 11 odst. 5 ŽÚ – až 50k</a:t>
            </a:r>
          </a:p>
          <a:p>
            <a:pPr lvl="1"/>
            <a:r>
              <a:rPr lang="cs-CZ" sz="2000" dirty="0"/>
              <a:t>neprokázání vlastnického nebo užívacího práva k objektům nebo místnostem provozovny / oprávněnosti umístění mobilní provozovny – až 100k</a:t>
            </a:r>
          </a:p>
          <a:p>
            <a:pPr lvl="1"/>
            <a:r>
              <a:rPr lang="cs-CZ" sz="2000" dirty="0"/>
              <a:t>umožnění prodejem zboží nebo poskytováním služeb pomocí automatů obsluhovaných spotřebitelem získat určité druhy zboží osobám chráněným zvláštními právními předpisy – do 1M</a:t>
            </a:r>
          </a:p>
        </p:txBody>
      </p:sp>
    </p:spTree>
    <p:extLst>
      <p:ext uri="{BB962C8B-B14F-4D97-AF65-F5344CB8AC3E}">
        <p14:creationId xmlns:p14="http://schemas.microsoft.com/office/powerpoint/2010/main" val="282010232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525963"/>
          </a:xfrm>
        </p:spPr>
        <p:txBody>
          <a:bodyPr/>
          <a:lstStyle/>
          <a:p>
            <a:pPr algn="ctr" eaLnBrk="1" hangingPunct="1">
              <a:buNone/>
            </a:pPr>
            <a:endParaRPr lang="cs-CZ" dirty="0"/>
          </a:p>
          <a:p>
            <a:pPr algn="ctr" eaLnBrk="1" hangingPunct="1">
              <a:buNone/>
            </a:pPr>
            <a:r>
              <a:rPr lang="cs-CZ" sz="6000" b="1" dirty="0"/>
              <a:t>Děkuji Vám za pozornost</a:t>
            </a:r>
            <a:endParaRPr lang="cs-CZ" dirty="0"/>
          </a:p>
          <a:p>
            <a:pPr eaLnBrk="1" hangingPunct="1"/>
            <a:endParaRPr lang="fr-C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AD0089-B067-468A-B175-197095F23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Ústavní základy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554755C-BB0E-4D00-8AB5-488398965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K omezení práva podnikat</a:t>
            </a:r>
            <a:r>
              <a:rPr lang="cs-CZ" sz="2800" dirty="0"/>
              <a:t> </a:t>
            </a:r>
          </a:p>
          <a:p>
            <a:pPr marL="0" indent="0">
              <a:buNone/>
            </a:pPr>
            <a:r>
              <a:rPr lang="cs-CZ" sz="2400" dirty="0"/>
              <a:t>NSS v 7 A 77/2002:</a:t>
            </a:r>
          </a:p>
          <a:p>
            <a:r>
              <a:rPr lang="cs-CZ" sz="2400" i="1" dirty="0"/>
              <a:t>Právo podnikat a provozovat jinou hospodářskou činnost podle čl. 26 Listiny základních práv a svobod může být zákonem omezeno; takovým omezením je i ustanovení § 18 [</a:t>
            </a:r>
            <a:r>
              <a:rPr lang="cs-CZ" sz="2400" i="1" dirty="0" err="1"/>
              <a:t>ŽivnZ</a:t>
            </a:r>
            <a:r>
              <a:rPr lang="cs-CZ" sz="2400" i="1" dirty="0"/>
              <a:t>], které zmocňuje obec k vydání tržního řádu formou obecně závazné vyhlášky [dnes již nařízení], a umožňuje jí tak pro území jejího obvodu stanovit s přihlédnutím k místním podmínkám regulaci prodeje zboží. </a:t>
            </a:r>
          </a:p>
          <a:p>
            <a:r>
              <a:rPr lang="cs-CZ" sz="2400" i="1" dirty="0"/>
              <a:t>Nevybočuje-li taková regulace z mezí zákonného zmocnění, nelze ji považovat za zásah do ústavně zaručeného práva podnikat.</a:t>
            </a:r>
          </a:p>
        </p:txBody>
      </p:sp>
    </p:spTree>
    <p:extLst>
      <p:ext uri="{BB962C8B-B14F-4D97-AF65-F5344CB8AC3E}">
        <p14:creationId xmlns:p14="http://schemas.microsoft.com/office/powerpoint/2010/main" val="3204531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Ústavní základy</a:t>
            </a:r>
            <a:endParaRPr lang="fr-CA"/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5"/>
            <a:ext cx="8363272" cy="4970563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Článek 49 Smlouvy o fungování EU</a:t>
            </a:r>
            <a:r>
              <a:rPr lang="cs-CZ" sz="2400" dirty="0"/>
              <a:t> </a:t>
            </a:r>
          </a:p>
          <a:p>
            <a:r>
              <a:rPr lang="cs-CZ" sz="2400" dirty="0"/>
              <a:t>V rámci níže uvedených ustanovení jsou </a:t>
            </a:r>
            <a:r>
              <a:rPr lang="cs-CZ" sz="2400" b="1" dirty="0"/>
              <a:t>zakázána omezení svobody usazování pro státní příslušníky jednoho členského státu na území jiného členského státu</a:t>
            </a:r>
            <a:r>
              <a:rPr lang="cs-CZ" sz="2400" dirty="0"/>
              <a:t>. Stejně tak jsou zakázána omezení při zřizování zastoupení, poboček nebo dceřiných společností státními příslušníky jednoho členského státu usazenými na území jiného členského státu. </a:t>
            </a:r>
          </a:p>
          <a:p>
            <a:r>
              <a:rPr lang="cs-CZ" sz="2400" dirty="0"/>
              <a:t>Svoboda usazování zahrnuje přístup </a:t>
            </a:r>
            <a:r>
              <a:rPr lang="cs-CZ" sz="2400" b="1" dirty="0"/>
              <a:t>k samostatně výdělečným činnostem a jejich výkon, jakož i zřizování a řízení podniků</a:t>
            </a:r>
            <a:r>
              <a:rPr lang="cs-CZ" sz="2400" dirty="0"/>
              <a:t>, zejména společností ve smyslu čl. 54 druhého pododstavce, </a:t>
            </a:r>
            <a:r>
              <a:rPr lang="cs-CZ" sz="2400" b="1" dirty="0"/>
              <a:t>za podmínek stanovených pro vlastní státní příslušníky právem země usazení</a:t>
            </a:r>
            <a:r>
              <a:rPr lang="cs-CZ" sz="2400" dirty="0"/>
              <a:t>, nestanoví-li kapitola o pohybu kapitálu jinak.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Prameny právní úpravy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eaLnBrk="1" hangingPunct="1"/>
            <a:r>
              <a:rPr lang="cs-CZ" dirty="0"/>
              <a:t>Ústava &amp; Listina</a:t>
            </a:r>
          </a:p>
          <a:p>
            <a:pPr lvl="1"/>
            <a:r>
              <a:rPr lang="cs-CZ" dirty="0"/>
              <a:t>Zákon č. 455/1991 Sb., o živnostenském podnikání (</a:t>
            </a:r>
            <a:r>
              <a:rPr lang="cs-CZ" b="1" dirty="0"/>
              <a:t>živnostenský zákon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Zákon č. 570/1991 Sb., </a:t>
            </a:r>
            <a:r>
              <a:rPr lang="cs-CZ" b="1" dirty="0"/>
              <a:t>o živnostenských úřadech</a:t>
            </a:r>
          </a:p>
          <a:p>
            <a:pPr lvl="2"/>
            <a:r>
              <a:rPr lang="cs-CZ" dirty="0"/>
              <a:t>Nařízení vlády č. 278/2008 Sb., </a:t>
            </a:r>
            <a:r>
              <a:rPr lang="cs-CZ" b="1" dirty="0"/>
              <a:t>o obsahových náplních </a:t>
            </a:r>
            <a:r>
              <a:rPr lang="cs-CZ" dirty="0"/>
              <a:t>jednotlivých živností</a:t>
            </a:r>
          </a:p>
          <a:p>
            <a:pPr lvl="1"/>
            <a:r>
              <a:rPr lang="cs-CZ" dirty="0"/>
              <a:t>Správní řád</a:t>
            </a:r>
          </a:p>
          <a:p>
            <a:pPr lvl="1"/>
            <a:r>
              <a:rPr lang="cs-CZ" dirty="0"/>
              <a:t>Kontrolní řád</a:t>
            </a:r>
          </a:p>
          <a:p>
            <a:pPr lvl="1"/>
            <a:r>
              <a:rPr lang="cs-CZ" dirty="0"/>
              <a:t>Přestupkový zákon</a:t>
            </a:r>
            <a:endParaRPr lang="cs-CZ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Živnosti přednášk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Živnosti přednáška</Template>
  <TotalTime>2235</TotalTime>
  <Words>4783</Words>
  <Application>Microsoft Office PowerPoint</Application>
  <PresentationFormat>Předvádění na obrazovce (4:3)</PresentationFormat>
  <Paragraphs>492</Paragraphs>
  <Slides>62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62</vt:i4>
      </vt:variant>
    </vt:vector>
  </HeadingPairs>
  <TitlesOfParts>
    <vt:vector size="67" baseType="lpstr">
      <vt:lpstr>Arial</vt:lpstr>
      <vt:lpstr>Calibri</vt:lpstr>
      <vt:lpstr>Symbol</vt:lpstr>
      <vt:lpstr>Times New Roman</vt:lpstr>
      <vt:lpstr>Živnosti přednáška</vt:lpstr>
      <vt:lpstr>Živnostenská správa</vt:lpstr>
      <vt:lpstr>Obsah</vt:lpstr>
      <vt:lpstr>Živnostenská správa</vt:lpstr>
      <vt:lpstr>Živnostenské podnikání</vt:lpstr>
      <vt:lpstr>Ústavní základy</vt:lpstr>
      <vt:lpstr>Ústavní základy</vt:lpstr>
      <vt:lpstr>Ústavní základy</vt:lpstr>
      <vt:lpstr>Ústavní základy</vt:lpstr>
      <vt:lpstr>Prameny právní úpravy</vt:lpstr>
      <vt:lpstr>Zákonná úprava</vt:lpstr>
      <vt:lpstr>Tržní řád</vt:lpstr>
      <vt:lpstr>Základní pojmy a instituty</vt:lpstr>
      <vt:lpstr>Základní pojmy a instituty</vt:lpstr>
      <vt:lpstr>Základní pojmy a instituty</vt:lpstr>
      <vt:lpstr>Základní pojmy a instituty</vt:lpstr>
      <vt:lpstr>Základní pojmy a instituty</vt:lpstr>
      <vt:lpstr>Základní pojmy a instituty</vt:lpstr>
      <vt:lpstr>Základní pojmy a instituty</vt:lpstr>
      <vt:lpstr>Základní pojmy a instituty</vt:lpstr>
      <vt:lpstr>Překážky</vt:lpstr>
      <vt:lpstr>Překážky</vt:lpstr>
      <vt:lpstr>Překážky</vt:lpstr>
      <vt:lpstr>Oprávnění podnikatele</vt:lpstr>
      <vt:lpstr>Oprávnění podnikatele</vt:lpstr>
      <vt:lpstr>Oprávnění podnikatele</vt:lpstr>
      <vt:lpstr>Oprávnění podnikatele</vt:lpstr>
      <vt:lpstr>Povinnosti podnikatele</vt:lpstr>
      <vt:lpstr>Povinnosti podnikatele</vt:lpstr>
      <vt:lpstr>Povinnosti podnikatele</vt:lpstr>
      <vt:lpstr>Povinnosti podnikatele</vt:lpstr>
      <vt:lpstr>Přístupové režimy</vt:lpstr>
      <vt:lpstr>Ohlašovací živnosti</vt:lpstr>
      <vt:lpstr>Ohlašovací živnosti</vt:lpstr>
      <vt:lpstr>Živnost volná</vt:lpstr>
      <vt:lpstr>Výroba,   obchod   a   služby jinde nezařazené</vt:lpstr>
      <vt:lpstr>Živnosti   řemeslné</vt:lpstr>
      <vt:lpstr>Hostinská   činnost</vt:lpstr>
      <vt:lpstr>Hostinská   činnost</vt:lpstr>
      <vt:lpstr>Živnosti vázané</vt:lpstr>
      <vt:lpstr>Průvodcovská činnost horská</vt:lpstr>
      <vt:lpstr>Průvodcovská činnost horská</vt:lpstr>
      <vt:lpstr>Koncesované živnosti</vt:lpstr>
      <vt:lpstr>Živnosti koncesované</vt:lpstr>
      <vt:lpstr>Živnosti koncesované</vt:lpstr>
      <vt:lpstr>Orgány</vt:lpstr>
      <vt:lpstr>Orgány</vt:lpstr>
      <vt:lpstr>Orgány</vt:lpstr>
      <vt:lpstr>Živnostenský rejstřík</vt:lpstr>
      <vt:lpstr>Postupy</vt:lpstr>
      <vt:lpstr>Ohlášení živnosti</vt:lpstr>
      <vt:lpstr>Řízení o koncesi</vt:lpstr>
      <vt:lpstr>Řízení o koncesi</vt:lpstr>
      <vt:lpstr>Změna živnostenského oprávnění</vt:lpstr>
      <vt:lpstr>Změna živnostenského oprávnění</vt:lpstr>
      <vt:lpstr>Zánik živnostenského oprávnění</vt:lpstr>
      <vt:lpstr>Zánik živnostenského oprávnění</vt:lpstr>
      <vt:lpstr>Kontrola</vt:lpstr>
      <vt:lpstr>Kontrola</vt:lpstr>
      <vt:lpstr>Přestupky</vt:lpstr>
      <vt:lpstr>Přestupky</vt:lpstr>
      <vt:lpstr>Přestupky</vt:lpstr>
      <vt:lpstr>Prezentace aplikace PowerPoint</vt:lpstr>
    </vt:vector>
  </TitlesOfParts>
  <Company>Your Organization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živnostenská</dc:title>
  <dc:creator>Veronika Kudrová</dc:creator>
  <cp:lastModifiedBy>Veronika Smutná</cp:lastModifiedBy>
  <cp:revision>170</cp:revision>
  <dcterms:created xsi:type="dcterms:W3CDTF">2012-10-25T10:57:31Z</dcterms:created>
  <dcterms:modified xsi:type="dcterms:W3CDTF">2018-04-03T10:20:13Z</dcterms:modified>
</cp:coreProperties>
</file>