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9" r:id="rId3"/>
    <p:sldId id="314" r:id="rId4"/>
    <p:sldId id="291" r:id="rId5"/>
    <p:sldId id="292" r:id="rId6"/>
    <p:sldId id="307" r:id="rId7"/>
    <p:sldId id="306" r:id="rId8"/>
    <p:sldId id="257" r:id="rId9"/>
    <p:sldId id="272" r:id="rId10"/>
    <p:sldId id="308" r:id="rId11"/>
    <p:sldId id="293" r:id="rId12"/>
    <p:sldId id="310" r:id="rId13"/>
    <p:sldId id="309" r:id="rId14"/>
    <p:sldId id="301" r:id="rId15"/>
    <p:sldId id="294" r:id="rId16"/>
    <p:sldId id="312" r:id="rId17"/>
    <p:sldId id="266" r:id="rId18"/>
    <p:sldId id="273" r:id="rId19"/>
    <p:sldId id="274" r:id="rId20"/>
    <p:sldId id="313" r:id="rId21"/>
    <p:sldId id="275" r:id="rId22"/>
    <p:sldId id="315" r:id="rId23"/>
    <p:sldId id="316" r:id="rId24"/>
    <p:sldId id="317" r:id="rId2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66" d="100"/>
          <a:sy n="66" d="100"/>
        </p:scale>
        <p:origin x="1348" y="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cr.cz/dokumenty/p_10031_843_1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" TargetMode="External"/><Relationship Id="rId2" Type="http://schemas.openxmlformats.org/officeDocument/2006/relationships/hyperlink" Target="http://www.sukl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zuusti.cz/" TargetMode="External"/><Relationship Id="rId4" Type="http://schemas.openxmlformats.org/officeDocument/2006/relationships/hyperlink" Target="http://www.zuova.c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4923" y="1074420"/>
            <a:ext cx="7518400" cy="4787365"/>
          </a:xfrm>
        </p:spPr>
        <p:txBody>
          <a:bodyPr/>
          <a:lstStyle/>
          <a:p>
            <a:pPr algn="ctr"/>
            <a: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SPRÁVA NA ÚSEKU ZDRAVOTNICTVÍ</a:t>
            </a:r>
            <a:b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 smtClean="0"/>
              <a:t>Zaměření</a:t>
            </a:r>
            <a:r>
              <a:rPr lang="cs-CZ" sz="2800" dirty="0"/>
              <a:t>, právní úprava a organizace veřejné správy v oblasti zdravotnictví, role státní správy a samosprávy na tomto úseku; poskytování zdravotní péče a zdravotních služeb, ochrana veřejného zdraví</a:t>
            </a:r>
            <a:r>
              <a:rPr lang="cs-CZ" sz="2800" dirty="0" smtClean="0"/>
              <a:t>.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/>
              <a:t/>
            </a:r>
            <a:br>
              <a:rPr lang="cs-CZ" sz="2600" dirty="0"/>
            </a:br>
            <a:r>
              <a:rPr lang="cs-CZ" altLang="cs-CZ" sz="2600" b="0" dirty="0" smtClean="0"/>
              <a:t>JUDr. Lukáš Potěšil, Ph.D.</a:t>
            </a:r>
            <a:br>
              <a:rPr lang="cs-CZ" altLang="cs-CZ" sz="2600" b="0" dirty="0" smtClean="0"/>
            </a:br>
            <a:r>
              <a:rPr lang="cs-CZ" altLang="cs-CZ" sz="2600" b="0" dirty="0" smtClean="0"/>
              <a:t>20. 3. 2018</a:t>
            </a:r>
            <a:br>
              <a:rPr lang="cs-CZ" altLang="cs-CZ" sz="2600" b="0" dirty="0" smtClean="0"/>
            </a:br>
            <a:endParaRPr lang="cs-CZ" altLang="cs-CZ" sz="2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67399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Právní úprava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15099"/>
            <a:ext cx="8082321" cy="4717414"/>
          </a:xfrm>
        </p:spPr>
        <p:txBody>
          <a:bodyPr/>
          <a:lstStyle/>
          <a:p>
            <a:pPr algn="just"/>
            <a:r>
              <a:rPr lang="cs-CZ" altLang="cs-CZ" sz="1800" b="1" dirty="0"/>
              <a:t>Zákon č. 65/2017 Sb</a:t>
            </a:r>
            <a:r>
              <a:rPr lang="cs-CZ" altLang="cs-CZ" sz="1800" b="1" dirty="0" smtClean="0"/>
              <a:t>., </a:t>
            </a:r>
            <a:r>
              <a:rPr lang="cs-CZ" altLang="cs-CZ" sz="1800" b="1" dirty="0"/>
              <a:t>o ochraně zdraví před škodlivými účinky návykových </a:t>
            </a:r>
            <a:r>
              <a:rPr lang="cs-CZ" altLang="cs-CZ" sz="1800" b="1" dirty="0" smtClean="0"/>
              <a:t>látek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sz="1800" dirty="0" smtClean="0"/>
              <a:t>Zákon č. </a:t>
            </a:r>
            <a:r>
              <a:rPr lang="cs-CZ" altLang="cs-CZ" sz="1800" dirty="0"/>
              <a:t>227/2006 Sb</a:t>
            </a:r>
            <a:r>
              <a:rPr lang="cs-CZ" altLang="cs-CZ" sz="1800" dirty="0" smtClean="0"/>
              <a:t>., </a:t>
            </a:r>
            <a:r>
              <a:rPr lang="cs-CZ" altLang="cs-CZ" sz="1800" dirty="0"/>
              <a:t>o výzkumu na lidských embryonálních kmenových buňkách a souvisejících </a:t>
            </a:r>
            <a:r>
              <a:rPr lang="cs-CZ" altLang="cs-CZ" sz="1800" dirty="0" smtClean="0"/>
              <a:t>činnostech</a:t>
            </a:r>
          </a:p>
          <a:p>
            <a:pPr algn="just"/>
            <a:r>
              <a:rPr lang="cs-CZ" altLang="cs-CZ" sz="1800" dirty="0" smtClean="0"/>
              <a:t>Zákon č. 378/2007 Sb., o </a:t>
            </a:r>
            <a:r>
              <a:rPr lang="cs-CZ" altLang="cs-CZ" sz="1800" dirty="0" smtClean="0"/>
              <a:t>léčivech</a:t>
            </a:r>
          </a:p>
          <a:p>
            <a:pPr algn="just"/>
            <a:r>
              <a:rPr lang="cs-CZ" altLang="cs-CZ" sz="1800" dirty="0" smtClean="0"/>
              <a:t>Zákon č. 268/2014 </a:t>
            </a:r>
            <a:r>
              <a:rPr lang="cs-CZ" altLang="cs-CZ" sz="1800" dirty="0"/>
              <a:t>Sb</a:t>
            </a:r>
            <a:r>
              <a:rPr lang="cs-CZ" altLang="cs-CZ" sz="1800" dirty="0" smtClean="0"/>
              <a:t>., o zdravotnických prostředcích</a:t>
            </a:r>
            <a:endParaRPr lang="cs-CZ" altLang="cs-CZ" sz="1800" dirty="0" smtClean="0"/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 smtClean="0"/>
              <a:t>Vyhláška č. </a:t>
            </a:r>
            <a:r>
              <a:rPr lang="cs-CZ" altLang="cs-CZ" sz="1800" dirty="0"/>
              <a:t>134/1998 Sb</a:t>
            </a:r>
            <a:r>
              <a:rPr lang="cs-CZ" altLang="cs-CZ" sz="1800" dirty="0" smtClean="0"/>
              <a:t>., </a:t>
            </a:r>
            <a:r>
              <a:rPr lang="cs-CZ" altLang="cs-CZ" sz="1800" dirty="0"/>
              <a:t>kterou se vydává seznam zdravotních výkonů s bodovými </a:t>
            </a:r>
            <a:r>
              <a:rPr lang="cs-CZ" altLang="cs-CZ" sz="1800" dirty="0" smtClean="0"/>
              <a:t>hodnotami</a:t>
            </a:r>
          </a:p>
          <a:p>
            <a:pPr algn="just"/>
            <a:r>
              <a:rPr lang="cs-CZ" altLang="cs-CZ" sz="1800" dirty="0"/>
              <a:t>Vyhláška č. 353/2017 Sb., o stanovení hodnot bodu, výše úhrad hrazených služeb a regulačních omezení pro rok </a:t>
            </a:r>
            <a:r>
              <a:rPr lang="cs-CZ" altLang="cs-CZ" sz="1800" dirty="0" smtClean="0"/>
              <a:t>2018</a:t>
            </a:r>
          </a:p>
          <a:p>
            <a:pPr algn="just"/>
            <a:r>
              <a:rPr lang="cs-CZ" altLang="cs-CZ" sz="1800" dirty="0" smtClean="0"/>
              <a:t>Vyhláška č. 537/2006 Sb., </a:t>
            </a:r>
            <a:r>
              <a:rPr lang="pt-BR" altLang="cs-CZ" sz="1800" dirty="0"/>
              <a:t>o očkování proti infekčním nemocem</a:t>
            </a:r>
            <a:endParaRPr lang="cs-CZ" altLang="cs-CZ" sz="1800" dirty="0" smtClean="0"/>
          </a:p>
          <a:p>
            <a:pPr algn="just"/>
            <a:r>
              <a:rPr lang="cs-CZ" altLang="cs-CZ" sz="1800" dirty="0" smtClean="0"/>
              <a:t>Nařízení vlády č. </a:t>
            </a:r>
            <a:r>
              <a:rPr lang="cs-CZ" altLang="cs-CZ" sz="1800" dirty="0"/>
              <a:t>140/2017 Sb., o stanovení vyměřovacího základu u osoby, za kterou je plátcem pojistného na veřejné zdravotní pojištění </a:t>
            </a:r>
            <a:r>
              <a:rPr lang="cs-CZ" altLang="cs-CZ" sz="1800" dirty="0" smtClean="0"/>
              <a:t>stát </a:t>
            </a:r>
          </a:p>
          <a:p>
            <a:pPr algn="just"/>
            <a:r>
              <a:rPr lang="cs-CZ" altLang="cs-CZ" sz="1800" dirty="0" smtClean="0"/>
              <a:t>Nařízení vlády č. </a:t>
            </a:r>
            <a:r>
              <a:rPr lang="cs-CZ" altLang="cs-CZ" sz="1800" dirty="0"/>
              <a:t>307/2012 Sb., o místní a časové dostupnosti zdravotních služeb</a:t>
            </a: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5718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a organizace na úseku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b="1" dirty="0" smtClean="0"/>
              <a:t>V rámci OSN</a:t>
            </a:r>
          </a:p>
          <a:p>
            <a:pPr algn="just"/>
            <a:r>
              <a:rPr lang="cs-CZ" sz="2000" dirty="0" err="1" smtClean="0"/>
              <a:t>World</a:t>
            </a:r>
            <a:r>
              <a:rPr lang="cs-CZ" sz="2000" dirty="0" smtClean="0"/>
              <a:t> </a:t>
            </a:r>
            <a:r>
              <a:rPr lang="cs-CZ" sz="2000" dirty="0" err="1" smtClean="0"/>
              <a:t>Health</a:t>
            </a:r>
            <a:r>
              <a:rPr lang="cs-CZ" sz="2000" dirty="0" smtClean="0"/>
              <a:t> </a:t>
            </a:r>
            <a:r>
              <a:rPr lang="cs-CZ" sz="2000" dirty="0" err="1" smtClean="0"/>
              <a:t>Organization</a:t>
            </a:r>
            <a:r>
              <a:rPr lang="cs-CZ" sz="2000" dirty="0" smtClean="0"/>
              <a:t> (WHO)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sz="2000" b="1" dirty="0" smtClean="0"/>
              <a:t>Agentury Evropské unie:</a:t>
            </a:r>
          </a:p>
          <a:p>
            <a:pPr algn="just">
              <a:buFont typeface="+mj-lt"/>
              <a:buAutoNum type="arabicPeriod"/>
            </a:pPr>
            <a:r>
              <a:rPr lang="cs-CZ" sz="2000" dirty="0"/>
              <a:t>Evropské středisko pro prevenci a kontrolu nemocí (ECDC) </a:t>
            </a:r>
            <a:endParaRPr lang="cs-CZ" sz="2000" dirty="0" smtClean="0"/>
          </a:p>
          <a:p>
            <a:pPr algn="just">
              <a:buFont typeface="+mj-lt"/>
              <a:buAutoNum type="arabicPeriod"/>
            </a:pPr>
            <a:r>
              <a:rPr lang="it-IT" sz="2000" dirty="0"/>
              <a:t>Evropská agentura pro </a:t>
            </a:r>
            <a:r>
              <a:rPr lang="it-IT" sz="2000" dirty="0" smtClean="0"/>
              <a:t>léčiv</a:t>
            </a:r>
            <a:r>
              <a:rPr lang="cs-CZ" sz="2000" dirty="0" smtClean="0"/>
              <a:t>é přípravky</a:t>
            </a:r>
            <a:r>
              <a:rPr lang="it-IT" sz="2000" dirty="0" smtClean="0"/>
              <a:t> </a:t>
            </a:r>
            <a:r>
              <a:rPr lang="it-IT" sz="2000" dirty="0"/>
              <a:t>(</a:t>
            </a:r>
            <a:r>
              <a:rPr lang="it-IT" sz="2000" dirty="0" smtClean="0"/>
              <a:t>EMA</a:t>
            </a:r>
            <a:r>
              <a:rPr lang="cs-CZ" sz="2000" dirty="0" smtClean="0"/>
              <a:t>, sídlo Londýn - Amsterodam</a:t>
            </a:r>
            <a:r>
              <a:rPr lang="it-IT" sz="2000" dirty="0" smtClean="0"/>
              <a:t>) </a:t>
            </a:r>
            <a:endParaRPr lang="cs-CZ" sz="2000" dirty="0" smtClean="0"/>
          </a:p>
          <a:p>
            <a:pPr algn="just">
              <a:buFont typeface="+mj-lt"/>
              <a:buAutoNum type="arabicPeriod"/>
            </a:pPr>
            <a:r>
              <a:rPr lang="cs-CZ" sz="2000" dirty="0"/>
              <a:t>Evropské monitorovací centrum pro drogy a drogovou závislost (EMCDDA) </a:t>
            </a:r>
            <a:endParaRPr lang="cs-CZ" sz="2000" dirty="0" smtClean="0"/>
          </a:p>
          <a:p>
            <a:pPr marL="0" indent="0" algn="just">
              <a:buNone/>
            </a:pPr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 smtClean="0"/>
              <a:t>Definjte</a:t>
            </a:r>
            <a:r>
              <a:rPr lang="cs-CZ" altLang="cs-CZ" dirty="0" smtClean="0"/>
              <a:t>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9125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75019"/>
            <a:ext cx="8086635" cy="647700"/>
          </a:xfrm>
        </p:spPr>
        <p:txBody>
          <a:bodyPr/>
          <a:lstStyle/>
          <a:p>
            <a:r>
              <a:rPr lang="cs-CZ" dirty="0" smtClean="0"/>
              <a:t>Orgány a organizace na úseku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54480"/>
            <a:ext cx="8082321" cy="4578033"/>
          </a:xfrm>
        </p:spPr>
        <p:txBody>
          <a:bodyPr/>
          <a:lstStyle/>
          <a:p>
            <a:pPr marL="457200" indent="-457200" algn="just">
              <a:buAutoNum type="arabicParenR"/>
            </a:pPr>
            <a:r>
              <a:rPr lang="cs-CZ" sz="1800" b="1" dirty="0" smtClean="0"/>
              <a:t>Státní správa (přímá – ústřední a celostátní)</a:t>
            </a:r>
          </a:p>
          <a:p>
            <a:pPr algn="just">
              <a:buAutoNum type="alphaLcParenR"/>
            </a:pPr>
            <a:r>
              <a:rPr lang="cs-CZ" sz="1800" b="1" dirty="0" smtClean="0"/>
              <a:t>MZ </a:t>
            </a:r>
            <a:r>
              <a:rPr lang="cs-CZ" sz="1800" dirty="0" smtClean="0"/>
              <a:t>(§ 10 zákona č. 2/1969 Sb.), </a:t>
            </a:r>
            <a:r>
              <a:rPr lang="cs-CZ" sz="1800" dirty="0" smtClean="0">
                <a:solidFill>
                  <a:srgbClr val="FF0000"/>
                </a:solidFill>
              </a:rPr>
              <a:t>ústřední orgán státní správy </a:t>
            </a:r>
            <a:r>
              <a:rPr lang="cs-CZ" sz="1800" dirty="0" smtClean="0"/>
              <a:t>pro </a:t>
            </a:r>
            <a:r>
              <a:rPr lang="cs-CZ" sz="1800" u="sng" dirty="0"/>
              <a:t>zdravotní služby</a:t>
            </a:r>
            <a:r>
              <a:rPr lang="cs-CZ" sz="1800" dirty="0"/>
              <a:t>, </a:t>
            </a:r>
            <a:r>
              <a:rPr lang="cs-CZ" sz="1800" u="sng" dirty="0"/>
              <a:t>ochranu veřejného zdraví</a:t>
            </a:r>
            <a:r>
              <a:rPr lang="cs-CZ" sz="1800" dirty="0"/>
              <a:t>, zdravotnickou vědeckovýzkumnou činnost, </a:t>
            </a:r>
            <a:r>
              <a:rPr lang="cs-CZ" sz="1800" u="sng" dirty="0"/>
              <a:t>poskytovatele zdravotních služeb v přímé řídící </a:t>
            </a:r>
            <a:r>
              <a:rPr lang="cs-CZ" sz="1800" u="sng" dirty="0" smtClean="0"/>
              <a:t>působnosti (ad b)</a:t>
            </a:r>
            <a:r>
              <a:rPr lang="cs-CZ" sz="1800" dirty="0" smtClean="0"/>
              <a:t>, </a:t>
            </a:r>
            <a:r>
              <a:rPr lang="cs-CZ" sz="1800" dirty="0"/>
              <a:t>zacházení s </a:t>
            </a:r>
            <a:r>
              <a:rPr lang="cs-CZ" sz="1800" u="sng" dirty="0"/>
              <a:t>návykovými látkami</a:t>
            </a:r>
            <a:r>
              <a:rPr lang="cs-CZ" sz="1800" dirty="0"/>
              <a:t>, přípravky, prekursory a pomocnými látkami, vyhledávání, ochranu a využívání přírodních léčivých zdrojů, přírodních léčebných </a:t>
            </a:r>
            <a:r>
              <a:rPr lang="cs-CZ" sz="1800" u="sng" dirty="0"/>
              <a:t>lázní a zdrojů přírodních minerálních vod</a:t>
            </a:r>
            <a:r>
              <a:rPr lang="cs-CZ" sz="1800" dirty="0"/>
              <a:t>, </a:t>
            </a:r>
            <a:r>
              <a:rPr lang="cs-CZ" sz="1800" u="sng" dirty="0"/>
              <a:t>léčiva</a:t>
            </a:r>
            <a:r>
              <a:rPr lang="cs-CZ" sz="1800" dirty="0"/>
              <a:t> a prostředky zdravotnické techniky pro prevenci, diagnostiku a léčení lidí, </a:t>
            </a:r>
            <a:r>
              <a:rPr lang="cs-CZ" sz="1800" u="sng" dirty="0"/>
              <a:t>zdravotní pojištění </a:t>
            </a:r>
            <a:r>
              <a:rPr lang="cs-CZ" sz="1800" dirty="0"/>
              <a:t>a zdravotnický informační systém, pro používání biocidních přípravků a uvádění biocidních přípravků a účinných látek na trh</a:t>
            </a:r>
            <a:r>
              <a:rPr lang="cs-CZ" sz="1800" dirty="0" smtClean="0"/>
              <a:t>. Součástí je </a:t>
            </a:r>
            <a:r>
              <a:rPr lang="cs-CZ" sz="1800" b="1" dirty="0"/>
              <a:t>Český inspektorát lázní a </a:t>
            </a:r>
            <a:r>
              <a:rPr lang="cs-CZ" sz="1800" b="1" dirty="0" smtClean="0"/>
              <a:t>zřídel </a:t>
            </a:r>
            <a:r>
              <a:rPr lang="cs-CZ" sz="1800" dirty="0" smtClean="0"/>
              <a:t>je </a:t>
            </a:r>
            <a:r>
              <a:rPr lang="cs-CZ" sz="1800" b="1" dirty="0"/>
              <a:t>Inspektorát omamných a psychotropních látek</a:t>
            </a:r>
            <a:r>
              <a:rPr lang="cs-CZ" sz="1800" dirty="0" smtClean="0"/>
              <a:t>. </a:t>
            </a:r>
            <a:r>
              <a:rPr lang="cs-CZ" sz="1800" b="1" dirty="0" smtClean="0">
                <a:solidFill>
                  <a:srgbClr val="FF0000"/>
                </a:solidFill>
              </a:rPr>
              <a:t>Hlavní hygienik ČR</a:t>
            </a:r>
          </a:p>
          <a:p>
            <a:pPr algn="just">
              <a:buAutoNum type="alphaLcParenR"/>
            </a:pPr>
            <a:r>
              <a:rPr lang="cs-CZ" sz="1800" b="1" dirty="0"/>
              <a:t>Organizace v přímé působnosti ministerstva </a:t>
            </a:r>
            <a:r>
              <a:rPr lang="cs-CZ" sz="1800" b="1" dirty="0" smtClean="0"/>
              <a:t>zdravotnictví</a:t>
            </a:r>
            <a:r>
              <a:rPr lang="cs-CZ" sz="1800" b="1" dirty="0"/>
              <a:t>: </a:t>
            </a:r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www.mzcr.cz/dokumenty/p_10031_843_1.html</a:t>
            </a:r>
            <a:r>
              <a:rPr lang="cs-CZ" sz="1800" dirty="0" smtClean="0"/>
              <a:t> (</a:t>
            </a:r>
            <a:r>
              <a:rPr lang="cs-CZ" sz="1800" dirty="0"/>
              <a:t>Sekce ekonomiky a </a:t>
            </a:r>
            <a:r>
              <a:rPr lang="cs-CZ" sz="1800" dirty="0" smtClean="0"/>
              <a:t>zdravotního pojištění – Odbor přímo řízených organizací) – tzv. fakultní nemocnice (nejenom)</a:t>
            </a:r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 smtClean="0"/>
              <a:t>Definjte</a:t>
            </a:r>
            <a:r>
              <a:rPr lang="cs-CZ" altLang="cs-CZ" dirty="0" smtClean="0"/>
              <a:t>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2872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82639"/>
            <a:ext cx="8086635" cy="647700"/>
          </a:xfrm>
        </p:spPr>
        <p:txBody>
          <a:bodyPr/>
          <a:lstStyle/>
          <a:p>
            <a:r>
              <a:rPr lang="cs-CZ" dirty="0" smtClean="0"/>
              <a:t>Orgány a organizace na úseku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638300"/>
            <a:ext cx="8082321" cy="4494213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 smtClean="0"/>
              <a:t>c) </a:t>
            </a:r>
            <a:r>
              <a:rPr lang="cs-CZ" sz="1800" b="1" dirty="0"/>
              <a:t>SÚKL </a:t>
            </a:r>
            <a:r>
              <a:rPr lang="cs-CZ" sz="1800" dirty="0"/>
              <a:t>(</a:t>
            </a:r>
            <a:r>
              <a:rPr lang="cs-CZ" sz="1800" dirty="0">
                <a:hlinkClick r:id="rId2"/>
              </a:rPr>
              <a:t>http://www.sukl.cz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smtClean="0"/>
              <a:t>) – lékárny, farmacie, registrace přípravků, ceny léků, …</a:t>
            </a:r>
          </a:p>
          <a:p>
            <a:pPr marL="0" indent="0" algn="just">
              <a:buNone/>
            </a:pPr>
            <a:r>
              <a:rPr lang="cs-CZ" sz="1800" b="1" dirty="0"/>
              <a:t>d</a:t>
            </a:r>
            <a:r>
              <a:rPr lang="cs-CZ" sz="1800" b="1" dirty="0" smtClean="0"/>
              <a:t>) Státní zdravotní ústav </a:t>
            </a:r>
            <a:r>
              <a:rPr lang="cs-CZ" sz="1800" dirty="0"/>
              <a:t>(</a:t>
            </a:r>
            <a:r>
              <a:rPr lang="cs-CZ" sz="1800" dirty="0">
                <a:hlinkClick r:id="rId3"/>
              </a:rPr>
              <a:t>http://www.szu.cz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smtClean="0"/>
              <a:t>) 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 smtClean="0"/>
              <a:t>2) Státní správa přímá - územní (tzv. </a:t>
            </a:r>
            <a:r>
              <a:rPr lang="cs-CZ" sz="1800" b="1" dirty="0" err="1" smtClean="0"/>
              <a:t>dekoncentráty</a:t>
            </a:r>
            <a:r>
              <a:rPr lang="cs-CZ" sz="1800" b="1" dirty="0" smtClean="0"/>
              <a:t>)</a:t>
            </a:r>
            <a:endParaRPr lang="cs-CZ" sz="1800" b="1" dirty="0"/>
          </a:p>
          <a:p>
            <a:pPr algn="just">
              <a:buFont typeface="+mj-lt"/>
              <a:buAutoNum type="alphaLcParenR"/>
            </a:pPr>
            <a:r>
              <a:rPr lang="cs-CZ" sz="1800" b="1" dirty="0" smtClean="0"/>
              <a:t>Zdravotní ústavy – 2x </a:t>
            </a:r>
            <a:r>
              <a:rPr lang="cs-CZ" sz="1800" dirty="0" smtClean="0"/>
              <a:t>(se sídlem </a:t>
            </a:r>
            <a:r>
              <a:rPr lang="cs-CZ" sz="1800" dirty="0"/>
              <a:t>v Ostravě; </a:t>
            </a:r>
            <a:r>
              <a:rPr lang="cs-CZ" sz="1800" dirty="0">
                <a:hlinkClick r:id="rId4"/>
              </a:rPr>
              <a:t>http://www.zuova.cz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smtClean="0"/>
              <a:t> a se sídlem v Ústí </a:t>
            </a:r>
            <a:r>
              <a:rPr lang="cs-CZ" sz="1800" dirty="0"/>
              <a:t>nad </a:t>
            </a:r>
            <a:r>
              <a:rPr lang="cs-CZ" sz="1800" dirty="0" smtClean="0"/>
              <a:t>Labem; </a:t>
            </a:r>
            <a:r>
              <a:rPr lang="cs-CZ" sz="1800" dirty="0">
                <a:hlinkClick r:id="rId5"/>
              </a:rPr>
              <a:t>http://www.zuusti.cz</a:t>
            </a:r>
            <a:r>
              <a:rPr lang="cs-CZ" sz="1800" dirty="0" smtClean="0">
                <a:hlinkClick r:id="rId5"/>
              </a:rPr>
              <a:t>/</a:t>
            </a:r>
            <a:r>
              <a:rPr lang="cs-CZ" sz="1800" dirty="0" smtClean="0"/>
              <a:t> </a:t>
            </a:r>
          </a:p>
          <a:p>
            <a:pPr algn="just">
              <a:buFont typeface="+mj-lt"/>
              <a:buAutoNum type="alphaLcParenR"/>
            </a:pPr>
            <a:r>
              <a:rPr lang="cs-CZ" sz="1800" b="1" dirty="0" smtClean="0"/>
              <a:t>Krajské hygienické stanice </a:t>
            </a:r>
            <a:r>
              <a:rPr lang="cs-CZ" sz="1800" dirty="0" smtClean="0"/>
              <a:t>– orgány ochrany veřejného zdraví</a:t>
            </a:r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 smtClean="0"/>
              <a:t>Definjte</a:t>
            </a:r>
            <a:r>
              <a:rPr lang="cs-CZ" altLang="cs-CZ" dirty="0" smtClean="0"/>
              <a:t>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2350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a organizace na úseku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1800" b="1" dirty="0" smtClean="0"/>
              <a:t>Státní správa (nepřímá – tzv. přenesená působnost)</a:t>
            </a:r>
          </a:p>
          <a:p>
            <a:pPr algn="just"/>
            <a:r>
              <a:rPr lang="cs-CZ" sz="1800" b="1" dirty="0" smtClean="0"/>
              <a:t>KÚ </a:t>
            </a:r>
            <a:r>
              <a:rPr lang="cs-CZ" sz="1800" dirty="0" smtClean="0"/>
              <a:t>(registrace a kontrola poskytovatelů zdravotních služeb)</a:t>
            </a:r>
            <a:endParaRPr lang="cs-CZ" sz="1800" b="1" dirty="0" smtClean="0"/>
          </a:p>
          <a:p>
            <a:pPr marL="0" indent="0" algn="just">
              <a:buNone/>
            </a:pPr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70802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a organizace na úseku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1800" b="1" dirty="0" smtClean="0"/>
              <a:t>Samospráva</a:t>
            </a:r>
            <a:r>
              <a:rPr lang="cs-CZ" sz="1800" dirty="0" smtClean="0"/>
              <a:t> (zájmová či profesní)</a:t>
            </a:r>
          </a:p>
          <a:p>
            <a:pPr lvl="2" indent="-342900" algn="just">
              <a:buAutoNum type="alphaLcParenR"/>
            </a:pPr>
            <a:r>
              <a:rPr lang="cs-CZ" sz="1800" b="1" dirty="0" smtClean="0"/>
              <a:t>Profesní komory – disciplinární odpovědnost FO </a:t>
            </a:r>
            <a:r>
              <a:rPr lang="cs-CZ" sz="1800" dirty="0" smtClean="0"/>
              <a:t>– </a:t>
            </a:r>
            <a:r>
              <a:rPr lang="cs-CZ" sz="1800" dirty="0" smtClean="0">
                <a:solidFill>
                  <a:srgbClr val="FF0000"/>
                </a:solidFill>
              </a:rPr>
              <a:t>lékařů, lékárníků, stomatologů</a:t>
            </a:r>
            <a:r>
              <a:rPr lang="cs-CZ" sz="1800" dirty="0" smtClean="0"/>
              <a:t> (mimo dopad zákona č. 250/2016 Sb., o odpovědnosti za přestupky a řízení o nich)</a:t>
            </a:r>
          </a:p>
          <a:p>
            <a:pPr lvl="2" indent="-342900" algn="just">
              <a:buAutoNum type="alphaLcParenR"/>
            </a:pPr>
            <a:r>
              <a:rPr lang="cs-CZ" sz="1800" b="1" dirty="0" smtClean="0"/>
              <a:t>Obce a kraje jako zřizovatelé </a:t>
            </a:r>
            <a:r>
              <a:rPr lang="cs-CZ" sz="1800" dirty="0" smtClean="0"/>
              <a:t>zdravotnických zařízení („krajské nemocnice“ – forma a. s., …)</a:t>
            </a:r>
            <a:endParaRPr lang="cs-CZ" sz="1800" dirty="0"/>
          </a:p>
          <a:p>
            <a:pPr marL="571500" lvl="2" algn="just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13300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cs-CZ" sz="1800" b="1" dirty="0" smtClean="0"/>
              <a:t>VZP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1800" dirty="0" smtClean="0"/>
              <a:t>Další: </a:t>
            </a:r>
            <a:r>
              <a:rPr lang="cs-CZ" sz="1800" b="1" dirty="0" smtClean="0"/>
              <a:t>rezortní, oborové, podnikové, …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 smtClean="0"/>
              <a:t>Orgány: </a:t>
            </a:r>
            <a:r>
              <a:rPr lang="cs-CZ" sz="1800" dirty="0" smtClean="0"/>
              <a:t>ředitel, správní rada a dozorčí rada</a:t>
            </a:r>
          </a:p>
          <a:p>
            <a:pPr algn="just"/>
            <a:r>
              <a:rPr lang="cs-CZ" sz="1800" b="1" dirty="0" smtClean="0"/>
              <a:t>Pojistné 13,5% </a:t>
            </a:r>
            <a:r>
              <a:rPr lang="cs-CZ" sz="1800" dirty="0" smtClean="0"/>
              <a:t>z vyměřovacího základu (§ 2 zákona č. 592/1992 Sb.), platí se zdravotním </a:t>
            </a:r>
            <a:r>
              <a:rPr lang="cs-CZ" sz="1800" dirty="0" smtClean="0"/>
              <a:t>pojišťovnám, § 3c za koho platí pojistné stát zdravotním pojiš</a:t>
            </a:r>
            <a:r>
              <a:rPr lang="cs-CZ" sz="1800" dirty="0" smtClean="0"/>
              <a:t>ťovnám (včetně valorizací); penále</a:t>
            </a:r>
            <a:endParaRPr lang="cs-CZ" sz="1800" dirty="0" smtClean="0"/>
          </a:p>
          <a:p>
            <a:pPr algn="just"/>
            <a:r>
              <a:rPr lang="cs-CZ" sz="1800" b="1" dirty="0" smtClean="0"/>
              <a:t>Povinné subjekty </a:t>
            </a:r>
            <a:r>
              <a:rPr lang="cs-CZ" sz="1800" dirty="0" smtClean="0"/>
              <a:t>podle zákona č. 106/1999 Sb.</a:t>
            </a:r>
          </a:p>
          <a:p>
            <a:pPr algn="just"/>
            <a:r>
              <a:rPr lang="cs-CZ" sz="1800" b="1" dirty="0" smtClean="0"/>
              <a:t>Smlouvy</a:t>
            </a:r>
            <a:r>
              <a:rPr lang="cs-CZ" sz="1800" dirty="0" smtClean="0"/>
              <a:t> se zdravotnickými zařízeními</a:t>
            </a:r>
          </a:p>
          <a:p>
            <a:pPr algn="just"/>
            <a:r>
              <a:rPr lang="cs-CZ" sz="1800" dirty="0" smtClean="0"/>
              <a:t>Provádějí </a:t>
            </a:r>
            <a:r>
              <a:rPr lang="cs-CZ" sz="1800" b="1" dirty="0" smtClean="0"/>
              <a:t>kontrolu </a:t>
            </a:r>
            <a:r>
              <a:rPr lang="cs-CZ" sz="1800" dirty="0" smtClean="0"/>
              <a:t>(ale ne kvalita, nýbrž financování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 smtClean="0"/>
              <a:t>vymáhá nedoplatky – je </a:t>
            </a:r>
            <a:r>
              <a:rPr lang="cs-CZ" sz="1800" b="1" dirty="0" smtClean="0"/>
              <a:t>správním orgánem</a:t>
            </a:r>
            <a:r>
              <a:rPr lang="cs-CZ" sz="1800" dirty="0" smtClean="0"/>
              <a:t>, současně je </a:t>
            </a:r>
            <a:r>
              <a:rPr lang="cs-CZ" sz="1800" b="1" dirty="0" smtClean="0"/>
              <a:t>PO</a:t>
            </a:r>
            <a:r>
              <a:rPr lang="cs-CZ" sz="1800" dirty="0" smtClean="0"/>
              <a:t> (majetek, hospodaří s ním)</a:t>
            </a:r>
          </a:p>
          <a:p>
            <a:pPr algn="just"/>
            <a:r>
              <a:rPr lang="cs-CZ" sz="1800" dirty="0" smtClean="0"/>
              <a:t>Lze změnit 1x za 12 měsíců</a:t>
            </a:r>
            <a:endParaRPr lang="cs-CZ" sz="1800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159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Poskytovatelé zdravotních služeb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Státní</a:t>
            </a:r>
            <a:r>
              <a:rPr lang="cs-CZ" altLang="cs-CZ" sz="1800" dirty="0" smtClean="0"/>
              <a:t> (viz MZ a položka ad 2) – </a:t>
            </a:r>
            <a:r>
              <a:rPr lang="cs-CZ" altLang="cs-CZ" sz="1800" dirty="0" smtClean="0"/>
              <a:t>a) </a:t>
            </a:r>
            <a:r>
              <a:rPr lang="cs-CZ" altLang="cs-CZ" sz="1800" dirty="0" smtClean="0">
                <a:solidFill>
                  <a:srgbClr val="FF0000"/>
                </a:solidFill>
              </a:rPr>
              <a:t>organizační </a:t>
            </a:r>
            <a:r>
              <a:rPr lang="cs-CZ" altLang="cs-CZ" sz="1800" dirty="0" smtClean="0">
                <a:solidFill>
                  <a:srgbClr val="FF0000"/>
                </a:solidFill>
              </a:rPr>
              <a:t>složka státu</a:t>
            </a:r>
            <a:r>
              <a:rPr lang="cs-CZ" altLang="cs-CZ" sz="1800" dirty="0" smtClean="0"/>
              <a:t>; </a:t>
            </a:r>
            <a:r>
              <a:rPr lang="cs-CZ" altLang="cs-CZ" sz="1800" dirty="0" smtClean="0"/>
              <a:t>b) </a:t>
            </a:r>
            <a:r>
              <a:rPr lang="cs-CZ" altLang="cs-CZ" sz="1800" dirty="0" smtClean="0">
                <a:solidFill>
                  <a:srgbClr val="FF0000"/>
                </a:solidFill>
              </a:rPr>
              <a:t>státní </a:t>
            </a:r>
            <a:r>
              <a:rPr lang="cs-CZ" altLang="cs-CZ" sz="1800" dirty="0" smtClean="0">
                <a:solidFill>
                  <a:srgbClr val="FF0000"/>
                </a:solidFill>
              </a:rPr>
              <a:t>příspěvkové organizace </a:t>
            </a:r>
            <a:r>
              <a:rPr lang="cs-CZ" altLang="cs-CZ" sz="1800" dirty="0" smtClean="0"/>
              <a:t>(fakultní nemocnice, </a:t>
            </a:r>
            <a:r>
              <a:rPr lang="cs-CZ" sz="1800" dirty="0" smtClean="0"/>
              <a:t>Léčebné </a:t>
            </a:r>
            <a:r>
              <a:rPr lang="cs-CZ" sz="1800" dirty="0"/>
              <a:t>lázně </a:t>
            </a:r>
            <a:r>
              <a:rPr lang="cs-CZ" sz="1800" dirty="0" err="1"/>
              <a:t>Lázně</a:t>
            </a:r>
            <a:r>
              <a:rPr lang="cs-CZ" sz="1800" dirty="0"/>
              <a:t> Kynžvart, Centrum kardiovaskulární a transplantační chirurgie </a:t>
            </a:r>
            <a:r>
              <a:rPr lang="cs-CZ" sz="1800" dirty="0" smtClean="0"/>
              <a:t>Brno)</a:t>
            </a:r>
            <a:r>
              <a:rPr lang="cs-CZ" altLang="cs-CZ" sz="1800" dirty="0" smtClean="0"/>
              <a:t>, </a:t>
            </a:r>
            <a:r>
              <a:rPr lang="cs-CZ" altLang="cs-CZ" sz="1800" dirty="0" smtClean="0"/>
              <a:t>c) </a:t>
            </a:r>
            <a:r>
              <a:rPr lang="cs-CZ" altLang="cs-CZ" sz="1800" dirty="0" smtClean="0">
                <a:solidFill>
                  <a:srgbClr val="FF0000"/>
                </a:solidFill>
              </a:rPr>
              <a:t>státní </a:t>
            </a:r>
            <a:r>
              <a:rPr lang="cs-CZ" altLang="cs-CZ" sz="1800" dirty="0">
                <a:solidFill>
                  <a:srgbClr val="FF0000"/>
                </a:solidFill>
              </a:rPr>
              <a:t>podniky </a:t>
            </a:r>
            <a:r>
              <a:rPr lang="cs-CZ" altLang="cs-CZ" sz="1800" dirty="0"/>
              <a:t>(Státní léčebné lázně Janské </a:t>
            </a:r>
            <a:r>
              <a:rPr lang="cs-CZ" altLang="cs-CZ" sz="1800" dirty="0" smtClean="0"/>
              <a:t>Lázně, </a:t>
            </a:r>
            <a:r>
              <a:rPr lang="cs-CZ" altLang="cs-CZ" sz="1800" dirty="0" smtClean="0"/>
              <a:t>Lázně </a:t>
            </a:r>
            <a:r>
              <a:rPr lang="cs-CZ" altLang="cs-CZ" sz="1800" dirty="0" smtClean="0"/>
              <a:t>Bludov, </a:t>
            </a:r>
            <a:r>
              <a:rPr lang="cs-CZ" sz="1800" dirty="0"/>
              <a:t>Horské lázně Karlova Studánka</a:t>
            </a:r>
            <a:endParaRPr lang="cs-CZ" altLang="cs-CZ" sz="1800" dirty="0" smtClean="0"/>
          </a:p>
          <a:p>
            <a:pPr algn="just"/>
            <a:r>
              <a:rPr lang="cs-CZ" altLang="cs-CZ" sz="1800" b="1" dirty="0" smtClean="0"/>
              <a:t>Nestátní</a:t>
            </a:r>
            <a:r>
              <a:rPr lang="cs-CZ" altLang="cs-CZ" sz="1800" dirty="0" smtClean="0"/>
              <a:t> zdravotnická zařízení – registrace KÚ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67855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7209" y="1125539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Zákon č. 48/1997 Sb</a:t>
            </a:r>
            <a:r>
              <a:rPr lang="cs-CZ" altLang="cs-CZ" dirty="0" smtClean="0"/>
              <a:t>., </a:t>
            </a:r>
            <a:r>
              <a:rPr lang="cs-CZ" dirty="0"/>
              <a:t>o veřejném zdravotním pojištění 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Tzv. pojistný princip/sytém </a:t>
            </a:r>
            <a:r>
              <a:rPr lang="cs-CZ" sz="1800" dirty="0" smtClean="0"/>
              <a:t>- </a:t>
            </a:r>
            <a:r>
              <a:rPr lang="cs-CZ" sz="1800" dirty="0" smtClean="0">
                <a:solidFill>
                  <a:srgbClr val="FF0000"/>
                </a:solidFill>
              </a:rPr>
              <a:t>kdo</a:t>
            </a:r>
            <a:r>
              <a:rPr lang="cs-CZ" sz="1800" dirty="0" smtClean="0"/>
              <a:t> </a:t>
            </a:r>
            <a:r>
              <a:rPr lang="cs-CZ" sz="1800" dirty="0"/>
              <a:t>je pojištěn a má nárok na zdravotní </a:t>
            </a:r>
            <a:r>
              <a:rPr lang="cs-CZ" sz="1800" dirty="0" smtClean="0"/>
              <a:t>péči/služby, povinné pojištění</a:t>
            </a:r>
          </a:p>
          <a:p>
            <a:pPr algn="just"/>
            <a:r>
              <a:rPr lang="cs-CZ" sz="1800" dirty="0" smtClean="0"/>
              <a:t>Nařízení </a:t>
            </a:r>
            <a:r>
              <a:rPr lang="cs-CZ" sz="1800" dirty="0"/>
              <a:t>vlády č. 140/2017 Sb., o stanovení vyměřovacího základu u osoby, za kterou je </a:t>
            </a:r>
            <a:r>
              <a:rPr lang="cs-CZ" sz="1800" b="1" dirty="0"/>
              <a:t>plátcem pojistného </a:t>
            </a:r>
            <a:r>
              <a:rPr lang="cs-CZ" sz="1800" dirty="0"/>
              <a:t>na veřejné zdravotní pojištění </a:t>
            </a:r>
            <a:r>
              <a:rPr lang="cs-CZ" sz="1800" b="1" dirty="0"/>
              <a:t>stát</a:t>
            </a:r>
            <a:r>
              <a:rPr lang="cs-CZ" sz="1800" dirty="0"/>
              <a:t>, </a:t>
            </a:r>
            <a:r>
              <a:rPr lang="cs-CZ" sz="1800" dirty="0" smtClean="0"/>
              <a:t>vyměřovací </a:t>
            </a:r>
            <a:r>
              <a:rPr lang="cs-CZ" sz="1800" dirty="0"/>
              <a:t>základ ve výši 7 177 </a:t>
            </a:r>
            <a:r>
              <a:rPr lang="cs-CZ" sz="1800" dirty="0" smtClean="0"/>
              <a:t>Kč, tomu </a:t>
            </a:r>
            <a:r>
              <a:rPr lang="cs-CZ" sz="1800" dirty="0"/>
              <a:t>odpovídající </a:t>
            </a:r>
            <a:r>
              <a:rPr lang="cs-CZ" sz="1800" b="1" dirty="0"/>
              <a:t>výše pojistného za osobu a kalendářní měsíc </a:t>
            </a:r>
            <a:r>
              <a:rPr lang="cs-CZ" sz="1800" dirty="0"/>
              <a:t>činí </a:t>
            </a:r>
            <a:r>
              <a:rPr lang="cs-CZ" sz="1800" b="1" dirty="0"/>
              <a:t>969 </a:t>
            </a:r>
            <a:r>
              <a:rPr lang="cs-CZ" sz="1800" b="1" dirty="0" smtClean="0"/>
              <a:t>Kč</a:t>
            </a:r>
            <a:r>
              <a:rPr lang="cs-CZ" sz="1800" dirty="0"/>
              <a:t>	</a:t>
            </a:r>
          </a:p>
          <a:p>
            <a:pPr algn="just"/>
            <a:r>
              <a:rPr lang="cs-CZ" sz="1800" dirty="0" smtClean="0">
                <a:solidFill>
                  <a:srgbClr val="FF0000"/>
                </a:solidFill>
              </a:rPr>
              <a:t>co </a:t>
            </a:r>
            <a:r>
              <a:rPr lang="cs-CZ" sz="1800" dirty="0">
                <a:solidFill>
                  <a:srgbClr val="FF0000"/>
                </a:solidFill>
              </a:rPr>
              <a:t>se ne/hradí </a:t>
            </a:r>
            <a:r>
              <a:rPr lang="cs-CZ" sz="1800" dirty="0"/>
              <a:t>ze systému – </a:t>
            </a:r>
            <a:r>
              <a:rPr lang="cs-CZ" sz="1800" b="1" dirty="0">
                <a:solidFill>
                  <a:srgbClr val="FF0000"/>
                </a:solidFill>
              </a:rPr>
              <a:t>hrazené </a:t>
            </a:r>
            <a:r>
              <a:rPr lang="cs-CZ" sz="1800" b="1" dirty="0" smtClean="0">
                <a:solidFill>
                  <a:srgbClr val="FF0000"/>
                </a:solidFill>
              </a:rPr>
              <a:t>služby </a:t>
            </a:r>
            <a:r>
              <a:rPr lang="cs-CZ" sz="1800" dirty="0" smtClean="0">
                <a:solidFill>
                  <a:srgbClr val="FF0000"/>
                </a:solidFill>
              </a:rPr>
              <a:t>(§ 13)</a:t>
            </a:r>
          </a:p>
          <a:p>
            <a:pPr algn="just"/>
            <a:r>
              <a:rPr lang="cs-CZ" sz="1800" dirty="0" smtClean="0"/>
              <a:t>právo na </a:t>
            </a:r>
            <a:r>
              <a:rPr lang="cs-CZ" sz="1800" dirty="0" smtClean="0">
                <a:solidFill>
                  <a:srgbClr val="FF0000"/>
                </a:solidFill>
              </a:rPr>
              <a:t>výběr zdravotní pojišťovny </a:t>
            </a:r>
            <a:r>
              <a:rPr lang="cs-CZ" sz="1800" dirty="0" smtClean="0"/>
              <a:t>a (smluvního) </a:t>
            </a:r>
            <a:r>
              <a:rPr lang="cs-CZ" sz="1800" dirty="0" smtClean="0">
                <a:solidFill>
                  <a:srgbClr val="FF0000"/>
                </a:solidFill>
              </a:rPr>
              <a:t>poskytovatele zdravotních služeb (§ 11</a:t>
            </a:r>
            <a:r>
              <a:rPr lang="cs-CZ" sz="1800" dirty="0" smtClean="0">
                <a:solidFill>
                  <a:srgbClr val="FF0000"/>
                </a:solidFill>
              </a:rPr>
              <a:t>), právo na dostupnost zdravotních služeb</a:t>
            </a:r>
            <a:endParaRPr lang="cs-CZ" sz="1800" dirty="0" smtClean="0">
              <a:solidFill>
                <a:srgbClr val="FF0000"/>
              </a:solidFill>
            </a:endParaRPr>
          </a:p>
          <a:p>
            <a:pPr algn="just"/>
            <a:r>
              <a:rPr lang="cs-CZ" sz="1800" dirty="0" smtClean="0">
                <a:solidFill>
                  <a:srgbClr val="FF0000"/>
                </a:solidFill>
              </a:rPr>
              <a:t>regulační poplatek </a:t>
            </a:r>
            <a:r>
              <a:rPr lang="cs-CZ" sz="1800" dirty="0" smtClean="0"/>
              <a:t>za pohotovost (§ 16a) </a:t>
            </a:r>
          </a:p>
          <a:p>
            <a:pPr algn="just"/>
            <a:r>
              <a:rPr lang="cs-CZ" sz="1800" dirty="0" smtClean="0">
                <a:solidFill>
                  <a:srgbClr val="FF0000"/>
                </a:solidFill>
              </a:rPr>
              <a:t>limity doplatků </a:t>
            </a:r>
            <a:r>
              <a:rPr lang="cs-CZ" sz="1800" dirty="0" smtClean="0"/>
              <a:t>(§ 16b) – 5.000/2.500 Kč, proplácí zdravotní pojišťovna</a:t>
            </a:r>
          </a:p>
          <a:p>
            <a:pPr algn="just"/>
            <a:r>
              <a:rPr lang="cs-CZ" sz="1800" b="1" dirty="0" smtClean="0"/>
              <a:t>preventivní</a:t>
            </a:r>
            <a:r>
              <a:rPr lang="cs-CZ" sz="1800" dirty="0" smtClean="0"/>
              <a:t> prohlídky (§ 29)</a:t>
            </a:r>
            <a:endParaRPr lang="cs-CZ" sz="1800" dirty="0"/>
          </a:p>
          <a:p>
            <a:pPr algn="just"/>
            <a:r>
              <a:rPr lang="cs-CZ" sz="1800" dirty="0"/>
              <a:t>stanovení </a:t>
            </a:r>
            <a:r>
              <a:rPr lang="cs-CZ" sz="1800" b="1" dirty="0"/>
              <a:t>cen </a:t>
            </a:r>
            <a:r>
              <a:rPr lang="cs-CZ" sz="1800" b="1" dirty="0" smtClean="0"/>
              <a:t>a úhrad </a:t>
            </a:r>
            <a:r>
              <a:rPr lang="cs-CZ" sz="1800" dirty="0" smtClean="0"/>
              <a:t>pro léky (§ 39a) – </a:t>
            </a:r>
            <a:r>
              <a:rPr lang="cs-CZ" sz="1800" b="1" dirty="0" smtClean="0"/>
              <a:t>SÚKL</a:t>
            </a:r>
          </a:p>
          <a:p>
            <a:pPr algn="just"/>
            <a:r>
              <a:rPr lang="cs-CZ" sz="1800" b="1" dirty="0" smtClean="0"/>
              <a:t>Odstranění tvrdosti zákona (§ 53a/2)</a:t>
            </a:r>
            <a:endParaRPr lang="cs-CZ" sz="1800" b="1" dirty="0"/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70006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Zákon č. 258/2000 Sb</a:t>
            </a:r>
            <a:r>
              <a:rPr lang="cs-CZ" altLang="cs-CZ" dirty="0" smtClean="0"/>
              <a:t>., </a:t>
            </a:r>
            <a:r>
              <a:rPr lang="cs-CZ" altLang="cs-CZ" dirty="0" smtClean="0"/>
              <a:t>o ochraně veřejného zdraví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sz="1800" i="1" dirty="0"/>
              <a:t>Veřejným zdravím je zdravotní stav obyvatelstva a jeho skupin. Tento zdravotní stav je určován souhrnem přírodních, životních a pracovních podmínek a způsobem života</a:t>
            </a:r>
            <a:r>
              <a:rPr lang="cs-CZ" altLang="cs-CZ" sz="1800" i="1" dirty="0" smtClean="0"/>
              <a:t>.</a:t>
            </a:r>
          </a:p>
          <a:p>
            <a:pPr algn="just"/>
            <a:r>
              <a:rPr lang="cs-CZ" altLang="cs-CZ" sz="1800" dirty="0" smtClean="0"/>
              <a:t>péče o životní a pracovní podmínky (pitná voda, koupaliště, sauny, hygienické požadavky)</a:t>
            </a:r>
          </a:p>
          <a:p>
            <a:pPr algn="just"/>
            <a:r>
              <a:rPr lang="cs-CZ" altLang="cs-CZ" sz="1800" dirty="0" smtClean="0"/>
              <a:t>Hluk </a:t>
            </a:r>
            <a:r>
              <a:rPr lang="cs-CZ" altLang="cs-CZ" sz="2000" dirty="0" smtClean="0"/>
              <a:t>(</a:t>
            </a:r>
            <a:r>
              <a:rPr lang="cs-CZ" altLang="cs-CZ" sz="1800" dirty="0" smtClean="0"/>
              <a:t>vymezení noční doby), </a:t>
            </a:r>
            <a:r>
              <a:rPr lang="cs-CZ" altLang="cs-CZ" sz="1800" dirty="0" smtClean="0"/>
              <a:t>vibrace, neionizující záření </a:t>
            </a:r>
          </a:p>
          <a:p>
            <a:pPr algn="just"/>
            <a:r>
              <a:rPr lang="cs-CZ" altLang="cs-CZ" sz="1800" dirty="0" smtClean="0"/>
              <a:t>Ochrana zdraví při práci – katalog prací</a:t>
            </a:r>
          </a:p>
          <a:p>
            <a:pPr algn="just"/>
            <a:r>
              <a:rPr lang="cs-CZ" altLang="cs-CZ" sz="1800" dirty="0" smtClean="0"/>
              <a:t>Předcházení vzniku a šíření infekčních onemocnění –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očkování</a:t>
            </a:r>
            <a:r>
              <a:rPr lang="cs-CZ" altLang="cs-CZ" sz="1800" dirty="0" smtClean="0"/>
              <a:t> (§ 46) podle prováděcího právního předpisu (vyhláška č. 537/2006 Sb. </a:t>
            </a:r>
            <a:r>
              <a:rPr lang="pt-BR" altLang="cs-CZ" sz="1800" dirty="0"/>
              <a:t>o očkování proti infekčním </a:t>
            </a:r>
            <a:r>
              <a:rPr lang="pt-BR" altLang="cs-CZ" sz="1800" dirty="0" smtClean="0"/>
              <a:t>nemocem</a:t>
            </a:r>
            <a:r>
              <a:rPr lang="cs-CZ" altLang="cs-CZ" sz="1800" dirty="0" smtClean="0"/>
              <a:t>), deratizace, dezinfekce, dezinsekce</a:t>
            </a:r>
            <a:endParaRPr lang="cs-CZ" altLang="cs-CZ" sz="1800" dirty="0" smtClean="0"/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 smtClean="0"/>
              <a:t>Úloha </a:t>
            </a:r>
            <a:r>
              <a:rPr lang="cs-CZ" altLang="cs-CZ" sz="1800" b="1" dirty="0" smtClean="0"/>
              <a:t>KHS a Hlavního hygienika ČR</a:t>
            </a:r>
          </a:p>
          <a:p>
            <a:pPr algn="just"/>
            <a:r>
              <a:rPr lang="cs-CZ" altLang="cs-CZ" sz="1800" dirty="0" smtClean="0"/>
              <a:t>Role</a:t>
            </a:r>
            <a:r>
              <a:rPr lang="cs-CZ" altLang="cs-CZ" sz="1800" b="1" dirty="0" smtClean="0"/>
              <a:t> zdravotních ústavů </a:t>
            </a:r>
            <a:r>
              <a:rPr lang="cs-CZ" altLang="cs-CZ" sz="1800" dirty="0" smtClean="0"/>
              <a:t>a</a:t>
            </a:r>
            <a:r>
              <a:rPr lang="cs-CZ" altLang="cs-CZ" sz="1800" b="1" dirty="0" smtClean="0"/>
              <a:t> Státního zdravotního ústavu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67284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90259"/>
            <a:ext cx="8086635" cy="647700"/>
          </a:xfrm>
        </p:spPr>
        <p:txBody>
          <a:bodyPr/>
          <a:lstStyle/>
          <a:p>
            <a:r>
              <a:rPr lang="cs-CZ" dirty="0" smtClean="0"/>
              <a:t>Správa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37959"/>
            <a:ext cx="8082321" cy="4694554"/>
          </a:xfrm>
        </p:spPr>
        <p:txBody>
          <a:bodyPr/>
          <a:lstStyle/>
          <a:p>
            <a:pPr algn="just"/>
            <a:r>
              <a:rPr lang="cs-CZ" sz="2200" i="1" dirty="0" smtClean="0"/>
              <a:t>Každý má zkušenost – každý má pocit, že tomu rozumí</a:t>
            </a:r>
          </a:p>
          <a:p>
            <a:pPr marL="0" indent="0" algn="just">
              <a:buNone/>
            </a:pPr>
            <a:endParaRPr lang="cs-CZ" sz="2200" i="1" dirty="0" smtClean="0"/>
          </a:p>
          <a:p>
            <a:pPr algn="just"/>
            <a:r>
              <a:rPr lang="cs-CZ" sz="2200" b="1" dirty="0" smtClean="0"/>
              <a:t>Zdravotnické právo </a:t>
            </a:r>
            <a:r>
              <a:rPr lang="cs-CZ" sz="2200" dirty="0" smtClean="0"/>
              <a:t>– součást tzv. zvláštní části správního práva; obsahem je mj. problematika:</a:t>
            </a:r>
          </a:p>
          <a:p>
            <a:pPr lvl="1" algn="just"/>
            <a:r>
              <a:rPr lang="cs-CZ" sz="2200" dirty="0" smtClean="0"/>
              <a:t>zajištění </a:t>
            </a:r>
            <a:r>
              <a:rPr lang="cs-CZ" sz="2200" b="1" dirty="0" smtClean="0"/>
              <a:t>zdravotní péče</a:t>
            </a:r>
          </a:p>
          <a:p>
            <a:pPr lvl="1" algn="just"/>
            <a:r>
              <a:rPr lang="cs-CZ" sz="2200" dirty="0" smtClean="0"/>
              <a:t>ochrana </a:t>
            </a:r>
            <a:r>
              <a:rPr lang="cs-CZ" sz="2200" b="1" dirty="0" smtClean="0"/>
              <a:t>veřejného zdraví</a:t>
            </a:r>
          </a:p>
          <a:p>
            <a:pPr lvl="1" algn="just"/>
            <a:r>
              <a:rPr lang="cs-CZ" sz="2200" dirty="0" smtClean="0"/>
              <a:t>zdravotní </a:t>
            </a:r>
            <a:r>
              <a:rPr lang="cs-CZ" sz="2200" b="1" dirty="0" smtClean="0"/>
              <a:t>pojištění</a:t>
            </a:r>
          </a:p>
          <a:p>
            <a:pPr lvl="1" algn="just"/>
            <a:r>
              <a:rPr lang="cs-CZ" sz="2200" b="1" dirty="0" smtClean="0"/>
              <a:t>zdravotnická zařízení </a:t>
            </a:r>
            <a:r>
              <a:rPr lang="cs-CZ" sz="2200" dirty="0" smtClean="0"/>
              <a:t>a zdravotní služby</a:t>
            </a:r>
          </a:p>
          <a:p>
            <a:pPr lvl="1" algn="just"/>
            <a:r>
              <a:rPr lang="cs-CZ" sz="2200" b="1" dirty="0" smtClean="0"/>
              <a:t>léčivé a zdravotnické přípravky</a:t>
            </a:r>
            <a:r>
              <a:rPr lang="cs-CZ" sz="2200" dirty="0" smtClean="0"/>
              <a:t>, …</a:t>
            </a:r>
          </a:p>
          <a:p>
            <a:pPr algn="just"/>
            <a:r>
              <a:rPr lang="cs-CZ" sz="2200" dirty="0" smtClean="0"/>
              <a:t>Jde </a:t>
            </a:r>
            <a:r>
              <a:rPr lang="cs-CZ" sz="2200" dirty="0" smtClean="0"/>
              <a:t>o </a:t>
            </a:r>
            <a:r>
              <a:rPr lang="cs-CZ" sz="2200" b="1" dirty="0" smtClean="0"/>
              <a:t>veřejnou </a:t>
            </a:r>
            <a:r>
              <a:rPr lang="cs-CZ" sz="2200" b="1" dirty="0" smtClean="0"/>
              <a:t>službu, nicméně </a:t>
            </a:r>
            <a:r>
              <a:rPr lang="cs-CZ" sz="2200" dirty="0" smtClean="0"/>
              <a:t>„lékaři“ nejsou v mocensky nadřazeném vrchnostenském postavení</a:t>
            </a:r>
            <a:endParaRPr lang="cs-CZ" sz="22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64581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Zákon č. 258/2000 Sb</a:t>
            </a:r>
            <a:r>
              <a:rPr lang="cs-CZ" altLang="cs-CZ" dirty="0" smtClean="0"/>
              <a:t>., </a:t>
            </a:r>
            <a:r>
              <a:rPr lang="cs-CZ" altLang="cs-CZ" dirty="0" smtClean="0"/>
              <a:t>o ochraně veřejného zdraví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RS NSS, </a:t>
            </a:r>
            <a:r>
              <a:rPr lang="cs-CZ" altLang="cs-CZ" sz="1800" b="1" dirty="0" err="1" smtClean="0"/>
              <a:t>sp</a:t>
            </a:r>
            <a:r>
              <a:rPr lang="cs-CZ" altLang="cs-CZ" sz="1800" b="1" dirty="0" smtClean="0"/>
              <a:t>. zn. 8 As 6/2011, č. 2624/2012 Sb. </a:t>
            </a:r>
            <a:r>
              <a:rPr lang="cs-CZ" altLang="cs-CZ" sz="1800" b="1" dirty="0"/>
              <a:t>NSS „ </a:t>
            </a:r>
            <a:r>
              <a:rPr lang="cs-CZ" altLang="cs-CZ" sz="1800" i="1" dirty="0"/>
              <a:t>Rámcová úprava povinnosti fyzických osob podrobit se očkování stanovená v § 46 zákona č. 258/2000 Sb., o ochraně veřejného zdraví, a její upřesnění ve vyhlášce č. 537/2006 Sb., o očkování proti infekčním nemocem, odpovídají ústavněprávním požadavkům, podle nichž povinnosti mohou být ukládány toliko na základě zákona a v jeho mezích (čl. 4 odst. 1 Listiny základních práv a svobod) a meze základních práv a svobod mohou být upraveny pouze zákonem (čl. 4 odst. 2 Listiny základních práv a svobod</a:t>
            </a:r>
            <a:r>
              <a:rPr lang="cs-CZ" altLang="cs-CZ" sz="1800" i="1" dirty="0" smtClean="0"/>
              <a:t>).</a:t>
            </a:r>
            <a:r>
              <a:rPr lang="cs-CZ" altLang="cs-CZ" sz="1800" dirty="0" smtClean="0"/>
              <a:t>“</a:t>
            </a:r>
          </a:p>
          <a:p>
            <a:pPr marL="0" indent="0" algn="just">
              <a:buNone/>
            </a:pPr>
            <a:endParaRPr lang="cs-CZ" altLang="cs-CZ" sz="1800" i="1" dirty="0"/>
          </a:p>
          <a:p>
            <a:pPr algn="just"/>
            <a:r>
              <a:rPr lang="cs-CZ" altLang="cs-CZ" sz="1800" b="1" dirty="0" err="1" smtClean="0"/>
              <a:t>Pl</a:t>
            </a:r>
            <a:r>
              <a:rPr lang="cs-CZ" altLang="cs-CZ" sz="1800" b="1" dirty="0" smtClean="0"/>
              <a:t>. ÚS 19/17, </a:t>
            </a:r>
            <a:r>
              <a:rPr lang="cs-CZ" altLang="cs-CZ" sz="1800" dirty="0" smtClean="0"/>
              <a:t>lze odmítnout očkování i bez sankcí, ale z vážných důvodů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86902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Zákon č. </a:t>
            </a:r>
            <a:r>
              <a:rPr lang="cs-CZ" altLang="cs-CZ" dirty="0" smtClean="0"/>
              <a:t>372/2011 </a:t>
            </a:r>
            <a:r>
              <a:rPr lang="cs-CZ" altLang="cs-CZ" dirty="0" smtClean="0"/>
              <a:t>Sb</a:t>
            </a:r>
            <a:r>
              <a:rPr lang="cs-CZ" altLang="cs-CZ" dirty="0" smtClean="0"/>
              <a:t>., </a:t>
            </a:r>
            <a:r>
              <a:rPr lang="cs-CZ" altLang="cs-CZ" dirty="0" smtClean="0"/>
              <a:t>o zdravotních službách 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>
                <a:solidFill>
                  <a:srgbClr val="FF0000"/>
                </a:solidFill>
              </a:rPr>
              <a:t>Zdravotn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í služba – zdravotní péče – v čem spočívá </a:t>
            </a:r>
            <a:r>
              <a:rPr lang="cs-CZ" altLang="cs-CZ" sz="1800" dirty="0" smtClean="0"/>
              <a:t>(neodkladná, akutní, nezbytná, preventivní, posudkové, léčebně rehabilitační, paliativní, …), formy zdravotní péče: ambulantní, lůžková, …</a:t>
            </a:r>
            <a:endParaRPr lang="cs-CZ" altLang="cs-CZ" sz="1800" b="1" dirty="0" smtClean="0">
              <a:solidFill>
                <a:srgbClr val="FF0000"/>
              </a:solidFill>
            </a:endParaRPr>
          </a:p>
          <a:p>
            <a:pPr algn="just"/>
            <a:r>
              <a:rPr lang="cs-CZ" altLang="cs-CZ" sz="1800" b="1" dirty="0" smtClean="0">
                <a:solidFill>
                  <a:srgbClr val="FF0000"/>
                </a:solidFill>
              </a:rPr>
              <a:t>Povolení</a:t>
            </a:r>
            <a:r>
              <a:rPr lang="cs-CZ" altLang="cs-CZ" sz="1800" dirty="0" smtClean="0"/>
              <a:t> </a:t>
            </a:r>
            <a:r>
              <a:rPr lang="cs-CZ" altLang="cs-CZ" sz="1800" dirty="0" smtClean="0"/>
              <a:t>(§ 16) krajského úřadu</a:t>
            </a:r>
          </a:p>
          <a:p>
            <a:pPr algn="just"/>
            <a:r>
              <a:rPr lang="cs-CZ" altLang="cs-CZ" sz="1800" b="1" dirty="0" smtClean="0">
                <a:solidFill>
                  <a:srgbClr val="FF0000"/>
                </a:solidFill>
              </a:rPr>
              <a:t>Práva a povinnosti pacienta </a:t>
            </a:r>
            <a:r>
              <a:rPr lang="cs-CZ" altLang="cs-CZ" sz="1800" dirty="0" smtClean="0"/>
              <a:t>(§ 28 a </a:t>
            </a:r>
            <a:r>
              <a:rPr lang="cs-CZ" altLang="cs-CZ" sz="1800" dirty="0"/>
              <a:t>násl</a:t>
            </a:r>
            <a:r>
              <a:rPr lang="cs-CZ" altLang="cs-CZ" sz="1800" dirty="0" smtClean="0"/>
              <a:t>.), svobodný </a:t>
            </a:r>
            <a:r>
              <a:rPr lang="cs-CZ" altLang="cs-CZ" sz="1800" dirty="0"/>
              <a:t>a </a:t>
            </a:r>
            <a:r>
              <a:rPr lang="cs-CZ" altLang="cs-CZ" sz="1800" dirty="0" smtClean="0"/>
              <a:t>informovaný souhlas (§ 34), informace o zdravotním stavu, </a:t>
            </a:r>
            <a:r>
              <a:rPr lang="cs-CZ" altLang="cs-CZ" sz="1800" b="1" dirty="0" smtClean="0"/>
              <a:t>dříve vyslovené přání </a:t>
            </a:r>
            <a:r>
              <a:rPr lang="cs-CZ" altLang="cs-CZ" sz="1800" dirty="0" smtClean="0"/>
              <a:t>(§ 36) – souhlas/nesouhlas předem</a:t>
            </a:r>
          </a:p>
          <a:p>
            <a:pPr algn="just"/>
            <a:r>
              <a:rPr lang="cs-CZ" altLang="cs-CZ" sz="1800" b="1" dirty="0" smtClean="0"/>
              <a:t>Zdravotnická dokumentace</a:t>
            </a:r>
          </a:p>
          <a:p>
            <a:pPr algn="just"/>
            <a:r>
              <a:rPr lang="cs-CZ" altLang="cs-CZ" sz="1800" dirty="0" smtClean="0"/>
              <a:t>Pitvy</a:t>
            </a:r>
          </a:p>
          <a:p>
            <a:pPr algn="just"/>
            <a:r>
              <a:rPr lang="cs-CZ" altLang="cs-CZ" sz="1800" b="1" dirty="0" smtClean="0">
                <a:solidFill>
                  <a:srgbClr val="FF0000"/>
                </a:solidFill>
              </a:rPr>
              <a:t>Stížnosti </a:t>
            </a:r>
            <a:r>
              <a:rPr lang="cs-CZ" altLang="cs-CZ" sz="1800" dirty="0" smtClean="0"/>
              <a:t>(§ 93) vůči poskytovateli, pokud nevyhoví, posuzuje ten orgán, který udělil povolení k poskytování zdravotních služeb</a:t>
            </a:r>
          </a:p>
          <a:p>
            <a:pPr algn="just"/>
            <a:r>
              <a:rPr lang="cs-CZ" altLang="cs-CZ" sz="1800" b="1" dirty="0" smtClean="0"/>
              <a:t>Fakultní nemocnice </a:t>
            </a:r>
            <a:r>
              <a:rPr lang="cs-CZ" altLang="cs-CZ" sz="1800" dirty="0" smtClean="0"/>
              <a:t>(§ 111)</a:t>
            </a:r>
          </a:p>
          <a:p>
            <a:pPr algn="just"/>
            <a:endParaRPr lang="cs-CZ" altLang="cs-CZ" sz="1800" dirty="0" smtClean="0"/>
          </a:p>
          <a:p>
            <a:pPr algn="just"/>
            <a:endParaRPr lang="cs-CZ" altLang="cs-CZ" sz="1800" dirty="0" smtClean="0"/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76344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Zákon č. </a:t>
            </a:r>
            <a:r>
              <a:rPr lang="cs-CZ" altLang="cs-CZ" dirty="0" smtClean="0"/>
              <a:t>373/2011 </a:t>
            </a:r>
            <a:r>
              <a:rPr lang="cs-CZ" altLang="cs-CZ" dirty="0" smtClean="0"/>
              <a:t>Sb</a:t>
            </a:r>
            <a:r>
              <a:rPr lang="cs-CZ" altLang="cs-CZ" dirty="0" smtClean="0"/>
              <a:t>., </a:t>
            </a:r>
            <a:r>
              <a:rPr lang="cs-CZ" altLang="cs-CZ" dirty="0" smtClean="0"/>
              <a:t>o </a:t>
            </a:r>
            <a:r>
              <a:rPr lang="cs-CZ" altLang="cs-CZ" dirty="0" smtClean="0"/>
              <a:t>specifických zdravotních </a:t>
            </a:r>
            <a:r>
              <a:rPr lang="cs-CZ" altLang="cs-CZ" dirty="0" smtClean="0"/>
              <a:t>službách 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Specifické zdravotní služby </a:t>
            </a:r>
            <a:r>
              <a:rPr lang="cs-CZ" altLang="cs-CZ" sz="1800" dirty="0" smtClean="0"/>
              <a:t>(asistovaná reprodukce, sterilizace, kastrace, změna pohlaví, genetická vyšetření, </a:t>
            </a:r>
            <a:r>
              <a:rPr lang="cs-CZ" altLang="cs-CZ" sz="1800" b="1" dirty="0" smtClean="0"/>
              <a:t>lékařská posudková služba </a:t>
            </a:r>
            <a:r>
              <a:rPr lang="cs-CZ" altLang="cs-CZ" sz="1800" dirty="0" smtClean="0"/>
              <a:t>– ochrana a přezkoumání lékařského posudku, nemoci z povolání, </a:t>
            </a:r>
            <a:r>
              <a:rPr lang="cs-CZ" altLang="cs-CZ" sz="1800" b="1" dirty="0" smtClean="0"/>
              <a:t>ochranné léčení </a:t>
            </a:r>
          </a:p>
          <a:p>
            <a:pPr algn="just"/>
            <a:r>
              <a:rPr lang="cs-CZ" altLang="cs-CZ" sz="1800" b="1" dirty="0" smtClean="0"/>
              <a:t>„záchytná služba“ </a:t>
            </a:r>
            <a:r>
              <a:rPr lang="cs-CZ" altLang="cs-CZ" sz="1800" dirty="0" smtClean="0"/>
              <a:t>§ 89a – povinnost krajů je zřizovat</a:t>
            </a:r>
            <a:endParaRPr lang="cs-CZ" altLang="cs-CZ" sz="1800" dirty="0" smtClean="0"/>
          </a:p>
          <a:p>
            <a:pPr algn="just"/>
            <a:endParaRPr lang="cs-CZ" altLang="cs-CZ" sz="1800" dirty="0" smtClean="0"/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7467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Zákon č. </a:t>
            </a:r>
            <a:r>
              <a:rPr lang="cs-CZ" altLang="cs-CZ" dirty="0" smtClean="0"/>
              <a:t>374/2011 </a:t>
            </a:r>
            <a:r>
              <a:rPr lang="cs-CZ" altLang="cs-CZ" dirty="0" smtClean="0"/>
              <a:t>Sb</a:t>
            </a:r>
            <a:r>
              <a:rPr lang="cs-CZ" altLang="cs-CZ" dirty="0" smtClean="0"/>
              <a:t>., </a:t>
            </a:r>
            <a:r>
              <a:rPr lang="cs-CZ" altLang="cs-CZ" dirty="0" smtClean="0"/>
              <a:t>o </a:t>
            </a:r>
            <a:r>
              <a:rPr lang="cs-CZ" altLang="cs-CZ" dirty="0" smtClean="0"/>
              <a:t>zdravotnické záchranné službě 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Plán pokrytí kraje </a:t>
            </a:r>
            <a:r>
              <a:rPr lang="cs-CZ" altLang="cs-CZ" sz="1800" dirty="0" smtClean="0"/>
              <a:t>– dojezdová doba 20 minut</a:t>
            </a:r>
          </a:p>
          <a:p>
            <a:pPr algn="just"/>
            <a:r>
              <a:rPr lang="cs-CZ" altLang="cs-CZ" sz="1800" b="1" dirty="0" smtClean="0"/>
              <a:t>Traumatologický plán</a:t>
            </a:r>
          </a:p>
          <a:p>
            <a:pPr algn="just"/>
            <a:r>
              <a:rPr lang="cs-CZ" altLang="cs-CZ" sz="1800" b="1" dirty="0" smtClean="0"/>
              <a:t>Návaznost na IZS</a:t>
            </a:r>
            <a:endParaRPr lang="cs-CZ" altLang="cs-CZ" sz="1800" b="1" dirty="0" smtClean="0"/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72140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Zákon č. </a:t>
            </a:r>
            <a:r>
              <a:rPr lang="cs-CZ" altLang="cs-CZ" dirty="0" smtClean="0"/>
              <a:t>65</a:t>
            </a:r>
            <a:r>
              <a:rPr lang="cs-CZ" altLang="cs-CZ" dirty="0" smtClean="0"/>
              <a:t>/2017 </a:t>
            </a:r>
            <a:r>
              <a:rPr lang="cs-CZ" altLang="cs-CZ" dirty="0" smtClean="0"/>
              <a:t>Sb</a:t>
            </a:r>
            <a:r>
              <a:rPr lang="cs-CZ" altLang="cs-CZ" dirty="0" smtClean="0"/>
              <a:t>., </a:t>
            </a:r>
            <a:r>
              <a:rPr lang="cs-CZ" altLang="cs-CZ" dirty="0" smtClean="0"/>
              <a:t>o </a:t>
            </a:r>
            <a:r>
              <a:rPr lang="cs-CZ" altLang="cs-CZ" dirty="0" smtClean="0"/>
              <a:t>ochraně zdraví před škodlivými účinky návykových látek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Návyková látka: </a:t>
            </a:r>
            <a:r>
              <a:rPr lang="cs-CZ" altLang="cs-CZ" sz="1800" dirty="0" smtClean="0"/>
              <a:t>alkohol, tabák, omamné a psychotropní látky, …</a:t>
            </a:r>
          </a:p>
          <a:p>
            <a:pPr algn="just"/>
            <a:r>
              <a:rPr lang="cs-CZ" altLang="cs-CZ" sz="1800" b="1" dirty="0" smtClean="0"/>
              <a:t>Orientační vyšetření </a:t>
            </a:r>
            <a:r>
              <a:rPr lang="cs-CZ" altLang="cs-CZ" sz="1800" dirty="0" smtClean="0"/>
              <a:t>– dechová zkouška (§ 20)</a:t>
            </a:r>
          </a:p>
          <a:p>
            <a:pPr algn="just"/>
            <a:r>
              <a:rPr lang="cs-CZ" altLang="cs-CZ" sz="1800" b="1" dirty="0" smtClean="0"/>
              <a:t>Odběr biologického materiálu </a:t>
            </a:r>
            <a:r>
              <a:rPr lang="cs-CZ" altLang="cs-CZ" sz="1800" dirty="0" smtClean="0"/>
              <a:t>– krev, moč, …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 smtClean="0">
                <a:solidFill>
                  <a:srgbClr val="FF0000"/>
                </a:solidFill>
              </a:rPr>
              <a:t>Zákaz</a:t>
            </a:r>
            <a:r>
              <a:rPr lang="cs-CZ" altLang="cs-CZ" sz="1800" dirty="0" smtClean="0"/>
              <a:t> prodeje tabákových výrobků, </a:t>
            </a:r>
            <a:r>
              <a:rPr lang="cs-CZ" altLang="cs-CZ" sz="1800" dirty="0" smtClean="0">
                <a:solidFill>
                  <a:srgbClr val="FF0000"/>
                </a:solidFill>
              </a:rPr>
              <a:t>zákaz</a:t>
            </a:r>
            <a:r>
              <a:rPr lang="cs-CZ" altLang="cs-CZ" sz="1800" dirty="0" smtClean="0"/>
              <a:t> kouření (§ 8)</a:t>
            </a:r>
          </a:p>
          <a:p>
            <a:pPr algn="just"/>
            <a:r>
              <a:rPr lang="cs-CZ" altLang="cs-CZ" sz="1800" dirty="0" smtClean="0">
                <a:solidFill>
                  <a:srgbClr val="FF0000"/>
                </a:solidFill>
              </a:rPr>
              <a:t>Zákaz</a:t>
            </a:r>
            <a:r>
              <a:rPr lang="cs-CZ" altLang="cs-CZ" sz="1800" dirty="0" smtClean="0"/>
              <a:t> prodeje alkoholických nápojů (§ 11)</a:t>
            </a:r>
          </a:p>
          <a:p>
            <a:pPr algn="just"/>
            <a:r>
              <a:rPr lang="cs-CZ" altLang="cs-CZ" sz="1800" dirty="0" smtClean="0"/>
              <a:t>Role </a:t>
            </a:r>
            <a:r>
              <a:rPr lang="cs-CZ" altLang="cs-CZ" sz="1800" dirty="0" smtClean="0">
                <a:solidFill>
                  <a:srgbClr val="FF0000"/>
                </a:solidFill>
              </a:rPr>
              <a:t>obecně závazných vyhlášek </a:t>
            </a:r>
            <a:r>
              <a:rPr lang="cs-CZ" altLang="cs-CZ" sz="1800" dirty="0" smtClean="0"/>
              <a:t>(§ 17)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568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90259"/>
            <a:ext cx="8086635" cy="647700"/>
          </a:xfrm>
        </p:spPr>
        <p:txBody>
          <a:bodyPr/>
          <a:lstStyle/>
          <a:p>
            <a:r>
              <a:rPr lang="cs-CZ" dirty="0" smtClean="0"/>
              <a:t>Správa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37959"/>
            <a:ext cx="8082321" cy="4694554"/>
          </a:xfrm>
        </p:spPr>
        <p:txBody>
          <a:bodyPr/>
          <a:lstStyle/>
          <a:p>
            <a:pPr algn="just"/>
            <a:r>
              <a:rPr lang="cs-CZ" sz="2200" dirty="0" smtClean="0"/>
              <a:t>Prostředky/formy činnosti: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b="1" dirty="0" smtClean="0"/>
              <a:t>NSA – externí</a:t>
            </a:r>
            <a:r>
              <a:rPr lang="cs-CZ" sz="2200" dirty="0" smtClean="0"/>
              <a:t>: prováděcí právní předpisy (nařízení vlády;  vyhlášky – </a:t>
            </a:r>
            <a:r>
              <a:rPr lang="cs-CZ" sz="2200" dirty="0" err="1" smtClean="0"/>
              <a:t>MZdr</a:t>
            </a:r>
            <a:r>
              <a:rPr lang="cs-CZ" sz="2200" dirty="0" smtClean="0"/>
              <a:t>, </a:t>
            </a:r>
            <a:r>
              <a:rPr lang="cs-CZ" sz="2200" dirty="0" smtClean="0">
                <a:solidFill>
                  <a:srgbClr val="FF0000"/>
                </a:solidFill>
              </a:rPr>
              <a:t>nařízení KHS</a:t>
            </a:r>
            <a:r>
              <a:rPr lang="cs-CZ" sz="2200" dirty="0" smtClean="0"/>
              <a:t>), - </a:t>
            </a:r>
            <a:r>
              <a:rPr lang="cs-CZ" sz="2200" b="1" dirty="0" smtClean="0"/>
              <a:t>interní:</a:t>
            </a:r>
            <a:r>
              <a:rPr lang="cs-CZ" sz="2200" dirty="0" smtClean="0"/>
              <a:t> vnitřní řády poskytovatelů zdravotní péče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b="1" dirty="0" smtClean="0"/>
              <a:t>ISA – rozhodnutí </a:t>
            </a:r>
            <a:r>
              <a:rPr lang="cs-CZ" sz="2200" dirty="0" smtClean="0"/>
              <a:t>(KÚ o poskytování zdravotních služeb) a </a:t>
            </a:r>
            <a:r>
              <a:rPr lang="cs-CZ" sz="2200" b="1" dirty="0" smtClean="0"/>
              <a:t>tzv. jiné úkony </a:t>
            </a:r>
            <a:r>
              <a:rPr lang="cs-CZ" sz="2200" dirty="0" smtClean="0"/>
              <a:t>(</a:t>
            </a:r>
            <a:r>
              <a:rPr lang="cs-CZ" sz="2200" dirty="0" smtClean="0">
                <a:solidFill>
                  <a:srgbClr val="FF0000"/>
                </a:solidFill>
              </a:rPr>
              <a:t>posudky, informace</a:t>
            </a:r>
            <a:r>
              <a:rPr lang="cs-CZ" sz="2200" dirty="0" smtClean="0"/>
              <a:t> - </a:t>
            </a:r>
            <a:r>
              <a:rPr lang="cs-CZ" sz="2200" b="1" dirty="0" smtClean="0">
                <a:solidFill>
                  <a:srgbClr val="FF0000"/>
                </a:solidFill>
              </a:rPr>
              <a:t>seznam</a:t>
            </a:r>
            <a:r>
              <a:rPr lang="cs-CZ" sz="2200" dirty="0" smtClean="0"/>
              <a:t> míst ke koupání § 6g zákona o ochraně veřejného zdraví), </a:t>
            </a:r>
            <a:r>
              <a:rPr lang="cs-CZ" sz="2200" b="1" dirty="0" smtClean="0">
                <a:solidFill>
                  <a:srgbClr val="FF0000"/>
                </a:solidFill>
              </a:rPr>
              <a:t>závazné stanovisko SÚKL</a:t>
            </a:r>
            <a:r>
              <a:rPr lang="cs-CZ" sz="2200" dirty="0" smtClean="0"/>
              <a:t> k provozování lékárny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b="1" dirty="0" smtClean="0"/>
              <a:t>SSA – OOP </a:t>
            </a:r>
            <a:r>
              <a:rPr lang="cs-CZ" sz="2200" dirty="0" smtClean="0"/>
              <a:t>(hluková pásma a § 94a zákona o ochraně veřejného zdraví)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b="1" dirty="0" smtClean="0"/>
              <a:t>Faktické úkony </a:t>
            </a:r>
            <a:r>
              <a:rPr lang="cs-CZ" sz="2200" dirty="0" smtClean="0"/>
              <a:t>– záchytná služba</a:t>
            </a:r>
            <a:r>
              <a:rPr lang="cs-CZ" sz="2200" smtClean="0"/>
              <a:t>, odběry …</a:t>
            </a:r>
            <a:endParaRPr lang="cs-CZ" sz="22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cs-CZ" sz="2200" b="1" dirty="0" smtClean="0"/>
              <a:t>VŘPS – koordinační </a:t>
            </a:r>
            <a:r>
              <a:rPr lang="cs-CZ" sz="2200" dirty="0" smtClean="0"/>
              <a:t>(VŠ a fakultní nemocnice) ?</a:t>
            </a:r>
            <a:endParaRPr lang="cs-CZ" sz="22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269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28359"/>
            <a:ext cx="8086635" cy="647700"/>
          </a:xfrm>
        </p:spPr>
        <p:txBody>
          <a:bodyPr/>
          <a:lstStyle/>
          <a:p>
            <a:r>
              <a:rPr lang="cs-CZ" dirty="0" smtClean="0"/>
              <a:t>Ústavní a mezinárodně právní východiska a zakotvení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84960"/>
            <a:ext cx="8082321" cy="4547553"/>
          </a:xfrm>
        </p:spPr>
        <p:txBody>
          <a:bodyPr/>
          <a:lstStyle/>
          <a:p>
            <a:pPr algn="just"/>
            <a:r>
              <a:rPr lang="cs-CZ" sz="1800" b="1" dirty="0" smtClean="0"/>
              <a:t>Mezinárodní právo: </a:t>
            </a:r>
            <a:r>
              <a:rPr lang="pt-BR" sz="1800" b="1" dirty="0"/>
              <a:t> </a:t>
            </a:r>
            <a:r>
              <a:rPr lang="pt-BR" sz="1800" dirty="0"/>
              <a:t>Úmluva o lidských právech a </a:t>
            </a:r>
            <a:r>
              <a:rPr lang="pt-BR" sz="1800" dirty="0" smtClean="0"/>
              <a:t>biomedicíně</a:t>
            </a:r>
            <a:r>
              <a:rPr lang="cs-CZ" sz="1800" dirty="0" smtClean="0"/>
              <a:t> (č. 92/2001 Sb. m. s.), Úmluva o právech dítěte (č. 104/1991 Sb.), dvoustranné smlouvy</a:t>
            </a:r>
          </a:p>
          <a:p>
            <a:pPr algn="just"/>
            <a:r>
              <a:rPr lang="cs-CZ" sz="1800" b="1" dirty="0" smtClean="0"/>
              <a:t>Právo EU: </a:t>
            </a:r>
            <a:r>
              <a:rPr lang="cs-CZ" sz="1800" dirty="0" smtClean="0"/>
              <a:t>uznávání kvalifikací, …</a:t>
            </a:r>
          </a:p>
          <a:p>
            <a:pPr algn="just"/>
            <a:r>
              <a:rPr lang="cs-CZ" sz="1800" b="1" dirty="0" smtClean="0"/>
              <a:t>Ústavní právo: </a:t>
            </a:r>
          </a:p>
          <a:p>
            <a:pPr lvl="1" algn="just"/>
            <a:r>
              <a:rPr lang="cs-CZ" sz="1800" dirty="0" smtClean="0"/>
              <a:t>čl. 6/1 a 2 LZPS (potraty a </a:t>
            </a:r>
            <a:r>
              <a:rPr lang="cs-CZ" sz="1800" dirty="0" err="1" smtClean="0"/>
              <a:t>euthanazie</a:t>
            </a:r>
            <a:r>
              <a:rPr lang="cs-CZ" sz="1800" dirty="0" smtClean="0"/>
              <a:t>)</a:t>
            </a:r>
          </a:p>
          <a:p>
            <a:pPr lvl="1" algn="just"/>
            <a:r>
              <a:rPr lang="cs-CZ" sz="1800" dirty="0" smtClean="0"/>
              <a:t>Čl. 8/6 LZPS (ústavní péče a osobní svoboda)</a:t>
            </a:r>
          </a:p>
          <a:p>
            <a:pPr lvl="1" algn="just"/>
            <a:r>
              <a:rPr lang="cs-CZ" sz="1800" dirty="0" smtClean="0">
                <a:solidFill>
                  <a:srgbClr val="FF0000"/>
                </a:solidFill>
              </a:rPr>
              <a:t>čl. 31 LZPS </a:t>
            </a:r>
            <a:r>
              <a:rPr lang="cs-CZ" sz="1800" dirty="0" smtClean="0"/>
              <a:t>(+ </a:t>
            </a:r>
            <a:r>
              <a:rPr lang="cs-CZ" sz="1800" b="1" dirty="0" smtClean="0"/>
              <a:t>čl. 41/1 </a:t>
            </a:r>
            <a:r>
              <a:rPr lang="cs-CZ" sz="1800" dirty="0" smtClean="0"/>
              <a:t>lze se domáhat v mezích zákonů, které tato práva provádějí)</a:t>
            </a:r>
            <a:endParaRPr lang="cs-CZ" sz="1800" dirty="0"/>
          </a:p>
          <a:p>
            <a:pPr marL="914400" lvl="1" indent="-457200" algn="just">
              <a:buFont typeface="+mj-lt"/>
              <a:buAutoNum type="alphaUcPeriod"/>
            </a:pPr>
            <a:r>
              <a:rPr lang="cs-CZ" sz="1800" b="1" dirty="0" smtClean="0"/>
              <a:t>Právo na ochranu zdraví </a:t>
            </a:r>
            <a:r>
              <a:rPr lang="cs-CZ" sz="1800" dirty="0" smtClean="0"/>
              <a:t>(= povinnost umožnit) </a:t>
            </a:r>
            <a:endParaRPr lang="cs-CZ" sz="1800" b="1" dirty="0" smtClean="0"/>
          </a:p>
          <a:p>
            <a:pPr marL="914400" lvl="1" indent="-457200" algn="just">
              <a:buFont typeface="+mj-lt"/>
              <a:buAutoNum type="alphaUcPeriod"/>
            </a:pPr>
            <a:r>
              <a:rPr lang="cs-CZ" sz="1800" b="1" dirty="0" smtClean="0"/>
              <a:t>Veřejné pojištění</a:t>
            </a:r>
          </a:p>
          <a:p>
            <a:pPr marL="1085850" lvl="2" indent="-457200" algn="just">
              <a:buAutoNum type="arabicParenR"/>
            </a:pPr>
            <a:r>
              <a:rPr lang="cs-CZ" sz="1800" b="1" dirty="0" smtClean="0"/>
              <a:t>Právo na bezplatnou zdravotní péči, </a:t>
            </a:r>
            <a:r>
              <a:rPr lang="cs-CZ" sz="1800" dirty="0" smtClean="0"/>
              <a:t>za zákonem stanovených podmínek</a:t>
            </a:r>
          </a:p>
          <a:p>
            <a:pPr marL="1085850" lvl="2" indent="-457200" algn="just">
              <a:buFont typeface="Wingdings" pitchFamily="2" charset="2"/>
              <a:buAutoNum type="arabicParenR"/>
            </a:pPr>
            <a:r>
              <a:rPr lang="cs-CZ" sz="1800" b="1" dirty="0" smtClean="0"/>
              <a:t>Právo na bezplatné zdravotní pomůcky,</a:t>
            </a:r>
            <a:r>
              <a:rPr lang="cs-CZ" sz="1800" b="1" dirty="0"/>
              <a:t> </a:t>
            </a:r>
            <a:r>
              <a:rPr lang="cs-CZ" sz="1800" dirty="0"/>
              <a:t>za zákonem stanovených </a:t>
            </a:r>
            <a:r>
              <a:rPr lang="cs-CZ" sz="1800" dirty="0" smtClean="0"/>
              <a:t>podmínek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6688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75019"/>
            <a:ext cx="8086635" cy="647700"/>
          </a:xfrm>
        </p:spPr>
        <p:txBody>
          <a:bodyPr/>
          <a:lstStyle/>
          <a:p>
            <a:r>
              <a:rPr lang="cs-CZ" dirty="0" smtClean="0"/>
              <a:t>Ústavní a mezinárodně právní východiska a zakotvení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1" y="1422720"/>
            <a:ext cx="8991600" cy="4709794"/>
          </a:xfrm>
        </p:spPr>
        <p:txBody>
          <a:bodyPr/>
          <a:lstStyle/>
          <a:p>
            <a:pPr algn="just"/>
            <a:r>
              <a:rPr lang="cs-CZ" sz="1600" dirty="0" err="1" smtClean="0"/>
              <a:t>Pl</a:t>
            </a:r>
            <a:r>
              <a:rPr lang="cs-CZ" sz="1600" dirty="0" smtClean="0"/>
              <a:t>. </a:t>
            </a:r>
            <a:r>
              <a:rPr lang="cs-CZ" sz="1600" dirty="0"/>
              <a:t>ÚS </a:t>
            </a:r>
            <a:r>
              <a:rPr lang="cs-CZ" sz="1600" dirty="0" smtClean="0"/>
              <a:t>23/98 </a:t>
            </a:r>
            <a:r>
              <a:rPr lang="cs-CZ" sz="1600" dirty="0" smtClean="0"/>
              <a:t>„</a:t>
            </a:r>
            <a:r>
              <a:rPr lang="cs-CZ" sz="1600" i="1" dirty="0" smtClean="0"/>
              <a:t>každý </a:t>
            </a:r>
            <a:r>
              <a:rPr lang="cs-CZ" sz="1600" i="1" dirty="0"/>
              <a:t>právo na ochranu zdraví a občané mají na základě veřejného pojištění </a:t>
            </a:r>
            <a:r>
              <a:rPr lang="cs-CZ" sz="1600" b="1" i="1" dirty="0"/>
              <a:t>právo na bezplatnou zdravotní péči a zdravotní pomůcky za podmínek, které stanoví zákon</a:t>
            </a:r>
            <a:r>
              <a:rPr lang="cs-CZ" sz="1600" i="1" dirty="0"/>
              <a:t>. Těchto práv je pak podle čl. 41 odst. 1 Listiny možno se domáhat pouze v mezích zákonů, které je provádějí. Je proto třeba respektovat, že </a:t>
            </a:r>
            <a:r>
              <a:rPr lang="cs-CZ" sz="1600" i="1" dirty="0">
                <a:solidFill>
                  <a:srgbClr val="FF0000"/>
                </a:solidFill>
              </a:rPr>
              <a:t>právo na zdravotní péči je možno uplatňovat jen za podmínek, které stanoví zákon</a:t>
            </a:r>
            <a:r>
              <a:rPr lang="cs-CZ" sz="1600" i="1" dirty="0" smtClean="0"/>
              <a:t>. …. </a:t>
            </a:r>
            <a:r>
              <a:rPr lang="cs-CZ" sz="1600" i="1" dirty="0"/>
              <a:t>Zákon </a:t>
            </a:r>
            <a:r>
              <a:rPr lang="cs-CZ" sz="1600" i="1" dirty="0" smtClean="0"/>
              <a:t>… nesmí </a:t>
            </a:r>
            <a:r>
              <a:rPr lang="cs-CZ" sz="1600" i="1" dirty="0"/>
              <a:t>mít diskriminační povahu, podmínky, za nichž je možno tato práva uplatňovat, jím musí být stanoveny tak, aby všem občanům byl zajištěn spravedlivý - tedy i vznik možných nerovností vylučující - způsob přístupu ke zdravotní péči přiměřené kvality. Je nepochybně třeba souhlasit s tím, že nelze všem pojištěncům nutit zdravotní péči pouze určitého standardu, jakož i s tím, že </a:t>
            </a:r>
            <a:r>
              <a:rPr lang="cs-CZ" sz="1600" i="1" dirty="0">
                <a:solidFill>
                  <a:srgbClr val="FF0000"/>
                </a:solidFill>
              </a:rPr>
              <a:t>pojištěnec v rámci práva na zdravotní péči musí mít zaručeno právo na svobodnou volbu lékaře i zdravotnického zařízení</a:t>
            </a:r>
            <a:r>
              <a:rPr lang="cs-CZ" sz="1600" i="1" dirty="0"/>
              <a:t>. Uvedené právo tak nepochybně obsahuje možnost alternativy - </a:t>
            </a:r>
            <a:r>
              <a:rPr lang="cs-CZ" sz="1600" b="1" i="1" dirty="0"/>
              <a:t>volby lékaře </a:t>
            </a:r>
            <a:r>
              <a:rPr lang="cs-CZ" sz="1600" i="1" dirty="0"/>
              <a:t>a zdravotnického zařízení, toto právo však nelze pojímat </a:t>
            </a:r>
            <a:r>
              <a:rPr lang="cs-CZ" sz="1600" i="1" dirty="0" smtClean="0"/>
              <a:t>absolutně … s ohledem </a:t>
            </a:r>
            <a:r>
              <a:rPr lang="cs-CZ" sz="1600" i="1" dirty="0"/>
              <a:t>na ústavní odpovědnost státu </a:t>
            </a:r>
            <a:r>
              <a:rPr lang="cs-CZ" sz="1600" i="1" dirty="0" smtClean="0"/>
              <a:t>… </a:t>
            </a:r>
            <a:r>
              <a:rPr lang="cs-CZ" sz="1600" i="1" dirty="0" smtClean="0">
                <a:solidFill>
                  <a:srgbClr val="FF0000"/>
                </a:solidFill>
              </a:rPr>
              <a:t>oprávněn </a:t>
            </a:r>
            <a:r>
              <a:rPr lang="cs-CZ" sz="1600" i="1" dirty="0">
                <a:solidFill>
                  <a:srgbClr val="FF0000"/>
                </a:solidFill>
              </a:rPr>
              <a:t>volit nástroje k zajišťování těchto práv i nástroje kontroly a regulace zdravotnických zařízení zdravotní péči poskytujících</a:t>
            </a:r>
            <a:r>
              <a:rPr lang="cs-CZ" sz="1600" i="1" dirty="0"/>
              <a:t>. Právní úprava poskytování zdravotní péče </a:t>
            </a:r>
            <a:r>
              <a:rPr lang="cs-CZ" sz="1600" i="1" dirty="0" smtClean="0"/>
              <a:t>… , </a:t>
            </a:r>
            <a:r>
              <a:rPr lang="cs-CZ" sz="1600" i="1" dirty="0"/>
              <a:t>představuje, </a:t>
            </a:r>
            <a:r>
              <a:rPr lang="cs-CZ" sz="1600" i="1" dirty="0" smtClean="0"/>
              <a:t>… koncepci </a:t>
            </a:r>
            <a:r>
              <a:rPr lang="cs-CZ" sz="1600" i="1" dirty="0"/>
              <a:t>zdravotnického systému vycházející z </a:t>
            </a:r>
            <a:r>
              <a:rPr lang="cs-CZ" sz="1600" i="1" dirty="0">
                <a:solidFill>
                  <a:srgbClr val="FF0000"/>
                </a:solidFill>
              </a:rPr>
              <a:t>povinnosti zdravotních pojišťoven zajistit poskytování zdravotní péče svým pojištěncům</a:t>
            </a:r>
            <a:r>
              <a:rPr lang="cs-CZ" sz="1600" i="1" dirty="0"/>
              <a:t>. Tuto povinnost plní zdravotní pojišťovny </a:t>
            </a:r>
            <a:r>
              <a:rPr lang="cs-CZ" sz="1600" i="1" dirty="0">
                <a:solidFill>
                  <a:srgbClr val="FF0000"/>
                </a:solidFill>
              </a:rPr>
              <a:t>prostřednictvím zdravotnických zařízení, se kterými uzavřely smlouvu o poskytování a úhradě zdravotní péče</a:t>
            </a:r>
            <a:r>
              <a:rPr lang="cs-CZ" sz="1600" i="1" dirty="0"/>
              <a:t>. Zdravotní pojišťovny tak </a:t>
            </a:r>
            <a:r>
              <a:rPr lang="cs-CZ" sz="1600" i="1" dirty="0" smtClean="0"/>
              <a:t>vytvářejí …, </a:t>
            </a:r>
            <a:r>
              <a:rPr lang="cs-CZ" sz="1600" i="1" dirty="0"/>
              <a:t>síť poskytování a úhrady zdravotní péče, která se snaží o zaručení teritoriální dostupnosti a kvality poskytované zdravotní </a:t>
            </a:r>
            <a:r>
              <a:rPr lang="cs-CZ" sz="1600" i="1" dirty="0" smtClean="0"/>
              <a:t>péče“</a:t>
            </a:r>
            <a:endParaRPr lang="cs-CZ" sz="1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86501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a mezinárodně právní východiska a zakotvení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err="1" smtClean="0"/>
              <a:t>Pl</a:t>
            </a:r>
            <a:r>
              <a:rPr lang="cs-CZ" sz="1800" dirty="0" smtClean="0"/>
              <a:t>. </a:t>
            </a:r>
            <a:r>
              <a:rPr lang="cs-CZ" sz="1800" dirty="0"/>
              <a:t>ÚS </a:t>
            </a:r>
            <a:r>
              <a:rPr lang="cs-CZ" sz="1800" dirty="0" smtClean="0"/>
              <a:t>51/06, „</a:t>
            </a:r>
            <a:r>
              <a:rPr lang="cs-CZ" sz="1800" i="1" dirty="0" smtClean="0"/>
              <a:t>práva </a:t>
            </a:r>
            <a:r>
              <a:rPr lang="cs-CZ" sz="1800" i="1" dirty="0"/>
              <a:t>na život a zdraví, tak jak jsou upravena v čl. 6 odst. 1 a čl. 31 </a:t>
            </a:r>
            <a:r>
              <a:rPr lang="cs-CZ" sz="1800" i="1" dirty="0" smtClean="0"/>
              <a:t>…, </a:t>
            </a:r>
            <a:r>
              <a:rPr lang="cs-CZ" sz="1800" i="1" dirty="0">
                <a:solidFill>
                  <a:srgbClr val="FF0000"/>
                </a:solidFill>
              </a:rPr>
              <a:t>jsou absolutními základními právy a hodnotami </a:t>
            </a:r>
            <a:r>
              <a:rPr lang="cs-CZ" sz="1800" i="1" dirty="0"/>
              <a:t>a že právě ve vztahu k těmto absolutním hodnotám je třeba poměřovat právo na samosprávu a právo vlastnické</a:t>
            </a:r>
            <a:r>
              <a:rPr lang="cs-CZ" sz="1800" i="1" dirty="0" smtClean="0"/>
              <a:t>.</a:t>
            </a:r>
            <a:r>
              <a:rPr lang="cs-CZ" sz="1800" i="1" dirty="0"/>
              <a:t>	Ústavní soud v žádném případě nezpochybňuje právo státu, s ohledem na jeho ústavní odpovědnost, na zajištění práv plynoucích z čl. 31 Listiny, </a:t>
            </a:r>
            <a:r>
              <a:rPr lang="cs-CZ" sz="1800" i="1" dirty="0">
                <a:solidFill>
                  <a:srgbClr val="FF0000"/>
                </a:solidFill>
              </a:rPr>
              <a:t>volit nástroje k zajišťování těchto práv i nástroje kontroly a regulace zdravotnických zařízení zdravotní péči poskytující, neboť sleduje legitimní cíl</a:t>
            </a:r>
            <a:r>
              <a:rPr lang="cs-CZ" sz="1800" i="1" dirty="0"/>
              <a:t>. Toto právo však nelze pojímat absolutně, tj. v tom smyslu, že v zájmu jeho zajištění lze zcela eliminovat všechna ostatní práva a ústavně chráněné hodnoty, tedy i právo na samosprávu a právo na ochranu vlastnictví. </a:t>
            </a:r>
            <a:r>
              <a:rPr lang="cs-CZ" sz="1800" dirty="0" smtClean="0"/>
              <a:t>“ – </a:t>
            </a:r>
            <a:r>
              <a:rPr lang="cs-CZ" sz="1800" b="1" dirty="0" smtClean="0"/>
              <a:t>i tzv. soukromá (nestátní) zdravotnická zařízení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862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a mezinárodně právní východiska a zakotvení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err="1" smtClean="0"/>
              <a:t>Pl</a:t>
            </a:r>
            <a:r>
              <a:rPr lang="cs-CZ" sz="1800" dirty="0"/>
              <a:t>. ÚS </a:t>
            </a:r>
            <a:r>
              <a:rPr lang="cs-CZ" sz="1800" dirty="0" smtClean="0"/>
              <a:t>35/95</a:t>
            </a:r>
            <a:r>
              <a:rPr lang="cs-CZ" sz="1800" dirty="0"/>
              <a:t>, </a:t>
            </a:r>
            <a:r>
              <a:rPr lang="cs-CZ" sz="1800" dirty="0" smtClean="0"/>
              <a:t>„</a:t>
            </a:r>
            <a:r>
              <a:rPr lang="cs-CZ" sz="1800" i="1" dirty="0" smtClean="0"/>
              <a:t>Definovat </a:t>
            </a:r>
            <a:r>
              <a:rPr lang="cs-CZ" sz="1800" i="1" dirty="0"/>
              <a:t>zákonné vymezení </a:t>
            </a:r>
            <a:r>
              <a:rPr lang="cs-CZ" sz="1800" i="1" dirty="0">
                <a:solidFill>
                  <a:srgbClr val="FF0000"/>
                </a:solidFill>
              </a:rPr>
              <a:t>obsahu a rozsahu podmínek a způsob uplatnění práva občana na bezplatnou zdravotní péči je možné jen zákonem</a:t>
            </a:r>
            <a:r>
              <a:rPr lang="cs-CZ" sz="1800" i="1" dirty="0"/>
              <a:t>. Této povinnosti se zákonodárce nemůže zbavit tím, že zplnomocní orgán moci výkonné k vydání právních norem nižší právní síly než zákon</a:t>
            </a:r>
            <a:r>
              <a:rPr lang="cs-CZ" sz="1800" i="1" dirty="0" smtClean="0"/>
              <a:t>. Nárok </a:t>
            </a:r>
            <a:r>
              <a:rPr lang="cs-CZ" sz="1800" i="1" dirty="0"/>
              <a:t>občanů na bezplatnou zdravotní péči a na zdravotní pomůcky je vázán na ústavní požadavek a rámec </a:t>
            </a:r>
            <a:r>
              <a:rPr lang="cs-CZ" sz="1800" i="1" dirty="0">
                <a:solidFill>
                  <a:srgbClr val="FF0000"/>
                </a:solidFill>
              </a:rPr>
              <a:t>veřejného pojištění</a:t>
            </a:r>
            <a:r>
              <a:rPr lang="cs-CZ" sz="1800" i="1" dirty="0"/>
              <a:t>. Systém veřejného pojištění je jako každý pojišťovací systém </a:t>
            </a:r>
            <a:r>
              <a:rPr lang="cs-CZ" sz="1800" i="1" dirty="0">
                <a:solidFill>
                  <a:srgbClr val="FF0000"/>
                </a:solidFill>
              </a:rPr>
              <a:t>limitován objemem finančních prostředků</a:t>
            </a:r>
            <a:r>
              <a:rPr lang="cs-CZ" sz="1800" i="1" dirty="0"/>
              <a:t>, který se získává na základě povinnosti platit na všeobecné zdravotní pojištění podle zákona ČNR 592/1992 Sb. v platném znění</a:t>
            </a:r>
            <a:r>
              <a:rPr lang="cs-CZ" sz="1800" dirty="0" smtClean="0"/>
              <a:t>.“ 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4087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67399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Právní úprava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15099"/>
            <a:ext cx="8082321" cy="4717414"/>
          </a:xfrm>
        </p:spPr>
        <p:txBody>
          <a:bodyPr/>
          <a:lstStyle/>
          <a:p>
            <a:pPr algn="just"/>
            <a:r>
              <a:rPr lang="cs-CZ" sz="1800" b="1" dirty="0" smtClean="0"/>
              <a:t>Zákon č. </a:t>
            </a:r>
            <a:r>
              <a:rPr lang="cs-CZ" sz="1800" b="1" dirty="0"/>
              <a:t>220/1991 Sb., o České lékařské komoře, České stomatologické komoře a České lékárnické komoře</a:t>
            </a:r>
          </a:p>
          <a:p>
            <a:pPr algn="just"/>
            <a:r>
              <a:rPr lang="cs-CZ" sz="1800" b="1" dirty="0" smtClean="0"/>
              <a:t>Zákon č. </a:t>
            </a:r>
            <a:r>
              <a:rPr lang="cs-CZ" sz="1800" b="1" dirty="0"/>
              <a:t>551/1992 Sb</a:t>
            </a:r>
            <a:r>
              <a:rPr lang="cs-CZ" sz="1800" b="1" dirty="0" smtClean="0"/>
              <a:t>., </a:t>
            </a:r>
            <a:r>
              <a:rPr lang="cs-CZ" sz="1800" b="1" dirty="0"/>
              <a:t>o Všeobecné zdravotní pojišťovně České </a:t>
            </a:r>
            <a:r>
              <a:rPr lang="cs-CZ" sz="1800" b="1" dirty="0" smtClean="0"/>
              <a:t>republiky</a:t>
            </a:r>
          </a:p>
          <a:p>
            <a:pPr algn="just"/>
            <a:r>
              <a:rPr lang="cs-CZ" sz="1800" b="1" dirty="0" smtClean="0"/>
              <a:t>Zákon č. </a:t>
            </a:r>
            <a:r>
              <a:rPr lang="cs-CZ" sz="1800" b="1" dirty="0"/>
              <a:t>280/1992 Sb</a:t>
            </a:r>
            <a:r>
              <a:rPr lang="cs-CZ" sz="1800" b="1" dirty="0" smtClean="0"/>
              <a:t>., </a:t>
            </a:r>
            <a:r>
              <a:rPr lang="cs-CZ" sz="1800" b="1" dirty="0"/>
              <a:t>o resortních, oborových, podnikových a dalších zdravotních pojišťovnách</a:t>
            </a:r>
            <a:endParaRPr lang="cs-CZ" sz="1800" b="1" dirty="0" smtClean="0"/>
          </a:p>
          <a:p>
            <a:pPr algn="just"/>
            <a:r>
              <a:rPr lang="cs-CZ" sz="1800" b="1" dirty="0" smtClean="0"/>
              <a:t>Zákon </a:t>
            </a:r>
            <a:r>
              <a:rPr lang="cs-CZ" sz="1800" b="1" dirty="0"/>
              <a:t>č. </a:t>
            </a:r>
            <a:r>
              <a:rPr lang="cs-CZ" sz="1800" b="1" dirty="0" smtClean="0"/>
              <a:t>592/1992 Sb., </a:t>
            </a:r>
            <a:r>
              <a:rPr lang="cs-CZ" sz="1800" b="1" dirty="0"/>
              <a:t>o pojistném na veřejné zdravotní </a:t>
            </a:r>
            <a:r>
              <a:rPr lang="cs-CZ" sz="1800" b="1" dirty="0" smtClean="0"/>
              <a:t>pojištění</a:t>
            </a:r>
          </a:p>
          <a:p>
            <a:pPr algn="just"/>
            <a:r>
              <a:rPr lang="cs-CZ" sz="1800" b="1" dirty="0" smtClean="0"/>
              <a:t>Zákon č. 48/1997 </a:t>
            </a:r>
            <a:r>
              <a:rPr lang="cs-CZ" sz="1800" b="1" dirty="0"/>
              <a:t>Sb</a:t>
            </a:r>
            <a:r>
              <a:rPr lang="cs-CZ" sz="1800" b="1" dirty="0" smtClean="0"/>
              <a:t>., </a:t>
            </a:r>
            <a:r>
              <a:rPr lang="cs-CZ" sz="1800" b="1" dirty="0"/>
              <a:t>o veřejném zdravotním </a:t>
            </a:r>
            <a:r>
              <a:rPr lang="cs-CZ" sz="1800" b="1" dirty="0" smtClean="0"/>
              <a:t>pojištění 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kdo</a:t>
            </a:r>
            <a:r>
              <a:rPr lang="cs-CZ" sz="1800" dirty="0" smtClean="0"/>
              <a:t> je pojištěn a má nárok na zdravotní péči/služby, </a:t>
            </a:r>
            <a:r>
              <a:rPr lang="cs-CZ" sz="1800" dirty="0" smtClean="0">
                <a:solidFill>
                  <a:srgbClr val="FF0000"/>
                </a:solidFill>
              </a:rPr>
              <a:t>co se ne/hradí </a:t>
            </a:r>
            <a:r>
              <a:rPr lang="cs-CZ" sz="1800" dirty="0" smtClean="0"/>
              <a:t>ze systému – hrazené služby, regulační poplatek, stanovení cen pro </a:t>
            </a:r>
            <a:r>
              <a:rPr lang="cs-CZ" sz="1800" dirty="0" smtClean="0"/>
              <a:t>léky)</a:t>
            </a:r>
            <a:endParaRPr lang="cs-CZ" sz="1800" dirty="0" smtClean="0"/>
          </a:p>
          <a:p>
            <a:pPr algn="just"/>
            <a:r>
              <a:rPr lang="cs-CZ" altLang="cs-CZ" sz="1800" b="1" dirty="0" smtClean="0"/>
              <a:t>Zákon č. 258/2000 Sb., o ochraně veřejného zdraví</a:t>
            </a:r>
          </a:p>
          <a:p>
            <a:pPr algn="just"/>
            <a:r>
              <a:rPr lang="cs-CZ" altLang="cs-CZ" sz="1800" dirty="0" smtClean="0"/>
              <a:t>Zákon č. 164/2001 Sb., lázeňský zákon</a:t>
            </a:r>
          </a:p>
          <a:p>
            <a:pPr algn="just"/>
            <a:r>
              <a:rPr lang="cs-CZ" altLang="cs-CZ" sz="1800" dirty="0" smtClean="0"/>
              <a:t>Zákon č. </a:t>
            </a:r>
            <a:r>
              <a:rPr lang="cs-CZ" altLang="cs-CZ" sz="1800" dirty="0"/>
              <a:t>95/2004 Sb</a:t>
            </a:r>
            <a:r>
              <a:rPr lang="cs-CZ" altLang="cs-CZ" sz="1800" dirty="0" smtClean="0"/>
              <a:t>., </a:t>
            </a:r>
            <a:r>
              <a:rPr lang="cs-CZ" altLang="cs-CZ" sz="1800" dirty="0"/>
              <a:t>o podmínkách získávání a uznávání odborné způsobilosti a specializované způsobilosti k výkonu zdravotnického povolání </a:t>
            </a:r>
            <a:r>
              <a:rPr lang="cs-CZ" altLang="cs-CZ" sz="1800" b="1" dirty="0"/>
              <a:t>lékaře, zubního lékaře a farmaceuta</a:t>
            </a:r>
            <a:endParaRPr lang="cs-CZ" alt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828359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Právní úprava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76059"/>
            <a:ext cx="8082321" cy="4656454"/>
          </a:xfrm>
        </p:spPr>
        <p:txBody>
          <a:bodyPr/>
          <a:lstStyle/>
          <a:p>
            <a:pPr algn="just"/>
            <a:r>
              <a:rPr lang="cs-CZ" altLang="cs-CZ" sz="1800" dirty="0" smtClean="0"/>
              <a:t>Zákon č. </a:t>
            </a:r>
            <a:r>
              <a:rPr lang="cs-CZ" altLang="cs-CZ" sz="1800" dirty="0"/>
              <a:t>96/2004 Sb</a:t>
            </a:r>
            <a:r>
              <a:rPr lang="cs-CZ" altLang="cs-CZ" sz="1800" dirty="0" smtClean="0"/>
              <a:t>., </a:t>
            </a:r>
            <a:r>
              <a:rPr lang="cs-CZ" altLang="cs-CZ" sz="1800" dirty="0"/>
              <a:t>o podmínkách získávání a uznávání způsobilosti k výkonu </a:t>
            </a:r>
            <a:r>
              <a:rPr lang="cs-CZ" altLang="cs-CZ" sz="1800" b="1" dirty="0"/>
              <a:t>nelékařských zdravotnických povolání </a:t>
            </a:r>
            <a:r>
              <a:rPr lang="cs-CZ" altLang="cs-CZ" sz="1800" dirty="0"/>
              <a:t>a k výkonu činností souvisejících s poskytováním zdravotní péče a o změně některých souvisejících </a:t>
            </a:r>
            <a:r>
              <a:rPr lang="cs-CZ" altLang="cs-CZ" sz="1800" dirty="0" smtClean="0"/>
              <a:t>zákonů (</a:t>
            </a:r>
            <a:r>
              <a:rPr lang="cs-CZ" altLang="cs-CZ" sz="1800" dirty="0"/>
              <a:t>zákon o nelékařských zdravotnických povoláních</a:t>
            </a:r>
            <a:r>
              <a:rPr lang="cs-CZ" altLang="cs-CZ" sz="1800" dirty="0" smtClean="0"/>
              <a:t>)</a:t>
            </a:r>
          </a:p>
          <a:p>
            <a:pPr algn="just"/>
            <a:r>
              <a:rPr lang="cs-CZ" altLang="cs-CZ" sz="1800" b="1" dirty="0" smtClean="0"/>
              <a:t>Zákon č. </a:t>
            </a:r>
            <a:r>
              <a:rPr lang="cs-CZ" altLang="cs-CZ" sz="1800" b="1" dirty="0"/>
              <a:t>372/2011 Sb</a:t>
            </a:r>
            <a:r>
              <a:rPr lang="cs-CZ" altLang="cs-CZ" sz="1800" b="1" dirty="0" smtClean="0"/>
              <a:t>., </a:t>
            </a:r>
            <a:r>
              <a:rPr lang="cs-CZ" altLang="cs-CZ" sz="1800" b="1" dirty="0"/>
              <a:t>o zdravotních službách a podmínkách jejich </a:t>
            </a:r>
            <a:r>
              <a:rPr lang="cs-CZ" altLang="cs-CZ" sz="1800" b="1" dirty="0" smtClean="0"/>
              <a:t>poskytování (</a:t>
            </a:r>
            <a:r>
              <a:rPr lang="cs-CZ" altLang="cs-CZ" sz="1800" b="1" dirty="0"/>
              <a:t>zákon o zdravotních službách</a:t>
            </a:r>
            <a:r>
              <a:rPr lang="cs-CZ" altLang="cs-CZ" sz="1800" b="1" dirty="0" smtClean="0"/>
              <a:t>)</a:t>
            </a:r>
          </a:p>
          <a:p>
            <a:pPr algn="just"/>
            <a:r>
              <a:rPr lang="cs-CZ" altLang="cs-CZ" sz="1800" b="1" dirty="0" smtClean="0"/>
              <a:t>Zákon č. </a:t>
            </a:r>
            <a:r>
              <a:rPr lang="cs-CZ" altLang="cs-CZ" sz="1800" b="1" dirty="0"/>
              <a:t>373/2011 Sb</a:t>
            </a:r>
            <a:r>
              <a:rPr lang="cs-CZ" altLang="cs-CZ" sz="1800" b="1" dirty="0" smtClean="0"/>
              <a:t>., </a:t>
            </a:r>
            <a:r>
              <a:rPr lang="cs-CZ" altLang="cs-CZ" sz="1800" b="1" dirty="0"/>
              <a:t>o specifických zdravotních </a:t>
            </a:r>
            <a:r>
              <a:rPr lang="cs-CZ" altLang="cs-CZ" sz="1800" b="1" dirty="0" smtClean="0"/>
              <a:t>službách</a:t>
            </a:r>
          </a:p>
          <a:p>
            <a:pPr algn="just"/>
            <a:r>
              <a:rPr lang="cs-CZ" altLang="cs-CZ" sz="1800" b="1" dirty="0" smtClean="0"/>
              <a:t>Zákon č. </a:t>
            </a:r>
            <a:r>
              <a:rPr lang="cs-CZ" altLang="cs-CZ" sz="1800" b="1" dirty="0"/>
              <a:t>374/2011 Sb</a:t>
            </a:r>
            <a:r>
              <a:rPr lang="cs-CZ" altLang="cs-CZ" sz="1800" b="1" dirty="0" smtClean="0"/>
              <a:t>., </a:t>
            </a:r>
            <a:r>
              <a:rPr lang="cs-CZ" altLang="cs-CZ" sz="1800" b="1" dirty="0"/>
              <a:t>o zdravotnické záchranné </a:t>
            </a:r>
            <a:r>
              <a:rPr lang="cs-CZ" altLang="cs-CZ" sz="1800" b="1" dirty="0" smtClean="0"/>
              <a:t>službě</a:t>
            </a:r>
          </a:p>
          <a:p>
            <a:pPr algn="just"/>
            <a:r>
              <a:rPr lang="cs-CZ" altLang="cs-CZ" sz="1800" dirty="0" smtClean="0"/>
              <a:t>Zákon č. </a:t>
            </a:r>
            <a:r>
              <a:rPr lang="cs-CZ" altLang="cs-CZ" sz="1800" dirty="0"/>
              <a:t>167/1998 Sb</a:t>
            </a:r>
            <a:r>
              <a:rPr lang="cs-CZ" altLang="cs-CZ" sz="1800" dirty="0" smtClean="0"/>
              <a:t>., </a:t>
            </a:r>
            <a:r>
              <a:rPr lang="cs-CZ" altLang="cs-CZ" sz="1800" dirty="0"/>
              <a:t>o návykových látkách </a:t>
            </a:r>
            <a:endParaRPr lang="cs-CZ" altLang="cs-CZ" sz="1800" dirty="0" smtClean="0"/>
          </a:p>
          <a:p>
            <a:pPr algn="just"/>
            <a:r>
              <a:rPr lang="cs-CZ" altLang="cs-CZ" sz="1800" dirty="0" smtClean="0"/>
              <a:t>Zákon č. 285/2002 Sb., transplantační zákon</a:t>
            </a:r>
          </a:p>
          <a:p>
            <a:pPr algn="just"/>
            <a:r>
              <a:rPr lang="cs-CZ" altLang="cs-CZ" sz="1800" dirty="0" smtClean="0"/>
              <a:t>Zákon č. 66/1986 Sb., o umělém přerušení těhotenství</a:t>
            </a:r>
          </a:p>
        </p:txBody>
      </p:sp>
    </p:spTree>
    <p:extLst>
      <p:ext uri="{BB962C8B-B14F-4D97-AF65-F5344CB8AC3E}">
        <p14:creationId xmlns:p14="http://schemas.microsoft.com/office/powerpoint/2010/main" val="384555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807</TotalTime>
  <Words>2418</Words>
  <Application>Microsoft Office PowerPoint</Application>
  <PresentationFormat>Předvádění na obrazovce (4:3)</PresentationFormat>
  <Paragraphs>199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 SPRÁVA NA ÚSEKU ZDRAVOTNICTVÍ  Zaměření, právní úprava a organizace veřejné správy v oblasti zdravotnictví, role státní správy a samosprávy na tomto úseku; poskytování zdravotní péče a zdravotních služeb, ochrana veřejného zdraví.  JUDr. Lukáš Potěšil, Ph.D. 20. 3. 2018 </vt:lpstr>
      <vt:lpstr>Správa zdravotnictví</vt:lpstr>
      <vt:lpstr>Správa zdravotnictví</vt:lpstr>
      <vt:lpstr>Ústavní a mezinárodně právní východiska a zakotvení </vt:lpstr>
      <vt:lpstr>Ústavní a mezinárodně právní východiska a zakotvení </vt:lpstr>
      <vt:lpstr>Ústavní a mezinárodně právní východiska a zakotvení </vt:lpstr>
      <vt:lpstr>Ústavní a mezinárodně právní východiska a zakotvení </vt:lpstr>
      <vt:lpstr>Právní úprava</vt:lpstr>
      <vt:lpstr>Právní úprava</vt:lpstr>
      <vt:lpstr>Právní úprava</vt:lpstr>
      <vt:lpstr>Orgány a organizace na úseku zdravotnictví</vt:lpstr>
      <vt:lpstr>Orgány a organizace na úseku zdravotnictví</vt:lpstr>
      <vt:lpstr>Orgány a organizace na úseku zdravotnictví</vt:lpstr>
      <vt:lpstr>Orgány a organizace na úseku zdravotnictví</vt:lpstr>
      <vt:lpstr>Orgány a organizace na úseku zdravotnictví</vt:lpstr>
      <vt:lpstr>Zdravotní pojišťovny</vt:lpstr>
      <vt:lpstr>Poskytovatelé zdravotních služeb</vt:lpstr>
      <vt:lpstr>Zákon č. 48/1997 Sb., o veřejném zdravotním pojištění </vt:lpstr>
      <vt:lpstr>Zákon č. 258/2000 Sb., o ochraně veřejného zdraví</vt:lpstr>
      <vt:lpstr>Zákon č. 258/2000 Sb., o ochraně veřejného zdraví</vt:lpstr>
      <vt:lpstr>Zákon č. 372/2011 Sb., o zdravotních službách </vt:lpstr>
      <vt:lpstr>Zákon č. 373/2011 Sb., o specifických zdravotních službách </vt:lpstr>
      <vt:lpstr>Zákon č. 374/2011 Sb., o zdravotnické záchranné službě </vt:lpstr>
      <vt:lpstr>Zákon č. 65/2017 Sb., o ochraně zdraví před škodlivými účinky návykových látek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61256</dc:creator>
  <cp:lastModifiedBy>61256</cp:lastModifiedBy>
  <cp:revision>244</cp:revision>
  <cp:lastPrinted>2018-03-16T05:42:45Z</cp:lastPrinted>
  <dcterms:created xsi:type="dcterms:W3CDTF">2016-03-07T12:55:38Z</dcterms:created>
  <dcterms:modified xsi:type="dcterms:W3CDTF">2018-03-19T17:10:22Z</dcterms:modified>
</cp:coreProperties>
</file>