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sldIdLst>
    <p:sldId id="327" r:id="rId3"/>
    <p:sldId id="257" r:id="rId4"/>
    <p:sldId id="258" r:id="rId5"/>
    <p:sldId id="273" r:id="rId6"/>
    <p:sldId id="261" r:id="rId7"/>
    <p:sldId id="304" r:id="rId8"/>
    <p:sldId id="262" r:id="rId9"/>
    <p:sldId id="303" r:id="rId10"/>
    <p:sldId id="277" r:id="rId11"/>
    <p:sldId id="278" r:id="rId12"/>
    <p:sldId id="263" r:id="rId13"/>
    <p:sldId id="274" r:id="rId14"/>
    <p:sldId id="275" r:id="rId15"/>
    <p:sldId id="276" r:id="rId16"/>
    <p:sldId id="280" r:id="rId17"/>
    <p:sldId id="281" r:id="rId18"/>
    <p:sldId id="265" r:id="rId19"/>
    <p:sldId id="282" r:id="rId20"/>
    <p:sldId id="271" r:id="rId21"/>
    <p:sldId id="270" r:id="rId22"/>
    <p:sldId id="272" r:id="rId23"/>
    <p:sldId id="290" r:id="rId24"/>
    <p:sldId id="291" r:id="rId25"/>
    <p:sldId id="313" r:id="rId26"/>
    <p:sldId id="305" r:id="rId27"/>
    <p:sldId id="314" r:id="rId28"/>
    <p:sldId id="315" r:id="rId29"/>
    <p:sldId id="306" r:id="rId30"/>
    <p:sldId id="309" r:id="rId31"/>
    <p:sldId id="307" r:id="rId32"/>
    <p:sldId id="308" r:id="rId33"/>
    <p:sldId id="310" r:id="rId34"/>
    <p:sldId id="311" r:id="rId35"/>
    <p:sldId id="312" r:id="rId36"/>
    <p:sldId id="292" r:id="rId37"/>
    <p:sldId id="293" r:id="rId38"/>
    <p:sldId id="302" r:id="rId39"/>
    <p:sldId id="316" r:id="rId40"/>
    <p:sldId id="318" r:id="rId41"/>
    <p:sldId id="317" r:id="rId42"/>
    <p:sldId id="319" r:id="rId43"/>
    <p:sldId id="284" r:id="rId44"/>
    <p:sldId id="286" r:id="rId45"/>
    <p:sldId id="285" r:id="rId46"/>
    <p:sldId id="287" r:id="rId47"/>
    <p:sldId id="289" r:id="rId48"/>
    <p:sldId id="320" r:id="rId49"/>
    <p:sldId id="321" r:id="rId5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2C16"/>
    <a:srgbClr val="0C788E"/>
    <a:srgbClr val="003399"/>
    <a:srgbClr val="996633"/>
    <a:srgbClr val="CC9900"/>
    <a:srgbClr val="663300"/>
    <a:srgbClr val="00669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47" autoAdjust="0"/>
    <p:restoredTop sz="94652" autoAdjust="0"/>
  </p:normalViewPr>
  <p:slideViewPr>
    <p:cSldViewPr>
      <p:cViewPr>
        <p:scale>
          <a:sx n="119" d="100"/>
          <a:sy n="119" d="100"/>
        </p:scale>
        <p:origin x="-1392" y="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041F93-246B-45B3-A02C-E79CB45FA977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AF4B7-A710-44DE-8109-C4F711853D15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BAE4A-C372-41A6-A6B4-F2B0337A64A3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041F93-246B-45B3-A02C-E79CB45FA977}" type="slidenum">
              <a:rPr lang="es-ES" smtClean="0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AC8-B8BF-4C32-976E-8A99829EA4DA}" type="slidenum">
              <a:rPr lang="es-ES" smtClean="0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71139-4C31-4401-803D-1430367DBF91}" type="slidenum">
              <a:rPr lang="es-ES" smtClean="0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9063E-F231-489F-9269-EACF19C1FF4B}" type="slidenum">
              <a:rPr lang="es-ES" smtClean="0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6F65F-DDCC-4407-8EC7-895C371C2C1C}" type="slidenum">
              <a:rPr lang="es-ES" smtClean="0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DF730-3651-4FE9-AFDD-12BEE2ED9E94}" type="slidenum">
              <a:rPr lang="es-ES" smtClean="0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41CAF-7C7A-425E-AD59-30472EC6E78E}" type="slidenum">
              <a:rPr lang="es-ES" smtClean="0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CF05D-8FF4-4635-B234-E213762A2D6A}" type="slidenum">
              <a:rPr lang="es-ES" smtClean="0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AC8-B8BF-4C32-976E-8A99829EA4D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89B5-B94B-48FA-90B1-72227B9AC969}" type="slidenum">
              <a:rPr lang="es-ES" smtClean="0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AF4B7-A710-44DE-8109-C4F711853D15}" type="slidenum">
              <a:rPr lang="es-ES" smtClean="0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BAE4A-C372-41A6-A6B4-F2B0337A64A3}" type="slidenum">
              <a:rPr lang="es-ES" smtClean="0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71139-4C31-4401-803D-1430367DBF91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9063E-F231-489F-9269-EACF19C1FF4B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6F65F-DDCC-4407-8EC7-895C371C2C1C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DF730-3651-4FE9-AFDD-12BEE2ED9E9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41CAF-7C7A-425E-AD59-30472EC6E78E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CF05D-8FF4-4635-B234-E213762A2D6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89B5-B94B-48FA-90B1-72227B9AC969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1191020-B649-4D24-8E50-41D46C94D6F6}" type="slidenum">
              <a:rPr lang="es-ES" smtClean="0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1191020-B649-4D24-8E50-41D46C94D6F6}" type="slidenum">
              <a:rPr lang="es-ES" smtClean="0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lnichvatliny.cz/informace/vyhlaseni-nouzoveho-stavu/" TargetMode="External"/><Relationship Id="rId2" Type="http://schemas.openxmlformats.org/officeDocument/2006/relationships/hyperlink" Target="http://www.zakonyprolidi.cz/cs/2000-240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shr.cz/cinnosti/stranky/opatreni_krizove_stavy.asp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shr.cz/cinnosti/stranky/opatreni_krizove_stavy.aspx" TargetMode="Externa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://krizport.firebrno.cz/dokumenty/vyhlasovani-krizovych-stavu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Bezpečnostní správa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Zaměření</a:t>
            </a:r>
            <a:r>
              <a:rPr lang="cs-CZ" dirty="0"/>
              <a:t>, organizace a právní úprava bezpečnostní správy. Bezpečnost ČR. Krizové řízení. Integrovaný záchranný systém. Policejní správa. Policie ČR. Oprávnění a povinnosti policistů.  Obecní policie.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974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Prameny právní úpravy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0768"/>
            <a:ext cx="8363272" cy="4785395"/>
          </a:xfrm>
        </p:spPr>
        <p:txBody>
          <a:bodyPr/>
          <a:lstStyle/>
          <a:p>
            <a:r>
              <a:rPr lang="cs-CZ" sz="2400" b="1" dirty="0" smtClean="0">
                <a:solidFill>
                  <a:schemeClr val="tx1"/>
                </a:solidFill>
                <a:latin typeface="+mn-lt"/>
              </a:rPr>
              <a:t>Ústavní Z č. 110/1998 Sb., o bezpečnosti ČR</a:t>
            </a:r>
          </a:p>
          <a:p>
            <a:r>
              <a:rPr lang="cs-CZ" sz="2400" b="1" dirty="0" smtClean="0">
                <a:solidFill>
                  <a:schemeClr val="tx1"/>
                </a:solidFill>
                <a:latin typeface="+mn-lt"/>
              </a:rPr>
              <a:t>Vnější bezpečnost  - obrana (zejména)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  <a:latin typeface="+mn-lt"/>
              </a:rPr>
              <a:t>Zákon č. 219/1999 Sb., o zbrojených silách České republiky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  <a:latin typeface="+mn-lt"/>
              </a:rPr>
              <a:t>Zákon č. 220/1999 Sb., o průběhu základní nebo </a:t>
            </a:r>
            <a:br>
              <a:rPr lang="cs-CZ" sz="2000" dirty="0" smtClean="0">
                <a:solidFill>
                  <a:schemeClr val="tx1"/>
                </a:solidFill>
                <a:latin typeface="+mn-lt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náhradní služby a vojenských cvičení a o některých </a:t>
            </a:r>
            <a:br>
              <a:rPr lang="cs-CZ" sz="2000" dirty="0" smtClean="0">
                <a:solidFill>
                  <a:schemeClr val="tx1"/>
                </a:solidFill>
                <a:latin typeface="+mn-lt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právních poměrech vojáků v záloze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  <a:latin typeface="+mn-lt"/>
              </a:rPr>
              <a:t>Zákon č. 221/1999 Sb., o vojácích z povolání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  <a:latin typeface="+mn-lt"/>
              </a:rPr>
              <a:t>Zákon č. 222/1999 Sb., o zajišťování obrany </a:t>
            </a:r>
            <a:br>
              <a:rPr lang="cs-CZ" sz="2000" dirty="0" smtClean="0">
                <a:solidFill>
                  <a:schemeClr val="tx1"/>
                </a:solidFill>
                <a:latin typeface="+mn-lt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České republiky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  <a:latin typeface="+mn-lt"/>
              </a:rPr>
              <a:t>Zákon č. 585/2004 Sb., o branné povinnosti a jejím </a:t>
            </a:r>
            <a:br>
              <a:rPr lang="cs-CZ" sz="2000" dirty="0" smtClean="0">
                <a:solidFill>
                  <a:schemeClr val="tx1"/>
                </a:solidFill>
                <a:latin typeface="+mn-lt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zajišťování (branný zákon)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cs-CZ" sz="4800" dirty="0" smtClean="0"/>
              <a:t>Ústavní Z o bezpečnosti ČR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0768"/>
            <a:ext cx="8435280" cy="5112568"/>
          </a:xfrm>
        </p:spPr>
        <p:txBody>
          <a:bodyPr/>
          <a:lstStyle/>
          <a:p>
            <a:r>
              <a:rPr lang="cs-CZ" sz="2400" dirty="0" smtClean="0">
                <a:solidFill>
                  <a:schemeClr val="tx1"/>
                </a:solidFill>
                <a:latin typeface="+mn-lt"/>
              </a:rPr>
              <a:t>vymezuje zákl. povinnosti státu zajišťovat bezpečnost (svrchovanost, územní celistvost, ochranu demokratických </a:t>
            </a:r>
            <a:r>
              <a:rPr lang="cs-CZ" sz="2400" dirty="0">
                <a:solidFill>
                  <a:schemeClr val="tx1"/>
                </a:solidFill>
                <a:latin typeface="+mn-lt"/>
              </a:rPr>
              <a:t>základů státu, </a:t>
            </a: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životů</a:t>
            </a:r>
            <a:r>
              <a:rPr lang="cs-CZ" sz="2400" dirty="0">
                <a:solidFill>
                  <a:schemeClr val="tx1"/>
                </a:solidFill>
                <a:latin typeface="+mn-lt"/>
              </a:rPr>
              <a:t>, </a:t>
            </a: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zdraví </a:t>
            </a:r>
            <a:r>
              <a:rPr lang="cs-CZ" sz="2400" dirty="0">
                <a:solidFill>
                  <a:schemeClr val="tx1"/>
                </a:solidFill>
                <a:latin typeface="+mn-lt"/>
              </a:rPr>
              <a:t>a majetkových </a:t>
            </a: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hodnot)</a:t>
            </a:r>
          </a:p>
          <a:p>
            <a:r>
              <a:rPr lang="cs-CZ" sz="2400" dirty="0" smtClean="0">
                <a:solidFill>
                  <a:schemeClr val="tx1"/>
                </a:solidFill>
                <a:latin typeface="+mn-lt"/>
              </a:rPr>
              <a:t>vymezuje zákl. výstavbu a činnost  ozbrojených </a:t>
            </a:r>
            <a:br>
              <a:rPr lang="cs-CZ" sz="2400" dirty="0" smtClean="0">
                <a:solidFill>
                  <a:schemeClr val="tx1"/>
                </a:solidFill>
                <a:latin typeface="+mn-lt"/>
              </a:rPr>
            </a:b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sil, ozbrojených bezpečnostních sborů, </a:t>
            </a:r>
            <a:br>
              <a:rPr lang="cs-CZ" sz="2400" dirty="0" smtClean="0">
                <a:solidFill>
                  <a:schemeClr val="tx1"/>
                </a:solidFill>
                <a:latin typeface="+mn-lt"/>
              </a:rPr>
            </a:b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záchranných sborů a havarijních služeb</a:t>
            </a:r>
          </a:p>
          <a:p>
            <a:r>
              <a:rPr lang="cs-CZ" sz="2400" dirty="0" smtClean="0">
                <a:solidFill>
                  <a:schemeClr val="tx1"/>
                </a:solidFill>
                <a:latin typeface="+mn-lt"/>
              </a:rPr>
              <a:t>základ pro ukládání povinností FO a PO</a:t>
            </a:r>
          </a:p>
          <a:p>
            <a:r>
              <a:rPr lang="cs-CZ" sz="2400" dirty="0" smtClean="0">
                <a:solidFill>
                  <a:schemeClr val="tx1"/>
                </a:solidFill>
                <a:latin typeface="+mn-lt"/>
              </a:rPr>
              <a:t>vymezení tzv. „mimořádných stavů“ a jejich </a:t>
            </a:r>
            <a:br>
              <a:rPr lang="cs-CZ" sz="2400" dirty="0" smtClean="0">
                <a:solidFill>
                  <a:schemeClr val="tx1"/>
                </a:solidFill>
                <a:latin typeface="+mn-lt"/>
              </a:rPr>
            </a:b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základních souvislostí</a:t>
            </a:r>
          </a:p>
          <a:p>
            <a:r>
              <a:rPr lang="cs-CZ" sz="2400" dirty="0" smtClean="0">
                <a:solidFill>
                  <a:schemeClr val="tx1"/>
                </a:solidFill>
                <a:latin typeface="+mn-lt"/>
              </a:rPr>
              <a:t>zakotvení Bezpečnostní rady státu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cs-CZ" sz="4800" dirty="0" smtClean="0"/>
              <a:t>Ústavní Z o bezpečnosti ČR</a:t>
            </a:r>
            <a:endParaRPr lang="cs-CZ" sz="4800" dirty="0">
              <a:solidFill>
                <a:schemeClr val="tx1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800" b="1" dirty="0" smtClean="0">
                <a:solidFill>
                  <a:schemeClr val="tx1"/>
                </a:solidFill>
                <a:latin typeface="+mn-lt"/>
              </a:rPr>
              <a:t>Bezpečnostní rada státu</a:t>
            </a:r>
          </a:p>
          <a:p>
            <a:r>
              <a:rPr lang="cs-CZ" sz="2400" dirty="0" smtClean="0">
                <a:solidFill>
                  <a:schemeClr val="tx1"/>
                </a:solidFill>
                <a:latin typeface="+mn-lt"/>
              </a:rPr>
              <a:t>Zvláštní orgán složený z předsedy </a:t>
            </a:r>
            <a:r>
              <a:rPr lang="cs-CZ" sz="2400" b="1" dirty="0" smtClean="0">
                <a:solidFill>
                  <a:schemeClr val="tx1"/>
                </a:solidFill>
                <a:latin typeface="+mn-lt"/>
              </a:rPr>
              <a:t>vlády</a:t>
            </a: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 a dalších členů vlády (dle rozhodnutí vlády), který v rozsahu vládního pověření připravuje vládě návrhy opatření </a:t>
            </a:r>
            <a:br>
              <a:rPr lang="cs-CZ" sz="2400" dirty="0" smtClean="0">
                <a:solidFill>
                  <a:schemeClr val="tx1"/>
                </a:solidFill>
                <a:latin typeface="+mn-lt"/>
              </a:rPr>
            </a:b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k zajišťování bezpečnosti ČR</a:t>
            </a:r>
          </a:p>
          <a:p>
            <a:r>
              <a:rPr lang="cs-CZ" sz="2400" b="1" dirty="0" smtClean="0">
                <a:solidFill>
                  <a:schemeClr val="tx1"/>
                </a:solidFill>
                <a:latin typeface="+mn-lt"/>
              </a:rPr>
              <a:t>Prezident</a:t>
            </a: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 ČR má právo účastnit se jejích schůzí,</a:t>
            </a:r>
            <a:br>
              <a:rPr lang="cs-CZ" sz="2400" dirty="0" smtClean="0">
                <a:solidFill>
                  <a:schemeClr val="tx1"/>
                </a:solidFill>
                <a:latin typeface="+mn-lt"/>
              </a:rPr>
            </a:b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vyžadovat od ní a jejích členů zprávy a </a:t>
            </a:r>
            <a:br>
              <a:rPr lang="cs-CZ" sz="2400" dirty="0" smtClean="0">
                <a:solidFill>
                  <a:schemeClr val="tx1"/>
                </a:solidFill>
                <a:latin typeface="+mn-lt"/>
              </a:rPr>
            </a:b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projednávat s ní nebo s jejími členy otázky, </a:t>
            </a:r>
            <a:br>
              <a:rPr lang="cs-CZ" sz="2400" dirty="0" smtClean="0">
                <a:solidFill>
                  <a:schemeClr val="tx1"/>
                </a:solidFill>
                <a:latin typeface="+mn-lt"/>
              </a:rPr>
            </a:b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které patří do jejich působnosti</a:t>
            </a:r>
          </a:p>
          <a:p>
            <a:endParaRPr lang="cs-CZ" sz="240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cs-CZ" sz="4800" dirty="0" smtClean="0"/>
              <a:t>Ústavní Z o bezpečnosti ČR</a:t>
            </a:r>
            <a:endParaRPr lang="cs-CZ" sz="4800" dirty="0">
              <a:solidFill>
                <a:schemeClr val="tx1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784"/>
            <a:ext cx="8363272" cy="4641379"/>
          </a:xfrm>
        </p:spPr>
        <p:txBody>
          <a:bodyPr/>
          <a:lstStyle/>
          <a:p>
            <a:pPr>
              <a:buNone/>
            </a:pPr>
            <a:r>
              <a:rPr lang="cs-CZ" sz="2400" b="1" dirty="0" smtClean="0">
                <a:solidFill>
                  <a:schemeClr val="tx1"/>
                </a:solidFill>
                <a:latin typeface="+mn-lt"/>
              </a:rPr>
              <a:t>Mimořádné stavy</a:t>
            </a: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 </a:t>
            </a:r>
          </a:p>
          <a:p>
            <a:r>
              <a:rPr lang="cs-CZ" sz="2400" dirty="0" smtClean="0">
                <a:solidFill>
                  <a:schemeClr val="tx1"/>
                </a:solidFill>
                <a:latin typeface="+mn-lt"/>
              </a:rPr>
              <a:t>= stavy, které se vyhlašují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  <a:latin typeface="+mn-lt"/>
              </a:rPr>
              <a:t>je-li bezprostředně ohrožena svrchovanost, územní celistvost, demokratické základy ČR nebo </a:t>
            </a:r>
            <a:r>
              <a:rPr lang="cs-CZ" sz="2000" u="sng" dirty="0" smtClean="0">
                <a:solidFill>
                  <a:schemeClr val="tx1"/>
                </a:solidFill>
                <a:latin typeface="+mn-lt"/>
              </a:rPr>
              <a:t>ve značném rozsahu 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vnitřní pořádek a bezpečnost, životy a zdraví, majetkové hodnoty </a:t>
            </a:r>
            <a:br>
              <a:rPr lang="cs-CZ" sz="2000" dirty="0" smtClean="0">
                <a:solidFill>
                  <a:schemeClr val="tx1"/>
                </a:solidFill>
                <a:latin typeface="+mn-lt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nebo životní prostředí, anebo 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  <a:latin typeface="+mn-lt"/>
              </a:rPr>
              <a:t>je-li třeba plnit </a:t>
            </a:r>
            <a:r>
              <a:rPr lang="cs-CZ" sz="2000" dirty="0" err="1" smtClean="0">
                <a:solidFill>
                  <a:schemeClr val="tx1"/>
                </a:solidFill>
                <a:latin typeface="+mn-lt"/>
              </a:rPr>
              <a:t>mezinár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. závazky o společné obraně, </a:t>
            </a:r>
          </a:p>
          <a:p>
            <a:r>
              <a:rPr lang="cs-CZ" sz="2400" dirty="0" smtClean="0">
                <a:solidFill>
                  <a:schemeClr val="tx1"/>
                </a:solidFill>
                <a:latin typeface="+mn-lt"/>
              </a:rPr>
              <a:t>a </a:t>
            </a:r>
            <a:r>
              <a:rPr lang="cs-CZ" sz="2400" dirty="0">
                <a:solidFill>
                  <a:schemeClr val="tx1"/>
                </a:solidFill>
                <a:latin typeface="+mn-lt"/>
              </a:rPr>
              <a:t>to podle intenzity, </a:t>
            </a: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územního rozsahu a </a:t>
            </a:r>
            <a:br>
              <a:rPr lang="cs-CZ" sz="2400" dirty="0" smtClean="0">
                <a:solidFill>
                  <a:schemeClr val="tx1"/>
                </a:solidFill>
                <a:latin typeface="+mn-lt"/>
              </a:rPr>
            </a:b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charakteru </a:t>
            </a:r>
            <a:r>
              <a:rPr lang="cs-CZ" sz="2400" dirty="0">
                <a:solidFill>
                  <a:schemeClr val="tx1"/>
                </a:solidFill>
                <a:latin typeface="+mn-lt"/>
              </a:rPr>
              <a:t>situace</a:t>
            </a:r>
          </a:p>
          <a:p>
            <a:r>
              <a:rPr lang="cs-CZ" sz="2400" dirty="0">
                <a:solidFill>
                  <a:schemeClr val="tx1"/>
                </a:solidFill>
                <a:latin typeface="+mn-lt"/>
              </a:rPr>
              <a:t>nouzový stav, stav ohrožení státu </a:t>
            </a: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a </a:t>
            </a:r>
            <a:r>
              <a:rPr lang="cs-CZ" sz="2400" dirty="0">
                <a:solidFill>
                  <a:schemeClr val="tx1"/>
                </a:solidFill>
                <a:latin typeface="+mn-lt"/>
              </a:rPr>
              <a:t>válečný </a:t>
            </a: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stav</a:t>
            </a:r>
            <a:br>
              <a:rPr lang="cs-CZ" sz="2400" dirty="0" smtClean="0">
                <a:solidFill>
                  <a:schemeClr val="tx1"/>
                </a:solidFill>
                <a:latin typeface="+mn-lt"/>
              </a:rPr>
            </a:b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(nikoli stav nouze dle § 2068 NOZ</a:t>
            </a: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)</a:t>
            </a:r>
            <a:endParaRPr lang="cs-CZ" sz="2400" dirty="0" smtClean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cs-CZ" dirty="0" smtClean="0"/>
              <a:t>Mimořádné stavy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>
              <a:buNone/>
            </a:pPr>
            <a:r>
              <a:rPr lang="cs-CZ" sz="2000" b="1" dirty="0">
                <a:solidFill>
                  <a:schemeClr val="tx1"/>
                </a:solidFill>
                <a:latin typeface="+mn-lt"/>
              </a:rPr>
              <a:t>Nouzový stav </a:t>
            </a:r>
            <a:endParaRPr lang="cs-CZ" sz="2000" b="1" dirty="0" smtClean="0">
              <a:solidFill>
                <a:schemeClr val="tx1"/>
              </a:solidFill>
              <a:latin typeface="+mn-lt"/>
            </a:endParaRPr>
          </a:p>
          <a:p>
            <a:r>
              <a:rPr lang="cs-CZ" sz="2000" dirty="0" smtClean="0">
                <a:solidFill>
                  <a:schemeClr val="tx1"/>
                </a:solidFill>
                <a:latin typeface="+mn-lt"/>
              </a:rPr>
              <a:t>v případě živelních pohrom, ekologických nebo průmyslových havárií, nehod nebo jiného nebezpečí, které ve značném rozsahu ohrožuje životy, zdraví nebo majetkové hodnoty anebo vnitřní pořádek a bezpečnost</a:t>
            </a:r>
          </a:p>
          <a:p>
            <a:r>
              <a:rPr lang="cs-CZ" sz="2000" dirty="0" smtClean="0">
                <a:solidFill>
                  <a:schemeClr val="tx1"/>
                </a:solidFill>
                <a:latin typeface="+mn-lt"/>
              </a:rPr>
              <a:t>jen na určitém území a na dobu určitou (</a:t>
            </a:r>
            <a:r>
              <a:rPr lang="cs-CZ" sz="2000" dirty="0" err="1" smtClean="0">
                <a:solidFill>
                  <a:schemeClr val="tx1"/>
                </a:solidFill>
                <a:latin typeface="+mn-lt"/>
              </a:rPr>
              <a:t>max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 30 dní; </a:t>
            </a:r>
            <a:r>
              <a:rPr lang="cs-CZ" sz="2000" dirty="0" err="1" smtClean="0">
                <a:solidFill>
                  <a:schemeClr val="tx1"/>
                </a:solidFill>
                <a:latin typeface="+mn-lt"/>
              </a:rPr>
              <a:t>prodl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. se souhlasem PS) + s uvedením důvodů</a:t>
            </a:r>
          </a:p>
          <a:p>
            <a:r>
              <a:rPr lang="cs-CZ" sz="2000" dirty="0" smtClean="0">
                <a:solidFill>
                  <a:schemeClr val="tx1"/>
                </a:solidFill>
                <a:latin typeface="+mn-lt"/>
              </a:rPr>
              <a:t>vyhlašuje vláda (při nebezpečí z prodlení její předseda) </a:t>
            </a:r>
            <a:br>
              <a:rPr lang="cs-CZ" sz="2000" dirty="0" smtClean="0">
                <a:solidFill>
                  <a:schemeClr val="tx1"/>
                </a:solidFill>
                <a:latin typeface="+mn-lt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ve Sb. + uveřejňuje se v hrom. sdělovacích prostředcích;</a:t>
            </a:r>
            <a:br>
              <a:rPr lang="cs-CZ" sz="2000" dirty="0" smtClean="0">
                <a:solidFill>
                  <a:schemeClr val="tx1"/>
                </a:solidFill>
                <a:latin typeface="+mn-lt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informuje o tom PS, která může zrušit</a:t>
            </a:r>
          </a:p>
          <a:p>
            <a:r>
              <a:rPr lang="cs-CZ" sz="2000" dirty="0" smtClean="0">
                <a:solidFill>
                  <a:schemeClr val="tx1"/>
                </a:solidFill>
                <a:latin typeface="+mn-lt"/>
              </a:rPr>
              <a:t>pravomoci orgánů veřejné správy a možné </a:t>
            </a:r>
            <a:r>
              <a:rPr lang="cs-CZ" sz="2000" dirty="0" err="1" smtClean="0">
                <a:solidFill>
                  <a:schemeClr val="tx1"/>
                </a:solidFill>
                <a:latin typeface="+mn-lt"/>
              </a:rPr>
              <a:t>povinn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. PO a FO </a:t>
            </a:r>
            <a:br>
              <a:rPr lang="cs-CZ" sz="2000" dirty="0" smtClean="0">
                <a:solidFill>
                  <a:schemeClr val="tx1"/>
                </a:solidFill>
                <a:latin typeface="+mn-lt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při nouzovém stavu stanoví </a:t>
            </a:r>
            <a:r>
              <a:rPr lang="cs-CZ" sz="2000" u="sng" dirty="0" smtClean="0">
                <a:solidFill>
                  <a:schemeClr val="tx1"/>
                </a:solidFill>
                <a:latin typeface="+mn-lt"/>
                <a:hlinkClick r:id="rId2"/>
              </a:rPr>
              <a:t>Krizový Z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, která </a:t>
            </a:r>
            <a:r>
              <a:rPr lang="cs-CZ" sz="2000" dirty="0">
                <a:solidFill>
                  <a:schemeClr val="tx1"/>
                </a:solidFill>
                <a:latin typeface="+mn-lt"/>
              </a:rPr>
              <a:t>práva se omezují 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cs-CZ" sz="2000" dirty="0" smtClean="0">
                <a:solidFill>
                  <a:schemeClr val="tx1"/>
                </a:solidFill>
                <a:latin typeface="+mn-lt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a </a:t>
            </a:r>
            <a:r>
              <a:rPr lang="cs-CZ" sz="2000" dirty="0">
                <a:solidFill>
                  <a:schemeClr val="tx1"/>
                </a:solidFill>
                <a:latin typeface="+mn-lt"/>
              </a:rPr>
              <a:t>které povinnosti 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a </a:t>
            </a:r>
            <a:r>
              <a:rPr lang="cs-CZ" sz="2000" dirty="0">
                <a:solidFill>
                  <a:schemeClr val="tx1"/>
                </a:solidFill>
                <a:latin typeface="+mn-lt"/>
              </a:rPr>
              <a:t>v jakém rozsahu se 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ukládají stanoví vláda</a:t>
            </a:r>
            <a:endParaRPr lang="cs-CZ" sz="2000" dirty="0">
              <a:solidFill>
                <a:schemeClr val="tx1"/>
              </a:solidFill>
              <a:latin typeface="+mn-lt"/>
            </a:endParaRPr>
          </a:p>
          <a:p>
            <a:r>
              <a:rPr lang="cs-CZ" sz="2000" u="sng" dirty="0" smtClean="0">
                <a:solidFill>
                  <a:schemeClr val="tx1"/>
                </a:solidFill>
                <a:latin typeface="+mn-lt"/>
                <a:hlinkClick r:id="rId3"/>
              </a:rPr>
              <a:t>http://www.</a:t>
            </a:r>
            <a:r>
              <a:rPr lang="cs-CZ" sz="2000" u="sng" dirty="0" err="1" smtClean="0">
                <a:solidFill>
                  <a:schemeClr val="tx1"/>
                </a:solidFill>
                <a:latin typeface="+mn-lt"/>
                <a:hlinkClick r:id="rId3"/>
              </a:rPr>
              <a:t>dolnichvatliny.cz</a:t>
            </a:r>
            <a:r>
              <a:rPr lang="cs-CZ" sz="2000" u="sng" dirty="0" smtClean="0">
                <a:solidFill>
                  <a:schemeClr val="tx1"/>
                </a:solidFill>
                <a:latin typeface="+mn-lt"/>
                <a:hlinkClick r:id="rId3"/>
              </a:rPr>
              <a:t>/informace/</a:t>
            </a:r>
            <a:r>
              <a:rPr lang="cs-CZ" sz="2000" u="sng" dirty="0" err="1" smtClean="0">
                <a:solidFill>
                  <a:schemeClr val="tx1"/>
                </a:solidFill>
                <a:latin typeface="+mn-lt"/>
                <a:hlinkClick r:id="rId3"/>
              </a:rPr>
              <a:t>vyhlaseni</a:t>
            </a:r>
            <a:r>
              <a:rPr lang="cs-CZ" sz="2000" u="sng" dirty="0" smtClean="0">
                <a:solidFill>
                  <a:schemeClr val="tx1"/>
                </a:solidFill>
                <a:latin typeface="+mn-lt"/>
                <a:hlinkClick r:id="rId3"/>
              </a:rPr>
              <a:t>-</a:t>
            </a:r>
            <a:r>
              <a:rPr lang="cs-CZ" sz="2000" u="sng" dirty="0" err="1" smtClean="0">
                <a:solidFill>
                  <a:schemeClr val="tx1"/>
                </a:solidFill>
                <a:latin typeface="+mn-lt"/>
                <a:hlinkClick r:id="rId3"/>
              </a:rPr>
              <a:t>nouzoveho</a:t>
            </a:r>
            <a:r>
              <a:rPr lang="cs-CZ" sz="2000" u="sng" dirty="0" smtClean="0">
                <a:solidFill>
                  <a:schemeClr val="tx1"/>
                </a:solidFill>
                <a:latin typeface="+mn-lt"/>
                <a:hlinkClick r:id="rId3"/>
              </a:rPr>
              <a:t>-stavu/</a:t>
            </a:r>
            <a:endParaRPr lang="cs-CZ" sz="2000" u="sng" dirty="0" smtClean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cs-CZ" dirty="0" smtClean="0"/>
              <a:t>Mimořádné stavy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761"/>
            <a:ext cx="8229600" cy="475252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1800" dirty="0" smtClean="0">
                <a:solidFill>
                  <a:schemeClr val="tx1"/>
                </a:solidFill>
                <a:latin typeface="+mn-lt"/>
              </a:rPr>
              <a:t>Přípravu </a:t>
            </a:r>
            <a:r>
              <a:rPr lang="cs-CZ" sz="1800" b="1" dirty="0" smtClean="0">
                <a:solidFill>
                  <a:schemeClr val="tx1"/>
                </a:solidFill>
                <a:latin typeface="+mn-lt"/>
              </a:rPr>
              <a:t>hospodářských opatření </a:t>
            </a:r>
            <a:r>
              <a:rPr lang="cs-CZ" sz="1800" dirty="0" smtClean="0">
                <a:solidFill>
                  <a:schemeClr val="tx1"/>
                </a:solidFill>
                <a:latin typeface="+mn-lt"/>
              </a:rPr>
              <a:t>pro mimořádné stavy + stav nebezpečí (dle </a:t>
            </a:r>
            <a:r>
              <a:rPr lang="cs-CZ" sz="1800" dirty="0" err="1" smtClean="0">
                <a:solidFill>
                  <a:schemeClr val="tx1"/>
                </a:solidFill>
                <a:latin typeface="+mn-lt"/>
              </a:rPr>
              <a:t>KrizZ</a:t>
            </a:r>
            <a:r>
              <a:rPr lang="cs-CZ" sz="1800" dirty="0" smtClean="0">
                <a:solidFill>
                  <a:schemeClr val="tx1"/>
                </a:solidFill>
                <a:latin typeface="+mn-lt"/>
              </a:rPr>
              <a:t>) a přijetí hospodářských opatření po vyhlášení krizových stavů upravuje zákon o hospodářských opatřeních pro krizové stavy</a:t>
            </a:r>
          </a:p>
          <a:p>
            <a:pPr>
              <a:buNone/>
            </a:pPr>
            <a:r>
              <a:rPr lang="cs-CZ" sz="1800" b="1" dirty="0" smtClean="0">
                <a:solidFill>
                  <a:schemeClr val="tx1"/>
                </a:solidFill>
                <a:latin typeface="+mn-lt"/>
              </a:rPr>
              <a:t>Hospodářská opatření pro mimořádní stavy </a:t>
            </a:r>
            <a:r>
              <a:rPr lang="cs-CZ" sz="1800" dirty="0" smtClean="0">
                <a:solidFill>
                  <a:schemeClr val="tx1"/>
                </a:solidFill>
                <a:latin typeface="+mn-lt"/>
              </a:rPr>
              <a:t>= organizační</a:t>
            </a:r>
            <a:r>
              <a:rPr lang="cs-CZ" sz="1800" dirty="0">
                <a:solidFill>
                  <a:schemeClr val="tx1"/>
                </a:solidFill>
                <a:latin typeface="+mn-lt"/>
              </a:rPr>
              <a:t>, materiální nebo finanční opatření přijímaná </a:t>
            </a:r>
            <a:r>
              <a:rPr lang="cs-CZ" sz="1800" dirty="0" smtClean="0">
                <a:solidFill>
                  <a:schemeClr val="tx1"/>
                </a:solidFill>
                <a:latin typeface="+mn-lt"/>
              </a:rPr>
              <a:t>orgány veřejné  správy </a:t>
            </a:r>
            <a:r>
              <a:rPr lang="cs-CZ" sz="1800" dirty="0">
                <a:solidFill>
                  <a:schemeClr val="tx1"/>
                </a:solidFill>
                <a:latin typeface="+mn-lt"/>
              </a:rPr>
              <a:t>pro zabezpečení nezbytné </a:t>
            </a:r>
            <a:r>
              <a:rPr lang="cs-CZ" sz="1800" dirty="0" smtClean="0">
                <a:solidFill>
                  <a:schemeClr val="tx1"/>
                </a:solidFill>
                <a:latin typeface="+mn-lt"/>
              </a:rPr>
              <a:t>dodávky výrobků</a:t>
            </a:r>
            <a:r>
              <a:rPr lang="cs-CZ" sz="1800" dirty="0">
                <a:solidFill>
                  <a:schemeClr val="tx1"/>
                </a:solidFill>
                <a:latin typeface="+mn-lt"/>
              </a:rPr>
              <a:t>, </a:t>
            </a:r>
            <a:r>
              <a:rPr lang="cs-CZ" sz="1800" dirty="0" smtClean="0">
                <a:solidFill>
                  <a:schemeClr val="tx1"/>
                </a:solidFill>
                <a:latin typeface="+mn-lt"/>
              </a:rPr>
              <a:t> prací </a:t>
            </a:r>
            <a:r>
              <a:rPr lang="cs-CZ" sz="1800" dirty="0">
                <a:solidFill>
                  <a:schemeClr val="tx1"/>
                </a:solidFill>
                <a:latin typeface="+mn-lt"/>
              </a:rPr>
              <a:t>a služeb ve stavu </a:t>
            </a:r>
            <a:r>
              <a:rPr lang="cs-CZ" sz="1800" dirty="0" smtClean="0">
                <a:solidFill>
                  <a:schemeClr val="tx1"/>
                </a:solidFill>
                <a:latin typeface="+mn-lt"/>
              </a:rPr>
              <a:t>nebezpečí + v mimořádných stavech za účelem jejich překonání</a:t>
            </a:r>
          </a:p>
          <a:p>
            <a:pPr>
              <a:buNone/>
            </a:pPr>
            <a:r>
              <a:rPr lang="cs-CZ" sz="1800" b="1" dirty="0" smtClean="0">
                <a:solidFill>
                  <a:schemeClr val="tx1"/>
                </a:solidFill>
                <a:latin typeface="+mn-lt"/>
              </a:rPr>
              <a:t>Sytém hospodářských opatření</a:t>
            </a:r>
          </a:p>
          <a:p>
            <a:r>
              <a:rPr lang="cs-CZ" sz="1600" u="sng" dirty="0" smtClean="0">
                <a:solidFill>
                  <a:schemeClr val="tx1"/>
                </a:solidFill>
                <a:latin typeface="+mn-lt"/>
              </a:rPr>
              <a:t>systém </a:t>
            </a:r>
            <a:r>
              <a:rPr lang="cs-CZ" sz="1600" u="sng" dirty="0">
                <a:solidFill>
                  <a:schemeClr val="tx1"/>
                </a:solidFill>
                <a:latin typeface="+mn-lt"/>
              </a:rPr>
              <a:t>nouzového hospodářství </a:t>
            </a:r>
            <a:r>
              <a:rPr lang="cs-CZ" sz="1600" dirty="0">
                <a:solidFill>
                  <a:schemeClr val="tx1"/>
                </a:solidFill>
                <a:latin typeface="+mn-lt"/>
              </a:rPr>
              <a:t>(k zabezpečení nezbytných dodávek </a:t>
            </a:r>
            <a:r>
              <a:rPr lang="cs-CZ" sz="16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cs-CZ" sz="1600" dirty="0" smtClean="0">
                <a:solidFill>
                  <a:schemeClr val="tx1"/>
                </a:solidFill>
                <a:latin typeface="+mn-lt"/>
              </a:rPr>
            </a:br>
            <a:r>
              <a:rPr lang="cs-CZ" sz="1600" dirty="0" smtClean="0">
                <a:solidFill>
                  <a:schemeClr val="tx1"/>
                </a:solidFill>
                <a:latin typeface="+mn-lt"/>
              </a:rPr>
              <a:t>pro </a:t>
            </a:r>
            <a:r>
              <a:rPr lang="cs-CZ" sz="1600" dirty="0">
                <a:solidFill>
                  <a:schemeClr val="tx1"/>
                </a:solidFill>
                <a:latin typeface="+mn-lt"/>
              </a:rPr>
              <a:t>uspokojování základních životních potřeb, podporu činnosti hasičských záchranných sborů a havarijních služeb a podporu výkonu státní správy</a:t>
            </a:r>
            <a:r>
              <a:rPr lang="cs-CZ" sz="1600" dirty="0" smtClean="0">
                <a:solidFill>
                  <a:schemeClr val="tx1"/>
                </a:solidFill>
                <a:latin typeface="+mn-lt"/>
              </a:rPr>
              <a:t>),</a:t>
            </a:r>
          </a:p>
          <a:p>
            <a:r>
              <a:rPr lang="cs-CZ" sz="1600" dirty="0" smtClean="0">
                <a:solidFill>
                  <a:schemeClr val="tx1"/>
                </a:solidFill>
                <a:latin typeface="+mn-lt"/>
              </a:rPr>
              <a:t>systém </a:t>
            </a:r>
            <a:r>
              <a:rPr lang="cs-CZ" sz="1600" dirty="0">
                <a:solidFill>
                  <a:schemeClr val="tx1"/>
                </a:solidFill>
                <a:latin typeface="+mn-lt"/>
              </a:rPr>
              <a:t>hospodářské mobilizace (k zajištění mobilizačních dodávek </a:t>
            </a:r>
            <a:r>
              <a:rPr lang="cs-CZ" sz="16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cs-CZ" sz="1600" dirty="0" smtClean="0">
                <a:solidFill>
                  <a:schemeClr val="tx1"/>
                </a:solidFill>
                <a:latin typeface="+mn-lt"/>
              </a:rPr>
            </a:br>
            <a:r>
              <a:rPr lang="cs-CZ" sz="1600" dirty="0" smtClean="0">
                <a:solidFill>
                  <a:schemeClr val="tx1"/>
                </a:solidFill>
                <a:latin typeface="+mn-lt"/>
              </a:rPr>
              <a:t>pro </a:t>
            </a:r>
            <a:r>
              <a:rPr lang="cs-CZ" sz="1600" dirty="0">
                <a:solidFill>
                  <a:schemeClr val="tx1"/>
                </a:solidFill>
                <a:latin typeface="+mn-lt"/>
              </a:rPr>
              <a:t>ozbrojené síly a ozbrojené bezpečnostní </a:t>
            </a:r>
            <a:r>
              <a:rPr lang="cs-CZ" sz="1600" dirty="0" smtClean="0">
                <a:solidFill>
                  <a:schemeClr val="tx1"/>
                </a:solidFill>
                <a:latin typeface="+mn-lt"/>
              </a:rPr>
              <a:t>sbory)</a:t>
            </a:r>
          </a:p>
          <a:p>
            <a:r>
              <a:rPr lang="cs-CZ" sz="1600" dirty="0" smtClean="0">
                <a:solidFill>
                  <a:schemeClr val="tx1"/>
                </a:solidFill>
                <a:latin typeface="+mn-lt"/>
              </a:rPr>
              <a:t>použití </a:t>
            </a:r>
            <a:r>
              <a:rPr lang="cs-CZ" sz="1600" dirty="0">
                <a:solidFill>
                  <a:schemeClr val="tx1"/>
                </a:solidFill>
                <a:latin typeface="+mn-lt"/>
              </a:rPr>
              <a:t>státních hmotných </a:t>
            </a:r>
            <a:r>
              <a:rPr lang="cs-CZ" sz="1600" dirty="0" smtClean="0">
                <a:solidFill>
                  <a:schemeClr val="tx1"/>
                </a:solidFill>
                <a:latin typeface="+mn-lt"/>
              </a:rPr>
              <a:t>rezerv</a:t>
            </a:r>
          </a:p>
          <a:p>
            <a:r>
              <a:rPr lang="cs-CZ" sz="1600" dirty="0" smtClean="0">
                <a:solidFill>
                  <a:schemeClr val="tx1"/>
                </a:solidFill>
                <a:latin typeface="+mn-lt"/>
              </a:rPr>
              <a:t>výstavba </a:t>
            </a:r>
            <a:r>
              <a:rPr lang="cs-CZ" sz="1600" dirty="0">
                <a:solidFill>
                  <a:schemeClr val="tx1"/>
                </a:solidFill>
                <a:latin typeface="+mn-lt"/>
              </a:rPr>
              <a:t>a </a:t>
            </a:r>
            <a:r>
              <a:rPr lang="cs-CZ" sz="1600" dirty="0" smtClean="0">
                <a:solidFill>
                  <a:schemeClr val="tx1"/>
                </a:solidFill>
                <a:latin typeface="+mn-lt"/>
              </a:rPr>
              <a:t>údržba infrastruktury</a:t>
            </a:r>
          </a:p>
          <a:p>
            <a:r>
              <a:rPr lang="cs-CZ" sz="1600" dirty="0" smtClean="0">
                <a:solidFill>
                  <a:schemeClr val="tx1"/>
                </a:solidFill>
                <a:latin typeface="+mn-lt"/>
              </a:rPr>
              <a:t>regulační </a:t>
            </a:r>
            <a:r>
              <a:rPr lang="cs-CZ" sz="1600" dirty="0">
                <a:solidFill>
                  <a:schemeClr val="tx1"/>
                </a:solidFill>
                <a:latin typeface="+mn-lt"/>
              </a:rPr>
              <a:t>opatření (ke snížení nebo usměrnění spotřeby</a:t>
            </a:r>
            <a:r>
              <a:rPr lang="cs-CZ" sz="1600" dirty="0" smtClean="0">
                <a:solidFill>
                  <a:schemeClr val="tx1"/>
                </a:solidFill>
                <a:latin typeface="+mn-lt"/>
              </a:rPr>
              <a:t>)</a:t>
            </a:r>
          </a:p>
          <a:p>
            <a:pPr>
              <a:buNone/>
            </a:pPr>
            <a:r>
              <a:rPr lang="cs-CZ" sz="1600" dirty="0">
                <a:solidFill>
                  <a:schemeClr val="tx1"/>
                </a:solidFill>
                <a:latin typeface="+mn-lt"/>
                <a:hlinkClick r:id="rId2"/>
              </a:rPr>
              <a:t>http://</a:t>
            </a:r>
            <a:r>
              <a:rPr lang="cs-CZ" sz="1600" dirty="0" smtClean="0">
                <a:solidFill>
                  <a:schemeClr val="tx1"/>
                </a:solidFill>
                <a:latin typeface="+mn-lt"/>
                <a:hlinkClick r:id="rId2"/>
              </a:rPr>
              <a:t>www.</a:t>
            </a:r>
            <a:r>
              <a:rPr lang="cs-CZ" sz="1600" dirty="0" err="1" smtClean="0">
                <a:solidFill>
                  <a:schemeClr val="tx1"/>
                </a:solidFill>
                <a:latin typeface="+mn-lt"/>
                <a:hlinkClick r:id="rId2"/>
              </a:rPr>
              <a:t>sshr.cz</a:t>
            </a:r>
            <a:r>
              <a:rPr lang="cs-CZ" sz="1600" dirty="0" smtClean="0">
                <a:solidFill>
                  <a:schemeClr val="tx1"/>
                </a:solidFill>
                <a:latin typeface="+mn-lt"/>
                <a:hlinkClick r:id="rId2"/>
              </a:rPr>
              <a:t>/</a:t>
            </a:r>
            <a:r>
              <a:rPr lang="cs-CZ" sz="1600" dirty="0" err="1" smtClean="0">
                <a:solidFill>
                  <a:schemeClr val="tx1"/>
                </a:solidFill>
                <a:latin typeface="+mn-lt"/>
                <a:hlinkClick r:id="rId2"/>
              </a:rPr>
              <a:t>cinnosti</a:t>
            </a:r>
            <a:r>
              <a:rPr lang="cs-CZ" sz="1600" dirty="0" smtClean="0">
                <a:solidFill>
                  <a:schemeClr val="tx1"/>
                </a:solidFill>
                <a:latin typeface="+mn-lt"/>
                <a:hlinkClick r:id="rId2"/>
              </a:rPr>
              <a:t>/</a:t>
            </a:r>
            <a:r>
              <a:rPr lang="cs-CZ" sz="1600" dirty="0" err="1" smtClean="0">
                <a:solidFill>
                  <a:schemeClr val="tx1"/>
                </a:solidFill>
                <a:latin typeface="+mn-lt"/>
                <a:hlinkClick r:id="rId2"/>
              </a:rPr>
              <a:t>stranky</a:t>
            </a:r>
            <a:r>
              <a:rPr lang="cs-CZ" sz="1600" dirty="0" smtClean="0">
                <a:solidFill>
                  <a:schemeClr val="tx1"/>
                </a:solidFill>
                <a:latin typeface="+mn-lt"/>
                <a:hlinkClick r:id="rId2"/>
              </a:rPr>
              <a:t>/</a:t>
            </a:r>
            <a:r>
              <a:rPr lang="cs-CZ" sz="1600" dirty="0" err="1" smtClean="0">
                <a:solidFill>
                  <a:schemeClr val="tx1"/>
                </a:solidFill>
                <a:latin typeface="+mn-lt"/>
                <a:hlinkClick r:id="rId2"/>
              </a:rPr>
              <a:t>opatreni</a:t>
            </a:r>
            <a:r>
              <a:rPr lang="cs-CZ" sz="1600" dirty="0" smtClean="0">
                <a:solidFill>
                  <a:schemeClr val="tx1"/>
                </a:solidFill>
                <a:latin typeface="+mn-lt"/>
                <a:hlinkClick r:id="rId2"/>
              </a:rPr>
              <a:t>_</a:t>
            </a:r>
            <a:r>
              <a:rPr lang="cs-CZ" sz="1600" dirty="0" err="1" smtClean="0">
                <a:solidFill>
                  <a:schemeClr val="tx1"/>
                </a:solidFill>
                <a:latin typeface="+mn-lt"/>
                <a:hlinkClick r:id="rId2"/>
              </a:rPr>
              <a:t>krizove</a:t>
            </a:r>
            <a:r>
              <a:rPr lang="cs-CZ" sz="1600" dirty="0" smtClean="0">
                <a:solidFill>
                  <a:schemeClr val="tx1"/>
                </a:solidFill>
                <a:latin typeface="+mn-lt"/>
                <a:hlinkClick r:id="rId2"/>
              </a:rPr>
              <a:t>_stavy.</a:t>
            </a:r>
            <a:r>
              <a:rPr lang="cs-CZ" sz="1600" dirty="0" err="1" smtClean="0">
                <a:solidFill>
                  <a:schemeClr val="tx1"/>
                </a:solidFill>
                <a:latin typeface="+mn-lt"/>
                <a:hlinkClick r:id="rId2"/>
              </a:rPr>
              <a:t>aspx</a:t>
            </a:r>
            <a:endParaRPr lang="cs-CZ" sz="1600" dirty="0" smtClean="0">
              <a:solidFill>
                <a:schemeClr val="tx1"/>
              </a:solidFill>
              <a:latin typeface="+mn-lt"/>
            </a:endParaRPr>
          </a:p>
          <a:p>
            <a:endParaRPr lang="cs-CZ" sz="1600" dirty="0" smtClean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cs-CZ" sz="4800" dirty="0" smtClean="0"/>
              <a:t>Formy realizace </a:t>
            </a:r>
            <a:r>
              <a:rPr lang="cs-CZ" sz="4800" dirty="0" err="1" smtClean="0"/>
              <a:t>bezp</a:t>
            </a:r>
            <a:r>
              <a:rPr lang="cs-CZ" sz="4800" dirty="0" smtClean="0"/>
              <a:t>. správy</a:t>
            </a:r>
            <a:endParaRPr lang="cs-CZ" sz="4800" dirty="0">
              <a:solidFill>
                <a:schemeClr val="tx1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+mn-lt"/>
              </a:rPr>
              <a:t>Správní akty</a:t>
            </a:r>
          </a:p>
          <a:p>
            <a:r>
              <a:rPr lang="cs-CZ" dirty="0" smtClean="0">
                <a:solidFill>
                  <a:schemeClr val="tx1"/>
                </a:solidFill>
                <a:latin typeface="+mn-lt"/>
              </a:rPr>
              <a:t>Veřejnoprávní smlouvy (např. o zajišťování činnosti obecní policie)</a:t>
            </a:r>
          </a:p>
          <a:p>
            <a:r>
              <a:rPr lang="cs-CZ" dirty="0" smtClean="0">
                <a:solidFill>
                  <a:schemeClr val="tx1"/>
                </a:solidFill>
                <a:latin typeface="+mn-lt"/>
              </a:rPr>
              <a:t>Faktické úkony</a:t>
            </a:r>
          </a:p>
          <a:p>
            <a:endParaRPr lang="cs-CZ" dirty="0">
              <a:solidFill>
                <a:schemeClr val="tx1"/>
              </a:solidFill>
              <a:latin typeface="+mn-lt"/>
            </a:endParaRPr>
          </a:p>
          <a:p>
            <a:pPr>
              <a:buNone/>
            </a:pPr>
            <a:r>
              <a:rPr lang="cs-CZ" dirty="0" smtClean="0">
                <a:solidFill>
                  <a:schemeClr val="tx1"/>
                </a:solidFill>
                <a:latin typeface="+mn-lt"/>
              </a:rPr>
              <a:t>	</a:t>
            </a:r>
            <a:endParaRPr lang="cs-CZ" b="1" i="1" u="sng" dirty="0" smtClean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cs-CZ" sz="4800" dirty="0" smtClean="0"/>
              <a:t>Formy realizace </a:t>
            </a:r>
            <a:r>
              <a:rPr lang="cs-CZ" sz="4800" dirty="0" err="1" smtClean="0"/>
              <a:t>bezp</a:t>
            </a:r>
            <a:r>
              <a:rPr lang="cs-CZ" sz="4800" dirty="0" smtClean="0"/>
              <a:t>. správy</a:t>
            </a:r>
            <a:endParaRPr lang="cs-CZ" sz="4800" dirty="0">
              <a:solidFill>
                <a:schemeClr val="tx1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686800" cy="4493095"/>
          </a:xfrm>
        </p:spPr>
        <p:txBody>
          <a:bodyPr/>
          <a:lstStyle/>
          <a:p>
            <a:pPr>
              <a:buNone/>
            </a:pPr>
            <a:r>
              <a:rPr lang="cs-CZ" sz="2800" b="1" dirty="0" smtClean="0">
                <a:solidFill>
                  <a:schemeClr val="tx1"/>
                </a:solidFill>
                <a:latin typeface="+mn-lt"/>
              </a:rPr>
              <a:t>Faktické úkony</a:t>
            </a:r>
          </a:p>
          <a:p>
            <a:pPr>
              <a:buNone/>
            </a:pP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= faktická (neformální) správní činnost, která je uskutečňována na základě zákona a jejímž prostřednictvím jednotlivé úřední osoby v konkrétních případech zasahují </a:t>
            </a:r>
            <a:br>
              <a:rPr lang="cs-CZ" sz="2400" dirty="0" smtClean="0">
                <a:solidFill>
                  <a:schemeClr val="tx1"/>
                </a:solidFill>
                <a:latin typeface="+mn-lt"/>
              </a:rPr>
            </a:b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do správních poměrů FO, popřípadě PO</a:t>
            </a:r>
          </a:p>
          <a:p>
            <a:r>
              <a:rPr lang="cs-CZ" sz="2400" dirty="0" smtClean="0">
                <a:solidFill>
                  <a:schemeClr val="tx1"/>
                </a:solidFill>
                <a:latin typeface="+mn-lt"/>
              </a:rPr>
              <a:t>Faktické pokyny</a:t>
            </a:r>
          </a:p>
          <a:p>
            <a:r>
              <a:rPr lang="cs-CZ" sz="2400" dirty="0" smtClean="0">
                <a:solidFill>
                  <a:schemeClr val="tx1"/>
                </a:solidFill>
                <a:latin typeface="+mn-lt"/>
              </a:rPr>
              <a:t>Bezprostřední zásahy</a:t>
            </a:r>
          </a:p>
          <a:p>
            <a:r>
              <a:rPr lang="cs-CZ" sz="2400" dirty="0" smtClean="0">
                <a:solidFill>
                  <a:schemeClr val="tx1"/>
                </a:solidFill>
                <a:latin typeface="+mn-lt"/>
              </a:rPr>
              <a:t>Exekuční úkony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cs-CZ" sz="4800" dirty="0" smtClean="0"/>
              <a:t>Formy realizace </a:t>
            </a:r>
            <a:r>
              <a:rPr lang="cs-CZ" sz="4800" dirty="0" err="1" smtClean="0"/>
              <a:t>bezp</a:t>
            </a:r>
            <a:r>
              <a:rPr lang="cs-CZ" sz="4800" dirty="0" smtClean="0"/>
              <a:t>. správy</a:t>
            </a:r>
            <a:endParaRPr lang="cs-CZ" sz="4800" dirty="0">
              <a:solidFill>
                <a:schemeClr val="tx1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493095"/>
          </a:xfrm>
        </p:spPr>
        <p:txBody>
          <a:bodyPr/>
          <a:lstStyle/>
          <a:p>
            <a:pPr>
              <a:buNone/>
            </a:pPr>
            <a:r>
              <a:rPr lang="cs-CZ" sz="2800" b="1" dirty="0" smtClean="0">
                <a:solidFill>
                  <a:schemeClr val="tx1"/>
                </a:solidFill>
                <a:latin typeface="+mn-lt"/>
              </a:rPr>
              <a:t>Faktické pokyny</a:t>
            </a:r>
          </a:p>
          <a:p>
            <a:pPr>
              <a:buNone/>
            </a:pP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= správní úkony zákonem zmocněné jednotlivé úřední osoby, spočívající ve vyslovení zákazu nebo příkazu určitého jednání, který je jeho adresát povinen respektovat</a:t>
            </a:r>
          </a:p>
          <a:p>
            <a:r>
              <a:rPr lang="cs-CZ" sz="2400" dirty="0" smtClean="0">
                <a:solidFill>
                  <a:schemeClr val="tx1"/>
                </a:solidFill>
                <a:latin typeface="+mn-lt"/>
              </a:rPr>
              <a:t>typicky udělovány mimo prostory vykonavatelů veřejné správy</a:t>
            </a:r>
          </a:p>
          <a:p>
            <a:r>
              <a:rPr lang="cs-CZ" sz="2400" dirty="0" smtClean="0">
                <a:solidFill>
                  <a:schemeClr val="tx1"/>
                </a:solidFill>
                <a:latin typeface="+mn-lt"/>
              </a:rPr>
              <a:t>formu zákon zpravidla nepředepisuje; z povahy věci zpravidla ústně, popřípadě posunkem (gestem) </a:t>
            </a:r>
            <a:br>
              <a:rPr lang="cs-CZ" sz="2400" dirty="0" smtClean="0">
                <a:solidFill>
                  <a:schemeClr val="tx1"/>
                </a:solidFill>
                <a:latin typeface="+mn-lt"/>
              </a:rPr>
            </a:b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nebo i za pomoci nějakého technického zařízení</a:t>
            </a:r>
            <a:endParaRPr lang="cs-CZ" sz="2800" dirty="0" smtClean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cs-CZ" sz="4800" dirty="0" smtClean="0"/>
              <a:t>Formy realizace </a:t>
            </a:r>
            <a:r>
              <a:rPr lang="cs-CZ" sz="4800" dirty="0" err="1" smtClean="0"/>
              <a:t>bezp</a:t>
            </a:r>
            <a:r>
              <a:rPr lang="cs-CZ" sz="4800" dirty="0" smtClean="0"/>
              <a:t>. správy</a:t>
            </a:r>
            <a:endParaRPr lang="cs-CZ" sz="4800" dirty="0">
              <a:solidFill>
                <a:schemeClr val="tx1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752"/>
            <a:ext cx="8435280" cy="4752528"/>
          </a:xfrm>
        </p:spPr>
        <p:txBody>
          <a:bodyPr/>
          <a:lstStyle/>
          <a:p>
            <a:pPr>
              <a:buNone/>
            </a:pPr>
            <a:r>
              <a:rPr lang="cs-CZ" dirty="0" smtClean="0">
                <a:solidFill>
                  <a:schemeClr val="tx1"/>
                </a:solidFill>
                <a:latin typeface="+mn-lt"/>
              </a:rPr>
              <a:t>Bezprostřední zásahy (zákroky)</a:t>
            </a:r>
          </a:p>
          <a:p>
            <a:r>
              <a:rPr lang="cs-CZ" sz="2000" dirty="0" smtClean="0">
                <a:solidFill>
                  <a:schemeClr val="tx1"/>
                </a:solidFill>
                <a:latin typeface="+mn-lt"/>
              </a:rPr>
              <a:t>je-li třeba zasáhnout do práv FO nebo PO, a to aniž by o tom bylo z časových důvodů možno rozhodnout postupem stanoveným pro správní řízení</a:t>
            </a:r>
          </a:p>
          <a:p>
            <a:r>
              <a:rPr lang="cs-CZ" sz="2000" dirty="0" smtClean="0">
                <a:solidFill>
                  <a:schemeClr val="tx1"/>
                </a:solidFill>
                <a:latin typeface="+mn-lt"/>
              </a:rPr>
              <a:t>jde o situaci nepředvídatelnou, ovšem nutně okamžitě řešenou </a:t>
            </a:r>
            <a:br>
              <a:rPr lang="cs-CZ" sz="2000" dirty="0" smtClean="0">
                <a:solidFill>
                  <a:schemeClr val="tx1"/>
                </a:solidFill>
                <a:latin typeface="+mn-lt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(např. požár, přistižení os. podezřelé z protiprávního </a:t>
            </a:r>
            <a:br>
              <a:rPr lang="cs-CZ" sz="2000" dirty="0" smtClean="0">
                <a:solidFill>
                  <a:schemeClr val="tx1"/>
                </a:solidFill>
                <a:latin typeface="+mn-lt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jednání nebo takového jednání se dopouštějící), </a:t>
            </a:r>
            <a:br>
              <a:rPr lang="cs-CZ" sz="2000" dirty="0" smtClean="0">
                <a:solidFill>
                  <a:schemeClr val="tx1"/>
                </a:solidFill>
                <a:latin typeface="+mn-lt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anebo vyžadující moment překvapení (nenadálost), bez </a:t>
            </a:r>
            <a:br>
              <a:rPr lang="cs-CZ" sz="2000" dirty="0" smtClean="0">
                <a:solidFill>
                  <a:schemeClr val="tx1"/>
                </a:solidFill>
                <a:latin typeface="+mn-lt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něhož by prováděný správní úkon ve značné míře ztratil</a:t>
            </a:r>
            <a:br>
              <a:rPr lang="cs-CZ" sz="2000" dirty="0" smtClean="0">
                <a:solidFill>
                  <a:schemeClr val="tx1"/>
                </a:solidFill>
                <a:latin typeface="+mn-lt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smysl (typické je to pro správní dozor všeho druhu).</a:t>
            </a:r>
          </a:p>
          <a:p>
            <a:r>
              <a:rPr lang="cs-CZ" sz="2000" dirty="0" smtClean="0">
                <a:solidFill>
                  <a:schemeClr val="tx1"/>
                </a:solidFill>
                <a:latin typeface="+mn-lt"/>
              </a:rPr>
              <a:t>ústní výzvy, příkazy nebo zákazy vydané oprávněnou úřední</a:t>
            </a:r>
            <a:br>
              <a:rPr lang="cs-CZ" sz="2000" dirty="0" smtClean="0">
                <a:solidFill>
                  <a:schemeClr val="tx1"/>
                </a:solidFill>
                <a:latin typeface="+mn-lt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osobou něco konat, něčeho se zdržet nebo něco strpět</a:t>
            </a:r>
          </a:p>
          <a:p>
            <a:pPr>
              <a:buNone/>
            </a:pPr>
            <a:r>
              <a:rPr lang="cs-CZ" sz="2000" dirty="0">
                <a:solidFill>
                  <a:schemeClr val="tx1"/>
                </a:solidFill>
                <a:latin typeface="+mn-lt"/>
              </a:rPr>
              <a:t>	</a:t>
            </a:r>
            <a:endParaRPr lang="cs-CZ" sz="2000" b="1" i="1" u="sng" dirty="0" smtClean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Obsah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solidFill>
                  <a:schemeClr val="tx1"/>
                </a:solidFill>
                <a:latin typeface="+mn-lt"/>
              </a:rPr>
              <a:t>Pojem bezpečnostní správa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  <a:latin typeface="+mn-lt"/>
              </a:rPr>
              <a:t>(Vybrané) prameny právní úpravy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  <a:latin typeface="+mn-lt"/>
              </a:rPr>
              <a:t>Ústavní zákon o bezpečnosti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  <a:latin typeface="+mn-lt"/>
              </a:rPr>
              <a:t>Vybrané mimořádné stavy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  <a:latin typeface="+mn-lt"/>
              </a:rPr>
              <a:t>Formy realizace bezpečnostní správy</a:t>
            </a:r>
          </a:p>
          <a:p>
            <a:r>
              <a:rPr lang="cs-CZ" sz="2000" dirty="0" smtClean="0">
                <a:solidFill>
                  <a:schemeClr val="tx1"/>
                </a:solidFill>
                <a:latin typeface="+mn-lt"/>
              </a:rPr>
              <a:t>Krizové řízení</a:t>
            </a:r>
          </a:p>
          <a:p>
            <a:r>
              <a:rPr lang="cs-CZ" sz="2000" dirty="0" smtClean="0">
                <a:solidFill>
                  <a:schemeClr val="tx1"/>
                </a:solidFill>
                <a:latin typeface="+mn-lt"/>
              </a:rPr>
              <a:t>Integrovaný záchranný systém</a:t>
            </a:r>
          </a:p>
          <a:p>
            <a:r>
              <a:rPr lang="cs-CZ" sz="2000" dirty="0" smtClean="0">
                <a:solidFill>
                  <a:schemeClr val="tx1"/>
                </a:solidFill>
                <a:latin typeface="+mn-lt"/>
              </a:rPr>
              <a:t>Správa policie</a:t>
            </a:r>
          </a:p>
          <a:p>
            <a:r>
              <a:rPr lang="cs-CZ" sz="2000" dirty="0" smtClean="0">
                <a:solidFill>
                  <a:schemeClr val="tx1"/>
                </a:solidFill>
                <a:latin typeface="+mn-lt"/>
              </a:rPr>
              <a:t>Ostatní „vnitřní bezpečnost“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cs-CZ" sz="4800" dirty="0" smtClean="0"/>
              <a:t>Formy realizace </a:t>
            </a:r>
            <a:r>
              <a:rPr lang="cs-CZ" sz="4800" dirty="0" err="1" smtClean="0"/>
              <a:t>bezp</a:t>
            </a:r>
            <a:r>
              <a:rPr lang="cs-CZ" sz="4800" dirty="0" smtClean="0"/>
              <a:t>. správy</a:t>
            </a:r>
            <a:endParaRPr lang="cs-CZ" sz="4800" dirty="0">
              <a:solidFill>
                <a:schemeClr val="tx1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736"/>
            <a:ext cx="8686800" cy="507342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>
                <a:solidFill>
                  <a:schemeClr val="tx1"/>
                </a:solidFill>
                <a:latin typeface="+mn-lt"/>
              </a:rPr>
              <a:t>Bezprostřední zásahy – podmínky</a:t>
            </a:r>
          </a:p>
          <a:p>
            <a:r>
              <a:rPr lang="cs-CZ" sz="2000" dirty="0" smtClean="0">
                <a:solidFill>
                  <a:schemeClr val="tx1"/>
                </a:solidFill>
                <a:latin typeface="+mn-lt"/>
              </a:rPr>
              <a:t>Prokázání pravomoci k určitému zásahu do práv - zpravidla předložením služebního průkazu úřední osoby či stejnokrojem opatřeným identifikačním číslem; popř. výjimečně i pouhým prohlášením </a:t>
            </a:r>
            <a:br>
              <a:rPr lang="cs-CZ" sz="2000" dirty="0" smtClean="0">
                <a:solidFill>
                  <a:schemeClr val="tx1"/>
                </a:solidFill>
                <a:latin typeface="+mn-lt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(např. „policie“), po němž však musí následovat prokázání </a:t>
            </a:r>
            <a:br>
              <a:rPr lang="cs-CZ" sz="2000" dirty="0" smtClean="0">
                <a:solidFill>
                  <a:schemeClr val="tx1"/>
                </a:solidFill>
                <a:latin typeface="+mn-lt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některým z řádných způsobů; někdy je Z stanoveno</a:t>
            </a:r>
          </a:p>
          <a:p>
            <a:r>
              <a:rPr lang="cs-CZ" sz="2000" dirty="0" smtClean="0">
                <a:solidFill>
                  <a:schemeClr val="tx1"/>
                </a:solidFill>
                <a:latin typeface="+mn-lt"/>
              </a:rPr>
              <a:t>Zásah je svou povahou, obsahem, rozsahem a účelem </a:t>
            </a:r>
            <a:br>
              <a:rPr lang="cs-CZ" sz="2000" dirty="0" smtClean="0">
                <a:solidFill>
                  <a:schemeClr val="tx1"/>
                </a:solidFill>
                <a:latin typeface="+mn-lt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v souladu se zákonem a s pravomocí úřední osoby</a:t>
            </a:r>
          </a:p>
          <a:p>
            <a:r>
              <a:rPr lang="cs-CZ" sz="2000" dirty="0" smtClean="0">
                <a:solidFill>
                  <a:schemeClr val="tx1"/>
                </a:solidFill>
                <a:latin typeface="+mn-lt"/>
              </a:rPr>
              <a:t>V souladu se Z i</a:t>
            </a:r>
            <a:r>
              <a:rPr lang="cs-CZ" sz="2000" i="1" dirty="0" smtClean="0">
                <a:solidFill>
                  <a:schemeClr val="tx1"/>
                </a:solidFill>
                <a:latin typeface="+mn-lt"/>
              </a:rPr>
              <a:t> způsob zásahu – </a:t>
            </a:r>
            <a:r>
              <a:rPr lang="cs-CZ" sz="2000" dirty="0" err="1" smtClean="0">
                <a:solidFill>
                  <a:schemeClr val="tx1"/>
                </a:solidFill>
                <a:latin typeface="+mn-lt"/>
              </a:rPr>
              <a:t>úř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. osoba musí dbát cti, </a:t>
            </a:r>
            <a:br>
              <a:rPr lang="cs-CZ" sz="2000" dirty="0" smtClean="0">
                <a:solidFill>
                  <a:schemeClr val="tx1"/>
                </a:solidFill>
                <a:latin typeface="+mn-lt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vážnosti a důstojnosti jiných os. i své vlastní, „zasahovanému“</a:t>
            </a:r>
            <a:br>
              <a:rPr lang="cs-CZ" sz="2000" dirty="0" smtClean="0">
                <a:solidFill>
                  <a:schemeClr val="tx1"/>
                </a:solidFill>
                <a:latin typeface="+mn-lt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má být srozumitelně vysvětleno, co se na něm požaduje, </a:t>
            </a:r>
            <a:br>
              <a:rPr lang="cs-CZ" sz="2000" dirty="0" smtClean="0">
                <a:solidFill>
                  <a:schemeClr val="tx1"/>
                </a:solidFill>
                <a:latin typeface="+mn-lt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a má mu být dáno poučení o jeho právech, je-li to vzhledem </a:t>
            </a:r>
            <a:br>
              <a:rPr lang="cs-CZ" sz="2000" dirty="0" smtClean="0">
                <a:solidFill>
                  <a:schemeClr val="tx1"/>
                </a:solidFill>
                <a:latin typeface="+mn-lt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k situaci možné + některé zvláštní podmínky</a:t>
            </a:r>
          </a:p>
          <a:p>
            <a:pPr>
              <a:buNone/>
            </a:pPr>
            <a:r>
              <a:rPr lang="cs-CZ" sz="2000" b="1" i="1" dirty="0" smtClean="0">
                <a:solidFill>
                  <a:schemeClr val="tx1"/>
                </a:solidFill>
                <a:latin typeface="+mn-lt"/>
              </a:rPr>
              <a:t>	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cs-CZ" sz="2000" dirty="0" smtClean="0">
                <a:solidFill>
                  <a:schemeClr val="tx1"/>
                </a:solidFill>
                <a:latin typeface="+mn-lt"/>
              </a:rPr>
            </a:br>
            <a:endParaRPr lang="cs-CZ" sz="2000" dirty="0" smtClean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Policejní správa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4785395"/>
          </a:xfrm>
        </p:spPr>
        <p:txBody>
          <a:bodyPr/>
          <a:lstStyle/>
          <a:p>
            <a:pPr>
              <a:buNone/>
            </a:pP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= souhrn </a:t>
            </a:r>
            <a:r>
              <a:rPr lang="cs-CZ" sz="2400" dirty="0">
                <a:solidFill>
                  <a:schemeClr val="tx1"/>
                </a:solidFill>
                <a:latin typeface="+mn-lt"/>
              </a:rPr>
              <a:t>činností policejních orgánů, jimž zákon ukládá úkoly ochrany ve věcech bezpečnosti a </a:t>
            </a: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veř. pořádku</a:t>
            </a:r>
          </a:p>
          <a:p>
            <a:r>
              <a:rPr lang="cs-CZ" sz="2400" dirty="0" smtClean="0">
                <a:solidFill>
                  <a:schemeClr val="tx1"/>
                </a:solidFill>
                <a:latin typeface="+mn-lt"/>
              </a:rPr>
              <a:t>Policie ČR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  <a:latin typeface="+mn-lt"/>
              </a:rPr>
              <a:t>jednotný ozbrojený bezpečnostní sbor sloužící veřejnosti </a:t>
            </a:r>
            <a:br>
              <a:rPr lang="cs-CZ" sz="2000" dirty="0" smtClean="0">
                <a:solidFill>
                  <a:schemeClr val="tx1"/>
                </a:solidFill>
                <a:latin typeface="+mn-lt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na celém území ČR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  <a:latin typeface="+mn-lt"/>
              </a:rPr>
              <a:t>jejím úkolem je chránit bezpečnost osob a majetku </a:t>
            </a:r>
            <a:br>
              <a:rPr lang="cs-CZ" sz="2000" dirty="0" smtClean="0">
                <a:solidFill>
                  <a:schemeClr val="tx1"/>
                </a:solidFill>
                <a:latin typeface="+mn-lt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a veřejný pořádek, předcházet trestné činnosti, plnit </a:t>
            </a:r>
            <a:br>
              <a:rPr lang="cs-CZ" sz="2000" dirty="0" smtClean="0">
                <a:solidFill>
                  <a:schemeClr val="tx1"/>
                </a:solidFill>
                <a:latin typeface="+mn-lt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úkoly podle trestního řádu a další úkoly na úseku vnitřního pořádku a bezpečnosti svěřené jí zákony (P EU,m.s.)</a:t>
            </a:r>
          </a:p>
          <a:p>
            <a:r>
              <a:rPr lang="cs-CZ" sz="2400" dirty="0" smtClean="0">
                <a:solidFill>
                  <a:schemeClr val="tx1"/>
                </a:solidFill>
                <a:latin typeface="+mn-lt"/>
              </a:rPr>
              <a:t>Obecní policie</a:t>
            </a:r>
          </a:p>
          <a:p>
            <a:pPr lvl="1"/>
            <a:r>
              <a:rPr lang="cs-CZ" sz="1800" dirty="0" smtClean="0">
                <a:solidFill>
                  <a:schemeClr val="tx1"/>
                </a:solidFill>
                <a:latin typeface="+mn-lt"/>
              </a:rPr>
              <a:t>orgán obce, který zabezpečuje místní záležitosti veřejného pořádku v rámci působnosti obce a plní další úkoly, pokud</a:t>
            </a:r>
            <a:br>
              <a:rPr lang="cs-CZ" sz="1800" dirty="0" smtClean="0">
                <a:solidFill>
                  <a:schemeClr val="tx1"/>
                </a:solidFill>
                <a:latin typeface="+mn-lt"/>
              </a:rPr>
            </a:br>
            <a:r>
              <a:rPr lang="cs-CZ" sz="1800" dirty="0" smtClean="0">
                <a:solidFill>
                  <a:schemeClr val="tx1"/>
                </a:solidFill>
                <a:latin typeface="+mn-lt"/>
              </a:rPr>
              <a:t>mu je svěří zákon o obecní policii nebo zvláštní zákon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Policejní správa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4785395"/>
          </a:xfrm>
        </p:spPr>
        <p:txBody>
          <a:bodyPr>
            <a:normAutofit lnSpcReduction="10000"/>
          </a:bodyPr>
          <a:lstStyle/>
          <a:p>
            <a:r>
              <a:rPr lang="cs-CZ" sz="2400" dirty="0" smtClean="0">
                <a:solidFill>
                  <a:schemeClr val="tx1"/>
                </a:solidFill>
                <a:latin typeface="+mn-lt"/>
              </a:rPr>
              <a:t>Policie ČR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  <a:latin typeface="+mn-lt"/>
              </a:rPr>
              <a:t>chrání bezpečnost osob a majetku a veřejný pořádek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  <a:latin typeface="+mn-lt"/>
              </a:rPr>
              <a:t>předchází trestné činnosti, plní úkoly podle </a:t>
            </a:r>
            <a:r>
              <a:rPr lang="cs-CZ" sz="2000" dirty="0" err="1" smtClean="0">
                <a:solidFill>
                  <a:schemeClr val="tx1"/>
                </a:solidFill>
                <a:latin typeface="+mn-lt"/>
              </a:rPr>
              <a:t>TrŘ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 a další úkoly na úseku vnitřního pořádku a </a:t>
            </a:r>
            <a:r>
              <a:rPr lang="cs-CZ" sz="2000" dirty="0" err="1" smtClean="0">
                <a:solidFill>
                  <a:schemeClr val="tx1"/>
                </a:solidFill>
                <a:latin typeface="+mn-lt"/>
              </a:rPr>
              <a:t>bezp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. svěřené jí zákony (P EU,m.s.)</a:t>
            </a:r>
          </a:p>
          <a:p>
            <a:r>
              <a:rPr lang="cs-CZ" sz="2400" dirty="0" smtClean="0">
                <a:solidFill>
                  <a:schemeClr val="tx1"/>
                </a:solidFill>
                <a:latin typeface="+mn-lt"/>
              </a:rPr>
              <a:t>Obecní policie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  <a:latin typeface="+mn-lt"/>
              </a:rPr>
              <a:t>zabezpečuje místní záležitosti veřejného pořádku </a:t>
            </a:r>
            <a:br>
              <a:rPr lang="cs-CZ" sz="2000" dirty="0" smtClean="0">
                <a:solidFill>
                  <a:schemeClr val="tx1"/>
                </a:solidFill>
                <a:latin typeface="+mn-lt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v </a:t>
            </a:r>
            <a:r>
              <a:rPr lang="cs-CZ" sz="2000" u="sng" dirty="0" smtClean="0">
                <a:solidFill>
                  <a:schemeClr val="tx1"/>
                </a:solidFill>
                <a:latin typeface="+mn-lt"/>
              </a:rPr>
              <a:t>rámci působnosti obce 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a plní další úkoly, pokud jí je </a:t>
            </a:r>
            <a:br>
              <a:rPr lang="cs-CZ" sz="2000" dirty="0" smtClean="0">
                <a:solidFill>
                  <a:schemeClr val="tx1"/>
                </a:solidFill>
                <a:latin typeface="+mn-lt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svěří zákon o obecní policii nebo zvláštní zákon</a:t>
            </a:r>
          </a:p>
          <a:p>
            <a:r>
              <a:rPr lang="cs-CZ" sz="2000" dirty="0" smtClean="0">
                <a:solidFill>
                  <a:schemeClr val="tx1"/>
                </a:solidFill>
                <a:latin typeface="+mn-lt"/>
              </a:rPr>
              <a:t>Útvar P ČR určený policejním prezidentem (místně příslušné</a:t>
            </a:r>
            <a:br>
              <a:rPr lang="cs-CZ" sz="2000" dirty="0" smtClean="0">
                <a:solidFill>
                  <a:schemeClr val="tx1"/>
                </a:solidFill>
                <a:latin typeface="+mn-lt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krajské </a:t>
            </a:r>
            <a:r>
              <a:rPr lang="cs-CZ" sz="2000" dirty="0" err="1" smtClean="0">
                <a:solidFill>
                  <a:schemeClr val="tx1"/>
                </a:solidFill>
                <a:latin typeface="+mn-lt"/>
              </a:rPr>
              <a:t>řeitelství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, jde-li o </a:t>
            </a:r>
            <a:r>
              <a:rPr lang="cs-CZ" sz="2000" dirty="0" err="1" smtClean="0">
                <a:solidFill>
                  <a:schemeClr val="tx1"/>
                </a:solidFill>
                <a:latin typeface="+mn-lt"/>
              </a:rPr>
              <a:t>hl.m.Prahu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) může uzavřít písemnou </a:t>
            </a:r>
            <a:br>
              <a:rPr lang="cs-CZ" sz="2000" dirty="0" smtClean="0">
                <a:solidFill>
                  <a:schemeClr val="tx1"/>
                </a:solidFill>
                <a:latin typeface="+mn-lt"/>
              </a:rPr>
            </a:br>
            <a:r>
              <a:rPr lang="cs-CZ" sz="2000" b="1" dirty="0" smtClean="0">
                <a:solidFill>
                  <a:schemeClr val="tx1"/>
                </a:solidFill>
                <a:latin typeface="+mn-lt"/>
              </a:rPr>
              <a:t>smlouvu 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s obcí nebo městskou částí hl. m. </a:t>
            </a:r>
            <a:r>
              <a:rPr lang="cs-CZ" sz="2000" dirty="0" err="1" smtClean="0">
                <a:solidFill>
                  <a:schemeClr val="tx1"/>
                </a:solidFill>
                <a:latin typeface="+mn-lt"/>
              </a:rPr>
              <a:t>Phy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 za účelem </a:t>
            </a:r>
            <a:br>
              <a:rPr lang="cs-CZ" sz="2000" dirty="0" smtClean="0">
                <a:solidFill>
                  <a:schemeClr val="tx1"/>
                </a:solidFill>
                <a:latin typeface="+mn-lt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stanovení společného postupu při zabezpečování místních </a:t>
            </a:r>
            <a:br>
              <a:rPr lang="cs-CZ" sz="2000" dirty="0" smtClean="0">
                <a:solidFill>
                  <a:schemeClr val="tx1"/>
                </a:solidFill>
                <a:latin typeface="+mn-lt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záležitostí veřejného pořádku</a:t>
            </a:r>
          </a:p>
          <a:p>
            <a:pPr>
              <a:buNone/>
            </a:pPr>
            <a:r>
              <a:rPr lang="cs-CZ" sz="2000" b="1" i="1" dirty="0" smtClean="0">
                <a:solidFill>
                  <a:schemeClr val="tx1"/>
                </a:solidFill>
                <a:latin typeface="+mn-lt"/>
              </a:rPr>
              <a:t>	</a:t>
            </a:r>
            <a:endParaRPr lang="cs-CZ" sz="2000" b="1" i="1" u="sng" dirty="0" smtClean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Policie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686800" cy="4785395"/>
          </a:xfrm>
        </p:spPr>
        <p:txBody>
          <a:bodyPr/>
          <a:lstStyle/>
          <a:p>
            <a:pPr>
              <a:buNone/>
            </a:pPr>
            <a:r>
              <a:rPr lang="cs-CZ" sz="2200" dirty="0" smtClean="0">
                <a:solidFill>
                  <a:schemeClr val="tx1"/>
                </a:solidFill>
                <a:latin typeface="+mn-lt"/>
              </a:rPr>
              <a:t>= jednotný ozbrojený bezpečnostní sbor, který zásadně působí na území celé ČR</a:t>
            </a:r>
          </a:p>
          <a:p>
            <a:r>
              <a:rPr lang="cs-CZ" sz="2200" dirty="0" smtClean="0">
                <a:solidFill>
                  <a:schemeClr val="tx1"/>
                </a:solidFill>
                <a:latin typeface="+mn-lt"/>
              </a:rPr>
              <a:t>chrání bezpečnost osob a majetku a veřejný pořádek, předchází trestné činnosti a plní další úkoly dle </a:t>
            </a:r>
            <a:r>
              <a:rPr lang="cs-CZ" sz="2200" dirty="0" err="1" smtClean="0">
                <a:solidFill>
                  <a:schemeClr val="tx1"/>
                </a:solidFill>
                <a:latin typeface="+mn-lt"/>
              </a:rPr>
              <a:t>TrŘ</a:t>
            </a:r>
            <a:r>
              <a:rPr lang="cs-CZ" sz="2200" dirty="0" smtClean="0">
                <a:solidFill>
                  <a:schemeClr val="tx1"/>
                </a:solidFill>
                <a:latin typeface="+mn-lt"/>
              </a:rPr>
              <a:t> a jiných Z + přímo použitelných předpisů EU a m. s., které jsou součástí </a:t>
            </a:r>
            <a:br>
              <a:rPr lang="cs-CZ" sz="2200" dirty="0" smtClean="0">
                <a:solidFill>
                  <a:schemeClr val="tx1"/>
                </a:solidFill>
                <a:latin typeface="+mn-lt"/>
              </a:rPr>
            </a:br>
            <a:r>
              <a:rPr lang="cs-CZ" sz="2200" dirty="0" smtClean="0">
                <a:solidFill>
                  <a:schemeClr val="tx1"/>
                </a:solidFill>
                <a:latin typeface="+mn-lt"/>
              </a:rPr>
              <a:t>P pořádku ČR</a:t>
            </a:r>
          </a:p>
          <a:p>
            <a:r>
              <a:rPr lang="cs-CZ" sz="2200" dirty="0" smtClean="0">
                <a:solidFill>
                  <a:schemeClr val="tx1"/>
                </a:solidFill>
                <a:latin typeface="+mn-lt"/>
              </a:rPr>
              <a:t>dle povolání ministrem vnitra plní též úkoly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  <a:latin typeface="+mn-lt"/>
              </a:rPr>
              <a:t>Ministerstva vnitra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  <a:latin typeface="+mn-lt"/>
              </a:rPr>
              <a:t>v Policejní akademii České republiky, nebo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  <a:latin typeface="+mn-lt"/>
              </a:rPr>
              <a:t>ve škole/školském zařízení, které nejsou </a:t>
            </a:r>
            <a:r>
              <a:rPr lang="cs-CZ" sz="2000" dirty="0" err="1" smtClean="0">
                <a:solidFill>
                  <a:schemeClr val="tx1"/>
                </a:solidFill>
                <a:latin typeface="+mn-lt"/>
              </a:rPr>
              <a:t>org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. částí policie</a:t>
            </a:r>
          </a:p>
          <a:p>
            <a:r>
              <a:rPr lang="cs-CZ" sz="2400" dirty="0">
                <a:solidFill>
                  <a:schemeClr val="tx1"/>
                </a:solidFill>
                <a:latin typeface="+mn-lt"/>
              </a:rPr>
              <a:t>z</a:t>
            </a: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ákon č. 273/2008 Sb., o Policii České republiky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Policie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340768"/>
            <a:ext cx="8820472" cy="4785395"/>
          </a:xfrm>
        </p:spPr>
        <p:txBody>
          <a:bodyPr/>
          <a:lstStyle/>
          <a:p>
            <a:pPr>
              <a:buNone/>
            </a:pPr>
            <a:r>
              <a:rPr lang="cs-CZ" sz="2400" b="1" dirty="0" smtClean="0">
                <a:solidFill>
                  <a:schemeClr val="tx1"/>
                </a:solidFill>
                <a:latin typeface="+mn-lt"/>
              </a:rPr>
              <a:t>Úkoly P ČR vykonávají</a:t>
            </a:r>
          </a:p>
          <a:p>
            <a:r>
              <a:rPr lang="cs-CZ" sz="2400" dirty="0" smtClean="0">
                <a:solidFill>
                  <a:schemeClr val="tx1"/>
                </a:solidFill>
                <a:latin typeface="+mn-lt"/>
              </a:rPr>
              <a:t>policisté (příslušníci policie)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  <a:latin typeface="+mn-lt"/>
              </a:rPr>
              <a:t>vykonávají službu ve služebním stejnokroji nebo v občanském oděvu v závislosti na povaze konkrétní činnosti a potřebě efektivního plnění úkolů policie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  <a:latin typeface="+mn-lt"/>
              </a:rPr>
              <a:t>služební stejnokroj policie je oprávněn nosit jen policista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  <a:latin typeface="+mn-lt"/>
              </a:rPr>
              <a:t>bývalý policista může na základě souhlasu policejního </a:t>
            </a:r>
            <a:br>
              <a:rPr lang="cs-CZ" sz="2000" dirty="0" smtClean="0">
                <a:solidFill>
                  <a:schemeClr val="tx1"/>
                </a:solidFill>
                <a:latin typeface="+mn-lt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prezidenta nosit služební stejnokroj s odlišujícím označením</a:t>
            </a:r>
            <a:br>
              <a:rPr lang="cs-CZ" sz="2000" dirty="0" smtClean="0">
                <a:solidFill>
                  <a:schemeClr val="tx1"/>
                </a:solidFill>
                <a:latin typeface="+mn-lt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při vhodných příležitostech</a:t>
            </a:r>
          </a:p>
          <a:p>
            <a:r>
              <a:rPr lang="cs-CZ" sz="2400" dirty="0" smtClean="0">
                <a:solidFill>
                  <a:schemeClr val="tx1"/>
                </a:solidFill>
                <a:latin typeface="+mn-lt"/>
              </a:rPr>
              <a:t>zaměstnanci policie</a:t>
            </a:r>
          </a:p>
          <a:p>
            <a:r>
              <a:rPr lang="cs-CZ" sz="2400" dirty="0" smtClean="0">
                <a:solidFill>
                  <a:schemeClr val="tx1"/>
                </a:solidFill>
                <a:latin typeface="+mn-lt"/>
              </a:rPr>
              <a:t>jsou při tom povinni dodržovat pravidla zdvořilosti </a:t>
            </a:r>
            <a:br>
              <a:rPr lang="cs-CZ" sz="2400" dirty="0" smtClean="0">
                <a:solidFill>
                  <a:schemeClr val="tx1"/>
                </a:solidFill>
                <a:latin typeface="+mn-lt"/>
              </a:rPr>
            </a:b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a dbát cti, vážnosti a důstojnosti osob i své vlastní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Policie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340768"/>
            <a:ext cx="8820472" cy="478539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sz="2400" b="1" dirty="0" smtClean="0">
                <a:solidFill>
                  <a:schemeClr val="tx1"/>
                </a:solidFill>
                <a:latin typeface="+mn-lt"/>
              </a:rPr>
              <a:t>Policista </a:t>
            </a: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je příslušník policie ve </a:t>
            </a:r>
            <a:r>
              <a:rPr lang="cs-CZ" sz="2400" b="1" dirty="0" smtClean="0">
                <a:solidFill>
                  <a:schemeClr val="tx1"/>
                </a:solidFill>
                <a:latin typeface="+mn-lt"/>
              </a:rPr>
              <a:t>služebním poměru </a:t>
            </a: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dle zákona o služebním poměru příslušníků </a:t>
            </a:r>
            <a:r>
              <a:rPr lang="cs-CZ" sz="2400" dirty="0" err="1" smtClean="0">
                <a:solidFill>
                  <a:schemeClr val="tx1"/>
                </a:solidFill>
                <a:latin typeface="+mn-lt"/>
              </a:rPr>
              <a:t>bezpečn</a:t>
            </a: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. sborů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  <a:latin typeface="+mn-lt"/>
              </a:rPr>
              <a:t>upravuje právní poměry fyzických osob, které v bezpečnostním sboru vykonávají službu (dále jen "příslušník"), jejich odměňování, řízení ve věcech služebního poměru a organizační věci služby</a:t>
            </a:r>
          </a:p>
          <a:p>
            <a:pPr>
              <a:buNone/>
            </a:pP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Předpoklady k přijetí do služebního poměru</a:t>
            </a:r>
          </a:p>
          <a:p>
            <a:r>
              <a:rPr lang="cs-CZ" sz="2000" dirty="0" smtClean="0">
                <a:solidFill>
                  <a:schemeClr val="tx1"/>
                </a:solidFill>
                <a:latin typeface="+mn-lt"/>
              </a:rPr>
              <a:t>písemná žádost</a:t>
            </a:r>
          </a:p>
          <a:p>
            <a:r>
              <a:rPr lang="cs-CZ" sz="2000" dirty="0" smtClean="0">
                <a:solidFill>
                  <a:schemeClr val="tx1"/>
                </a:solidFill>
                <a:latin typeface="+mn-lt"/>
              </a:rPr>
              <a:t>občanství ČR, 18 let, plná svéprávnost, bezúhonnost</a:t>
            </a:r>
          </a:p>
          <a:p>
            <a:r>
              <a:rPr lang="cs-CZ" sz="2000" dirty="0" smtClean="0">
                <a:solidFill>
                  <a:schemeClr val="tx1"/>
                </a:solidFill>
                <a:latin typeface="+mn-lt"/>
              </a:rPr>
              <a:t>stupeň vzdělání stanovený pro dané služební místo, </a:t>
            </a:r>
            <a:br>
              <a:rPr lang="cs-CZ" sz="2000" dirty="0" smtClean="0">
                <a:solidFill>
                  <a:schemeClr val="tx1"/>
                </a:solidFill>
                <a:latin typeface="+mn-lt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popř. oprávnění seznamovat se s utajovanými informacemi</a:t>
            </a:r>
          </a:p>
          <a:p>
            <a:r>
              <a:rPr lang="cs-CZ" sz="2000" dirty="0" smtClean="0">
                <a:solidFill>
                  <a:schemeClr val="tx1"/>
                </a:solidFill>
                <a:latin typeface="+mn-lt"/>
              </a:rPr>
              <a:t>zdravotní, osobnostní a fyzická </a:t>
            </a:r>
            <a:r>
              <a:rPr lang="cs-CZ" sz="2000" dirty="0" err="1" smtClean="0">
                <a:solidFill>
                  <a:schemeClr val="tx1"/>
                </a:solidFill>
                <a:latin typeface="+mn-lt"/>
              </a:rPr>
              <a:t>způs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. k výkonu služby</a:t>
            </a:r>
          </a:p>
          <a:p>
            <a:r>
              <a:rPr lang="cs-CZ" sz="2000" dirty="0" smtClean="0">
                <a:solidFill>
                  <a:schemeClr val="tx1"/>
                </a:solidFill>
                <a:latin typeface="+mn-lt"/>
              </a:rPr>
              <a:t>neexistence členství v politické straně nebo politickém hnutí, </a:t>
            </a:r>
            <a:br>
              <a:rPr lang="cs-CZ" sz="2000" dirty="0" smtClean="0">
                <a:solidFill>
                  <a:schemeClr val="tx1"/>
                </a:solidFill>
                <a:latin typeface="+mn-lt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u příslušníka zpravodajské služby ani odborové organizace</a:t>
            </a:r>
          </a:p>
          <a:p>
            <a:r>
              <a:rPr lang="cs-CZ" sz="2000" dirty="0" smtClean="0">
                <a:solidFill>
                  <a:schemeClr val="tx1"/>
                </a:solidFill>
                <a:latin typeface="+mn-lt"/>
              </a:rPr>
              <a:t>nevykonávání </a:t>
            </a:r>
            <a:r>
              <a:rPr lang="cs-CZ" sz="2000" dirty="0" err="1" smtClean="0">
                <a:solidFill>
                  <a:schemeClr val="tx1"/>
                </a:solidFill>
                <a:latin typeface="+mn-lt"/>
              </a:rPr>
              <a:t>živn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. či jiné výdělečné činnost, neexistence </a:t>
            </a:r>
            <a:br>
              <a:rPr lang="cs-CZ" sz="2000" dirty="0" smtClean="0">
                <a:solidFill>
                  <a:schemeClr val="tx1"/>
                </a:solidFill>
                <a:latin typeface="+mn-lt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členství v řídících nebo kontrolních orgánů podnik. PO</a:t>
            </a:r>
          </a:p>
          <a:p>
            <a:endParaRPr lang="cs-CZ" sz="2000" dirty="0" smtClean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Policie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340768"/>
            <a:ext cx="8820472" cy="478539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Skončení služebního poměru</a:t>
            </a:r>
          </a:p>
          <a:p>
            <a:r>
              <a:rPr lang="cs-CZ" sz="2000" dirty="0" smtClean="0">
                <a:solidFill>
                  <a:schemeClr val="tx1"/>
                </a:solidFill>
                <a:latin typeface="+mn-lt"/>
              </a:rPr>
              <a:t>uplynutím doby určité,</a:t>
            </a:r>
          </a:p>
          <a:p>
            <a:r>
              <a:rPr lang="cs-CZ" sz="2000" dirty="0" smtClean="0">
                <a:solidFill>
                  <a:schemeClr val="tx1"/>
                </a:solidFill>
                <a:latin typeface="+mn-lt"/>
              </a:rPr>
              <a:t>propuštěním (</a:t>
            </a:r>
            <a:r>
              <a:rPr lang="cs-CZ" sz="2000" u="sng" dirty="0" smtClean="0">
                <a:solidFill>
                  <a:schemeClr val="tx1"/>
                </a:solidFill>
                <a:latin typeface="+mn-lt"/>
              </a:rPr>
              <a:t>musí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)</a:t>
            </a:r>
          </a:p>
          <a:p>
            <a:pPr lvl="1"/>
            <a:r>
              <a:rPr lang="cs-CZ" sz="1600" dirty="0" smtClean="0">
                <a:solidFill>
                  <a:schemeClr val="tx1"/>
                </a:solidFill>
                <a:latin typeface="+mn-lt"/>
              </a:rPr>
              <a:t>sankce</a:t>
            </a:r>
          </a:p>
          <a:p>
            <a:pPr lvl="1"/>
            <a:r>
              <a:rPr lang="cs-CZ" sz="1600" dirty="0" smtClean="0">
                <a:solidFill>
                  <a:schemeClr val="tx1"/>
                </a:solidFill>
                <a:latin typeface="+mn-lt"/>
              </a:rPr>
              <a:t>nesplňování podmínek</a:t>
            </a:r>
          </a:p>
          <a:p>
            <a:pPr lvl="1"/>
            <a:r>
              <a:rPr lang="cs-CZ" sz="1600" dirty="0" smtClean="0">
                <a:solidFill>
                  <a:schemeClr val="tx1"/>
                </a:solidFill>
                <a:latin typeface="+mn-lt"/>
              </a:rPr>
              <a:t>žádost o propuštění</a:t>
            </a:r>
          </a:p>
          <a:p>
            <a:pPr lvl="1"/>
            <a:r>
              <a:rPr lang="cs-CZ" sz="1600" dirty="0" smtClean="0">
                <a:solidFill>
                  <a:schemeClr val="tx1"/>
                </a:solidFill>
                <a:latin typeface="+mn-lt"/>
              </a:rPr>
              <a:t>+ </a:t>
            </a:r>
            <a:r>
              <a:rPr lang="cs-CZ" sz="1600" dirty="0" err="1" smtClean="0">
                <a:solidFill>
                  <a:schemeClr val="tx1"/>
                </a:solidFill>
                <a:latin typeface="+mn-lt"/>
              </a:rPr>
              <a:t>org</a:t>
            </a:r>
            <a:r>
              <a:rPr lang="cs-CZ" sz="1600" dirty="0" smtClean="0">
                <a:solidFill>
                  <a:schemeClr val="tx1"/>
                </a:solidFill>
                <a:latin typeface="+mn-lt"/>
              </a:rPr>
              <a:t>. změny, zánik osvědčení, neuspokojivé výsledky (u poměru</a:t>
            </a:r>
            <a:br>
              <a:rPr lang="cs-CZ" sz="1600" dirty="0" smtClean="0">
                <a:solidFill>
                  <a:schemeClr val="tx1"/>
                </a:solidFill>
                <a:latin typeface="+mn-lt"/>
              </a:rPr>
            </a:br>
            <a:r>
              <a:rPr lang="cs-CZ" sz="1600" dirty="0" smtClean="0">
                <a:solidFill>
                  <a:schemeClr val="tx1"/>
                </a:solidFill>
                <a:latin typeface="+mn-lt"/>
              </a:rPr>
              <a:t>na dobu určitou)</a:t>
            </a:r>
          </a:p>
          <a:p>
            <a:r>
              <a:rPr lang="cs-CZ" sz="2000" dirty="0" smtClean="0">
                <a:solidFill>
                  <a:schemeClr val="tx1"/>
                </a:solidFill>
                <a:latin typeface="+mn-lt"/>
              </a:rPr>
              <a:t>úmrtím nebo prohlášením za mrtvého,</a:t>
            </a:r>
          </a:p>
          <a:p>
            <a:r>
              <a:rPr lang="cs-CZ" sz="2000" dirty="0" smtClean="0">
                <a:solidFill>
                  <a:schemeClr val="tx1"/>
                </a:solidFill>
                <a:latin typeface="+mn-lt"/>
              </a:rPr>
              <a:t>dnem 31. prosince kalendářního roku, v němž příslušník </a:t>
            </a:r>
            <a:br>
              <a:rPr lang="cs-CZ" sz="2000" dirty="0" smtClean="0">
                <a:solidFill>
                  <a:schemeClr val="tx1"/>
                </a:solidFill>
                <a:latin typeface="+mn-lt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dovršil věku 65 let</a:t>
            </a:r>
          </a:p>
          <a:p>
            <a:pPr>
              <a:buNone/>
            </a:pPr>
            <a:r>
              <a:rPr lang="cs-CZ" sz="1800" b="1" dirty="0" smtClean="0">
                <a:solidFill>
                  <a:schemeClr val="tx1"/>
                </a:solidFill>
                <a:latin typeface="+mn-lt"/>
              </a:rPr>
              <a:t>Kázeňským přestupkem </a:t>
            </a:r>
            <a:r>
              <a:rPr lang="cs-CZ" sz="1800" dirty="0" smtClean="0">
                <a:solidFill>
                  <a:schemeClr val="tx1"/>
                </a:solidFill>
                <a:latin typeface="+mn-lt"/>
              </a:rPr>
              <a:t>je zaviněné jednání, které porušuje služební povinnost, ale nejde o TČ nebo o jednání, které má znaky přestupku nebo jiného správního deliktu, též dosahování neuspokojivých výsledků ve výkonu služby uvedené v závěru služebního hodnocení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Policie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340768"/>
            <a:ext cx="8820472" cy="5040560"/>
          </a:xfrm>
        </p:spPr>
        <p:txBody>
          <a:bodyPr/>
          <a:lstStyle/>
          <a:p>
            <a:pPr>
              <a:buNone/>
            </a:pPr>
            <a:r>
              <a:rPr lang="cs-CZ" sz="2200" b="1" dirty="0" smtClean="0">
                <a:solidFill>
                  <a:schemeClr val="tx1"/>
                </a:solidFill>
                <a:latin typeface="+mn-lt"/>
              </a:rPr>
              <a:t>Odpovědnost</a:t>
            </a:r>
          </a:p>
          <a:p>
            <a:r>
              <a:rPr lang="cs-CZ" sz="2200" dirty="0" smtClean="0">
                <a:solidFill>
                  <a:schemeClr val="tx1"/>
                </a:solidFill>
                <a:latin typeface="+mn-lt"/>
              </a:rPr>
              <a:t>Trestněprávní - dle ustanovení o TČ vojenských</a:t>
            </a:r>
          </a:p>
          <a:p>
            <a:r>
              <a:rPr lang="cs-CZ" sz="2200" dirty="0" err="1" smtClean="0">
                <a:solidFill>
                  <a:schemeClr val="tx1"/>
                </a:solidFill>
                <a:latin typeface="+mn-lt"/>
              </a:rPr>
              <a:t>Správněprávní</a:t>
            </a:r>
            <a:endParaRPr lang="cs-CZ" sz="2200" dirty="0" smtClean="0">
              <a:solidFill>
                <a:schemeClr val="tx1"/>
              </a:solidFill>
              <a:latin typeface="+mn-lt"/>
            </a:endParaRPr>
          </a:p>
          <a:p>
            <a:pPr lvl="1"/>
            <a:r>
              <a:rPr lang="cs-CZ" sz="1800" dirty="0" smtClean="0">
                <a:solidFill>
                  <a:schemeClr val="tx1"/>
                </a:solidFill>
                <a:latin typeface="+mn-lt"/>
              </a:rPr>
              <a:t>za jednání, které má znaky přestupky</a:t>
            </a:r>
          </a:p>
          <a:p>
            <a:pPr lvl="1"/>
            <a:r>
              <a:rPr lang="cs-CZ" sz="1800" dirty="0" smtClean="0">
                <a:solidFill>
                  <a:schemeClr val="tx1"/>
                </a:solidFill>
                <a:latin typeface="+mn-lt"/>
              </a:rPr>
              <a:t>disciplinární - za kázeňské přestupky</a:t>
            </a:r>
          </a:p>
          <a:p>
            <a:pPr lvl="1"/>
            <a:r>
              <a:rPr lang="cs-CZ" sz="2000" b="1" dirty="0" smtClean="0">
                <a:solidFill>
                  <a:schemeClr val="tx1"/>
                </a:solidFill>
                <a:latin typeface="+mn-lt"/>
              </a:rPr>
              <a:t>kázeňským přestupkem 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je zaviněné jednání, které </a:t>
            </a:r>
            <a:br>
              <a:rPr lang="cs-CZ" sz="2000" dirty="0" smtClean="0">
                <a:solidFill>
                  <a:schemeClr val="tx1"/>
                </a:solidFill>
                <a:latin typeface="+mn-lt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porušuje služební povinnost, ale nejde o TČ nebo </a:t>
            </a:r>
            <a:br>
              <a:rPr lang="cs-CZ" sz="2000" dirty="0" smtClean="0">
                <a:solidFill>
                  <a:schemeClr val="tx1"/>
                </a:solidFill>
                <a:latin typeface="+mn-lt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o jednání, které má znaky přestupku nebo jiného správního </a:t>
            </a:r>
            <a:br>
              <a:rPr lang="cs-CZ" sz="2000" dirty="0" smtClean="0">
                <a:solidFill>
                  <a:schemeClr val="tx1"/>
                </a:solidFill>
                <a:latin typeface="+mn-lt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deliktu, též dosahování neuspokojivých výsledků ve výkonu </a:t>
            </a:r>
            <a:br>
              <a:rPr lang="cs-CZ" sz="2000" dirty="0" smtClean="0">
                <a:solidFill>
                  <a:schemeClr val="tx1"/>
                </a:solidFill>
                <a:latin typeface="+mn-lt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služby uvedené v závěru služebního hodnocení</a:t>
            </a:r>
          </a:p>
          <a:p>
            <a:r>
              <a:rPr lang="cs-CZ" sz="2400" dirty="0" smtClean="0">
                <a:solidFill>
                  <a:schemeClr val="tx1"/>
                </a:solidFill>
                <a:latin typeface="+mn-lt"/>
              </a:rPr>
              <a:t>Kázeňské přestupky a jednání, které má znaky </a:t>
            </a:r>
            <a:br>
              <a:rPr lang="cs-CZ" sz="2400" dirty="0" smtClean="0">
                <a:solidFill>
                  <a:schemeClr val="tx1"/>
                </a:solidFill>
                <a:latin typeface="+mn-lt"/>
              </a:rPr>
            </a:b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přestupku se projednávají ve </a:t>
            </a:r>
            <a:r>
              <a:rPr lang="cs-CZ" sz="2400" dirty="0" err="1" smtClean="0">
                <a:solidFill>
                  <a:schemeClr val="tx1"/>
                </a:solidFill>
                <a:latin typeface="+mn-lt"/>
              </a:rPr>
              <a:t>služebněP</a:t>
            </a: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 režimu </a:t>
            </a:r>
            <a:br>
              <a:rPr lang="cs-CZ" sz="2400" dirty="0" smtClean="0">
                <a:solidFill>
                  <a:schemeClr val="tx1"/>
                </a:solidFill>
                <a:latin typeface="+mn-lt"/>
              </a:rPr>
            </a:b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(dle § 186 a </a:t>
            </a:r>
            <a:r>
              <a:rPr lang="cs-CZ" sz="2400" dirty="0" err="1" smtClean="0">
                <a:solidFill>
                  <a:schemeClr val="tx1"/>
                </a:solidFill>
                <a:latin typeface="+mn-lt"/>
              </a:rPr>
              <a:t>násl</a:t>
            </a: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latin typeface="+mn-lt"/>
              </a:rPr>
              <a:t>SlužZ</a:t>
            </a: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), </a:t>
            </a:r>
            <a:br>
              <a:rPr lang="cs-CZ" sz="2400" dirty="0" smtClean="0">
                <a:solidFill>
                  <a:schemeClr val="tx1"/>
                </a:solidFill>
                <a:latin typeface="+mn-lt"/>
              </a:rPr>
            </a:b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ovšem v druhém případě dle postupu dle </a:t>
            </a:r>
            <a:r>
              <a:rPr lang="cs-CZ" sz="2400" dirty="0" err="1" smtClean="0">
                <a:solidFill>
                  <a:schemeClr val="tx1"/>
                </a:solidFill>
                <a:latin typeface="+mn-lt"/>
              </a:rPr>
              <a:t>PřestZ</a:t>
            </a:r>
            <a:endParaRPr lang="cs-CZ" sz="2400" dirty="0" smtClean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Policie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686800" cy="478539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200" b="1" dirty="0" smtClean="0">
                <a:solidFill>
                  <a:schemeClr val="tx1"/>
                </a:solidFill>
                <a:latin typeface="+mn-lt"/>
              </a:rPr>
              <a:t>Povinnosti policistů</a:t>
            </a:r>
          </a:p>
          <a:p>
            <a:r>
              <a:rPr lang="cs-CZ" sz="2200" dirty="0" smtClean="0">
                <a:solidFill>
                  <a:schemeClr val="tx1"/>
                </a:solidFill>
                <a:latin typeface="+mn-lt"/>
              </a:rPr>
              <a:t>dodržovat zákony a další obecně závazné P předpisy</a:t>
            </a:r>
          </a:p>
          <a:p>
            <a:r>
              <a:rPr lang="cs-CZ" sz="2200" dirty="0" smtClean="0">
                <a:solidFill>
                  <a:schemeClr val="tx1"/>
                </a:solidFill>
                <a:latin typeface="+mn-lt"/>
              </a:rPr>
              <a:t>plnit </a:t>
            </a:r>
          </a:p>
          <a:p>
            <a:pPr lvl="1"/>
            <a:r>
              <a:rPr lang="cs-CZ" sz="2200" dirty="0" smtClean="0">
                <a:solidFill>
                  <a:schemeClr val="tx1"/>
                </a:solidFill>
                <a:latin typeface="+mn-lt"/>
              </a:rPr>
              <a:t>úkoly uložené P předpisy a </a:t>
            </a:r>
          </a:p>
          <a:p>
            <a:pPr lvl="1"/>
            <a:r>
              <a:rPr lang="cs-CZ" sz="2200" dirty="0" smtClean="0">
                <a:solidFill>
                  <a:schemeClr val="tx1"/>
                </a:solidFill>
                <a:latin typeface="+mn-lt"/>
              </a:rPr>
              <a:t>rozkazy a pokyny svých </a:t>
            </a:r>
            <a:r>
              <a:rPr lang="cs-CZ" sz="2200" dirty="0" err="1" smtClean="0">
                <a:solidFill>
                  <a:schemeClr val="tx1"/>
                </a:solidFill>
                <a:latin typeface="+mn-lt"/>
              </a:rPr>
              <a:t>nadříz</a:t>
            </a:r>
            <a:r>
              <a:rPr lang="cs-CZ" sz="2200" dirty="0" smtClean="0">
                <a:solidFill>
                  <a:schemeClr val="tx1"/>
                </a:solidFill>
                <a:latin typeface="+mn-lt"/>
              </a:rPr>
              <a:t>. (</a:t>
            </a:r>
            <a:r>
              <a:rPr lang="cs-CZ" sz="2200" b="1" i="1" u="sng" dirty="0" smtClean="0">
                <a:solidFill>
                  <a:schemeClr val="tx1"/>
                </a:solidFill>
                <a:latin typeface="+mn-lt"/>
              </a:rPr>
              <a:t>Jak se zachová,</a:t>
            </a:r>
            <a:br>
              <a:rPr lang="cs-CZ" sz="2200" b="1" i="1" u="sng" dirty="0" smtClean="0">
                <a:solidFill>
                  <a:schemeClr val="tx1"/>
                </a:solidFill>
                <a:latin typeface="+mn-lt"/>
              </a:rPr>
            </a:br>
            <a:r>
              <a:rPr lang="cs-CZ" sz="2200" b="1" i="1" u="sng" dirty="0" smtClean="0">
                <a:solidFill>
                  <a:schemeClr val="tx1"/>
                </a:solidFill>
                <a:latin typeface="+mn-lt"/>
              </a:rPr>
              <a:t>dostane-li rozkaz, jímž by spáchal TČ</a:t>
            </a:r>
            <a:r>
              <a:rPr lang="cs-CZ" sz="2200" dirty="0" smtClean="0">
                <a:solidFill>
                  <a:schemeClr val="tx1"/>
                </a:solidFill>
                <a:latin typeface="+mn-lt"/>
              </a:rPr>
              <a:t>?)</a:t>
            </a:r>
          </a:p>
          <a:p>
            <a:r>
              <a:rPr lang="cs-CZ" sz="2200" dirty="0" smtClean="0">
                <a:solidFill>
                  <a:schemeClr val="tx1"/>
                </a:solidFill>
                <a:latin typeface="+mn-lt"/>
              </a:rPr>
              <a:t>provést služební zákrok nebo služební úkon, popř. </a:t>
            </a:r>
            <a:br>
              <a:rPr lang="cs-CZ" sz="2200" dirty="0" smtClean="0">
                <a:solidFill>
                  <a:schemeClr val="tx1"/>
                </a:solidFill>
                <a:latin typeface="+mn-lt"/>
              </a:rPr>
            </a:br>
            <a:r>
              <a:rPr lang="cs-CZ" sz="2200" dirty="0" smtClean="0">
                <a:solidFill>
                  <a:schemeClr val="tx1"/>
                </a:solidFill>
                <a:latin typeface="+mn-lt"/>
              </a:rPr>
              <a:t>provést jiná opatření (zejm. vyrozumět nejbližší policejní </a:t>
            </a:r>
            <a:br>
              <a:rPr lang="cs-CZ" sz="2200" dirty="0" smtClean="0">
                <a:solidFill>
                  <a:schemeClr val="tx1"/>
                </a:solidFill>
                <a:latin typeface="+mn-lt"/>
              </a:rPr>
            </a:br>
            <a:r>
              <a:rPr lang="cs-CZ" sz="2200" dirty="0" smtClean="0">
                <a:solidFill>
                  <a:schemeClr val="tx1"/>
                </a:solidFill>
                <a:latin typeface="+mn-lt"/>
              </a:rPr>
              <a:t>útvar), jestliže je spáchán TČ nebo přestupek (nebo </a:t>
            </a:r>
            <a:br>
              <a:rPr lang="cs-CZ" sz="2200" dirty="0" smtClean="0">
                <a:solidFill>
                  <a:schemeClr val="tx1"/>
                </a:solidFill>
                <a:latin typeface="+mn-lt"/>
              </a:rPr>
            </a:br>
            <a:r>
              <a:rPr lang="cs-CZ" sz="2200" dirty="0" smtClean="0">
                <a:solidFill>
                  <a:schemeClr val="tx1"/>
                </a:solidFill>
                <a:latin typeface="+mn-lt"/>
              </a:rPr>
              <a:t>je důvodné podezření)</a:t>
            </a:r>
          </a:p>
          <a:p>
            <a:pPr lvl="1"/>
            <a:r>
              <a:rPr lang="cs-CZ" sz="2200" u="sng" dirty="0" smtClean="0">
                <a:solidFill>
                  <a:schemeClr val="tx1"/>
                </a:solidFill>
                <a:latin typeface="+mn-lt"/>
              </a:rPr>
              <a:t>i mimo službu</a:t>
            </a:r>
            <a:r>
              <a:rPr lang="cs-CZ" sz="2200" dirty="0" smtClean="0">
                <a:solidFill>
                  <a:schemeClr val="tx1"/>
                </a:solidFill>
                <a:latin typeface="+mn-lt"/>
              </a:rPr>
              <a:t>, je-li bezprostředně ohrožen život, </a:t>
            </a:r>
            <a:br>
              <a:rPr lang="cs-CZ" sz="2200" dirty="0" smtClean="0">
                <a:solidFill>
                  <a:schemeClr val="tx1"/>
                </a:solidFill>
                <a:latin typeface="+mn-lt"/>
              </a:rPr>
            </a:br>
            <a:r>
              <a:rPr lang="cs-CZ" sz="2200" dirty="0" smtClean="0">
                <a:solidFill>
                  <a:schemeClr val="tx1"/>
                </a:solidFill>
                <a:latin typeface="+mn-lt"/>
              </a:rPr>
              <a:t>zdraví nebo svoboda osob anebo majetek nebo </a:t>
            </a:r>
            <a:br>
              <a:rPr lang="cs-CZ" sz="2200" dirty="0" smtClean="0">
                <a:solidFill>
                  <a:schemeClr val="tx1"/>
                </a:solidFill>
                <a:latin typeface="+mn-lt"/>
              </a:rPr>
            </a:br>
            <a:r>
              <a:rPr lang="cs-CZ" sz="2200" dirty="0" smtClean="0">
                <a:solidFill>
                  <a:schemeClr val="tx1"/>
                </a:solidFill>
                <a:latin typeface="+mn-lt"/>
              </a:rPr>
              <a:t>došlo-li k útoku na tyto hodnoty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480720"/>
          </a:xfrm>
        </p:spPr>
        <p:txBody>
          <a:bodyPr/>
          <a:lstStyle/>
          <a:p>
            <a:pPr>
              <a:buNone/>
            </a:pPr>
            <a:r>
              <a:rPr lang="cs-CZ" sz="1650" b="1" i="1" dirty="0" smtClean="0">
                <a:solidFill>
                  <a:schemeClr val="tx1"/>
                </a:solidFill>
                <a:latin typeface="+mn-lt"/>
              </a:rPr>
              <a:t>Policista nemá povinnost provést úkon nebo jiné opatření </a:t>
            </a:r>
            <a:r>
              <a:rPr lang="cs-CZ" sz="1650" i="1" dirty="0" smtClean="0">
                <a:solidFill>
                  <a:schemeClr val="tx1"/>
                </a:solidFill>
                <a:latin typeface="+mn-lt"/>
              </a:rPr>
              <a:t>(§ 10 odst. 4) jestliže </a:t>
            </a:r>
          </a:p>
          <a:p>
            <a:pPr>
              <a:buNone/>
            </a:pPr>
            <a:r>
              <a:rPr lang="cs-CZ" sz="1650" i="1" dirty="0" smtClean="0">
                <a:solidFill>
                  <a:schemeClr val="tx1"/>
                </a:solidFill>
                <a:latin typeface="+mn-lt"/>
              </a:rPr>
              <a:t>a) provádí jiný úkon, zejména</a:t>
            </a:r>
          </a:p>
          <a:p>
            <a:pPr marL="442913" indent="-236538">
              <a:buNone/>
            </a:pPr>
            <a:r>
              <a:rPr lang="cs-CZ" sz="1650" i="1" dirty="0" smtClean="0">
                <a:solidFill>
                  <a:schemeClr val="tx1"/>
                </a:solidFill>
                <a:latin typeface="+mn-lt"/>
              </a:rPr>
              <a:t>1. plní úkoly, při nichž používá operativně pátrací prostředky nebo podpůrné operativně pátrací prostředky,</a:t>
            </a:r>
          </a:p>
          <a:p>
            <a:pPr marL="442913" indent="-236538">
              <a:buNone/>
            </a:pPr>
            <a:r>
              <a:rPr lang="cs-CZ" sz="1650" i="1" dirty="0" smtClean="0">
                <a:solidFill>
                  <a:schemeClr val="tx1"/>
                </a:solidFill>
                <a:latin typeface="+mn-lt"/>
              </a:rPr>
              <a:t>2. pronásleduje pachatele trestného činu,</a:t>
            </a:r>
          </a:p>
          <a:p>
            <a:pPr marL="442913" indent="-236538">
              <a:buNone/>
            </a:pPr>
            <a:r>
              <a:rPr lang="cs-CZ" sz="1650" i="1" dirty="0" smtClean="0">
                <a:solidFill>
                  <a:schemeClr val="tx1"/>
                </a:solidFill>
                <a:latin typeface="+mn-lt"/>
              </a:rPr>
              <a:t>3. zakročuje pod jednotným velením,</a:t>
            </a:r>
          </a:p>
          <a:p>
            <a:pPr marL="442913" indent="-236538">
              <a:buNone/>
            </a:pPr>
            <a:r>
              <a:rPr lang="cs-CZ" sz="1650" i="1" dirty="0" smtClean="0">
                <a:solidFill>
                  <a:schemeClr val="tx1"/>
                </a:solidFill>
                <a:latin typeface="+mn-lt"/>
              </a:rPr>
              <a:t>4. vykonává šifrovou nebo kurýrní službu, při níž by mohlo dojít k ohrožení včasného předání šifrovaných zpráv nebo k ohrožení přepravovaných věcí,</a:t>
            </a:r>
          </a:p>
          <a:p>
            <a:pPr marL="442913" indent="-236538">
              <a:buNone/>
            </a:pPr>
            <a:r>
              <a:rPr lang="cs-CZ" sz="1650" i="1" dirty="0" smtClean="0">
                <a:solidFill>
                  <a:schemeClr val="tx1"/>
                </a:solidFill>
                <a:latin typeface="+mn-lt"/>
              </a:rPr>
              <a:t>5. plní úkol, při němž používá výbušniny nebo výbušné předměty,</a:t>
            </a:r>
          </a:p>
          <a:p>
            <a:pPr marL="442913" indent="-236538">
              <a:buNone/>
            </a:pPr>
            <a:r>
              <a:rPr lang="cs-CZ" sz="1650" i="1" dirty="0" smtClean="0">
                <a:solidFill>
                  <a:schemeClr val="tx1"/>
                </a:solidFill>
                <a:latin typeface="+mn-lt"/>
              </a:rPr>
              <a:t>6. zajišťuje bezpečnost chráněných objektů, prostorů nebo osob,</a:t>
            </a:r>
          </a:p>
          <a:p>
            <a:pPr marL="442913" indent="-236538">
              <a:buNone/>
            </a:pPr>
            <a:r>
              <a:rPr lang="cs-CZ" sz="1650" i="1" dirty="0" smtClean="0">
                <a:solidFill>
                  <a:schemeClr val="tx1"/>
                </a:solidFill>
                <a:latin typeface="+mn-lt"/>
              </a:rPr>
              <a:t>7. provádí výcvik a přípravu k použití operativně pátracího prostředku nebo </a:t>
            </a:r>
            <a:br>
              <a:rPr lang="cs-CZ" sz="1650" i="1" dirty="0" smtClean="0">
                <a:solidFill>
                  <a:schemeClr val="tx1"/>
                </a:solidFill>
                <a:latin typeface="+mn-lt"/>
              </a:rPr>
            </a:br>
            <a:r>
              <a:rPr lang="cs-CZ" sz="1650" i="1" dirty="0" smtClean="0">
                <a:solidFill>
                  <a:schemeClr val="tx1"/>
                </a:solidFill>
                <a:latin typeface="+mn-lt"/>
              </a:rPr>
              <a:t>podpůrného operativně pátracího prostředku, nebo</a:t>
            </a:r>
          </a:p>
          <a:p>
            <a:pPr marL="442913" indent="-236538">
              <a:buNone/>
            </a:pPr>
            <a:r>
              <a:rPr lang="cs-CZ" sz="1650" i="1" dirty="0" smtClean="0">
                <a:solidFill>
                  <a:schemeClr val="tx1"/>
                </a:solidFill>
                <a:latin typeface="+mn-lt"/>
              </a:rPr>
              <a:t>8. získává poznatky ze zájmového prostředí podle § 70,</a:t>
            </a:r>
          </a:p>
          <a:p>
            <a:pPr>
              <a:buNone/>
            </a:pPr>
            <a:r>
              <a:rPr lang="cs-CZ" sz="1650" i="1" dirty="0" smtClean="0">
                <a:solidFill>
                  <a:schemeClr val="tx1"/>
                </a:solidFill>
                <a:latin typeface="+mn-lt"/>
              </a:rPr>
              <a:t>jehož přerušení nebo nedokončení by mělo zřejmě závažnější následky </a:t>
            </a:r>
            <a:br>
              <a:rPr lang="cs-CZ" sz="1650" i="1" dirty="0" smtClean="0">
                <a:solidFill>
                  <a:schemeClr val="tx1"/>
                </a:solidFill>
                <a:latin typeface="+mn-lt"/>
              </a:rPr>
            </a:br>
            <a:r>
              <a:rPr lang="cs-CZ" sz="1650" i="1" dirty="0" smtClean="0">
                <a:solidFill>
                  <a:schemeClr val="tx1"/>
                </a:solidFill>
                <a:latin typeface="+mn-lt"/>
              </a:rPr>
              <a:t>než nesplnění těchto povinností,</a:t>
            </a:r>
          </a:p>
          <a:p>
            <a:pPr>
              <a:buNone/>
            </a:pPr>
            <a:r>
              <a:rPr lang="cs-CZ" sz="1650" i="1" dirty="0" smtClean="0">
                <a:solidFill>
                  <a:schemeClr val="tx1"/>
                </a:solidFill>
                <a:latin typeface="+mn-lt"/>
              </a:rPr>
              <a:t>b) jsou jeho schopnosti sníženy v důsledku jeho zdravotního stavu nebo vlivem </a:t>
            </a:r>
            <a:br>
              <a:rPr lang="cs-CZ" sz="1650" i="1" dirty="0" smtClean="0">
                <a:solidFill>
                  <a:schemeClr val="tx1"/>
                </a:solidFill>
                <a:latin typeface="+mn-lt"/>
              </a:rPr>
            </a:br>
            <a:r>
              <a:rPr lang="cs-CZ" sz="1650" i="1" dirty="0" smtClean="0">
                <a:solidFill>
                  <a:schemeClr val="tx1"/>
                </a:solidFill>
                <a:latin typeface="+mn-lt"/>
              </a:rPr>
              <a:t>léků anebo jiných látek tak, že řádné provedení nebo dokončení úkonu </a:t>
            </a:r>
            <a:br>
              <a:rPr lang="cs-CZ" sz="1650" i="1" dirty="0" smtClean="0">
                <a:solidFill>
                  <a:schemeClr val="tx1"/>
                </a:solidFill>
                <a:latin typeface="+mn-lt"/>
              </a:rPr>
            </a:br>
            <a:r>
              <a:rPr lang="cs-CZ" sz="1650" i="1" dirty="0" smtClean="0">
                <a:solidFill>
                  <a:schemeClr val="tx1"/>
                </a:solidFill>
                <a:latin typeface="+mn-lt"/>
              </a:rPr>
              <a:t>anebo jiného opatření by bylo ohroženo,</a:t>
            </a:r>
          </a:p>
          <a:p>
            <a:pPr>
              <a:buNone/>
            </a:pPr>
            <a:r>
              <a:rPr lang="cs-CZ" sz="1650" i="1" dirty="0" smtClean="0">
                <a:solidFill>
                  <a:schemeClr val="tx1"/>
                </a:solidFill>
                <a:latin typeface="+mn-lt"/>
              </a:rPr>
              <a:t>c) k provedení úkonu nebo jiného opatření nebyl odborně vyškolen nebo </a:t>
            </a:r>
            <a:br>
              <a:rPr lang="cs-CZ" sz="1650" i="1" dirty="0" smtClean="0">
                <a:solidFill>
                  <a:schemeClr val="tx1"/>
                </a:solidFill>
                <a:latin typeface="+mn-lt"/>
              </a:rPr>
            </a:br>
            <a:r>
              <a:rPr lang="cs-CZ" sz="1650" i="1" dirty="0" smtClean="0">
                <a:solidFill>
                  <a:schemeClr val="tx1"/>
                </a:solidFill>
                <a:latin typeface="+mn-lt"/>
              </a:rPr>
              <a:t>vycvičen a povaha úkonu nebo jiného opatření takové vyškolení </a:t>
            </a:r>
            <a:br>
              <a:rPr lang="cs-CZ" sz="1650" i="1" dirty="0" smtClean="0">
                <a:solidFill>
                  <a:schemeClr val="tx1"/>
                </a:solidFill>
                <a:latin typeface="+mn-lt"/>
              </a:rPr>
            </a:br>
            <a:r>
              <a:rPr lang="cs-CZ" sz="1650" i="1" dirty="0" smtClean="0">
                <a:solidFill>
                  <a:schemeClr val="tx1"/>
                </a:solidFill>
                <a:latin typeface="+mn-lt"/>
              </a:rPr>
              <a:t>nebo vycvičení vyžaduje, nebo</a:t>
            </a:r>
          </a:p>
          <a:p>
            <a:pPr>
              <a:buNone/>
            </a:pPr>
            <a:r>
              <a:rPr lang="cs-CZ" sz="1650" i="1" dirty="0" smtClean="0">
                <a:solidFill>
                  <a:schemeClr val="tx1"/>
                </a:solidFill>
                <a:latin typeface="+mn-lt"/>
              </a:rPr>
              <a:t>d) je zřejmé, že nemůže úkon nebo jiné opatření úspěšně dokončit.</a:t>
            </a:r>
            <a:endParaRPr lang="cs-CZ" sz="1650" i="1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Bezpečnostní správa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196752"/>
            <a:ext cx="8640960" cy="4929411"/>
          </a:xfrm>
        </p:spPr>
        <p:txBody>
          <a:bodyPr/>
          <a:lstStyle/>
          <a:p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 účelově vybudovaný systém orgánů </a:t>
            </a:r>
            <a:r>
              <a:rPr lang="cs-CZ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VeSpr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pověřených zajišťováním bezpečnosti a veřejného pořádku, popř. obrany státu, a jejich činnost</a:t>
            </a:r>
          </a:p>
          <a:p>
            <a:pPr>
              <a:buNone/>
            </a:pPr>
            <a:r>
              <a:rPr lang="cs-CZ" sz="2000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Bezpečnost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 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ochrana společnosti a jednotlivců před nebezpečím ohrožujícím</a:t>
            </a:r>
          </a:p>
          <a:p>
            <a:pPr lvl="1"/>
            <a:r>
              <a:rPr lang="cs-CZ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bezpečnost státu, jeho institucí, jako i nerušený výkon funkcí státu 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cs-CZ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vnitřní pořádek a bezpečnost ve státě)</a:t>
            </a:r>
          </a:p>
          <a:p>
            <a:pPr lvl="1"/>
            <a:r>
              <a:rPr lang="cs-CZ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život, zdraví, svobodu, lidskou důstojnost a čest jednotlivce</a:t>
            </a:r>
          </a:p>
          <a:p>
            <a:pPr>
              <a:buNone/>
            </a:pPr>
            <a:r>
              <a:rPr lang="cs-CZ" sz="2000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Veřejný pořádek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 ochrana 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pravidel chování lidí 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 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veřejnosti, 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jejichž 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zachování je nutnou </a:t>
            </a:r>
            <a:r>
              <a:rPr lang="cs-CZ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podm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spořádaného spol. 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soužití</a:t>
            </a:r>
          </a:p>
          <a:p>
            <a:pPr>
              <a:buNone/>
            </a:pPr>
            <a:r>
              <a:rPr lang="cs-CZ" sz="2000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Obrana státu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 </a:t>
            </a:r>
            <a: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souhrn opatření k zajištění svrchovanosti, </a:t>
            </a:r>
            <a:r>
              <a:rPr lang="cs-CZ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územní </a:t>
            </a:r>
            <a: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celistvosti, principů demokracie a právního státu, </a:t>
            </a:r>
            <a:r>
              <a:rPr lang="cs-CZ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ochrany </a:t>
            </a:r>
            <a:br>
              <a:rPr lang="cs-CZ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života </a:t>
            </a:r>
            <a: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obyvatel a jejich majetku před vnějším </a:t>
            </a:r>
            <a:r>
              <a:rPr lang="cs-CZ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napadením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b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2/2 Z o zajišťování obrany státu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endParaRPr lang="cs-CZ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Policie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4785395"/>
          </a:xfrm>
        </p:spPr>
        <p:txBody>
          <a:bodyPr/>
          <a:lstStyle/>
          <a:p>
            <a:pPr>
              <a:buNone/>
            </a:pPr>
            <a:r>
              <a:rPr lang="cs-CZ" sz="2200" b="1" dirty="0" smtClean="0">
                <a:solidFill>
                  <a:schemeClr val="tx1"/>
                </a:solidFill>
                <a:latin typeface="+mn-lt"/>
              </a:rPr>
              <a:t>Povinnosti policistů II</a:t>
            </a:r>
          </a:p>
          <a:p>
            <a:r>
              <a:rPr lang="cs-CZ" sz="2200" dirty="0" smtClean="0">
                <a:solidFill>
                  <a:schemeClr val="tx1"/>
                </a:solidFill>
                <a:latin typeface="+mn-lt"/>
              </a:rPr>
              <a:t>při provádění služebního zákroku nebo služebního úkonu</a:t>
            </a:r>
            <a:br>
              <a:rPr lang="cs-CZ" sz="2200" dirty="0" smtClean="0">
                <a:solidFill>
                  <a:schemeClr val="tx1"/>
                </a:solidFill>
                <a:latin typeface="+mn-lt"/>
              </a:rPr>
            </a:br>
            <a:r>
              <a:rPr lang="cs-CZ" sz="2200" dirty="0" smtClean="0">
                <a:solidFill>
                  <a:schemeClr val="tx1"/>
                </a:solidFill>
                <a:latin typeface="+mn-lt"/>
              </a:rPr>
              <a:t>spojeného se zásahem do práv nebo svobod je povinen poučit</a:t>
            </a:r>
            <a:br>
              <a:rPr lang="cs-CZ" sz="2200" dirty="0" smtClean="0">
                <a:solidFill>
                  <a:schemeClr val="tx1"/>
                </a:solidFill>
                <a:latin typeface="+mn-lt"/>
              </a:rPr>
            </a:br>
            <a:r>
              <a:rPr lang="cs-CZ" sz="2200" dirty="0" smtClean="0">
                <a:solidFill>
                  <a:schemeClr val="tx1"/>
                </a:solidFill>
                <a:latin typeface="+mn-lt"/>
              </a:rPr>
              <a:t>osoby a užít odpovídající výzvy (pokud to povaha a okolnosti</a:t>
            </a:r>
            <a:br>
              <a:rPr lang="cs-CZ" sz="2200" dirty="0" smtClean="0">
                <a:solidFill>
                  <a:schemeClr val="tx1"/>
                </a:solidFill>
                <a:latin typeface="+mn-lt"/>
              </a:rPr>
            </a:br>
            <a:r>
              <a:rPr lang="cs-CZ" sz="2200" dirty="0" smtClean="0">
                <a:solidFill>
                  <a:schemeClr val="tx1"/>
                </a:solidFill>
                <a:latin typeface="+mn-lt"/>
              </a:rPr>
              <a:t>umožňují)</a:t>
            </a:r>
          </a:p>
          <a:p>
            <a:r>
              <a:rPr lang="cs-CZ" sz="2200" dirty="0" smtClean="0">
                <a:solidFill>
                  <a:schemeClr val="tx1"/>
                </a:solidFill>
                <a:latin typeface="+mn-lt"/>
              </a:rPr>
              <a:t>prokázat stanoveným způsobem svou příslušnost </a:t>
            </a:r>
            <a:br>
              <a:rPr lang="cs-CZ" sz="2200" dirty="0" smtClean="0">
                <a:solidFill>
                  <a:schemeClr val="tx1"/>
                </a:solidFill>
                <a:latin typeface="+mn-lt"/>
              </a:rPr>
            </a:br>
            <a:r>
              <a:rPr lang="cs-CZ" sz="2200" dirty="0" smtClean="0">
                <a:solidFill>
                  <a:schemeClr val="tx1"/>
                </a:solidFill>
                <a:latin typeface="+mn-lt"/>
              </a:rPr>
              <a:t>ke sboru</a:t>
            </a:r>
          </a:p>
          <a:p>
            <a:r>
              <a:rPr lang="cs-CZ" sz="2200" dirty="0" smtClean="0">
                <a:solidFill>
                  <a:schemeClr val="tx1"/>
                </a:solidFill>
                <a:latin typeface="+mn-lt"/>
              </a:rPr>
              <a:t>dodržovat pravidla služební zdvořilosti</a:t>
            </a:r>
          </a:p>
          <a:p>
            <a:r>
              <a:rPr lang="cs-CZ" sz="2200" dirty="0" smtClean="0">
                <a:solidFill>
                  <a:schemeClr val="tx1"/>
                </a:solidFill>
                <a:latin typeface="+mn-lt"/>
              </a:rPr>
              <a:t>zachovávat mlčenlivost o skutečnostech, o nichž se </a:t>
            </a:r>
            <a:br>
              <a:rPr lang="cs-CZ" sz="2200" dirty="0" smtClean="0">
                <a:solidFill>
                  <a:schemeClr val="tx1"/>
                </a:solidFill>
                <a:latin typeface="+mn-lt"/>
              </a:rPr>
            </a:br>
            <a:r>
              <a:rPr lang="cs-CZ" sz="2200" dirty="0" smtClean="0">
                <a:solidFill>
                  <a:schemeClr val="tx1"/>
                </a:solidFill>
                <a:latin typeface="+mn-lt"/>
              </a:rPr>
              <a:t>dozvěděl při plnění úkolů</a:t>
            </a:r>
          </a:p>
          <a:p>
            <a:pPr lvl="1"/>
            <a:r>
              <a:rPr lang="cs-CZ" sz="1800" dirty="0" smtClean="0">
                <a:solidFill>
                  <a:schemeClr val="tx1"/>
                </a:solidFill>
                <a:latin typeface="+mn-lt"/>
              </a:rPr>
              <a:t>a to i po skončení služebního poměru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cs-CZ" dirty="0" smtClean="0"/>
              <a:t>Policie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435280" cy="492941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000" b="1" dirty="0" smtClean="0">
                <a:solidFill>
                  <a:schemeClr val="tx1"/>
                </a:solidFill>
                <a:latin typeface="+mn-lt"/>
              </a:rPr>
              <a:t>Oprávnění policistů</a:t>
            </a:r>
          </a:p>
          <a:p>
            <a:r>
              <a:rPr lang="cs-CZ" sz="2000" dirty="0" smtClean="0">
                <a:solidFill>
                  <a:schemeClr val="tx1"/>
                </a:solidFill>
                <a:latin typeface="+mn-lt"/>
              </a:rPr>
              <a:t>požadovat</a:t>
            </a:r>
          </a:p>
          <a:p>
            <a:pPr lvl="1"/>
            <a:r>
              <a:rPr lang="cs-CZ" sz="1600" dirty="0" smtClean="0">
                <a:solidFill>
                  <a:schemeClr val="tx1"/>
                </a:solidFill>
                <a:latin typeface="+mn-lt"/>
              </a:rPr>
              <a:t>vysvětlení</a:t>
            </a:r>
          </a:p>
          <a:p>
            <a:pPr lvl="1"/>
            <a:r>
              <a:rPr lang="cs-CZ" sz="1600" dirty="0" smtClean="0">
                <a:solidFill>
                  <a:schemeClr val="tx1"/>
                </a:solidFill>
                <a:latin typeface="+mn-lt"/>
              </a:rPr>
              <a:t>prokázání totožnosti </a:t>
            </a:r>
          </a:p>
          <a:p>
            <a:r>
              <a:rPr lang="cs-CZ" sz="2000" dirty="0" smtClean="0">
                <a:solidFill>
                  <a:schemeClr val="tx1"/>
                </a:solidFill>
                <a:latin typeface="+mn-lt"/>
              </a:rPr>
              <a:t>omezit možnost volného pohybu osoby</a:t>
            </a:r>
          </a:p>
          <a:p>
            <a:r>
              <a:rPr lang="cs-CZ" sz="2000" dirty="0" smtClean="0">
                <a:solidFill>
                  <a:schemeClr val="tx1"/>
                </a:solidFill>
                <a:latin typeface="+mn-lt"/>
              </a:rPr>
              <a:t>zajistit osobu, která</a:t>
            </a:r>
          </a:p>
          <a:p>
            <a:pPr marL="530225" lvl="1" indent="-177800"/>
            <a:r>
              <a:rPr lang="cs-CZ" sz="1500" dirty="0" smtClean="0">
                <a:solidFill>
                  <a:schemeClr val="tx1"/>
                </a:solidFill>
                <a:latin typeface="+mn-lt"/>
              </a:rPr>
              <a:t>ohrožuje svůj život, </a:t>
            </a:r>
            <a:r>
              <a:rPr lang="cs-CZ" sz="1500" dirty="0" err="1" smtClean="0">
                <a:solidFill>
                  <a:schemeClr val="tx1"/>
                </a:solidFill>
                <a:latin typeface="+mn-lt"/>
              </a:rPr>
              <a:t>život</a:t>
            </a:r>
            <a:r>
              <a:rPr lang="cs-CZ" sz="1500" dirty="0" smtClean="0">
                <a:solidFill>
                  <a:schemeClr val="tx1"/>
                </a:solidFill>
                <a:latin typeface="+mn-lt"/>
              </a:rPr>
              <a:t> nebo zdraví jiných osob anebo majetek,</a:t>
            </a:r>
          </a:p>
          <a:p>
            <a:pPr marL="530225" lvl="1" indent="-177800"/>
            <a:r>
              <a:rPr lang="cs-CZ" sz="1500" dirty="0" smtClean="0">
                <a:solidFill>
                  <a:schemeClr val="tx1"/>
                </a:solidFill>
                <a:latin typeface="+mn-lt"/>
              </a:rPr>
              <a:t>v budově útvaru policie úmyslně znečišťuje nebo poškozuje majetek </a:t>
            </a:r>
            <a:br>
              <a:rPr lang="cs-CZ" sz="1500" dirty="0" smtClean="0">
                <a:solidFill>
                  <a:schemeClr val="tx1"/>
                </a:solidFill>
                <a:latin typeface="+mn-lt"/>
              </a:rPr>
            </a:br>
            <a:r>
              <a:rPr lang="cs-CZ" sz="1500" dirty="0" smtClean="0">
                <a:solidFill>
                  <a:schemeClr val="tx1"/>
                </a:solidFill>
                <a:latin typeface="+mn-lt"/>
              </a:rPr>
              <a:t>anebo slovně uráží policistu nebo jinou osobu,</a:t>
            </a:r>
          </a:p>
          <a:p>
            <a:pPr marL="530225" lvl="1" indent="-177800"/>
            <a:r>
              <a:rPr lang="cs-CZ" sz="1500" dirty="0" smtClean="0">
                <a:solidFill>
                  <a:schemeClr val="tx1"/>
                </a:solidFill>
                <a:latin typeface="+mn-lt"/>
              </a:rPr>
              <a:t>má být předvedena dle zvl. předpisu, či kladla odpor / pokusila se o útěk</a:t>
            </a:r>
          </a:p>
          <a:p>
            <a:pPr marL="530225" lvl="1" indent="-177800"/>
            <a:r>
              <a:rPr lang="cs-CZ" sz="1500" dirty="0" smtClean="0">
                <a:solidFill>
                  <a:schemeClr val="tx1"/>
                </a:solidFill>
                <a:latin typeface="+mn-lt"/>
              </a:rPr>
              <a:t>utekla z „</a:t>
            </a:r>
            <a:r>
              <a:rPr lang="cs-CZ" sz="1500" dirty="0" err="1" smtClean="0">
                <a:solidFill>
                  <a:schemeClr val="tx1"/>
                </a:solidFill>
                <a:latin typeface="+mn-lt"/>
              </a:rPr>
              <a:t>detenčního</a:t>
            </a:r>
            <a:r>
              <a:rPr lang="cs-CZ" sz="1500" dirty="0" smtClean="0">
                <a:solidFill>
                  <a:schemeClr val="tx1"/>
                </a:solidFill>
                <a:latin typeface="+mn-lt"/>
              </a:rPr>
              <a:t> zařízení“</a:t>
            </a:r>
          </a:p>
          <a:p>
            <a:pPr marL="530225" lvl="1" indent="-177800"/>
            <a:r>
              <a:rPr lang="cs-CZ" sz="1500" dirty="0" smtClean="0">
                <a:solidFill>
                  <a:schemeClr val="tx1"/>
                </a:solidFill>
                <a:latin typeface="+mn-lt"/>
              </a:rPr>
              <a:t>byla přistižena při jednání, které má znaky správního deliktu, je-li </a:t>
            </a:r>
            <a:r>
              <a:rPr lang="cs-CZ" sz="1500" dirty="0" err="1" smtClean="0">
                <a:solidFill>
                  <a:schemeClr val="tx1"/>
                </a:solidFill>
                <a:latin typeface="+mn-lt"/>
              </a:rPr>
              <a:t>dův</a:t>
            </a:r>
            <a:r>
              <a:rPr lang="cs-CZ" sz="1500" dirty="0" smtClean="0">
                <a:solidFill>
                  <a:schemeClr val="tx1"/>
                </a:solidFill>
                <a:latin typeface="+mn-lt"/>
              </a:rPr>
              <a:t>. obava,</a:t>
            </a:r>
            <a:br>
              <a:rPr lang="cs-CZ" sz="1500" dirty="0" smtClean="0">
                <a:solidFill>
                  <a:schemeClr val="tx1"/>
                </a:solidFill>
                <a:latin typeface="+mn-lt"/>
              </a:rPr>
            </a:br>
            <a:r>
              <a:rPr lang="cs-CZ" sz="1500" dirty="0" smtClean="0">
                <a:solidFill>
                  <a:schemeClr val="tx1"/>
                </a:solidFill>
                <a:latin typeface="+mn-lt"/>
              </a:rPr>
              <a:t>že bude v protiprávním jednání pokračovat anebo mařit řádné objasnění věci,</a:t>
            </a:r>
          </a:p>
          <a:p>
            <a:pPr marL="530225" lvl="1" indent="-177800"/>
            <a:r>
              <a:rPr lang="cs-CZ" sz="1500" dirty="0" smtClean="0">
                <a:solidFill>
                  <a:schemeClr val="tx1"/>
                </a:solidFill>
                <a:latin typeface="+mn-lt"/>
              </a:rPr>
              <a:t>není trestně odp. a byla přistižena při jednání, které má znaky TČ, je-li důvodná </a:t>
            </a:r>
            <a:br>
              <a:rPr lang="cs-CZ" sz="1500" dirty="0" smtClean="0">
                <a:solidFill>
                  <a:schemeClr val="tx1"/>
                </a:solidFill>
                <a:latin typeface="+mn-lt"/>
              </a:rPr>
            </a:br>
            <a:r>
              <a:rPr lang="cs-CZ" sz="1500" dirty="0" smtClean="0">
                <a:solidFill>
                  <a:schemeClr val="tx1"/>
                </a:solidFill>
                <a:latin typeface="+mn-lt"/>
              </a:rPr>
              <a:t>obava, že bude v </a:t>
            </a:r>
            <a:r>
              <a:rPr lang="cs-CZ" sz="1500" dirty="0" err="1" smtClean="0">
                <a:solidFill>
                  <a:schemeClr val="tx1"/>
                </a:solidFill>
                <a:latin typeface="+mn-lt"/>
              </a:rPr>
              <a:t>protiP</a:t>
            </a:r>
            <a:r>
              <a:rPr lang="cs-CZ" sz="1500" dirty="0" smtClean="0">
                <a:solidFill>
                  <a:schemeClr val="tx1"/>
                </a:solidFill>
                <a:latin typeface="+mn-lt"/>
              </a:rPr>
              <a:t> jednání pokračovat anebo mařit řádné objasnění věci,</a:t>
            </a:r>
          </a:p>
          <a:p>
            <a:pPr marL="530225" lvl="1" indent="-177800"/>
            <a:r>
              <a:rPr lang="cs-CZ" sz="1500" dirty="0" smtClean="0">
                <a:solidFill>
                  <a:schemeClr val="tx1"/>
                </a:solidFill>
                <a:latin typeface="+mn-lt"/>
              </a:rPr>
              <a:t> je nezletilá, je-li to nezbytné pro její navrácení do „příslušné“ péče</a:t>
            </a:r>
          </a:p>
          <a:p>
            <a:pPr marL="530225" lvl="1" indent="-177800"/>
            <a:r>
              <a:rPr lang="cs-CZ" sz="1500" dirty="0" smtClean="0">
                <a:solidFill>
                  <a:schemeClr val="tx1"/>
                </a:solidFill>
                <a:latin typeface="+mn-lt"/>
              </a:rPr>
              <a:t> byla dopadena na základě pronásledování příslušníkem </a:t>
            </a:r>
            <a:r>
              <a:rPr lang="cs-CZ" sz="1500" dirty="0" err="1" smtClean="0">
                <a:solidFill>
                  <a:schemeClr val="tx1"/>
                </a:solidFill>
                <a:latin typeface="+mn-lt"/>
              </a:rPr>
              <a:t>zahr</a:t>
            </a:r>
            <a:r>
              <a:rPr lang="cs-CZ" sz="1500" dirty="0" smtClean="0">
                <a:solidFill>
                  <a:schemeClr val="tx1"/>
                </a:solidFill>
                <a:latin typeface="+mn-lt"/>
              </a:rPr>
              <a:t>. </a:t>
            </a:r>
            <a:r>
              <a:rPr lang="cs-CZ" sz="1500" dirty="0" err="1" smtClean="0">
                <a:solidFill>
                  <a:schemeClr val="tx1"/>
                </a:solidFill>
                <a:latin typeface="+mn-lt"/>
              </a:rPr>
              <a:t>bezp</a:t>
            </a:r>
            <a:r>
              <a:rPr lang="cs-CZ" sz="1500" dirty="0" smtClean="0">
                <a:solidFill>
                  <a:schemeClr val="tx1"/>
                </a:solidFill>
                <a:latin typeface="+mn-lt"/>
              </a:rPr>
              <a:t>. sboru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cs-CZ" dirty="0" smtClean="0"/>
              <a:t>Policie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435280" cy="492941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000" b="1" dirty="0" smtClean="0">
                <a:solidFill>
                  <a:schemeClr val="tx1"/>
                </a:solidFill>
                <a:latin typeface="+mn-lt"/>
              </a:rPr>
              <a:t>Oprávnění policistů II</a:t>
            </a:r>
          </a:p>
          <a:p>
            <a:r>
              <a:rPr lang="cs-CZ" sz="2000" dirty="0" smtClean="0">
                <a:solidFill>
                  <a:schemeClr val="tx1"/>
                </a:solidFill>
                <a:latin typeface="+mn-lt"/>
              </a:rPr>
              <a:t>přesvědčit se, zda předvedená či zajištěná osoba nemá zbraň, popř. ji odebrat</a:t>
            </a:r>
          </a:p>
          <a:p>
            <a:r>
              <a:rPr lang="cs-CZ" sz="2000" dirty="0" smtClean="0">
                <a:solidFill>
                  <a:schemeClr val="tx1"/>
                </a:solidFill>
                <a:latin typeface="+mn-lt"/>
              </a:rPr>
              <a:t>odebrat osobě zbraň na místě veřejně přístupném, hrozí-li její užití k násilí či pohrůžce (po předchozí marné výzvě)</a:t>
            </a:r>
          </a:p>
          <a:p>
            <a:r>
              <a:rPr lang="cs-CZ" sz="2000" dirty="0" smtClean="0">
                <a:solidFill>
                  <a:schemeClr val="tx1"/>
                </a:solidFill>
                <a:latin typeface="+mn-lt"/>
              </a:rPr>
              <a:t>ve stanovených případech provést</a:t>
            </a:r>
          </a:p>
          <a:p>
            <a:pPr lvl="1"/>
            <a:r>
              <a:rPr lang="cs-CZ" sz="1600" dirty="0" smtClean="0">
                <a:solidFill>
                  <a:schemeClr val="tx1"/>
                </a:solidFill>
                <a:latin typeface="+mn-lt"/>
              </a:rPr>
              <a:t>osobní prohlídku</a:t>
            </a:r>
          </a:p>
          <a:p>
            <a:pPr lvl="1"/>
            <a:r>
              <a:rPr lang="cs-CZ" sz="1600" dirty="0" smtClean="0">
                <a:solidFill>
                  <a:schemeClr val="tx1"/>
                </a:solidFill>
                <a:latin typeface="+mn-lt"/>
              </a:rPr>
              <a:t>prohlídku objektů, zavazadel, dopravních </a:t>
            </a:r>
            <a:r>
              <a:rPr lang="cs-CZ" sz="1600" dirty="0" err="1" smtClean="0">
                <a:solidFill>
                  <a:schemeClr val="tx1"/>
                </a:solidFill>
                <a:latin typeface="+mn-lt"/>
              </a:rPr>
              <a:t>prosředků</a:t>
            </a:r>
            <a:endParaRPr lang="cs-CZ" sz="1600" dirty="0" smtClean="0">
              <a:solidFill>
                <a:schemeClr val="tx1"/>
              </a:solidFill>
              <a:latin typeface="+mn-lt"/>
            </a:endParaRPr>
          </a:p>
          <a:p>
            <a:r>
              <a:rPr lang="cs-CZ" sz="2000" dirty="0" smtClean="0">
                <a:solidFill>
                  <a:schemeClr val="tx1"/>
                </a:solidFill>
                <a:latin typeface="+mn-lt"/>
              </a:rPr>
              <a:t>za stanovených podmínek otevřít byt a jiné uzavřené prostory,</a:t>
            </a:r>
            <a:br>
              <a:rPr lang="cs-CZ" sz="2000" dirty="0" smtClean="0">
                <a:solidFill>
                  <a:schemeClr val="tx1"/>
                </a:solidFill>
                <a:latin typeface="+mn-lt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vstoupit do nich a provést potřebné služební zákroky, úkony</a:t>
            </a:r>
            <a:br>
              <a:rPr lang="cs-CZ" sz="2000" dirty="0" smtClean="0">
                <a:solidFill>
                  <a:schemeClr val="tx1"/>
                </a:solidFill>
                <a:latin typeface="+mn-lt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nebo jiná opatření k odvrácení hrozícího nebezpečí</a:t>
            </a:r>
          </a:p>
          <a:p>
            <a:r>
              <a:rPr lang="cs-CZ" sz="2000" dirty="0" smtClean="0">
                <a:solidFill>
                  <a:schemeClr val="tx1"/>
                </a:solidFill>
                <a:latin typeface="+mn-lt"/>
              </a:rPr>
              <a:t>ke vstupu do živnostenských provozoven, vč. prostor, u </a:t>
            </a:r>
            <a:r>
              <a:rPr lang="cs-CZ" sz="2000" dirty="0" err="1" smtClean="0">
                <a:solidFill>
                  <a:schemeClr val="tx1"/>
                </a:solidFill>
                <a:latin typeface="+mn-lt"/>
              </a:rPr>
              <a:t>kt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. </a:t>
            </a:r>
            <a:br>
              <a:rPr lang="cs-CZ" sz="2000" dirty="0" smtClean="0">
                <a:solidFill>
                  <a:schemeClr val="tx1"/>
                </a:solidFill>
                <a:latin typeface="+mn-lt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lze mít důvodně za to, že se v nich zdržují fyzické osoby, </a:t>
            </a:r>
            <a:br>
              <a:rPr lang="cs-CZ" sz="2000" dirty="0" smtClean="0">
                <a:solidFill>
                  <a:schemeClr val="tx1"/>
                </a:solidFill>
                <a:latin typeface="+mn-lt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a to i po skončení prodejní nebo provozní doby</a:t>
            </a:r>
          </a:p>
          <a:p>
            <a:pPr lvl="1"/>
            <a:r>
              <a:rPr lang="cs-CZ" sz="1600" dirty="0" smtClean="0">
                <a:solidFill>
                  <a:schemeClr val="tx1"/>
                </a:solidFill>
                <a:latin typeface="+mn-lt"/>
              </a:rPr>
              <a:t>vs. vstup do obydlí, jiného prostoru nebo na pozemek?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cs-CZ" dirty="0" smtClean="0"/>
              <a:t>Policie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435280" cy="4929411"/>
          </a:xfrm>
        </p:spPr>
        <p:txBody>
          <a:bodyPr/>
          <a:lstStyle/>
          <a:p>
            <a:pPr>
              <a:buNone/>
            </a:pPr>
            <a:r>
              <a:rPr lang="cs-CZ" sz="2000" b="1" dirty="0" smtClean="0">
                <a:solidFill>
                  <a:schemeClr val="tx1"/>
                </a:solidFill>
                <a:latin typeface="+mn-lt"/>
              </a:rPr>
              <a:t>Oprávnění policistů III</a:t>
            </a:r>
          </a:p>
          <a:p>
            <a:r>
              <a:rPr lang="cs-CZ" sz="2000" dirty="0" smtClean="0">
                <a:solidFill>
                  <a:schemeClr val="tx1"/>
                </a:solidFill>
                <a:latin typeface="+mn-lt"/>
              </a:rPr>
              <a:t>zakázat vstup na určená místa</a:t>
            </a:r>
          </a:p>
          <a:p>
            <a:r>
              <a:rPr lang="cs-CZ" sz="2000" dirty="0" smtClean="0">
                <a:solidFill>
                  <a:schemeClr val="tx1"/>
                </a:solidFill>
                <a:latin typeface="+mn-lt"/>
              </a:rPr>
              <a:t>specifická oprávnění související se zajišťováním</a:t>
            </a:r>
          </a:p>
          <a:p>
            <a:pPr lvl="1"/>
            <a:r>
              <a:rPr lang="cs-CZ" sz="1600" dirty="0" smtClean="0">
                <a:solidFill>
                  <a:schemeClr val="tx1"/>
                </a:solidFill>
                <a:latin typeface="+mn-lt"/>
              </a:rPr>
              <a:t>ochrany státních hranic</a:t>
            </a:r>
          </a:p>
          <a:p>
            <a:pPr lvl="1"/>
            <a:r>
              <a:rPr lang="cs-CZ" sz="1600" dirty="0" smtClean="0">
                <a:solidFill>
                  <a:schemeClr val="tx1"/>
                </a:solidFill>
                <a:latin typeface="+mn-lt"/>
              </a:rPr>
              <a:t>bezpečnostní železniční dopravy</a:t>
            </a:r>
          </a:p>
          <a:p>
            <a:pPr lvl="1"/>
            <a:r>
              <a:rPr lang="cs-CZ" sz="1600" dirty="0" smtClean="0">
                <a:solidFill>
                  <a:schemeClr val="tx1"/>
                </a:solidFill>
                <a:latin typeface="+mn-lt"/>
              </a:rPr>
              <a:t>dohledu nad bezpečností a plynulostí silničního provozu a při jeho řízení</a:t>
            </a:r>
          </a:p>
          <a:p>
            <a:r>
              <a:rPr lang="cs-CZ" sz="2000" dirty="0" smtClean="0">
                <a:solidFill>
                  <a:schemeClr val="tx1"/>
                </a:solidFill>
                <a:latin typeface="+mn-lt"/>
              </a:rPr>
              <a:t>za zákonných podmínek rozhodnout o vykázání ze </a:t>
            </a:r>
            <a:br>
              <a:rPr lang="cs-CZ" sz="2000" dirty="0" smtClean="0">
                <a:solidFill>
                  <a:schemeClr val="tx1"/>
                </a:solidFill>
                <a:latin typeface="+mn-lt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společného obydlí a zakázání vstupu či návratu</a:t>
            </a:r>
          </a:p>
          <a:p>
            <a:r>
              <a:rPr lang="cs-CZ" sz="2000" dirty="0" smtClean="0">
                <a:solidFill>
                  <a:schemeClr val="tx1"/>
                </a:solidFill>
                <a:latin typeface="+mn-lt"/>
              </a:rPr>
              <a:t>úkony související s řízením o přestupcích (§ 58 - § 59 </a:t>
            </a:r>
            <a:r>
              <a:rPr lang="cs-CZ" sz="2000" dirty="0" err="1" smtClean="0">
                <a:solidFill>
                  <a:schemeClr val="tx1"/>
                </a:solidFill>
                <a:latin typeface="+mn-lt"/>
              </a:rPr>
              <a:t>PřestZ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)</a:t>
            </a:r>
          </a:p>
          <a:p>
            <a:r>
              <a:rPr lang="cs-CZ" sz="2000" dirty="0" smtClean="0">
                <a:solidFill>
                  <a:schemeClr val="tx1"/>
                </a:solidFill>
                <a:latin typeface="+mn-lt"/>
              </a:rPr>
              <a:t>k použití speciálních prostředků (dle P úpravy)</a:t>
            </a:r>
          </a:p>
          <a:p>
            <a:pPr lvl="1"/>
            <a:r>
              <a:rPr lang="cs-CZ" sz="1600" dirty="0" smtClean="0">
                <a:solidFill>
                  <a:schemeClr val="tx1"/>
                </a:solidFill>
                <a:latin typeface="+mn-lt"/>
              </a:rPr>
              <a:t>tzv. podpůrných </a:t>
            </a:r>
            <a:r>
              <a:rPr lang="cs-CZ" sz="1600" dirty="0" err="1" smtClean="0">
                <a:solidFill>
                  <a:schemeClr val="tx1"/>
                </a:solidFill>
                <a:latin typeface="+mn-lt"/>
              </a:rPr>
              <a:t>operativě</a:t>
            </a:r>
            <a:r>
              <a:rPr lang="cs-CZ" sz="1600" dirty="0" smtClean="0">
                <a:solidFill>
                  <a:schemeClr val="tx1"/>
                </a:solidFill>
                <a:latin typeface="+mn-lt"/>
              </a:rPr>
              <a:t> pátracích prostředků</a:t>
            </a:r>
          </a:p>
          <a:p>
            <a:pPr lvl="1"/>
            <a:r>
              <a:rPr lang="cs-CZ" sz="1600" dirty="0" smtClean="0">
                <a:solidFill>
                  <a:schemeClr val="tx1"/>
                </a:solidFill>
                <a:latin typeface="+mn-lt"/>
              </a:rPr>
              <a:t>donucovacích prostředků a zbraní</a:t>
            </a:r>
          </a:p>
          <a:p>
            <a:pPr lvl="1"/>
            <a:r>
              <a:rPr lang="cs-CZ" sz="1600" dirty="0" smtClean="0">
                <a:solidFill>
                  <a:schemeClr val="tx1"/>
                </a:solidFill>
                <a:latin typeface="+mn-lt"/>
              </a:rPr>
              <a:t>výbušných prostředků a výbušnin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Policie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>
              <a:buNone/>
            </a:pPr>
            <a:r>
              <a:rPr lang="cs-CZ" sz="1600" b="1" dirty="0" smtClean="0">
                <a:solidFill>
                  <a:schemeClr val="tx1"/>
                </a:solidFill>
                <a:latin typeface="+mn-lt"/>
              </a:rPr>
              <a:t>Donucovací prostředky</a:t>
            </a:r>
          </a:p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+mn-lt"/>
              </a:rPr>
              <a:t>a) hmaty, chvaty, údery a kopy,</a:t>
            </a:r>
          </a:p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+mn-lt"/>
              </a:rPr>
              <a:t>b) slzotvorný, elektrický nebo jiný obdobně dočasně zneschopňující prostředek,</a:t>
            </a:r>
          </a:p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+mn-lt"/>
              </a:rPr>
              <a:t>c) obušek a jiný úderný prostředek,</a:t>
            </a:r>
          </a:p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+mn-lt"/>
              </a:rPr>
              <a:t>d) vrhací prostředek mající povahu střelné zbraně podle jiného P předpisu s dočasně zneschopňujícími účinky,</a:t>
            </a:r>
          </a:p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+mn-lt"/>
              </a:rPr>
              <a:t>e) vrhací prostředek, který nemá povahu zbraně podle § 56 odst. 5,</a:t>
            </a:r>
          </a:p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+mn-lt"/>
              </a:rPr>
              <a:t>f) zastavovací pás, zahrazení cesty vozidlem a jiný prostředek k násilnému </a:t>
            </a:r>
            <a:br>
              <a:rPr lang="cs-CZ" sz="1600" dirty="0" smtClean="0">
                <a:solidFill>
                  <a:schemeClr val="tx1"/>
                </a:solidFill>
                <a:latin typeface="+mn-lt"/>
              </a:rPr>
            </a:br>
            <a:r>
              <a:rPr lang="cs-CZ" sz="1600" dirty="0" smtClean="0">
                <a:solidFill>
                  <a:schemeClr val="tx1"/>
                </a:solidFill>
                <a:latin typeface="+mn-lt"/>
              </a:rPr>
              <a:t>zastavení vozidla nebo zabránění odjezdu vozidla,</a:t>
            </a:r>
          </a:p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+mn-lt"/>
              </a:rPr>
              <a:t>g) vytlačování vozidlem,</a:t>
            </a:r>
          </a:p>
          <a:p>
            <a:pPr marL="0" indent="0">
              <a:buNone/>
            </a:pPr>
            <a:r>
              <a:rPr lang="cs-CZ" sz="16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cs-CZ" sz="1600" dirty="0" smtClean="0">
                <a:solidFill>
                  <a:schemeClr val="tx1"/>
                </a:solidFill>
                <a:latin typeface="+mn-lt"/>
              </a:rPr>
            </a:br>
            <a:r>
              <a:rPr lang="cs-CZ" sz="16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cs-CZ" sz="1600" dirty="0" smtClean="0">
                <a:solidFill>
                  <a:schemeClr val="tx1"/>
                </a:solidFill>
                <a:latin typeface="+mn-lt"/>
              </a:rPr>
            </a:br>
            <a:r>
              <a:rPr lang="cs-CZ" sz="1600" dirty="0" smtClean="0">
                <a:solidFill>
                  <a:schemeClr val="tx1"/>
                </a:solidFill>
                <a:latin typeface="+mn-lt"/>
              </a:rPr>
              <a:t>h) vytlačování štítem,</a:t>
            </a:r>
          </a:p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+mn-lt"/>
              </a:rPr>
              <a:t>i) vytlačování koněm,</a:t>
            </a:r>
          </a:p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+mn-lt"/>
              </a:rPr>
              <a:t>j) služební pes,</a:t>
            </a:r>
          </a:p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+mn-lt"/>
              </a:rPr>
              <a:t>k) vodní stříkač,</a:t>
            </a:r>
          </a:p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+mn-lt"/>
              </a:rPr>
              <a:t>l) zásahová výbuška,</a:t>
            </a:r>
          </a:p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+mn-lt"/>
              </a:rPr>
              <a:t>m) úder střelnou zbraní,</a:t>
            </a:r>
          </a:p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+mn-lt"/>
              </a:rPr>
              <a:t>n) hrozba namířenou střelnou </a:t>
            </a:r>
            <a:br>
              <a:rPr lang="cs-CZ" sz="1600" dirty="0" smtClean="0">
                <a:solidFill>
                  <a:schemeClr val="tx1"/>
                </a:solidFill>
                <a:latin typeface="+mn-lt"/>
              </a:rPr>
            </a:br>
            <a:r>
              <a:rPr lang="cs-CZ" sz="1600" dirty="0" smtClean="0">
                <a:solidFill>
                  <a:schemeClr val="tx1"/>
                </a:solidFill>
                <a:latin typeface="+mn-lt"/>
              </a:rPr>
              <a:t>zbraní,</a:t>
            </a:r>
          </a:p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+mn-lt"/>
              </a:rPr>
              <a:t>o) varovný výstřel,</a:t>
            </a:r>
          </a:p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+mn-lt"/>
              </a:rPr>
              <a:t>p) pouta,</a:t>
            </a:r>
          </a:p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+mn-lt"/>
              </a:rPr>
              <a:t>q) prostředek k zamezení </a:t>
            </a:r>
            <a:br>
              <a:rPr lang="cs-CZ" sz="1600" dirty="0" smtClean="0">
                <a:solidFill>
                  <a:schemeClr val="tx1"/>
                </a:solidFill>
                <a:latin typeface="+mn-lt"/>
              </a:rPr>
            </a:br>
            <a:r>
              <a:rPr lang="cs-CZ" sz="1600" dirty="0" smtClean="0">
                <a:solidFill>
                  <a:schemeClr val="tx1"/>
                </a:solidFill>
                <a:latin typeface="+mn-lt"/>
              </a:rPr>
              <a:t>prostorové orientace.</a:t>
            </a:r>
            <a:endParaRPr lang="cs-CZ" sz="160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Policie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dirty="0" smtClean="0">
                <a:solidFill>
                  <a:schemeClr val="tx1"/>
                </a:solidFill>
                <a:latin typeface="+mn-lt"/>
              </a:rPr>
              <a:t>Orgány</a:t>
            </a:r>
          </a:p>
          <a:p>
            <a:r>
              <a:rPr lang="cs-CZ" sz="2400" dirty="0" smtClean="0">
                <a:solidFill>
                  <a:schemeClr val="tx1"/>
                </a:solidFill>
                <a:latin typeface="+mn-lt"/>
              </a:rPr>
              <a:t>MV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  <a:latin typeface="+mn-lt"/>
              </a:rPr>
              <a:t>vytváří podmínky pro plnění úkolů policie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  <a:latin typeface="+mn-lt"/>
              </a:rPr>
              <a:t>je nadřízeno Policii ČR</a:t>
            </a:r>
          </a:p>
          <a:p>
            <a:r>
              <a:rPr lang="cs-CZ" sz="2400" dirty="0" smtClean="0">
                <a:solidFill>
                  <a:schemeClr val="tx1"/>
                </a:solidFill>
                <a:latin typeface="+mn-lt"/>
              </a:rPr>
              <a:t>Policejní prezidium ČR 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  <a:latin typeface="+mn-lt"/>
              </a:rPr>
              <a:t>v jeho čele s policejní prezidentem, který odpovídá za</a:t>
            </a:r>
            <a:br>
              <a:rPr lang="cs-CZ" sz="2000" dirty="0" smtClean="0">
                <a:solidFill>
                  <a:schemeClr val="tx1"/>
                </a:solidFill>
                <a:latin typeface="+mn-lt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činnost policie ministrovi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  <a:latin typeface="+mn-lt"/>
              </a:rPr>
              <a:t>řídí činnost policie</a:t>
            </a:r>
          </a:p>
          <a:p>
            <a:r>
              <a:rPr lang="cs-CZ" sz="2400" dirty="0" smtClean="0">
                <a:solidFill>
                  <a:schemeClr val="tx1"/>
                </a:solidFill>
                <a:latin typeface="+mn-lt"/>
              </a:rPr>
              <a:t>útvary policie s celostátní působností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  <a:latin typeface="+mn-lt"/>
              </a:rPr>
              <a:t>zřizuje ministr</a:t>
            </a:r>
          </a:p>
          <a:p>
            <a:r>
              <a:rPr lang="cs-CZ" sz="2400" dirty="0" smtClean="0">
                <a:solidFill>
                  <a:schemeClr val="tx1"/>
                </a:solidFill>
                <a:latin typeface="+mn-lt"/>
              </a:rPr>
              <a:t>krajská ředitelství policie</a:t>
            </a:r>
          </a:p>
          <a:p>
            <a:r>
              <a:rPr lang="cs-CZ" sz="2400" dirty="0" smtClean="0">
                <a:solidFill>
                  <a:schemeClr val="tx1"/>
                </a:solidFill>
                <a:latin typeface="+mn-lt"/>
              </a:rPr>
              <a:t>útvary zřízené v rámci krajského ředitelství 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  <a:latin typeface="+mn-lt"/>
              </a:rPr>
              <a:t>zřizuje policejní prezident</a:t>
            </a:r>
            <a:endParaRPr lang="cs-CZ" sz="240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Policie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solidFill>
                  <a:schemeClr val="tx1"/>
                </a:solidFill>
                <a:latin typeface="+mn-lt"/>
              </a:rPr>
              <a:t>Povinnosti policistů</a:t>
            </a:r>
          </a:p>
          <a:p>
            <a:r>
              <a:rPr lang="cs-CZ" dirty="0" smtClean="0">
                <a:solidFill>
                  <a:schemeClr val="tx1"/>
                </a:solidFill>
                <a:latin typeface="+mn-lt"/>
              </a:rPr>
              <a:t>Zdvořilost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latin typeface="+mn-lt"/>
              </a:rPr>
              <a:t>Policista a zaměstnanec policie jsou při plnění úkolů policie povinni dodržovat pravidla zdvořilosti a dbát cti, vážnosti a důstojnosti osob i své vlastní</a:t>
            </a:r>
          </a:p>
          <a:p>
            <a:endParaRPr lang="cs-CZ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cs-CZ" dirty="0" smtClean="0"/>
              <a:t>Obecní policie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47853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= </a:t>
            </a:r>
            <a:r>
              <a:rPr lang="cs-CZ" sz="2000" b="1" dirty="0" smtClean="0">
                <a:solidFill>
                  <a:schemeClr val="tx1"/>
                </a:solidFill>
                <a:latin typeface="+mn-lt"/>
              </a:rPr>
              <a:t>orgán obce 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sloužící k zabezpečování místních záležitostí veřejného pořádku v rámci působnosti obce a plnění dalších úkoly, pokud jí je svěří zákon o obecní policii nebo zvláštní zákon</a:t>
            </a:r>
          </a:p>
          <a:p>
            <a:r>
              <a:rPr lang="cs-CZ" sz="1800" dirty="0" smtClean="0">
                <a:solidFill>
                  <a:schemeClr val="tx1"/>
                </a:solidFill>
                <a:latin typeface="+mn-lt"/>
              </a:rPr>
              <a:t>přispívá k </a:t>
            </a:r>
            <a:r>
              <a:rPr lang="cs-CZ" sz="1800" dirty="0" err="1" smtClean="0">
                <a:solidFill>
                  <a:schemeClr val="tx1"/>
                </a:solidFill>
                <a:latin typeface="+mn-lt"/>
              </a:rPr>
              <a:t>ochr</a:t>
            </a:r>
            <a:r>
              <a:rPr lang="cs-CZ" sz="1800" dirty="0" smtClean="0">
                <a:solidFill>
                  <a:schemeClr val="tx1"/>
                </a:solidFill>
                <a:latin typeface="+mn-lt"/>
              </a:rPr>
              <a:t>. a </a:t>
            </a:r>
            <a:r>
              <a:rPr lang="cs-CZ" sz="1800" dirty="0" err="1" smtClean="0">
                <a:solidFill>
                  <a:schemeClr val="tx1"/>
                </a:solidFill>
                <a:latin typeface="+mn-lt"/>
              </a:rPr>
              <a:t>bezp</a:t>
            </a:r>
            <a:r>
              <a:rPr lang="cs-CZ" sz="1800" dirty="0" smtClean="0">
                <a:solidFill>
                  <a:schemeClr val="tx1"/>
                </a:solidFill>
                <a:latin typeface="+mn-lt"/>
              </a:rPr>
              <a:t>. osob a majetku, podílí se na prevenci kriminality v obci,</a:t>
            </a:r>
          </a:p>
          <a:p>
            <a:r>
              <a:rPr lang="cs-CZ" sz="1800" dirty="0" smtClean="0">
                <a:solidFill>
                  <a:schemeClr val="tx1"/>
                </a:solidFill>
                <a:latin typeface="+mn-lt"/>
              </a:rPr>
              <a:t>dohlíží na dodržování pravidel </a:t>
            </a:r>
            <a:r>
              <a:rPr lang="cs-CZ" sz="1800" dirty="0" err="1" smtClean="0">
                <a:solidFill>
                  <a:schemeClr val="tx1"/>
                </a:solidFill>
                <a:latin typeface="+mn-lt"/>
              </a:rPr>
              <a:t>obč</a:t>
            </a:r>
            <a:r>
              <a:rPr lang="cs-CZ" sz="1800" dirty="0" smtClean="0">
                <a:solidFill>
                  <a:schemeClr val="tx1"/>
                </a:solidFill>
                <a:latin typeface="+mn-lt"/>
              </a:rPr>
              <a:t>. soužití, dodržování OZV a N obce </a:t>
            </a:r>
          </a:p>
          <a:p>
            <a:r>
              <a:rPr lang="cs-CZ" sz="1800" dirty="0" smtClean="0">
                <a:solidFill>
                  <a:schemeClr val="tx1"/>
                </a:solidFill>
                <a:latin typeface="+mn-lt"/>
              </a:rPr>
              <a:t>podílí ve stanoveném rozsahu na dohledu na bezpečnost a plynulost </a:t>
            </a:r>
            <a:br>
              <a:rPr lang="cs-CZ" sz="1800" dirty="0" smtClean="0">
                <a:solidFill>
                  <a:schemeClr val="tx1"/>
                </a:solidFill>
                <a:latin typeface="+mn-lt"/>
              </a:rPr>
            </a:br>
            <a:r>
              <a:rPr lang="cs-CZ" sz="1800" dirty="0" smtClean="0">
                <a:solidFill>
                  <a:schemeClr val="tx1"/>
                </a:solidFill>
                <a:latin typeface="+mn-lt"/>
              </a:rPr>
              <a:t>provozu na pozemních komunikacích</a:t>
            </a:r>
          </a:p>
          <a:p>
            <a:r>
              <a:rPr lang="cs-CZ" sz="1800" dirty="0" smtClean="0">
                <a:solidFill>
                  <a:schemeClr val="tx1"/>
                </a:solidFill>
                <a:latin typeface="+mn-lt"/>
              </a:rPr>
              <a:t>podílí se na dodržování právních předpisů o ochraně veřejného </a:t>
            </a:r>
            <a:br>
              <a:rPr lang="cs-CZ" sz="1800" dirty="0" smtClean="0">
                <a:solidFill>
                  <a:schemeClr val="tx1"/>
                </a:solidFill>
                <a:latin typeface="+mn-lt"/>
              </a:rPr>
            </a:br>
            <a:r>
              <a:rPr lang="cs-CZ" sz="1800" dirty="0" smtClean="0">
                <a:solidFill>
                  <a:schemeClr val="tx1"/>
                </a:solidFill>
                <a:latin typeface="+mn-lt"/>
              </a:rPr>
              <a:t>pořádku a v rozsahu svých povinností a oprávnění stanovených </a:t>
            </a:r>
            <a:br>
              <a:rPr lang="cs-CZ" sz="1800" dirty="0" smtClean="0">
                <a:solidFill>
                  <a:schemeClr val="tx1"/>
                </a:solidFill>
                <a:latin typeface="+mn-lt"/>
              </a:rPr>
            </a:br>
            <a:r>
              <a:rPr lang="cs-CZ" sz="1800" dirty="0" smtClean="0">
                <a:solidFill>
                  <a:schemeClr val="tx1"/>
                </a:solidFill>
                <a:latin typeface="+mn-lt"/>
              </a:rPr>
              <a:t>Z o obcích či zvl. zákonem činí opatření k jeho obnovení</a:t>
            </a:r>
          </a:p>
          <a:p>
            <a:r>
              <a:rPr lang="cs-CZ" sz="1800" dirty="0" smtClean="0">
                <a:solidFill>
                  <a:schemeClr val="tx1"/>
                </a:solidFill>
                <a:latin typeface="+mn-lt"/>
              </a:rPr>
              <a:t>provádí dohled nad dodržováním čistoty na veř. prostranstvích v obci</a:t>
            </a:r>
          </a:p>
          <a:p>
            <a:r>
              <a:rPr lang="cs-CZ" sz="1800" dirty="0" smtClean="0">
                <a:solidFill>
                  <a:schemeClr val="tx1"/>
                </a:solidFill>
                <a:latin typeface="+mn-lt"/>
              </a:rPr>
              <a:t>odhaluje přestupky a jiné správní delikty, jejichž projednávání </a:t>
            </a:r>
            <a:br>
              <a:rPr lang="cs-CZ" sz="1800" dirty="0" smtClean="0">
                <a:solidFill>
                  <a:schemeClr val="tx1"/>
                </a:solidFill>
                <a:latin typeface="+mn-lt"/>
              </a:rPr>
            </a:br>
            <a:r>
              <a:rPr lang="cs-CZ" sz="1800" dirty="0" smtClean="0">
                <a:solidFill>
                  <a:schemeClr val="tx1"/>
                </a:solidFill>
                <a:latin typeface="+mn-lt"/>
              </a:rPr>
              <a:t>je v působnosti obce,</a:t>
            </a:r>
          </a:p>
          <a:p>
            <a:r>
              <a:rPr lang="cs-CZ" sz="1800" dirty="0" smtClean="0">
                <a:solidFill>
                  <a:schemeClr val="tx1"/>
                </a:solidFill>
                <a:latin typeface="+mn-lt"/>
              </a:rPr>
              <a:t>poskytuje za účelem zpracování statistických údajů MV na požádání</a:t>
            </a:r>
            <a:br>
              <a:rPr lang="cs-CZ" sz="1800" dirty="0" smtClean="0">
                <a:solidFill>
                  <a:schemeClr val="tx1"/>
                </a:solidFill>
                <a:latin typeface="+mn-lt"/>
              </a:rPr>
            </a:br>
            <a:r>
              <a:rPr lang="cs-CZ" sz="1800" dirty="0" smtClean="0">
                <a:solidFill>
                  <a:schemeClr val="tx1"/>
                </a:solidFill>
                <a:latin typeface="+mn-lt"/>
              </a:rPr>
              <a:t>údaje o obecní policii</a:t>
            </a:r>
            <a:endParaRPr lang="cs-CZ" sz="180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/>
          <a:lstStyle/>
          <a:p>
            <a:r>
              <a:rPr lang="cs-CZ" dirty="0" smtClean="0"/>
              <a:t>Obecní policie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24744"/>
            <a:ext cx="8712968" cy="5001419"/>
          </a:xfrm>
        </p:spPr>
        <p:txBody>
          <a:bodyPr/>
          <a:lstStyle/>
          <a:p>
            <a:pPr>
              <a:buNone/>
            </a:pPr>
            <a:r>
              <a:rPr lang="cs-CZ" sz="2400" b="1" dirty="0" smtClean="0">
                <a:solidFill>
                  <a:schemeClr val="tx1"/>
                </a:solidFill>
                <a:latin typeface="+mn-lt"/>
              </a:rPr>
              <a:t>strážník policie</a:t>
            </a:r>
          </a:p>
          <a:p>
            <a:r>
              <a:rPr lang="cs-CZ" sz="2400" dirty="0" smtClean="0">
                <a:solidFill>
                  <a:schemeClr val="tx1"/>
                </a:solidFill>
                <a:latin typeface="+mn-lt"/>
              </a:rPr>
              <a:t>zaměstnanec obce, který musí být</a:t>
            </a:r>
          </a:p>
          <a:p>
            <a:pPr lvl="1"/>
            <a:r>
              <a:rPr lang="cs-CZ" sz="1800" dirty="0" smtClean="0">
                <a:solidFill>
                  <a:schemeClr val="tx1"/>
                </a:solidFill>
                <a:latin typeface="+mn-lt"/>
              </a:rPr>
              <a:t>bezúhonný,</a:t>
            </a:r>
          </a:p>
          <a:p>
            <a:pPr lvl="1"/>
            <a:r>
              <a:rPr lang="cs-CZ" sz="1800" dirty="0" smtClean="0">
                <a:solidFill>
                  <a:schemeClr val="tx1"/>
                </a:solidFill>
                <a:latin typeface="+mn-lt"/>
              </a:rPr>
              <a:t>spolehlivý,</a:t>
            </a:r>
          </a:p>
          <a:p>
            <a:pPr lvl="1"/>
            <a:r>
              <a:rPr lang="cs-CZ" sz="1800" dirty="0" smtClean="0">
                <a:solidFill>
                  <a:schemeClr val="tx1"/>
                </a:solidFill>
                <a:latin typeface="+mn-lt"/>
              </a:rPr>
              <a:t>starší 21 let,</a:t>
            </a:r>
          </a:p>
          <a:p>
            <a:pPr lvl="1"/>
            <a:r>
              <a:rPr lang="cs-CZ" sz="1800" dirty="0" smtClean="0">
                <a:solidFill>
                  <a:schemeClr val="tx1"/>
                </a:solidFill>
                <a:latin typeface="+mn-lt"/>
              </a:rPr>
              <a:t>zdravotně způsobilý,</a:t>
            </a:r>
          </a:p>
          <a:p>
            <a:pPr lvl="1"/>
            <a:r>
              <a:rPr lang="cs-CZ" sz="1800" dirty="0" smtClean="0">
                <a:solidFill>
                  <a:schemeClr val="tx1"/>
                </a:solidFill>
                <a:latin typeface="+mn-lt"/>
              </a:rPr>
              <a:t>dosáhl středního vzdělání s maturitní zkouškou a</a:t>
            </a:r>
          </a:p>
          <a:p>
            <a:pPr lvl="1"/>
            <a:r>
              <a:rPr lang="cs-CZ" sz="1800" dirty="0" smtClean="0">
                <a:solidFill>
                  <a:schemeClr val="tx1"/>
                </a:solidFill>
                <a:latin typeface="+mn-lt"/>
              </a:rPr>
              <a:t>má osvědčení o splnění stanovených odborných předpokladů </a:t>
            </a:r>
            <a:r>
              <a:rPr lang="cs-CZ" sz="1800" dirty="0">
                <a:solidFill>
                  <a:schemeClr val="tx1"/>
                </a:solidFill>
                <a:latin typeface="+mn-lt"/>
              </a:rPr>
              <a:t/>
            </a:r>
            <a:br>
              <a:rPr lang="cs-CZ" sz="1800" dirty="0">
                <a:solidFill>
                  <a:schemeClr val="tx1"/>
                </a:solidFill>
                <a:latin typeface="+mn-lt"/>
              </a:rPr>
            </a:br>
            <a:r>
              <a:rPr lang="cs-CZ" sz="1800" dirty="0" smtClean="0">
                <a:solidFill>
                  <a:schemeClr val="tx1"/>
                </a:solidFill>
                <a:latin typeface="+mn-lt"/>
              </a:rPr>
              <a:t>(vydává MV, na dobu 3 let, pokud úspěšně vykonal zkoušku)</a:t>
            </a:r>
          </a:p>
          <a:p>
            <a:r>
              <a:rPr lang="cs-CZ" sz="2400" dirty="0" smtClean="0">
                <a:solidFill>
                  <a:schemeClr val="tx1"/>
                </a:solidFill>
                <a:latin typeface="+mn-lt"/>
              </a:rPr>
              <a:t>prokazuje se stejnokrojem a odznakem obecní </a:t>
            </a:r>
            <a:br>
              <a:rPr lang="cs-CZ" sz="2400" dirty="0" smtClean="0">
                <a:solidFill>
                  <a:schemeClr val="tx1"/>
                </a:solidFill>
                <a:latin typeface="+mn-lt"/>
              </a:rPr>
            </a:b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policie, mimo pracovní dobu odznakem; popř. </a:t>
            </a:r>
            <a:br>
              <a:rPr lang="cs-CZ" sz="2400" dirty="0" smtClean="0">
                <a:solidFill>
                  <a:schemeClr val="tx1"/>
                </a:solidFill>
                <a:latin typeface="+mn-lt"/>
              </a:rPr>
            </a:b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prohlášením obecní (městská) policie, nelze-li</a:t>
            </a:r>
            <a:br>
              <a:rPr lang="cs-CZ" sz="2400" dirty="0" smtClean="0">
                <a:solidFill>
                  <a:schemeClr val="tx1"/>
                </a:solidFill>
                <a:latin typeface="+mn-lt"/>
              </a:rPr>
            </a:b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krátkodobě jinak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/>
          <a:lstStyle/>
          <a:p>
            <a:r>
              <a:rPr lang="cs-CZ" dirty="0" smtClean="0"/>
              <a:t>Obecní policie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4785395"/>
          </a:xfrm>
        </p:spPr>
        <p:txBody>
          <a:bodyPr/>
          <a:lstStyle/>
          <a:p>
            <a:pPr>
              <a:buNone/>
            </a:pPr>
            <a:r>
              <a:rPr lang="cs-CZ" sz="2400" b="1" dirty="0" smtClean="0">
                <a:solidFill>
                  <a:schemeClr val="tx1"/>
                </a:solidFill>
                <a:latin typeface="+mn-lt"/>
              </a:rPr>
              <a:t>povinnosti strážníka</a:t>
            </a:r>
          </a:p>
          <a:p>
            <a:r>
              <a:rPr lang="cs-CZ" sz="2400" dirty="0" smtClean="0">
                <a:solidFill>
                  <a:schemeClr val="tx1"/>
                </a:solidFill>
                <a:latin typeface="+mn-lt"/>
              </a:rPr>
              <a:t>při provádění úkolů je povinen dbát cti, vážnosti a důstojnosti osob i své vlastní a nepřipustit, aby osobám v souvislosti s touto činností vznikla bezdůvodná újma a případný zásah  do jejich práv a svobod překročil </a:t>
            </a:r>
            <a:br>
              <a:rPr lang="cs-CZ" sz="2400" dirty="0" smtClean="0">
                <a:solidFill>
                  <a:schemeClr val="tx1"/>
                </a:solidFill>
                <a:latin typeface="+mn-lt"/>
              </a:rPr>
            </a:b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míru nezbytnou k dosažení účelu sledovaného </a:t>
            </a:r>
            <a:br>
              <a:rPr lang="cs-CZ" sz="2400" dirty="0" smtClean="0">
                <a:solidFill>
                  <a:schemeClr val="tx1"/>
                </a:solidFill>
                <a:latin typeface="+mn-lt"/>
              </a:rPr>
            </a:b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zákrokem nebo úkonem</a:t>
            </a:r>
          </a:p>
          <a:p>
            <a:r>
              <a:rPr lang="cs-CZ" sz="2400" dirty="0" smtClean="0">
                <a:solidFill>
                  <a:schemeClr val="tx1"/>
                </a:solidFill>
                <a:latin typeface="+mn-lt"/>
              </a:rPr>
              <a:t>poučit osoby o jejich právech</a:t>
            </a:r>
          </a:p>
          <a:p>
            <a:r>
              <a:rPr lang="cs-CZ" sz="2400" dirty="0" smtClean="0">
                <a:solidFill>
                  <a:schemeClr val="tx1"/>
                </a:solidFill>
                <a:latin typeface="+mn-lt"/>
              </a:rPr>
              <a:t>poskytnout pomoc v rozsahu svých oprávnění a </a:t>
            </a:r>
            <a:br>
              <a:rPr lang="cs-CZ" sz="2400" dirty="0" smtClean="0">
                <a:solidFill>
                  <a:schemeClr val="tx1"/>
                </a:solidFill>
                <a:latin typeface="+mn-lt"/>
              </a:rPr>
            </a:b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povinností dle </a:t>
            </a:r>
            <a:r>
              <a:rPr lang="cs-CZ" sz="2400" dirty="0" err="1" smtClean="0">
                <a:solidFill>
                  <a:schemeClr val="tx1"/>
                </a:solidFill>
                <a:latin typeface="+mn-lt"/>
              </a:rPr>
              <a:t>Zo</a:t>
            </a: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 obcích nebo zvláštního zákona </a:t>
            </a:r>
            <a:br>
              <a:rPr lang="cs-CZ" sz="2400" dirty="0" smtClean="0">
                <a:solidFill>
                  <a:schemeClr val="tx1"/>
                </a:solidFill>
                <a:latin typeface="+mn-lt"/>
              </a:rPr>
            </a:b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každému, kdo o ni požádá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Bezpečnostní správa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600200"/>
            <a:ext cx="8363272" cy="4493095"/>
          </a:xfrm>
        </p:spPr>
        <p:txBody>
          <a:bodyPr/>
          <a:lstStyle/>
          <a:p>
            <a:pPr>
              <a:buNone/>
            </a:pPr>
            <a:r>
              <a:rPr lang="cs-CZ" sz="2000" b="1" dirty="0" smtClean="0">
                <a:solidFill>
                  <a:schemeClr val="tx1"/>
                </a:solidFill>
                <a:latin typeface="+mn-lt"/>
              </a:rPr>
              <a:t>Bezpečnost </a:t>
            </a:r>
            <a:r>
              <a:rPr lang="cs-CZ" sz="2000" b="1" dirty="0">
                <a:solidFill>
                  <a:schemeClr val="tx1"/>
                </a:solidFill>
                <a:latin typeface="+mn-lt"/>
              </a:rPr>
              <a:t>státu </a:t>
            </a:r>
            <a:r>
              <a:rPr lang="cs-CZ" sz="2000" dirty="0">
                <a:solidFill>
                  <a:schemeClr val="tx1"/>
                </a:solidFill>
                <a:latin typeface="+mn-lt"/>
              </a:rPr>
              <a:t>znamená </a:t>
            </a:r>
            <a:r>
              <a:rPr lang="cs-CZ" sz="2000" i="1" dirty="0">
                <a:solidFill>
                  <a:schemeClr val="tx1"/>
                </a:solidFill>
                <a:latin typeface="+mn-lt"/>
              </a:rPr>
              <a:t>zajištění svrchovanosti, územní celistvosti, ochrany demokratických základů státu, ochrany životů, zdraví a majetkových hodnot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.</a:t>
            </a:r>
          </a:p>
          <a:p>
            <a:pPr>
              <a:buNone/>
            </a:pPr>
            <a:r>
              <a:rPr lang="cs-CZ" sz="2000" dirty="0">
                <a:solidFill>
                  <a:schemeClr val="tx1"/>
                </a:solidFill>
                <a:latin typeface="+mn-lt"/>
              </a:rPr>
              <a:t>	</a:t>
            </a:r>
            <a:r>
              <a:rPr lang="cs-CZ" sz="2000" b="1" dirty="0">
                <a:solidFill>
                  <a:schemeClr val="tx1"/>
                </a:solidFill>
                <a:latin typeface="+mn-lt"/>
              </a:rPr>
              <a:t>Svrchovanost (suverenita) státu</a:t>
            </a:r>
            <a:r>
              <a:rPr lang="cs-CZ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označuje</a:t>
            </a:r>
            <a:r>
              <a:rPr lang="cs-CZ" sz="2000" i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cs-CZ" sz="2000" i="1" dirty="0">
                <a:solidFill>
                  <a:schemeClr val="tx1"/>
                </a:solidFill>
                <a:latin typeface="+mn-lt"/>
              </a:rPr>
              <a:t>nezávislost </a:t>
            </a:r>
            <a:r>
              <a:rPr lang="cs-CZ" sz="2000" i="1" dirty="0" smtClean="0">
                <a:solidFill>
                  <a:schemeClr val="tx1"/>
                </a:solidFill>
                <a:latin typeface="+mn-lt"/>
              </a:rPr>
              <a:t>státní</a:t>
            </a:r>
            <a:br>
              <a:rPr lang="cs-CZ" sz="2000" i="1" dirty="0" smtClean="0">
                <a:solidFill>
                  <a:schemeClr val="tx1"/>
                </a:solidFill>
                <a:latin typeface="+mn-lt"/>
              </a:rPr>
            </a:br>
            <a:r>
              <a:rPr lang="cs-CZ" sz="2000" i="1" dirty="0" smtClean="0">
                <a:solidFill>
                  <a:schemeClr val="tx1"/>
                </a:solidFill>
                <a:latin typeface="+mn-lt"/>
              </a:rPr>
              <a:t>moci </a:t>
            </a:r>
            <a:r>
              <a:rPr lang="cs-CZ" sz="2000" i="1" dirty="0">
                <a:solidFill>
                  <a:schemeClr val="tx1"/>
                </a:solidFill>
                <a:latin typeface="+mn-lt"/>
              </a:rPr>
              <a:t>na jakékoli jiné moci</a:t>
            </a:r>
            <a:r>
              <a:rPr lang="cs-CZ" sz="2000" dirty="0">
                <a:solidFill>
                  <a:schemeClr val="tx1"/>
                </a:solidFill>
                <a:latin typeface="+mn-lt"/>
              </a:rPr>
              <a:t>, a to 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v mezinárodních i vnitřních </a:t>
            </a:r>
            <a:r>
              <a:rPr lang="cs-CZ" sz="2000" dirty="0" err="1" smtClean="0">
                <a:solidFill>
                  <a:schemeClr val="tx1"/>
                </a:solidFill>
                <a:latin typeface="+mn-lt"/>
              </a:rPr>
              <a:t>vzt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.</a:t>
            </a:r>
            <a:br>
              <a:rPr lang="cs-CZ" sz="2000" dirty="0" smtClean="0">
                <a:solidFill>
                  <a:schemeClr val="tx1"/>
                </a:solidFill>
                <a:latin typeface="+mn-lt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- předpokládá, že stát </a:t>
            </a:r>
            <a:r>
              <a:rPr lang="cs-CZ" sz="2000" i="1" dirty="0" smtClean="0">
                <a:solidFill>
                  <a:schemeClr val="tx1"/>
                </a:solidFill>
                <a:latin typeface="+mn-lt"/>
              </a:rPr>
              <a:t>ovládá své území </a:t>
            </a:r>
            <a:r>
              <a:rPr lang="cs-CZ" sz="2000" i="1" dirty="0">
                <a:solidFill>
                  <a:schemeClr val="tx1"/>
                </a:solidFill>
                <a:latin typeface="+mn-lt"/>
              </a:rPr>
              <a:t>a </a:t>
            </a:r>
            <a:r>
              <a:rPr lang="cs-CZ" sz="2000" i="1" dirty="0" smtClean="0">
                <a:solidFill>
                  <a:schemeClr val="tx1"/>
                </a:solidFill>
                <a:latin typeface="+mn-lt"/>
              </a:rPr>
              <a:t>obyvatelstvo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,</a:t>
            </a:r>
            <a:br>
              <a:rPr lang="cs-CZ" sz="2000" dirty="0" smtClean="0">
                <a:solidFill>
                  <a:schemeClr val="tx1"/>
                </a:solidFill>
                <a:latin typeface="+mn-lt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a to aniž by měl „nad sebou“ někoho vyššího</a:t>
            </a:r>
          </a:p>
          <a:p>
            <a:pPr>
              <a:buNone/>
            </a:pPr>
            <a:r>
              <a:rPr lang="cs-CZ" sz="2000" b="1" dirty="0" smtClean="0">
                <a:solidFill>
                  <a:schemeClr val="tx1"/>
                </a:solidFill>
                <a:latin typeface="+mn-lt"/>
              </a:rPr>
              <a:t>	Územní </a:t>
            </a:r>
            <a:r>
              <a:rPr lang="cs-CZ" sz="2000" b="1" dirty="0">
                <a:solidFill>
                  <a:schemeClr val="tx1"/>
                </a:solidFill>
                <a:latin typeface="+mn-lt"/>
              </a:rPr>
              <a:t>celistvost</a:t>
            </a:r>
            <a:r>
              <a:rPr lang="cs-CZ" sz="2000" dirty="0">
                <a:solidFill>
                  <a:schemeClr val="tx1"/>
                </a:solidFill>
                <a:latin typeface="+mn-lt"/>
              </a:rPr>
              <a:t> znamená, že se jedná o stát </a:t>
            </a:r>
            <a:r>
              <a:rPr lang="cs-CZ" sz="2000" i="1" dirty="0">
                <a:solidFill>
                  <a:schemeClr val="tx1"/>
                </a:solidFill>
                <a:latin typeface="+mn-lt"/>
              </a:rPr>
              <a:t>unitární</a:t>
            </a:r>
            <a:r>
              <a:rPr lang="cs-CZ" sz="2000" dirty="0">
                <a:solidFill>
                  <a:schemeClr val="tx1"/>
                </a:solidFill>
                <a:latin typeface="+mn-lt"/>
              </a:rPr>
              <a:t>, 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cs-CZ" sz="2000" dirty="0" smtClean="0">
                <a:solidFill>
                  <a:schemeClr val="tx1"/>
                </a:solidFill>
                <a:latin typeface="+mn-lt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tj</a:t>
            </a:r>
            <a:r>
              <a:rPr lang="cs-CZ" sz="2000" dirty="0">
                <a:solidFill>
                  <a:schemeClr val="tx1"/>
                </a:solidFill>
                <a:latin typeface="+mn-lt"/>
              </a:rPr>
              <a:t>. stát, který 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disponuje </a:t>
            </a:r>
            <a:r>
              <a:rPr lang="cs-CZ" sz="2000" dirty="0">
                <a:solidFill>
                  <a:schemeClr val="tx1"/>
                </a:solidFill>
                <a:latin typeface="+mn-lt"/>
              </a:rPr>
              <a:t>jednotnou a jedinou soustavou státních orgánů (moci zákonodárné, výkonné a soudní) a nečlení se na územní jednotky, která mají charakter 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státu</a:t>
            </a:r>
          </a:p>
          <a:p>
            <a:pPr>
              <a:buNone/>
            </a:pPr>
            <a:r>
              <a:rPr lang="cs-CZ" sz="2000" dirty="0">
                <a:solidFill>
                  <a:schemeClr val="tx1"/>
                </a:solidFill>
                <a:latin typeface="+mn-lt"/>
              </a:rPr>
              <a:t>	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- opakem unitárního státu je stát federativní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/>
          <a:lstStyle/>
          <a:p>
            <a:r>
              <a:rPr lang="cs-CZ" dirty="0" smtClean="0"/>
              <a:t>Obecní policie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4785395"/>
          </a:xfrm>
        </p:spPr>
        <p:txBody>
          <a:bodyPr/>
          <a:lstStyle/>
          <a:p>
            <a:pPr>
              <a:buNone/>
            </a:pPr>
            <a:r>
              <a:rPr lang="cs-CZ" sz="2400" b="1" dirty="0" smtClean="0">
                <a:solidFill>
                  <a:schemeClr val="tx1"/>
                </a:solidFill>
                <a:latin typeface="+mn-lt"/>
              </a:rPr>
              <a:t>povinnosti strážníka II</a:t>
            </a:r>
          </a:p>
          <a:p>
            <a:r>
              <a:rPr lang="cs-CZ" sz="2400" dirty="0" smtClean="0">
                <a:solidFill>
                  <a:schemeClr val="tx1"/>
                </a:solidFill>
                <a:latin typeface="+mn-lt"/>
              </a:rPr>
              <a:t>v pracovní době je povinen v mezích Z o obcích či zvl. Z provést zákrok nebo úkon, nebo učinit jiné opatření, je-li páchán trestný čin nebo přestupek či jiný správní delikt anebo je-li důvodné podezření z jejich páchání</a:t>
            </a:r>
          </a:p>
          <a:p>
            <a:r>
              <a:rPr lang="cs-CZ" sz="2400" dirty="0" smtClean="0">
                <a:solidFill>
                  <a:schemeClr val="tx1"/>
                </a:solidFill>
                <a:latin typeface="+mn-lt"/>
              </a:rPr>
              <a:t>i mimo pracovní dobu je k tomu povinen (zejména vyrozumět nejbližší útvar policie), je-li páchán trestný čin nebo přestupek, kterým je bezprostředně ohrožen život, zdraví nebo majetek.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cs-CZ" dirty="0" smtClean="0"/>
              <a:t>Obecní policie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478539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400" i="1" dirty="0" smtClean="0">
                <a:solidFill>
                  <a:schemeClr val="tx1"/>
                </a:solidFill>
                <a:latin typeface="+mn-lt"/>
              </a:rPr>
              <a:t>Strážník </a:t>
            </a:r>
            <a:r>
              <a:rPr lang="cs-CZ" sz="2400" b="1" i="1" dirty="0" smtClean="0">
                <a:solidFill>
                  <a:schemeClr val="tx1"/>
                </a:solidFill>
                <a:latin typeface="+mn-lt"/>
              </a:rPr>
              <a:t>není povinen provést zákrok nebo úkon </a:t>
            </a:r>
            <a:r>
              <a:rPr lang="cs-CZ" sz="2400" i="1" dirty="0" smtClean="0">
                <a:solidFill>
                  <a:schemeClr val="tx1"/>
                </a:solidFill>
                <a:latin typeface="+mn-lt"/>
              </a:rPr>
              <a:t>k plnění úkolů, jestliže</a:t>
            </a:r>
          </a:p>
          <a:p>
            <a:pPr marL="457200" indent="-457200">
              <a:buAutoNum type="alphaLcParenR"/>
            </a:pPr>
            <a:r>
              <a:rPr lang="cs-CZ" sz="2400" i="1" dirty="0" smtClean="0">
                <a:solidFill>
                  <a:schemeClr val="tx1"/>
                </a:solidFill>
                <a:latin typeface="+mn-lt"/>
              </a:rPr>
              <a:t>je pod vlivem léků nebo jiných látek, které závažným způsobem snižují jeho schopnost jednání,</a:t>
            </a:r>
            <a:endParaRPr lang="cs-CZ" sz="2400" i="1" dirty="0">
              <a:solidFill>
                <a:schemeClr val="tx1"/>
              </a:solidFill>
              <a:latin typeface="+mn-lt"/>
            </a:endParaRPr>
          </a:p>
          <a:p>
            <a:pPr marL="457200" indent="-457200">
              <a:buAutoNum type="alphaLcParenR"/>
            </a:pPr>
            <a:r>
              <a:rPr lang="cs-CZ" sz="2400" i="1" dirty="0" smtClean="0">
                <a:solidFill>
                  <a:schemeClr val="tx1"/>
                </a:solidFill>
                <a:latin typeface="+mn-lt"/>
              </a:rPr>
              <a:t>k jeho provedení nebyl odborně vyškolen ani </a:t>
            </a:r>
            <a:br>
              <a:rPr lang="cs-CZ" sz="2400" i="1" dirty="0" smtClean="0">
                <a:solidFill>
                  <a:schemeClr val="tx1"/>
                </a:solidFill>
                <a:latin typeface="+mn-lt"/>
              </a:rPr>
            </a:br>
            <a:r>
              <a:rPr lang="cs-CZ" sz="2400" i="1" dirty="0" smtClean="0">
                <a:solidFill>
                  <a:schemeClr val="tx1"/>
                </a:solidFill>
                <a:latin typeface="+mn-lt"/>
              </a:rPr>
              <a:t>vycvičen a povaha zákroku takové odborné </a:t>
            </a:r>
            <a:br>
              <a:rPr lang="cs-CZ" sz="2400" i="1" dirty="0" smtClean="0">
                <a:solidFill>
                  <a:schemeClr val="tx1"/>
                </a:solidFill>
                <a:latin typeface="+mn-lt"/>
              </a:rPr>
            </a:br>
            <a:r>
              <a:rPr lang="cs-CZ" sz="2400" i="1" dirty="0" smtClean="0">
                <a:solidFill>
                  <a:schemeClr val="tx1"/>
                </a:solidFill>
                <a:latin typeface="+mn-lt"/>
              </a:rPr>
              <a:t>vyškolení nebo vycvičení vyžaduje, nebo</a:t>
            </a:r>
          </a:p>
          <a:p>
            <a:pPr marL="457200" indent="-457200">
              <a:buAutoNum type="alphaLcParenR"/>
            </a:pPr>
            <a:r>
              <a:rPr lang="cs-CZ" sz="2400" i="1" dirty="0" smtClean="0">
                <a:solidFill>
                  <a:schemeClr val="tx1"/>
                </a:solidFill>
                <a:latin typeface="+mn-lt"/>
              </a:rPr>
              <a:t>je zřejmé, že zákrok nebo úkon nemůže úspěšně dokončit.</a:t>
            </a:r>
          </a:p>
          <a:p>
            <a:pPr>
              <a:buNone/>
            </a:pPr>
            <a:r>
              <a:rPr lang="cs-CZ" sz="2400" i="1" dirty="0" smtClean="0">
                <a:solidFill>
                  <a:schemeClr val="tx1"/>
                </a:solidFill>
                <a:latin typeface="+mn-lt"/>
              </a:rPr>
              <a:t> </a:t>
            </a:r>
          </a:p>
          <a:p>
            <a:pPr>
              <a:buNone/>
            </a:pPr>
            <a:r>
              <a:rPr lang="cs-CZ" sz="2400" i="1" dirty="0" smtClean="0">
                <a:solidFill>
                  <a:schemeClr val="tx1"/>
                </a:solidFill>
                <a:latin typeface="+mn-lt"/>
              </a:rPr>
              <a:t>Strážník </a:t>
            </a:r>
            <a:r>
              <a:rPr lang="cs-CZ" sz="2400" b="1" i="1" dirty="0" smtClean="0">
                <a:solidFill>
                  <a:schemeClr val="tx1"/>
                </a:solidFill>
                <a:latin typeface="+mn-lt"/>
              </a:rPr>
              <a:t>neprovede zákrok nebo úkon</a:t>
            </a:r>
            <a:r>
              <a:rPr lang="cs-CZ" sz="2400" i="1" dirty="0" smtClean="0">
                <a:solidFill>
                  <a:schemeClr val="tx1"/>
                </a:solidFill>
                <a:latin typeface="+mn-lt"/>
              </a:rPr>
              <a:t> k plnění úkolů, </a:t>
            </a:r>
            <a:br>
              <a:rPr lang="cs-CZ" sz="2400" i="1" dirty="0" smtClean="0">
                <a:solidFill>
                  <a:schemeClr val="tx1"/>
                </a:solidFill>
                <a:latin typeface="+mn-lt"/>
              </a:rPr>
            </a:br>
            <a:r>
              <a:rPr lang="cs-CZ" sz="2400" i="1" dirty="0" smtClean="0">
                <a:solidFill>
                  <a:schemeClr val="tx1"/>
                </a:solidFill>
                <a:latin typeface="+mn-lt"/>
              </a:rPr>
              <a:t>jestliže by jeho provedením došlo k maření úkolů bezpečnostního sboru.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Krizové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= souhrn řídících činností orgánů krizového říz. zaměřených na analýzu a vyhodnocení  bezpečnostních rizik a plánování, organizování, realizaci a kontrolu činností prováděných v souvislosti s</a:t>
            </a:r>
          </a:p>
          <a:p>
            <a:r>
              <a:rPr lang="cs-CZ" sz="2000" dirty="0" smtClean="0">
                <a:solidFill>
                  <a:schemeClr val="tx1"/>
                </a:solidFill>
                <a:latin typeface="+mn-lt"/>
              </a:rPr>
              <a:t>přípravou na krizové situace a jejich řešením, nebo</a:t>
            </a:r>
          </a:p>
          <a:p>
            <a:r>
              <a:rPr lang="cs-CZ" sz="2000" dirty="0" smtClean="0">
                <a:solidFill>
                  <a:schemeClr val="tx1"/>
                </a:solidFill>
                <a:latin typeface="+mn-lt"/>
              </a:rPr>
              <a:t>ochranou kritické infrastruktury</a:t>
            </a:r>
          </a:p>
          <a:p>
            <a:pPr>
              <a:buNone/>
            </a:pPr>
            <a:r>
              <a:rPr lang="cs-CZ" sz="2000" b="1" dirty="0" smtClean="0">
                <a:solidFill>
                  <a:schemeClr val="tx1"/>
                </a:solidFill>
                <a:latin typeface="+mn-lt"/>
              </a:rPr>
              <a:t>krizová situace</a:t>
            </a:r>
            <a:endParaRPr lang="cs-CZ" sz="2000" i="1" dirty="0" smtClean="0">
              <a:solidFill>
                <a:schemeClr val="tx1"/>
              </a:solidFill>
              <a:latin typeface="+mn-lt"/>
            </a:endParaRPr>
          </a:p>
          <a:p>
            <a:r>
              <a:rPr lang="cs-CZ" sz="2000" i="1" dirty="0" smtClean="0">
                <a:solidFill>
                  <a:schemeClr val="tx1"/>
                </a:solidFill>
                <a:latin typeface="+mn-lt"/>
              </a:rPr>
              <a:t>mimořádná </a:t>
            </a:r>
            <a:r>
              <a:rPr lang="cs-CZ" sz="2000" i="1" dirty="0">
                <a:solidFill>
                  <a:schemeClr val="tx1"/>
                </a:solidFill>
                <a:latin typeface="+mn-lt"/>
              </a:rPr>
              <a:t>událost podle zákona o </a:t>
            </a:r>
            <a:r>
              <a:rPr lang="cs-CZ" sz="2000" i="1" dirty="0" smtClean="0">
                <a:solidFill>
                  <a:schemeClr val="tx1"/>
                </a:solidFill>
                <a:latin typeface="+mn-lt"/>
              </a:rPr>
              <a:t>IZS 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(239/2000)</a:t>
            </a:r>
            <a:r>
              <a:rPr lang="cs-CZ" sz="2000" i="1" dirty="0" smtClean="0">
                <a:solidFill>
                  <a:schemeClr val="tx1"/>
                </a:solidFill>
                <a:latin typeface="+mn-lt"/>
              </a:rPr>
              <a:t> </a:t>
            </a:r>
          </a:p>
          <a:p>
            <a:r>
              <a:rPr lang="cs-CZ" sz="2000" i="1" dirty="0" smtClean="0">
                <a:solidFill>
                  <a:schemeClr val="tx1"/>
                </a:solidFill>
                <a:latin typeface="+mn-lt"/>
              </a:rPr>
              <a:t>narušení </a:t>
            </a:r>
            <a:r>
              <a:rPr lang="cs-CZ" sz="2000" i="1" dirty="0">
                <a:solidFill>
                  <a:schemeClr val="tx1"/>
                </a:solidFill>
                <a:latin typeface="+mn-lt"/>
              </a:rPr>
              <a:t>kritické infrastruktury </a:t>
            </a:r>
            <a:r>
              <a:rPr lang="cs-CZ" sz="2000" dirty="0">
                <a:solidFill>
                  <a:schemeClr val="tx1"/>
                </a:solidFill>
                <a:latin typeface="+mn-lt"/>
              </a:rPr>
              <a:t>(narušení její funkce by 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mělo</a:t>
            </a:r>
            <a:br>
              <a:rPr lang="cs-CZ" sz="2000" dirty="0" smtClean="0">
                <a:solidFill>
                  <a:schemeClr val="tx1"/>
                </a:solidFill>
                <a:latin typeface="+mn-lt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závažný </a:t>
            </a:r>
            <a:r>
              <a:rPr lang="cs-CZ" sz="2000" dirty="0">
                <a:solidFill>
                  <a:schemeClr val="tx1"/>
                </a:solidFill>
                <a:latin typeface="+mn-lt"/>
              </a:rPr>
              <a:t>dopad na bezpečnost státu, zabezpečení 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zákl. živ.</a:t>
            </a:r>
            <a:br>
              <a:rPr lang="cs-CZ" sz="2000" dirty="0" smtClean="0">
                <a:solidFill>
                  <a:schemeClr val="tx1"/>
                </a:solidFill>
                <a:latin typeface="+mn-lt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potřeb </a:t>
            </a:r>
            <a:r>
              <a:rPr lang="cs-CZ" sz="2000" dirty="0">
                <a:solidFill>
                  <a:schemeClr val="tx1"/>
                </a:solidFill>
                <a:latin typeface="+mn-lt"/>
              </a:rPr>
              <a:t>obyvatelstva, zdraví osob nebo ekonomiku státu)</a:t>
            </a:r>
            <a:r>
              <a:rPr lang="cs-CZ" sz="2000" i="1" dirty="0">
                <a:solidFill>
                  <a:schemeClr val="tx1"/>
                </a:solidFill>
                <a:latin typeface="+mn-lt"/>
              </a:rPr>
              <a:t> </a:t>
            </a:r>
            <a:endParaRPr lang="cs-CZ" sz="2000" i="1" dirty="0" smtClean="0">
              <a:solidFill>
                <a:schemeClr val="tx1"/>
              </a:solidFill>
              <a:latin typeface="+mn-lt"/>
            </a:endParaRPr>
          </a:p>
          <a:p>
            <a:r>
              <a:rPr lang="cs-CZ" sz="2000" i="1" dirty="0" smtClean="0">
                <a:solidFill>
                  <a:schemeClr val="tx1"/>
                </a:solidFill>
                <a:latin typeface="+mn-lt"/>
              </a:rPr>
              <a:t>nebo </a:t>
            </a:r>
            <a:r>
              <a:rPr lang="cs-CZ" sz="2000" i="1" dirty="0">
                <a:solidFill>
                  <a:schemeClr val="tx1"/>
                </a:solidFill>
                <a:latin typeface="+mn-lt"/>
              </a:rPr>
              <a:t>jiné nebezpečí, při nichž je vyhlášen </a:t>
            </a:r>
            <a:r>
              <a:rPr lang="cs-CZ" sz="2000" dirty="0">
                <a:solidFill>
                  <a:schemeClr val="tx1"/>
                </a:solidFill>
                <a:latin typeface="+mn-lt"/>
              </a:rPr>
              <a:t>krizový stav</a:t>
            </a:r>
          </a:p>
          <a:p>
            <a:pPr>
              <a:buNone/>
            </a:pPr>
            <a:r>
              <a:rPr lang="cs-CZ" sz="2000" b="1" dirty="0">
                <a:solidFill>
                  <a:schemeClr val="tx1"/>
                </a:solidFill>
                <a:latin typeface="+mn-lt"/>
              </a:rPr>
              <a:t>krizový </a:t>
            </a:r>
            <a:r>
              <a:rPr lang="cs-CZ" sz="2000" b="1" dirty="0" smtClean="0">
                <a:solidFill>
                  <a:schemeClr val="tx1"/>
                </a:solidFill>
                <a:latin typeface="+mn-lt"/>
              </a:rPr>
              <a:t>stav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 je stav </a:t>
            </a:r>
            <a:r>
              <a:rPr lang="cs-CZ" sz="2000" dirty="0">
                <a:solidFill>
                  <a:schemeClr val="tx1"/>
                </a:solidFill>
                <a:latin typeface="+mn-lt"/>
              </a:rPr>
              <a:t>nebezpečí, nouzový stav nebo 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cs-CZ" sz="2000" dirty="0" smtClean="0">
                <a:solidFill>
                  <a:schemeClr val="tx1"/>
                </a:solidFill>
                <a:latin typeface="+mn-lt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stav </a:t>
            </a:r>
            <a:r>
              <a:rPr lang="cs-CZ" sz="2000" dirty="0">
                <a:solidFill>
                  <a:schemeClr val="tx1"/>
                </a:solidFill>
                <a:latin typeface="+mn-lt"/>
              </a:rPr>
              <a:t>ohrožení státu</a:t>
            </a:r>
            <a:endParaRPr lang="cs-CZ" sz="2000" dirty="0" smtClean="0">
              <a:solidFill>
                <a:schemeClr val="tx1"/>
              </a:solidFill>
              <a:latin typeface="+mn-lt"/>
            </a:endParaRPr>
          </a:p>
          <a:p>
            <a:endParaRPr lang="cs-CZ" sz="200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Krizové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chemeClr val="tx1"/>
                </a:solidFill>
                <a:latin typeface="+mn-lt"/>
              </a:rPr>
              <a:t>Krizový zákon umožňuje ukládat povinnosti FO a PO při přípravě na krizové situace i k jejich řešení</a:t>
            </a:r>
          </a:p>
          <a:p>
            <a:r>
              <a:rPr lang="cs-CZ" sz="2800" dirty="0" smtClean="0">
                <a:solidFill>
                  <a:schemeClr val="tx1"/>
                </a:solidFill>
                <a:latin typeface="+mn-lt"/>
              </a:rPr>
              <a:t>jsou stanoveny sankce za jejich nesplnění</a:t>
            </a:r>
            <a:endParaRPr lang="cs-CZ" sz="280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cs-CZ" dirty="0" smtClean="0"/>
              <a:t>Krizové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4857403"/>
          </a:xfrm>
        </p:spPr>
        <p:txBody>
          <a:bodyPr/>
          <a:lstStyle/>
          <a:p>
            <a:pPr>
              <a:buNone/>
            </a:pPr>
            <a:r>
              <a:rPr lang="cs-CZ" sz="2000" b="1" dirty="0" smtClean="0">
                <a:solidFill>
                  <a:schemeClr val="tx1"/>
                </a:solidFill>
                <a:latin typeface="+mn-lt"/>
              </a:rPr>
              <a:t>Stav nebezpečí</a:t>
            </a:r>
          </a:p>
          <a:p>
            <a:r>
              <a:rPr lang="cs-CZ" sz="2000" dirty="0" smtClean="0">
                <a:solidFill>
                  <a:schemeClr val="tx1"/>
                </a:solidFill>
                <a:latin typeface="+mn-lt"/>
              </a:rPr>
              <a:t>vyhlašuje hejtman (primátor </a:t>
            </a:r>
            <a:r>
              <a:rPr lang="cs-CZ" sz="2000" dirty="0" err="1" smtClean="0">
                <a:solidFill>
                  <a:schemeClr val="tx1"/>
                </a:solidFill>
                <a:latin typeface="+mn-lt"/>
              </a:rPr>
              <a:t>Phy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) jako </a:t>
            </a:r>
            <a:r>
              <a:rPr lang="cs-CZ" sz="2000" dirty="0">
                <a:solidFill>
                  <a:schemeClr val="tx1"/>
                </a:solidFill>
                <a:latin typeface="+mn-lt"/>
              </a:rPr>
              <a:t>bezodkladné opatření, jsou-li ohroženy životy, zdraví, majetek, životní prostředí, pokud nedosahuje intenzita ohrožení značného rozsahu (v něm se vyhlašuje nouzový 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stav) </a:t>
            </a:r>
            <a:r>
              <a:rPr lang="cs-CZ" sz="2000" dirty="0">
                <a:solidFill>
                  <a:schemeClr val="tx1"/>
                </a:solidFill>
                <a:latin typeface="+mn-lt"/>
              </a:rPr>
              <a:t>a není možné odvrátit 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ohrožení </a:t>
            </a:r>
            <a:r>
              <a:rPr lang="cs-CZ" sz="2000" dirty="0">
                <a:solidFill>
                  <a:schemeClr val="tx1"/>
                </a:solidFill>
                <a:latin typeface="+mn-lt"/>
              </a:rPr>
              <a:t>běžnou činností správních úřadů, 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cs-CZ" sz="2000" dirty="0" smtClean="0">
                <a:solidFill>
                  <a:schemeClr val="tx1"/>
                </a:solidFill>
                <a:latin typeface="+mn-lt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orgánů </a:t>
            </a:r>
            <a:r>
              <a:rPr lang="cs-CZ" sz="2000" dirty="0">
                <a:solidFill>
                  <a:schemeClr val="tx1"/>
                </a:solidFill>
                <a:latin typeface="+mn-lt"/>
              </a:rPr>
              <a:t>krajů a obcí, 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složek </a:t>
            </a:r>
            <a:r>
              <a:rPr lang="cs-CZ" sz="2000" dirty="0">
                <a:solidFill>
                  <a:schemeClr val="tx1"/>
                </a:solidFill>
                <a:latin typeface="+mn-lt"/>
              </a:rPr>
              <a:t>integrovaného záchranného 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cs-CZ" sz="2000" dirty="0" smtClean="0">
                <a:solidFill>
                  <a:schemeClr val="tx1"/>
                </a:solidFill>
                <a:latin typeface="+mn-lt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systému </a:t>
            </a:r>
            <a:r>
              <a:rPr lang="cs-CZ" sz="2000" dirty="0">
                <a:solidFill>
                  <a:schemeClr val="tx1"/>
                </a:solidFill>
                <a:latin typeface="+mn-lt"/>
              </a:rPr>
              <a:t>nebo subjektů kritické infrastruktury;</a:t>
            </a:r>
          </a:p>
          <a:p>
            <a:r>
              <a:rPr lang="cs-CZ" sz="2000" dirty="0" smtClean="0">
                <a:solidFill>
                  <a:schemeClr val="tx1"/>
                </a:solidFill>
                <a:latin typeface="+mn-lt"/>
              </a:rPr>
              <a:t>NELZE vyhlásit z důvodu stávky vedené na ochranu práv </a:t>
            </a:r>
            <a:br>
              <a:rPr lang="cs-CZ" sz="2000" dirty="0" smtClean="0">
                <a:solidFill>
                  <a:schemeClr val="tx1"/>
                </a:solidFill>
                <a:latin typeface="+mn-lt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a oprávněných hospodářských a sociálních zájmů</a:t>
            </a:r>
          </a:p>
          <a:p>
            <a:r>
              <a:rPr lang="cs-CZ" sz="2000" dirty="0" smtClean="0">
                <a:solidFill>
                  <a:schemeClr val="tx1"/>
                </a:solidFill>
                <a:latin typeface="+mn-lt"/>
              </a:rPr>
              <a:t>pro celé území kraje nebo jeho část (nestačí-li, vláda vyhlásí </a:t>
            </a:r>
            <a:br>
              <a:rPr lang="cs-CZ" sz="2000" dirty="0" smtClean="0">
                <a:solidFill>
                  <a:schemeClr val="tx1"/>
                </a:solidFill>
                <a:latin typeface="+mn-lt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nouzový stav), </a:t>
            </a:r>
            <a:r>
              <a:rPr lang="cs-CZ" sz="2000" dirty="0" err="1" smtClean="0">
                <a:solidFill>
                  <a:schemeClr val="tx1"/>
                </a:solidFill>
                <a:latin typeface="+mn-lt"/>
              </a:rPr>
              <a:t>max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 na 30 dní; ve </a:t>
            </a:r>
            <a:r>
              <a:rPr lang="cs-CZ" sz="2000" dirty="0">
                <a:solidFill>
                  <a:schemeClr val="tx1"/>
                </a:solidFill>
                <a:latin typeface="+mn-lt"/>
              </a:rPr>
              <a:t>Věstníku 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P předpisů </a:t>
            </a:r>
            <a:r>
              <a:rPr lang="cs-CZ" sz="2000" dirty="0">
                <a:solidFill>
                  <a:schemeClr val="tx1"/>
                </a:solidFill>
                <a:latin typeface="+mn-lt"/>
              </a:rPr>
              <a:t>kraje</a:t>
            </a:r>
          </a:p>
          <a:p>
            <a:r>
              <a:rPr lang="cs-CZ" sz="2000" dirty="0" smtClean="0">
                <a:solidFill>
                  <a:schemeClr val="tx1"/>
                </a:solidFill>
                <a:latin typeface="+mn-lt"/>
              </a:rPr>
              <a:t>hejtman o tom neprodleně </a:t>
            </a:r>
            <a:r>
              <a:rPr lang="cs-CZ" sz="2000" dirty="0">
                <a:solidFill>
                  <a:schemeClr val="tx1"/>
                </a:solidFill>
                <a:latin typeface="+mn-lt"/>
              </a:rPr>
              <a:t>o tom informuje vládu, 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MV, </a:t>
            </a:r>
            <a:r>
              <a:rPr lang="cs-CZ" sz="2000" dirty="0">
                <a:solidFill>
                  <a:schemeClr val="tx1"/>
                </a:solidFill>
                <a:latin typeface="+mn-lt"/>
              </a:rPr>
              <a:t>sousední 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cs-CZ" sz="2000" dirty="0" smtClean="0">
                <a:solidFill>
                  <a:schemeClr val="tx1"/>
                </a:solidFill>
                <a:latin typeface="+mn-lt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kraje</a:t>
            </a:r>
            <a:r>
              <a:rPr lang="cs-CZ" sz="2000" dirty="0">
                <a:solidFill>
                  <a:schemeClr val="tx1"/>
                </a:solidFill>
                <a:latin typeface="+mn-lt"/>
              </a:rPr>
              <a:t>, a pokud mohou být 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krizovou </a:t>
            </a:r>
            <a:r>
              <a:rPr lang="cs-CZ" sz="2000" dirty="0" err="1" smtClean="0">
                <a:solidFill>
                  <a:schemeClr val="tx1"/>
                </a:solidFill>
                <a:latin typeface="+mn-lt"/>
              </a:rPr>
              <a:t>sit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. </a:t>
            </a:r>
            <a:r>
              <a:rPr lang="cs-CZ" sz="2000" dirty="0">
                <a:solidFill>
                  <a:schemeClr val="tx1"/>
                </a:solidFill>
                <a:latin typeface="+mn-lt"/>
              </a:rPr>
              <a:t>dotčeny, též další kraje</a:t>
            </a:r>
          </a:p>
          <a:p>
            <a:pPr>
              <a:buNone/>
            </a:pPr>
            <a:r>
              <a:rPr lang="cs-CZ" sz="1600" dirty="0">
                <a:solidFill>
                  <a:schemeClr val="tx1"/>
                </a:solidFill>
                <a:latin typeface="+mn-lt"/>
              </a:rPr>
              <a:t>x neplést si se stupni povodňové aktivity (stav bdělosti, stav </a:t>
            </a:r>
            <a:r>
              <a:rPr lang="cs-CZ" sz="1600" dirty="0" smtClean="0">
                <a:solidFill>
                  <a:schemeClr val="tx1"/>
                </a:solidFill>
                <a:latin typeface="+mn-lt"/>
              </a:rPr>
              <a:t>pohotovosti, </a:t>
            </a:r>
            <a:r>
              <a:rPr lang="cs-CZ" sz="1600" dirty="0">
                <a:solidFill>
                  <a:schemeClr val="tx1"/>
                </a:solidFill>
                <a:latin typeface="+mn-lt"/>
              </a:rPr>
              <a:t>stav </a:t>
            </a:r>
            <a:r>
              <a:rPr lang="cs-CZ" sz="16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cs-CZ" sz="1600" dirty="0" smtClean="0">
                <a:solidFill>
                  <a:schemeClr val="tx1"/>
                </a:solidFill>
                <a:latin typeface="+mn-lt"/>
              </a:rPr>
            </a:br>
            <a:r>
              <a:rPr lang="cs-CZ" sz="1600" dirty="0" smtClean="0">
                <a:solidFill>
                  <a:schemeClr val="tx1"/>
                </a:solidFill>
                <a:latin typeface="+mn-lt"/>
              </a:rPr>
              <a:t>ohrožení</a:t>
            </a:r>
            <a:r>
              <a:rPr lang="cs-CZ" sz="1600" dirty="0">
                <a:solidFill>
                  <a:schemeClr val="tx1"/>
                </a:solidFill>
                <a:latin typeface="+mn-lt"/>
              </a:rPr>
              <a:t>) dle § 70 zákona o vodách, popř. jinými obdobnými „stavy“</a:t>
            </a:r>
          </a:p>
          <a:p>
            <a:endParaRPr lang="cs-CZ" sz="200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cs-CZ" dirty="0" smtClean="0"/>
              <a:t>Krizové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96752"/>
            <a:ext cx="8435280" cy="4929411"/>
          </a:xfrm>
        </p:spPr>
        <p:txBody>
          <a:bodyPr/>
          <a:lstStyle/>
          <a:p>
            <a:pPr>
              <a:buNone/>
            </a:pPr>
            <a:r>
              <a:rPr lang="cs-CZ" sz="1800" dirty="0" smtClean="0">
                <a:solidFill>
                  <a:schemeClr val="tx1"/>
                </a:solidFill>
                <a:latin typeface="+mn-lt"/>
              </a:rPr>
              <a:t>Na krizové řízení navazují </a:t>
            </a:r>
            <a:r>
              <a:rPr lang="cs-CZ" sz="1800" b="1" dirty="0" smtClean="0">
                <a:solidFill>
                  <a:schemeClr val="tx1"/>
                </a:solidFill>
                <a:latin typeface="+mn-lt"/>
              </a:rPr>
              <a:t>hospodářská opatření </a:t>
            </a:r>
            <a:r>
              <a:rPr lang="cs-CZ" sz="1800" dirty="0" smtClean="0">
                <a:solidFill>
                  <a:schemeClr val="tx1"/>
                </a:solidFill>
                <a:latin typeface="+mn-lt"/>
              </a:rPr>
              <a:t>dle zákona o hospodářských opatřeních pro krizové stavy</a:t>
            </a:r>
          </a:p>
          <a:p>
            <a:pPr>
              <a:buNone/>
            </a:pPr>
            <a:r>
              <a:rPr lang="cs-CZ" sz="1800" dirty="0" smtClean="0">
                <a:solidFill>
                  <a:schemeClr val="tx1"/>
                </a:solidFill>
                <a:latin typeface="+mn-lt"/>
              </a:rPr>
              <a:t>= organizační, materiální nebo finanční opatření přijímaná orgány veřejné  správy pro zabezpečení nezbytné dodávky výrobků,  prací a služeb ve stavu nebezpečí + v mimořádných stavech za účelem jejich překonání</a:t>
            </a:r>
          </a:p>
          <a:p>
            <a:pPr>
              <a:buNone/>
            </a:pPr>
            <a:r>
              <a:rPr lang="cs-CZ" sz="1800" b="1" dirty="0" smtClean="0">
                <a:solidFill>
                  <a:schemeClr val="tx1"/>
                </a:solidFill>
                <a:latin typeface="+mn-lt"/>
              </a:rPr>
              <a:t>Sytém hospodářských opatření</a:t>
            </a:r>
          </a:p>
          <a:p>
            <a:r>
              <a:rPr lang="cs-CZ" sz="1800" u="sng" dirty="0" smtClean="0">
                <a:solidFill>
                  <a:schemeClr val="tx1"/>
                </a:solidFill>
                <a:latin typeface="+mn-lt"/>
              </a:rPr>
              <a:t>systém nouzového hospodářství </a:t>
            </a:r>
            <a:r>
              <a:rPr lang="cs-CZ" sz="1800" dirty="0" smtClean="0">
                <a:solidFill>
                  <a:schemeClr val="tx1"/>
                </a:solidFill>
                <a:latin typeface="+mn-lt"/>
              </a:rPr>
              <a:t>(k zabezpečení nezbytných </a:t>
            </a:r>
            <a:br>
              <a:rPr lang="cs-CZ" sz="1800" dirty="0" smtClean="0">
                <a:solidFill>
                  <a:schemeClr val="tx1"/>
                </a:solidFill>
                <a:latin typeface="+mn-lt"/>
              </a:rPr>
            </a:br>
            <a:r>
              <a:rPr lang="cs-CZ" sz="1800" dirty="0" smtClean="0">
                <a:solidFill>
                  <a:schemeClr val="tx1"/>
                </a:solidFill>
                <a:latin typeface="+mn-lt"/>
              </a:rPr>
              <a:t>dodávek pro uspokojování základních životních potřeb, podporu </a:t>
            </a:r>
            <a:br>
              <a:rPr lang="cs-CZ" sz="1800" dirty="0" smtClean="0">
                <a:solidFill>
                  <a:schemeClr val="tx1"/>
                </a:solidFill>
                <a:latin typeface="+mn-lt"/>
              </a:rPr>
            </a:br>
            <a:r>
              <a:rPr lang="cs-CZ" sz="1800" dirty="0" smtClean="0">
                <a:solidFill>
                  <a:schemeClr val="tx1"/>
                </a:solidFill>
                <a:latin typeface="+mn-lt"/>
              </a:rPr>
              <a:t>činnosti hasičských záchranných sborů a havarijních služeb a podporu výkonu státní správy),</a:t>
            </a:r>
          </a:p>
          <a:p>
            <a:r>
              <a:rPr lang="cs-CZ" sz="1800" dirty="0" smtClean="0">
                <a:solidFill>
                  <a:schemeClr val="tx1"/>
                </a:solidFill>
                <a:latin typeface="+mn-lt"/>
              </a:rPr>
              <a:t>systém hospodářské mobilizace (k zajištění mobilizačních dodávek </a:t>
            </a:r>
            <a:br>
              <a:rPr lang="cs-CZ" sz="1800" dirty="0" smtClean="0">
                <a:solidFill>
                  <a:schemeClr val="tx1"/>
                </a:solidFill>
                <a:latin typeface="+mn-lt"/>
              </a:rPr>
            </a:br>
            <a:r>
              <a:rPr lang="cs-CZ" sz="1800" dirty="0" smtClean="0">
                <a:solidFill>
                  <a:schemeClr val="tx1"/>
                </a:solidFill>
                <a:latin typeface="+mn-lt"/>
              </a:rPr>
              <a:t>pro ozbrojené síly a ozbrojené bezpečnostní sbory)</a:t>
            </a:r>
          </a:p>
          <a:p>
            <a:r>
              <a:rPr lang="cs-CZ" sz="1800" dirty="0" smtClean="0">
                <a:solidFill>
                  <a:schemeClr val="tx1"/>
                </a:solidFill>
                <a:latin typeface="+mn-lt"/>
              </a:rPr>
              <a:t>použití státních hmotných rezerv</a:t>
            </a:r>
          </a:p>
          <a:p>
            <a:r>
              <a:rPr lang="cs-CZ" sz="1800" dirty="0" smtClean="0">
                <a:solidFill>
                  <a:schemeClr val="tx1"/>
                </a:solidFill>
                <a:latin typeface="+mn-lt"/>
              </a:rPr>
              <a:t>výstavba a údržba infrastruktury</a:t>
            </a:r>
          </a:p>
          <a:p>
            <a:r>
              <a:rPr lang="cs-CZ" sz="1800" dirty="0" smtClean="0">
                <a:solidFill>
                  <a:schemeClr val="tx1"/>
                </a:solidFill>
                <a:latin typeface="+mn-lt"/>
              </a:rPr>
              <a:t>regulační opatření (ke snížení nebo usměrnění spotřeby)</a:t>
            </a:r>
          </a:p>
          <a:p>
            <a:pPr>
              <a:buNone/>
            </a:pPr>
            <a:r>
              <a:rPr lang="cs-CZ" sz="1800" dirty="0" smtClean="0">
                <a:solidFill>
                  <a:schemeClr val="tx1"/>
                </a:solidFill>
                <a:latin typeface="+mn-lt"/>
                <a:hlinkClick r:id="rId2"/>
              </a:rPr>
              <a:t>http://www.</a:t>
            </a:r>
            <a:r>
              <a:rPr lang="cs-CZ" sz="1800" dirty="0" err="1" smtClean="0">
                <a:solidFill>
                  <a:schemeClr val="tx1"/>
                </a:solidFill>
                <a:latin typeface="+mn-lt"/>
                <a:hlinkClick r:id="rId2"/>
              </a:rPr>
              <a:t>sshr.cz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hlinkClick r:id="rId2"/>
              </a:rPr>
              <a:t>/</a:t>
            </a:r>
            <a:r>
              <a:rPr lang="cs-CZ" sz="1800" dirty="0" err="1" smtClean="0">
                <a:solidFill>
                  <a:schemeClr val="tx1"/>
                </a:solidFill>
                <a:latin typeface="+mn-lt"/>
                <a:hlinkClick r:id="rId2"/>
              </a:rPr>
              <a:t>cinnosti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hlinkClick r:id="rId2"/>
              </a:rPr>
              <a:t>/</a:t>
            </a:r>
            <a:r>
              <a:rPr lang="cs-CZ" sz="1800" dirty="0" err="1" smtClean="0">
                <a:solidFill>
                  <a:schemeClr val="tx1"/>
                </a:solidFill>
                <a:latin typeface="+mn-lt"/>
                <a:hlinkClick r:id="rId2"/>
              </a:rPr>
              <a:t>stranky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hlinkClick r:id="rId2"/>
              </a:rPr>
              <a:t>/</a:t>
            </a:r>
            <a:r>
              <a:rPr lang="cs-CZ" sz="1800" dirty="0" err="1" smtClean="0">
                <a:solidFill>
                  <a:schemeClr val="tx1"/>
                </a:solidFill>
                <a:latin typeface="+mn-lt"/>
                <a:hlinkClick r:id="rId2"/>
              </a:rPr>
              <a:t>opatreni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hlinkClick r:id="rId2"/>
              </a:rPr>
              <a:t>_</a:t>
            </a:r>
            <a:r>
              <a:rPr lang="cs-CZ" sz="1800" dirty="0" err="1" smtClean="0">
                <a:solidFill>
                  <a:schemeClr val="tx1"/>
                </a:solidFill>
                <a:latin typeface="+mn-lt"/>
                <a:hlinkClick r:id="rId2"/>
              </a:rPr>
              <a:t>krizove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hlinkClick r:id="rId2"/>
              </a:rPr>
              <a:t>_stavy.</a:t>
            </a:r>
            <a:r>
              <a:rPr lang="cs-CZ" sz="1800" dirty="0" err="1" smtClean="0">
                <a:solidFill>
                  <a:schemeClr val="tx1"/>
                </a:solidFill>
                <a:latin typeface="+mn-lt"/>
                <a:hlinkClick r:id="rId2"/>
              </a:rPr>
              <a:t>aspx</a:t>
            </a:r>
            <a:endParaRPr lang="cs-CZ" sz="1800" dirty="0" smtClean="0">
              <a:solidFill>
                <a:schemeClr val="tx1"/>
              </a:solidFill>
              <a:latin typeface="+mn-lt"/>
            </a:endParaRPr>
          </a:p>
          <a:p>
            <a:endParaRPr lang="cs-CZ" sz="1600" dirty="0" smtClean="0">
              <a:solidFill>
                <a:schemeClr val="tx1"/>
              </a:solidFill>
              <a:latin typeface="+mn-lt"/>
            </a:endParaRPr>
          </a:p>
          <a:p>
            <a:endParaRPr lang="cs-CZ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Krizové řízení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-36518" y="0"/>
          <a:ext cx="9180518" cy="6870552"/>
        </p:xfrm>
        <a:graphic>
          <a:graphicData uri="http://schemas.openxmlformats.org/drawingml/2006/table">
            <a:tbl>
              <a:tblPr/>
              <a:tblGrid>
                <a:gridCol w="1008118"/>
                <a:gridCol w="936104"/>
                <a:gridCol w="1152128"/>
                <a:gridCol w="4499992"/>
                <a:gridCol w="720080"/>
                <a:gridCol w="864096"/>
              </a:tblGrid>
              <a:tr h="123536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Vyhlašování krizových stavů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235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krizový stav</a:t>
                      </a:r>
                      <a:endParaRPr lang="cs-CZ" sz="1400" b="0" kern="0" baseline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zákon</a:t>
                      </a:r>
                      <a:endParaRPr lang="cs-CZ" sz="1400" b="0" kern="0" baseline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kdo vyhlašuje</a:t>
                      </a:r>
                      <a:endParaRPr lang="cs-CZ" sz="1400" b="0" kern="0" baseline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důvod</a:t>
                      </a:r>
                      <a:endParaRPr lang="cs-CZ" sz="1400" b="0" kern="0" baseline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rozsah</a:t>
                      </a:r>
                      <a:endParaRPr lang="cs-CZ" sz="1400" b="0" kern="0" baseline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doba trvání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197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Stav nebezpečí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 err="1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KrizZ</a:t>
                      </a:r>
                      <a:r>
                        <a:rPr lang="cs-CZ" sz="1400" b="0" kern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(§</a:t>
                      </a:r>
                      <a:r>
                        <a:rPr lang="cs-CZ" sz="1400" b="0" u="sng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  <a:hlinkClick r:id="rId2" tooltip="Krizové stavy"/>
                        </a:rPr>
                        <a:t>3</a:t>
                      </a: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)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Hejtman (primátor hl. m. Prahy)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kern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Jsou-li </a:t>
                      </a:r>
                      <a:r>
                        <a:rPr lang="cs-CZ" sz="16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ohroženy životy, zdraví, majetek, životní prostředí, pokud nedosahuje intenzita ohrožení značného rozsahu a není možné odvrátit ohrožení běžnou činností správních úřadů, orgánů krajů a obcí, složek IZS nebo subjektů kritické infrastruktury.</a:t>
                      </a:r>
                      <a:endParaRPr lang="cs-CZ" sz="16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Celý kraj, část kraje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Nejdéle 30 dnů (prodloužení se souhlasem vlády)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Nouzový stav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Ústavní zákon </a:t>
                      </a:r>
                      <a:r>
                        <a:rPr lang="cs-CZ" sz="1400" b="0" kern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 </a:t>
                      </a:r>
                      <a:r>
                        <a:rPr lang="cs-CZ" sz="1400" b="0" kern="0" baseline="0" dirty="0" err="1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bezp</a:t>
                      </a:r>
                      <a:r>
                        <a:rPr lang="cs-CZ" sz="1400" b="0" kern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 ČR. </a:t>
                      </a: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(čl. </a:t>
                      </a:r>
                      <a:r>
                        <a:rPr lang="cs-CZ" sz="1400" b="0" u="sng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  <a:hlinkClick r:id="rId2" tooltip="Krizové stavy"/>
                        </a:rPr>
                        <a:t>5</a:t>
                      </a: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a </a:t>
                      </a:r>
                      <a:r>
                        <a:rPr lang="cs-CZ" sz="1400" b="0" u="sng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  <a:hlinkClick r:id="rId2" tooltip="Krizové stavy"/>
                        </a:rPr>
                        <a:t>6</a:t>
                      </a: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)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Vláda (předseda vlády)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Při živelních pohromách, ekologických a průmyslových haváriích, nehodách nebo jiném nebezpečí, které ve značném rozsahu ohrožují životy, zdraví nebo majetkové hodnoty anebo vnitřní bezpečnost.</a:t>
                      </a:r>
                      <a:endParaRPr lang="cs-CZ" sz="16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Celý stát, omezené území státu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Nejdéle 30 dnů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429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Stav ohrožení státu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Ústavní zákon </a:t>
                      </a:r>
                      <a:r>
                        <a:rPr lang="cs-CZ" sz="1400" b="0" kern="0" baseline="0" dirty="0" err="1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bezp</a:t>
                      </a:r>
                      <a:r>
                        <a:rPr lang="cs-CZ" sz="1400" b="0" kern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 ČR. </a:t>
                      </a: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(čl. </a:t>
                      </a:r>
                      <a:r>
                        <a:rPr lang="cs-CZ" sz="1400" b="0" u="sng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  <a:hlinkClick r:id="rId2" tooltip="Krizové stavy"/>
                        </a:rPr>
                        <a:t>7</a:t>
                      </a: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)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Parlament na návrh vlády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Je-li bezprostředně ohrožena svrchovanost státu nebo územní celistvost státu anebo jeho demokratické základy.</a:t>
                      </a:r>
                      <a:endParaRPr lang="cs-CZ" sz="16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Celý stát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Není omezeno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164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Válečný stav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Ústava </a:t>
                      </a: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(čl. </a:t>
                      </a:r>
                      <a:r>
                        <a:rPr lang="cs-CZ" sz="1400" b="0" u="sng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  <a:hlinkClick r:id="rId2" tooltip="Krizové stavy"/>
                        </a:rPr>
                        <a:t>43</a:t>
                      </a: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)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Parlament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Při napadení ČR nebo je-li třeba plnit mezinárodní smluvní závazky o společné obraně proti napadení</a:t>
                      </a:r>
                      <a:endParaRPr lang="cs-CZ" sz="16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Celý stát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kern="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Není omezeno</a:t>
                      </a:r>
                      <a:endParaRPr lang="cs-CZ" sz="1400" b="0" kern="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Integrovaný záchranný systém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>
                <a:solidFill>
                  <a:schemeClr val="tx1"/>
                </a:solidFill>
                <a:latin typeface="+mn-lt"/>
              </a:rPr>
              <a:t>koordinovaný postup jeho složek při přípravě na mimořádné události a při provádění záchranných a likvidačních prací</a:t>
            </a:r>
          </a:p>
          <a:p>
            <a:r>
              <a:rPr lang="cs-CZ" sz="2400" dirty="0" smtClean="0">
                <a:solidFill>
                  <a:schemeClr val="tx1"/>
                </a:solidFill>
                <a:latin typeface="+mn-lt"/>
              </a:rPr>
              <a:t>složky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  <a:latin typeface="+mn-lt"/>
              </a:rPr>
              <a:t>hasičský záchranný sbor ČR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  <a:latin typeface="+mn-lt"/>
              </a:rPr>
              <a:t>jednotky požární ochrany zařazené do plošného pokrytí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  <a:latin typeface="+mn-lt"/>
              </a:rPr>
              <a:t>zdravotnická záchranná služba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  <a:latin typeface="+mn-lt"/>
              </a:rPr>
              <a:t>policie ČR</a:t>
            </a:r>
          </a:p>
          <a:p>
            <a:r>
              <a:rPr lang="cs-CZ" sz="2400" dirty="0" smtClean="0">
                <a:solidFill>
                  <a:schemeClr val="tx1"/>
                </a:solidFill>
                <a:latin typeface="+mn-lt"/>
              </a:rPr>
              <a:t>ostatní složky poskytují pomoc na vyžádání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  <a:latin typeface="+mn-lt"/>
              </a:rPr>
              <a:t>vyčleněné síly a prostředky ozbrojených sil, ostatní ozbrojené </a:t>
            </a:r>
            <a:r>
              <a:rPr lang="cs-CZ" sz="2000" dirty="0" err="1" smtClean="0">
                <a:solidFill>
                  <a:schemeClr val="tx1"/>
                </a:solidFill>
                <a:latin typeface="+mn-lt"/>
              </a:rPr>
              <a:t>bezp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. sbory, ostatní záchranné sbory, neziskové organizace, sdružení občanů</a:t>
            </a:r>
            <a:endParaRPr lang="cs-CZ" sz="200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Integrovaný záchranný systém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>
                <a:solidFill>
                  <a:schemeClr val="tx1"/>
                </a:solidFill>
                <a:latin typeface="+mn-lt"/>
              </a:rPr>
              <a:t>Operační střediska hasičského záchranného sboru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  <a:latin typeface="+mn-lt"/>
              </a:rPr>
              <a:t>stále koordinační orgány</a:t>
            </a:r>
          </a:p>
          <a:p>
            <a:pPr lvl="1"/>
            <a:r>
              <a:rPr lang="cs-CZ" sz="2000" dirty="0" err="1" smtClean="0">
                <a:solidFill>
                  <a:schemeClr val="tx1"/>
                </a:solidFill>
                <a:latin typeface="+mn-lt"/>
              </a:rPr>
              <a:t>op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. středisko generálního ředitelství hasičského záchranného sboru</a:t>
            </a:r>
          </a:p>
          <a:p>
            <a:r>
              <a:rPr lang="cs-CZ" sz="2400" dirty="0" smtClean="0">
                <a:solidFill>
                  <a:schemeClr val="tx1"/>
                </a:solidFill>
                <a:latin typeface="+mn-lt"/>
              </a:rPr>
              <a:t>Ministerstvo vnitra</a:t>
            </a:r>
          </a:p>
          <a:p>
            <a:pPr lvl="1"/>
            <a:r>
              <a:rPr lang="cs-CZ" sz="1800" dirty="0" smtClean="0">
                <a:solidFill>
                  <a:schemeClr val="tx1"/>
                </a:solidFill>
                <a:latin typeface="+mn-lt"/>
              </a:rPr>
              <a:t>řídí, koordinuje, kontroluje a vytváří koncepce</a:t>
            </a:r>
          </a:p>
          <a:p>
            <a:r>
              <a:rPr lang="cs-CZ" sz="2400" dirty="0" smtClean="0">
                <a:solidFill>
                  <a:schemeClr val="tx1"/>
                </a:solidFill>
                <a:latin typeface="+mn-lt"/>
              </a:rPr>
              <a:t>Orgány obcí a krajů</a:t>
            </a:r>
          </a:p>
          <a:p>
            <a:endParaRPr lang="cs-CZ" sz="2400" dirty="0" smtClean="0">
              <a:solidFill>
                <a:schemeClr val="tx1"/>
              </a:solidFill>
              <a:latin typeface="+mn-lt"/>
            </a:endParaRPr>
          </a:p>
          <a:p>
            <a:pPr>
              <a:buNone/>
            </a:pP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Pomoc od složek systému může vyžadovat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  <a:latin typeface="+mn-lt"/>
              </a:rPr>
              <a:t>MV, hejtman, starosta obce III a velitel zásahu</a:t>
            </a:r>
            <a:endParaRPr lang="cs-CZ" sz="200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Bezpečnostní správa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>
                <a:solidFill>
                  <a:schemeClr val="tx1"/>
                </a:solidFill>
                <a:latin typeface="+mn-lt"/>
              </a:rPr>
              <a:t>Vnitřní bezpečnost</a:t>
            </a:r>
          </a:p>
          <a:p>
            <a:pPr lvl="0"/>
            <a:r>
              <a:rPr lang="cs-CZ" sz="2000" dirty="0" smtClean="0">
                <a:solidFill>
                  <a:schemeClr val="tx1"/>
                </a:solidFill>
                <a:latin typeface="+mn-lt"/>
              </a:rPr>
              <a:t>správa policie </a:t>
            </a:r>
          </a:p>
          <a:p>
            <a:pPr lvl="0"/>
            <a:r>
              <a:rPr lang="cs-CZ" sz="2000" dirty="0" smtClean="0">
                <a:solidFill>
                  <a:schemeClr val="tx1"/>
                </a:solidFill>
                <a:latin typeface="+mn-lt"/>
              </a:rPr>
              <a:t>integrovaný </a:t>
            </a:r>
            <a:r>
              <a:rPr lang="cs-CZ" sz="2000" dirty="0">
                <a:solidFill>
                  <a:schemeClr val="tx1"/>
                </a:solidFill>
                <a:latin typeface="+mn-lt"/>
              </a:rPr>
              <a:t>záchranný systém (IZS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) a krizové řízení</a:t>
            </a:r>
          </a:p>
          <a:p>
            <a:pPr lvl="0"/>
            <a:r>
              <a:rPr lang="cs-CZ" sz="2000" dirty="0">
                <a:solidFill>
                  <a:schemeClr val="tx1"/>
                </a:solidFill>
                <a:latin typeface="+mn-lt"/>
              </a:rPr>
              <a:t>zpravodajské služby</a:t>
            </a:r>
          </a:p>
          <a:p>
            <a:pPr lvl="0"/>
            <a:r>
              <a:rPr lang="cs-CZ" sz="2000" dirty="0">
                <a:solidFill>
                  <a:schemeClr val="tx1"/>
                </a:solidFill>
                <a:latin typeface="+mn-lt"/>
              </a:rPr>
              <a:t>ochrana utajovaných 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informací a </a:t>
            </a:r>
            <a:r>
              <a:rPr lang="cs-CZ" sz="2000" dirty="0" err="1" smtClean="0">
                <a:solidFill>
                  <a:schemeClr val="tx1"/>
                </a:solidFill>
                <a:latin typeface="+mn-lt"/>
              </a:rPr>
              <a:t>bezpečn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. způsobilost</a:t>
            </a:r>
          </a:p>
          <a:p>
            <a:pPr lvl="0"/>
            <a:r>
              <a:rPr lang="cs-CZ" sz="2000" dirty="0" smtClean="0">
                <a:solidFill>
                  <a:schemeClr val="tx1"/>
                </a:solidFill>
                <a:latin typeface="+mn-lt"/>
              </a:rPr>
              <a:t>ochrana pořádku a bezpečnosti při správě soudnictví</a:t>
            </a:r>
          </a:p>
          <a:p>
            <a:pPr lvl="0"/>
            <a:r>
              <a:rPr lang="cs-CZ" sz="2000" dirty="0" smtClean="0">
                <a:solidFill>
                  <a:schemeClr val="tx1"/>
                </a:solidFill>
                <a:latin typeface="+mn-lt"/>
              </a:rPr>
              <a:t>ochrana přírody</a:t>
            </a:r>
          </a:p>
          <a:p>
            <a:pPr lvl="0"/>
            <a:r>
              <a:rPr lang="cs-CZ" sz="2000" dirty="0" smtClean="0">
                <a:solidFill>
                  <a:schemeClr val="tx1"/>
                </a:solidFill>
                <a:latin typeface="+mn-lt"/>
              </a:rPr>
              <a:t>ochrana bezpečnosti práce</a:t>
            </a:r>
          </a:p>
          <a:p>
            <a:pPr lvl="0"/>
            <a:r>
              <a:rPr lang="cs-CZ" sz="2000" dirty="0" smtClean="0">
                <a:solidFill>
                  <a:schemeClr val="tx1"/>
                </a:solidFill>
                <a:latin typeface="+mn-lt"/>
              </a:rPr>
              <a:t>požární ochrana</a:t>
            </a:r>
          </a:p>
          <a:p>
            <a:pPr lvl="0">
              <a:buNone/>
            </a:pPr>
            <a:r>
              <a:rPr lang="cs-CZ" dirty="0" smtClean="0">
                <a:solidFill>
                  <a:schemeClr val="tx1"/>
                </a:solidFill>
                <a:latin typeface="+mn-lt"/>
              </a:rPr>
              <a:t>Vnější bezpečnost</a:t>
            </a:r>
          </a:p>
          <a:p>
            <a:pPr lvl="0"/>
            <a:r>
              <a:rPr lang="cs-CZ" sz="2000" dirty="0" smtClean="0">
                <a:solidFill>
                  <a:schemeClr val="tx1"/>
                </a:solidFill>
                <a:latin typeface="+mn-lt"/>
              </a:rPr>
              <a:t>správa obrany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Bezpečnostní správa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400" b="1" dirty="0" smtClean="0">
                <a:solidFill>
                  <a:schemeClr val="tx1"/>
                </a:solidFill>
                <a:latin typeface="+mn-lt"/>
              </a:rPr>
              <a:t>Vybrané orgány</a:t>
            </a:r>
          </a:p>
          <a:p>
            <a:r>
              <a:rPr lang="cs-CZ" sz="2400" dirty="0" smtClean="0">
                <a:solidFill>
                  <a:schemeClr val="tx1"/>
                </a:solidFill>
                <a:latin typeface="+mn-lt"/>
              </a:rPr>
              <a:t>Vláda – nejvyšší a ústřední orgán bezpečnostní správy</a:t>
            </a:r>
          </a:p>
          <a:p>
            <a:r>
              <a:rPr lang="cs-CZ" sz="2400" dirty="0" smtClean="0">
                <a:solidFill>
                  <a:schemeClr val="tx1"/>
                </a:solidFill>
                <a:latin typeface="+mn-lt"/>
              </a:rPr>
              <a:t>Bezpečnostní rada státu – připravuje podklady</a:t>
            </a:r>
            <a:endParaRPr lang="cs-CZ" sz="2000" dirty="0">
              <a:solidFill>
                <a:schemeClr val="tx1"/>
              </a:solidFill>
              <a:latin typeface="+mn-lt"/>
            </a:endParaRPr>
          </a:p>
          <a:p>
            <a:r>
              <a:rPr lang="cs-CZ" sz="2400" dirty="0" smtClean="0">
                <a:solidFill>
                  <a:schemeClr val="tx1"/>
                </a:solidFill>
                <a:latin typeface="+mn-lt"/>
              </a:rPr>
              <a:t>MV a MO – specializované ústřední orgány</a:t>
            </a:r>
          </a:p>
          <a:p>
            <a:r>
              <a:rPr lang="cs-CZ" sz="2400" dirty="0" smtClean="0">
                <a:solidFill>
                  <a:schemeClr val="tx1"/>
                </a:solidFill>
                <a:latin typeface="+mn-lt"/>
              </a:rPr>
              <a:t>Policie ČR – jednotný ozbrojený </a:t>
            </a:r>
            <a:r>
              <a:rPr lang="cs-CZ" sz="2400" dirty="0" err="1" smtClean="0">
                <a:solidFill>
                  <a:schemeClr val="tx1"/>
                </a:solidFill>
                <a:latin typeface="+mn-lt"/>
              </a:rPr>
              <a:t>bezpečn</a:t>
            </a: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. sbor</a:t>
            </a:r>
          </a:p>
          <a:p>
            <a:r>
              <a:rPr lang="cs-CZ" sz="2400" dirty="0" smtClean="0">
                <a:solidFill>
                  <a:schemeClr val="tx1"/>
                </a:solidFill>
                <a:latin typeface="+mn-lt"/>
              </a:rPr>
              <a:t>Bezpečnostní informační služba – ozbrojená </a:t>
            </a:r>
            <a:br>
              <a:rPr lang="cs-CZ" sz="2400" dirty="0" smtClean="0">
                <a:solidFill>
                  <a:schemeClr val="tx1"/>
                </a:solidFill>
                <a:latin typeface="+mn-lt"/>
              </a:rPr>
            </a:b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zpravodajská služba</a:t>
            </a:r>
          </a:p>
          <a:p>
            <a:r>
              <a:rPr lang="cs-CZ" sz="2400" dirty="0" smtClean="0">
                <a:solidFill>
                  <a:schemeClr val="tx1"/>
                </a:solidFill>
                <a:latin typeface="+mn-lt"/>
              </a:rPr>
              <a:t>Armáda – základ ozbrojených sil (+ vojenská stráž prezidenta a hradní stráž)</a:t>
            </a:r>
          </a:p>
          <a:p>
            <a:r>
              <a:rPr lang="cs-CZ" sz="2400" dirty="0" smtClean="0">
                <a:solidFill>
                  <a:schemeClr val="tx1"/>
                </a:solidFill>
                <a:latin typeface="+mn-lt"/>
              </a:rPr>
              <a:t>Obce a kraje – mají úkoly v oblasti zajišťování </a:t>
            </a:r>
            <a:r>
              <a:rPr lang="cs-CZ" sz="2400" dirty="0" err="1" smtClean="0">
                <a:solidFill>
                  <a:schemeClr val="tx1"/>
                </a:solidFill>
                <a:latin typeface="+mn-lt"/>
              </a:rPr>
              <a:t>bezp</a:t>
            </a: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.</a:t>
            </a:r>
            <a:br>
              <a:rPr lang="cs-CZ" sz="2400" dirty="0" smtClean="0">
                <a:solidFill>
                  <a:schemeClr val="tx1"/>
                </a:solidFill>
                <a:latin typeface="+mn-lt"/>
              </a:rPr>
            </a:b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a veřejného pořádku a obrany na svém území</a:t>
            </a:r>
            <a:endParaRPr lang="cs-CZ" sz="240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Bezpečnostní správa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/>
          <a:lstStyle/>
          <a:p>
            <a:pPr>
              <a:buNone/>
            </a:pPr>
            <a:r>
              <a:rPr lang="cs-CZ" sz="2400" b="1" dirty="0" smtClean="0">
                <a:solidFill>
                  <a:schemeClr val="tx1"/>
                </a:solidFill>
                <a:latin typeface="+mn-lt"/>
              </a:rPr>
              <a:t>Vybrané orgány</a:t>
            </a:r>
          </a:p>
          <a:p>
            <a:r>
              <a:rPr lang="cs-CZ" sz="2400" dirty="0" smtClean="0">
                <a:solidFill>
                  <a:schemeClr val="tx1"/>
                </a:solidFill>
                <a:latin typeface="+mn-lt"/>
              </a:rPr>
              <a:t>Parlament 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  <a:latin typeface="+mn-lt"/>
              </a:rPr>
              <a:t>vyhlášení stavu ohrožení a válečného stavu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  <a:latin typeface="+mn-lt"/>
              </a:rPr>
              <a:t>souhlas s pobytem cizích vojsk a s vysláním českých vojsk</a:t>
            </a:r>
            <a:br>
              <a:rPr lang="cs-CZ" sz="2000" dirty="0" smtClean="0">
                <a:solidFill>
                  <a:schemeClr val="tx1"/>
                </a:solidFill>
                <a:latin typeface="+mn-lt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do zahraničí</a:t>
            </a:r>
          </a:p>
          <a:p>
            <a:r>
              <a:rPr lang="cs-CZ" sz="2400" dirty="0" smtClean="0">
                <a:solidFill>
                  <a:schemeClr val="tx1"/>
                </a:solidFill>
                <a:latin typeface="+mn-lt"/>
              </a:rPr>
              <a:t>Prezident ČR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  <a:latin typeface="+mn-lt"/>
              </a:rPr>
              <a:t>vrchní velitel ozbrojených sil, s kontrasignací předsedy </a:t>
            </a:r>
            <a:br>
              <a:rPr lang="cs-CZ" sz="2000" dirty="0" smtClean="0">
                <a:solidFill>
                  <a:schemeClr val="tx1"/>
                </a:solidFill>
                <a:latin typeface="+mn-lt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(nebo pověřeného člena) vlády, zejm. se podílí se na </a:t>
            </a:r>
            <a:br>
              <a:rPr lang="cs-CZ" sz="2000" dirty="0" smtClean="0">
                <a:solidFill>
                  <a:schemeClr val="tx1"/>
                </a:solidFill>
                <a:latin typeface="+mn-lt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vydávání (specifických) normativních právních aktů </a:t>
            </a:r>
            <a:br>
              <a:rPr lang="cs-CZ" sz="2000" dirty="0" smtClean="0">
                <a:solidFill>
                  <a:schemeClr val="tx1"/>
                </a:solidFill>
                <a:latin typeface="+mn-lt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a stanoví v řádu způsob propouštění vojáků </a:t>
            </a:r>
            <a:br>
              <a:rPr lang="cs-CZ" sz="2000" dirty="0" smtClean="0">
                <a:solidFill>
                  <a:schemeClr val="tx1"/>
                </a:solidFill>
                <a:latin typeface="+mn-lt"/>
              </a:rPr>
            </a:b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ze základní nebo náhradní služby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Bezpečnostní správa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b="1" dirty="0" smtClean="0">
                <a:solidFill>
                  <a:schemeClr val="tx1"/>
                </a:solidFill>
                <a:latin typeface="+mn-lt"/>
              </a:rPr>
              <a:t>Ústřední orgány státní správy (2/1969)</a:t>
            </a:r>
          </a:p>
          <a:p>
            <a:r>
              <a:rPr lang="cs-CZ" dirty="0">
                <a:solidFill>
                  <a:schemeClr val="tx1"/>
                </a:solidFill>
                <a:latin typeface="+mn-lt"/>
              </a:rPr>
              <a:t>Ministerstvo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vnitra</a:t>
            </a:r>
            <a:endParaRPr lang="cs-CZ" dirty="0">
              <a:solidFill>
                <a:schemeClr val="tx1"/>
              </a:solidFill>
              <a:latin typeface="+mn-lt"/>
            </a:endParaRPr>
          </a:p>
          <a:p>
            <a:pPr lvl="0"/>
            <a:r>
              <a:rPr lang="cs-CZ" sz="2000" i="1" dirty="0" smtClean="0">
                <a:solidFill>
                  <a:schemeClr val="tx1"/>
                </a:solidFill>
                <a:latin typeface="+mn-lt"/>
              </a:rPr>
              <a:t>ústředním </a:t>
            </a:r>
            <a:r>
              <a:rPr lang="cs-CZ" sz="2000" i="1" dirty="0">
                <a:solidFill>
                  <a:schemeClr val="tx1"/>
                </a:solidFill>
                <a:latin typeface="+mn-lt"/>
              </a:rPr>
              <a:t>orgánem </a:t>
            </a:r>
            <a:r>
              <a:rPr lang="cs-CZ" sz="2000" i="1" dirty="0" smtClean="0">
                <a:solidFill>
                  <a:schemeClr val="tx1"/>
                </a:solidFill>
                <a:latin typeface="+mn-lt"/>
              </a:rPr>
              <a:t>st. správy </a:t>
            </a:r>
            <a:r>
              <a:rPr lang="cs-CZ" sz="2000" i="1" dirty="0">
                <a:solidFill>
                  <a:schemeClr val="tx1"/>
                </a:solidFill>
                <a:latin typeface="+mn-lt"/>
              </a:rPr>
              <a:t>pro veřejný pořádek a další věci vnitřního pořádku a bezpečnosti ve vymezeném rozsahu, včetně </a:t>
            </a:r>
            <a:r>
              <a:rPr lang="cs-CZ" sz="2000" i="1" dirty="0" smtClean="0">
                <a:solidFill>
                  <a:schemeClr val="tx1"/>
                </a:solidFill>
                <a:latin typeface="+mn-lt"/>
              </a:rPr>
              <a:t>dohledu</a:t>
            </a:r>
            <a:br>
              <a:rPr lang="cs-CZ" sz="2000" i="1" dirty="0" smtClean="0">
                <a:solidFill>
                  <a:schemeClr val="tx1"/>
                </a:solidFill>
                <a:latin typeface="+mn-lt"/>
              </a:rPr>
            </a:br>
            <a:r>
              <a:rPr lang="cs-CZ" sz="2000" i="1" dirty="0" smtClean="0">
                <a:solidFill>
                  <a:schemeClr val="tx1"/>
                </a:solidFill>
                <a:latin typeface="+mn-lt"/>
              </a:rPr>
              <a:t>na </a:t>
            </a:r>
            <a:r>
              <a:rPr lang="cs-CZ" sz="2000" i="1" dirty="0">
                <a:solidFill>
                  <a:schemeClr val="tx1"/>
                </a:solidFill>
                <a:latin typeface="+mn-lt"/>
              </a:rPr>
              <a:t>bezpečnost a plynulost silničního </a:t>
            </a:r>
            <a:r>
              <a:rPr lang="cs-CZ" sz="2000" i="1" dirty="0" smtClean="0">
                <a:solidFill>
                  <a:schemeClr val="tx1"/>
                </a:solidFill>
                <a:latin typeface="+mn-lt"/>
              </a:rPr>
              <a:t>provozu</a:t>
            </a:r>
            <a:endParaRPr lang="cs-CZ" sz="2000" dirty="0">
              <a:solidFill>
                <a:schemeClr val="tx1"/>
              </a:solidFill>
              <a:latin typeface="+mn-lt"/>
            </a:endParaRPr>
          </a:p>
          <a:p>
            <a:pPr lvl="0"/>
            <a:r>
              <a:rPr lang="cs-CZ" sz="2000" i="1" dirty="0">
                <a:solidFill>
                  <a:schemeClr val="tx1"/>
                </a:solidFill>
                <a:latin typeface="+mn-lt"/>
              </a:rPr>
              <a:t>zajišťuje komunikační sítě pro Policii České republiky, </a:t>
            </a:r>
            <a:r>
              <a:rPr lang="cs-CZ" sz="2000" i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cs-CZ" sz="2000" i="1" dirty="0" smtClean="0">
                <a:solidFill>
                  <a:schemeClr val="tx1"/>
                </a:solidFill>
                <a:latin typeface="+mn-lt"/>
              </a:rPr>
            </a:br>
            <a:r>
              <a:rPr lang="cs-CZ" sz="2000" i="1" dirty="0" smtClean="0">
                <a:solidFill>
                  <a:schemeClr val="tx1"/>
                </a:solidFill>
                <a:latin typeface="+mn-lt"/>
              </a:rPr>
              <a:t>složky </a:t>
            </a:r>
            <a:r>
              <a:rPr lang="cs-CZ" sz="2000" i="1" dirty="0">
                <a:solidFill>
                  <a:schemeClr val="tx1"/>
                </a:solidFill>
                <a:latin typeface="+mn-lt"/>
              </a:rPr>
              <a:t>integrovaného záchranného systému a územní orgány </a:t>
            </a:r>
            <a:r>
              <a:rPr lang="cs-CZ" sz="2000" i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cs-CZ" sz="2000" i="1" dirty="0" smtClean="0">
                <a:solidFill>
                  <a:schemeClr val="tx1"/>
                </a:solidFill>
                <a:latin typeface="+mn-lt"/>
              </a:rPr>
            </a:br>
            <a:r>
              <a:rPr lang="cs-CZ" sz="2000" i="1" dirty="0" smtClean="0">
                <a:solidFill>
                  <a:schemeClr val="tx1"/>
                </a:solidFill>
                <a:latin typeface="+mn-lt"/>
              </a:rPr>
              <a:t>státní </a:t>
            </a:r>
            <a:r>
              <a:rPr lang="cs-CZ" sz="2000" i="1" dirty="0">
                <a:solidFill>
                  <a:schemeClr val="tx1"/>
                </a:solidFill>
                <a:latin typeface="+mn-lt"/>
              </a:rPr>
              <a:t>správy a provozuje informační systém pro nakládání </a:t>
            </a:r>
            <a:r>
              <a:rPr lang="cs-CZ" sz="2000" i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cs-CZ" sz="2000" i="1" dirty="0" smtClean="0">
                <a:solidFill>
                  <a:schemeClr val="tx1"/>
                </a:solidFill>
                <a:latin typeface="+mn-lt"/>
              </a:rPr>
            </a:br>
            <a:r>
              <a:rPr lang="cs-CZ" sz="2000" i="1" dirty="0" smtClean="0">
                <a:solidFill>
                  <a:schemeClr val="tx1"/>
                </a:solidFill>
                <a:latin typeface="+mn-lt"/>
              </a:rPr>
              <a:t>s </a:t>
            </a:r>
            <a:r>
              <a:rPr lang="cs-CZ" sz="2000" i="1" dirty="0">
                <a:solidFill>
                  <a:schemeClr val="tx1"/>
                </a:solidFill>
                <a:latin typeface="+mn-lt"/>
              </a:rPr>
              <a:t>utajovanými informacemi mezi orgány veřejné </a:t>
            </a:r>
            <a:r>
              <a:rPr lang="cs-CZ" sz="2000" i="1" dirty="0" smtClean="0">
                <a:solidFill>
                  <a:schemeClr val="tx1"/>
                </a:solidFill>
                <a:latin typeface="+mn-lt"/>
              </a:rPr>
              <a:t>moci</a:t>
            </a:r>
            <a:endParaRPr lang="cs-CZ" sz="1800" dirty="0">
              <a:solidFill>
                <a:schemeClr val="tx1"/>
              </a:solidFill>
              <a:latin typeface="+mn-lt"/>
            </a:endParaRPr>
          </a:p>
          <a:p>
            <a:r>
              <a:rPr lang="cs-CZ" dirty="0">
                <a:solidFill>
                  <a:schemeClr val="tx1"/>
                </a:solidFill>
                <a:latin typeface="+mn-lt"/>
              </a:rPr>
              <a:t>Ministerstvo obrany</a:t>
            </a:r>
          </a:p>
          <a:p>
            <a:pPr lvl="0"/>
            <a:r>
              <a:rPr lang="cs-CZ" sz="2000" i="1" dirty="0" smtClean="0">
                <a:solidFill>
                  <a:schemeClr val="tx1"/>
                </a:solidFill>
                <a:latin typeface="+mn-lt"/>
              </a:rPr>
              <a:t>ústředním </a:t>
            </a:r>
            <a:r>
              <a:rPr lang="cs-CZ" sz="2000" i="1" dirty="0">
                <a:solidFill>
                  <a:schemeClr val="tx1"/>
                </a:solidFill>
                <a:latin typeface="+mn-lt"/>
              </a:rPr>
              <a:t>orgánem státní správy zejména pro zabezpečování </a:t>
            </a:r>
            <a:r>
              <a:rPr lang="cs-CZ" sz="2000" i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cs-CZ" sz="2000" i="1" dirty="0" smtClean="0">
                <a:solidFill>
                  <a:schemeClr val="tx1"/>
                </a:solidFill>
                <a:latin typeface="+mn-lt"/>
              </a:rPr>
            </a:br>
            <a:r>
              <a:rPr lang="cs-CZ" sz="2000" i="1" dirty="0" smtClean="0">
                <a:solidFill>
                  <a:schemeClr val="tx1"/>
                </a:solidFill>
                <a:latin typeface="+mn-lt"/>
              </a:rPr>
              <a:t>obrany </a:t>
            </a:r>
            <a:r>
              <a:rPr lang="cs-CZ" sz="2000" i="1" dirty="0">
                <a:solidFill>
                  <a:schemeClr val="tx1"/>
                </a:solidFill>
                <a:latin typeface="+mn-lt"/>
              </a:rPr>
              <a:t>České republiky a řízení Armády České </a:t>
            </a:r>
            <a:r>
              <a:rPr lang="cs-CZ" sz="2000" i="1" dirty="0" smtClean="0">
                <a:solidFill>
                  <a:schemeClr val="tx1"/>
                </a:solidFill>
                <a:latin typeface="+mn-lt"/>
              </a:rPr>
              <a:t>republiky </a:t>
            </a:r>
            <a:br>
              <a:rPr lang="cs-CZ" sz="2000" i="1" dirty="0" smtClean="0">
                <a:solidFill>
                  <a:schemeClr val="tx1"/>
                </a:solidFill>
                <a:latin typeface="+mn-lt"/>
              </a:rPr>
            </a:br>
            <a:r>
              <a:rPr lang="cs-CZ" sz="2000" i="1" dirty="0" smtClean="0">
                <a:solidFill>
                  <a:schemeClr val="tx1"/>
                </a:solidFill>
                <a:latin typeface="+mn-lt"/>
              </a:rPr>
              <a:t>a </a:t>
            </a:r>
            <a:r>
              <a:rPr lang="cs-CZ" sz="2000" i="1" dirty="0">
                <a:solidFill>
                  <a:schemeClr val="tx1"/>
                </a:solidFill>
                <a:latin typeface="+mn-lt"/>
              </a:rPr>
              <a:t>správu vojenských </a:t>
            </a:r>
            <a:r>
              <a:rPr lang="cs-CZ" sz="2000" i="1" dirty="0" smtClean="0">
                <a:solidFill>
                  <a:schemeClr val="tx1"/>
                </a:solidFill>
                <a:latin typeface="+mn-lt"/>
              </a:rPr>
              <a:t>újezdů</a:t>
            </a:r>
            <a:endParaRPr lang="cs-CZ" sz="200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Prameny právní úpravy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340768"/>
            <a:ext cx="8568952" cy="4785395"/>
          </a:xfrm>
        </p:spPr>
        <p:txBody>
          <a:bodyPr/>
          <a:lstStyle/>
          <a:p>
            <a:r>
              <a:rPr lang="cs-CZ" sz="2000" b="1" dirty="0" smtClean="0">
                <a:solidFill>
                  <a:schemeClr val="tx1"/>
                </a:solidFill>
                <a:latin typeface="+mn-lt"/>
              </a:rPr>
              <a:t>Ústavní Z č. 110/1998 Sb., o bezpečnosti ČR</a:t>
            </a:r>
            <a:endParaRPr lang="cs-CZ" sz="2000" b="1" dirty="0">
              <a:solidFill>
                <a:schemeClr val="tx1"/>
              </a:solidFill>
              <a:latin typeface="+mn-lt"/>
            </a:endParaRPr>
          </a:p>
          <a:p>
            <a:r>
              <a:rPr lang="cs-CZ" sz="2000" b="1" dirty="0" smtClean="0">
                <a:solidFill>
                  <a:schemeClr val="tx1"/>
                </a:solidFill>
                <a:latin typeface="+mn-lt"/>
              </a:rPr>
              <a:t>Vnitřní bezpečnost (zejména)</a:t>
            </a:r>
          </a:p>
          <a:p>
            <a:pPr lvl="1"/>
            <a:r>
              <a:rPr lang="cs-CZ" sz="1800" dirty="0" smtClean="0">
                <a:solidFill>
                  <a:schemeClr val="tx1"/>
                </a:solidFill>
                <a:latin typeface="+mn-lt"/>
              </a:rPr>
              <a:t>Zákon </a:t>
            </a:r>
            <a:r>
              <a:rPr lang="cs-CZ" sz="1800" dirty="0">
                <a:solidFill>
                  <a:schemeClr val="tx1"/>
                </a:solidFill>
                <a:latin typeface="+mn-lt"/>
              </a:rPr>
              <a:t>č. 273/2008 Sb., o Policii České </a:t>
            </a:r>
            <a:r>
              <a:rPr lang="cs-CZ" sz="1800" dirty="0" smtClean="0">
                <a:solidFill>
                  <a:schemeClr val="tx1"/>
                </a:solidFill>
                <a:latin typeface="+mn-lt"/>
              </a:rPr>
              <a:t>republiky</a:t>
            </a:r>
          </a:p>
          <a:p>
            <a:pPr lvl="1"/>
            <a:r>
              <a:rPr lang="cs-CZ" sz="1800" dirty="0" smtClean="0">
                <a:solidFill>
                  <a:schemeClr val="tx1"/>
                </a:solidFill>
                <a:latin typeface="+mn-lt"/>
              </a:rPr>
              <a:t>Zákon č. 361/2003 Sb., o služebním poměru příslušníků bezpečnostních sborů</a:t>
            </a:r>
            <a:endParaRPr lang="cs-CZ" sz="1800" dirty="0">
              <a:solidFill>
                <a:schemeClr val="tx1"/>
              </a:solidFill>
              <a:latin typeface="+mn-lt"/>
            </a:endParaRPr>
          </a:p>
          <a:p>
            <a:pPr lvl="1"/>
            <a:r>
              <a:rPr lang="cs-CZ" sz="1800" dirty="0">
                <a:solidFill>
                  <a:schemeClr val="tx1"/>
                </a:solidFill>
                <a:latin typeface="+mn-lt"/>
              </a:rPr>
              <a:t>Zákon č. 553/1991 Sb., o obecní </a:t>
            </a:r>
            <a:r>
              <a:rPr lang="cs-CZ" sz="1800" dirty="0" smtClean="0">
                <a:solidFill>
                  <a:schemeClr val="tx1"/>
                </a:solidFill>
                <a:latin typeface="+mn-lt"/>
              </a:rPr>
              <a:t>policii</a:t>
            </a:r>
            <a:endParaRPr lang="cs-CZ" sz="1800" dirty="0">
              <a:solidFill>
                <a:schemeClr val="tx1"/>
              </a:solidFill>
              <a:latin typeface="+mn-lt"/>
            </a:endParaRPr>
          </a:p>
          <a:p>
            <a:pPr lvl="1"/>
            <a:r>
              <a:rPr lang="cs-CZ" sz="1800" dirty="0">
                <a:solidFill>
                  <a:schemeClr val="tx1"/>
                </a:solidFill>
                <a:latin typeface="+mn-lt"/>
              </a:rPr>
              <a:t>Zákon č. 240/2000 Sb., o krizovém řízení a o </a:t>
            </a:r>
            <a:r>
              <a:rPr lang="cs-CZ" sz="1800" dirty="0" smtClean="0">
                <a:solidFill>
                  <a:schemeClr val="tx1"/>
                </a:solidFill>
                <a:latin typeface="+mn-lt"/>
              </a:rPr>
              <a:t>změně</a:t>
            </a:r>
            <a:br>
              <a:rPr lang="cs-CZ" sz="1800" dirty="0" smtClean="0">
                <a:solidFill>
                  <a:schemeClr val="tx1"/>
                </a:solidFill>
                <a:latin typeface="+mn-lt"/>
              </a:rPr>
            </a:br>
            <a:r>
              <a:rPr lang="cs-CZ" sz="1800" dirty="0" smtClean="0">
                <a:solidFill>
                  <a:schemeClr val="tx1"/>
                </a:solidFill>
                <a:latin typeface="+mn-lt"/>
              </a:rPr>
              <a:t>některých zákonů </a:t>
            </a:r>
            <a:r>
              <a:rPr lang="cs-CZ" sz="1800" dirty="0">
                <a:solidFill>
                  <a:schemeClr val="tx1"/>
                </a:solidFill>
                <a:latin typeface="+mn-lt"/>
              </a:rPr>
              <a:t>(krizový zákon</a:t>
            </a:r>
            <a:r>
              <a:rPr lang="cs-CZ" sz="1800" dirty="0" smtClean="0">
                <a:solidFill>
                  <a:schemeClr val="tx1"/>
                </a:solidFill>
                <a:latin typeface="+mn-lt"/>
              </a:rPr>
              <a:t>)</a:t>
            </a:r>
          </a:p>
          <a:p>
            <a:pPr lvl="1"/>
            <a:r>
              <a:rPr lang="cs-CZ" sz="1800" dirty="0" smtClean="0">
                <a:solidFill>
                  <a:schemeClr val="tx1"/>
                </a:solidFill>
                <a:latin typeface="+mn-lt"/>
              </a:rPr>
              <a:t>Zákon č. 241/2000 Sb., o hospodářských opatřeních pro</a:t>
            </a:r>
            <a:br>
              <a:rPr lang="cs-CZ" sz="1800" dirty="0" smtClean="0">
                <a:solidFill>
                  <a:schemeClr val="tx1"/>
                </a:solidFill>
                <a:latin typeface="+mn-lt"/>
              </a:rPr>
            </a:br>
            <a:r>
              <a:rPr lang="cs-CZ" sz="1800" dirty="0" smtClean="0">
                <a:solidFill>
                  <a:schemeClr val="tx1"/>
                </a:solidFill>
                <a:latin typeface="+mn-lt"/>
              </a:rPr>
              <a:t>krizové stavy a o změně některých souvisejících zákonů</a:t>
            </a:r>
            <a:endParaRPr lang="cs-CZ" sz="1800" dirty="0">
              <a:solidFill>
                <a:schemeClr val="tx1"/>
              </a:solidFill>
              <a:latin typeface="+mn-lt"/>
            </a:endParaRPr>
          </a:p>
          <a:p>
            <a:pPr lvl="1"/>
            <a:r>
              <a:rPr lang="cs-CZ" sz="1800" dirty="0">
                <a:solidFill>
                  <a:schemeClr val="tx1"/>
                </a:solidFill>
                <a:latin typeface="+mn-lt"/>
              </a:rPr>
              <a:t>Zákon č. 239/2000 Sb., o integrovaném záchranném </a:t>
            </a:r>
            <a:r>
              <a:rPr lang="cs-CZ" sz="18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cs-CZ" sz="1800" dirty="0" smtClean="0">
                <a:solidFill>
                  <a:schemeClr val="tx1"/>
                </a:solidFill>
                <a:latin typeface="+mn-lt"/>
              </a:rPr>
            </a:br>
            <a:r>
              <a:rPr lang="cs-CZ" sz="1800" dirty="0" smtClean="0">
                <a:solidFill>
                  <a:schemeClr val="tx1"/>
                </a:solidFill>
                <a:latin typeface="+mn-lt"/>
              </a:rPr>
              <a:t>systému </a:t>
            </a:r>
            <a:r>
              <a:rPr lang="cs-CZ" sz="1800" dirty="0">
                <a:solidFill>
                  <a:schemeClr val="tx1"/>
                </a:solidFill>
                <a:latin typeface="+mn-lt"/>
              </a:rPr>
              <a:t>a o změně některých zákonů</a:t>
            </a:r>
          </a:p>
          <a:p>
            <a:pPr lvl="1"/>
            <a:r>
              <a:rPr lang="cs-CZ" sz="1800" dirty="0">
                <a:solidFill>
                  <a:schemeClr val="tx1"/>
                </a:solidFill>
                <a:latin typeface="+mn-lt"/>
              </a:rPr>
              <a:t>Zákon č. 153/1994 Sb., o zpravodajských službách </a:t>
            </a:r>
            <a:r>
              <a:rPr lang="cs-CZ" sz="1800" dirty="0" smtClean="0">
                <a:solidFill>
                  <a:schemeClr val="tx1"/>
                </a:solidFill>
                <a:latin typeface="+mn-lt"/>
              </a:rPr>
              <a:t>ČR</a:t>
            </a:r>
            <a:endParaRPr lang="cs-CZ" sz="1800" dirty="0">
              <a:solidFill>
                <a:schemeClr val="tx1"/>
              </a:solidFill>
              <a:latin typeface="+mn-lt"/>
            </a:endParaRPr>
          </a:p>
          <a:p>
            <a:pPr lvl="1"/>
            <a:r>
              <a:rPr lang="cs-CZ" sz="1800" dirty="0">
                <a:solidFill>
                  <a:schemeClr val="tx1"/>
                </a:solidFill>
                <a:latin typeface="+mn-lt"/>
              </a:rPr>
              <a:t>Zákon č. 412/2005 Sb., o ochraně utajovaných </a:t>
            </a:r>
            <a:r>
              <a:rPr lang="cs-CZ" sz="1800" dirty="0" smtClean="0">
                <a:solidFill>
                  <a:schemeClr val="tx1"/>
                </a:solidFill>
                <a:latin typeface="+mn-lt"/>
              </a:rPr>
              <a:t>informací </a:t>
            </a:r>
            <a:br>
              <a:rPr lang="cs-CZ" sz="1800" dirty="0" smtClean="0">
                <a:solidFill>
                  <a:schemeClr val="tx1"/>
                </a:solidFill>
                <a:latin typeface="+mn-lt"/>
              </a:rPr>
            </a:br>
            <a:r>
              <a:rPr lang="cs-CZ" sz="1800" dirty="0" smtClean="0">
                <a:solidFill>
                  <a:schemeClr val="tx1"/>
                </a:solidFill>
                <a:latin typeface="+mn-lt"/>
              </a:rPr>
              <a:t>a </a:t>
            </a:r>
            <a:r>
              <a:rPr lang="cs-CZ" sz="1800" dirty="0">
                <a:solidFill>
                  <a:schemeClr val="tx1"/>
                </a:solidFill>
                <a:latin typeface="+mn-lt"/>
              </a:rPr>
              <a:t>o bezpečnostní </a:t>
            </a:r>
            <a:r>
              <a:rPr lang="cs-CZ" sz="1800" dirty="0" smtClean="0">
                <a:solidFill>
                  <a:schemeClr val="tx1"/>
                </a:solidFill>
                <a:latin typeface="+mn-lt"/>
              </a:rPr>
              <a:t>způsobilosti</a:t>
            </a:r>
            <a:endParaRPr lang="cs-CZ" sz="180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6085</TotalTime>
  <Words>2156</Words>
  <Application>Microsoft Office PowerPoint</Application>
  <PresentationFormat>Předvádění na obrazovce (4:3)</PresentationFormat>
  <Paragraphs>422</Paragraphs>
  <Slides>48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48</vt:i4>
      </vt:variant>
    </vt:vector>
  </HeadingPairs>
  <TitlesOfParts>
    <vt:vector size="50" baseType="lpstr">
      <vt:lpstr>Exekutivní</vt:lpstr>
      <vt:lpstr>1_Exekutivní</vt:lpstr>
      <vt:lpstr>Bezpečnostní správa I</vt:lpstr>
      <vt:lpstr>Obsah</vt:lpstr>
      <vt:lpstr>Bezpečnostní správa</vt:lpstr>
      <vt:lpstr>Bezpečnostní správa</vt:lpstr>
      <vt:lpstr>Bezpečnostní správa</vt:lpstr>
      <vt:lpstr>Bezpečnostní správa</vt:lpstr>
      <vt:lpstr>Bezpečnostní správa</vt:lpstr>
      <vt:lpstr>Bezpečnostní správa</vt:lpstr>
      <vt:lpstr>Prameny právní úpravy</vt:lpstr>
      <vt:lpstr>Prameny právní úpravy</vt:lpstr>
      <vt:lpstr>Ústavní Z o bezpečnosti ČR</vt:lpstr>
      <vt:lpstr>Ústavní Z o bezpečnosti ČR</vt:lpstr>
      <vt:lpstr>Ústavní Z o bezpečnosti ČR</vt:lpstr>
      <vt:lpstr>Mimořádné stavy</vt:lpstr>
      <vt:lpstr>Mimořádné stavy</vt:lpstr>
      <vt:lpstr>Formy realizace bezp. správy</vt:lpstr>
      <vt:lpstr>Formy realizace bezp. správy</vt:lpstr>
      <vt:lpstr>Formy realizace bezp. správy</vt:lpstr>
      <vt:lpstr>Formy realizace bezp. správy</vt:lpstr>
      <vt:lpstr>Formy realizace bezp. správy</vt:lpstr>
      <vt:lpstr>Policejní správa</vt:lpstr>
      <vt:lpstr>Policejní správa</vt:lpstr>
      <vt:lpstr>Policie ČR</vt:lpstr>
      <vt:lpstr>Policie ČR</vt:lpstr>
      <vt:lpstr>Policie ČR</vt:lpstr>
      <vt:lpstr>Policie ČR</vt:lpstr>
      <vt:lpstr>Policie ČR</vt:lpstr>
      <vt:lpstr>Policie ČR</vt:lpstr>
      <vt:lpstr>Prezentace aplikace PowerPoint</vt:lpstr>
      <vt:lpstr>Policie ČR</vt:lpstr>
      <vt:lpstr>Policie ČR</vt:lpstr>
      <vt:lpstr>Policie ČR</vt:lpstr>
      <vt:lpstr>Policie ČR</vt:lpstr>
      <vt:lpstr>Policie ČR</vt:lpstr>
      <vt:lpstr>Policie ČR</vt:lpstr>
      <vt:lpstr>Policie ČR</vt:lpstr>
      <vt:lpstr>Obecní policie</vt:lpstr>
      <vt:lpstr>Obecní policie</vt:lpstr>
      <vt:lpstr>Obecní policie</vt:lpstr>
      <vt:lpstr>Obecní policie</vt:lpstr>
      <vt:lpstr>Obecní policie</vt:lpstr>
      <vt:lpstr>Krizové řízení</vt:lpstr>
      <vt:lpstr>Krizové řízení</vt:lpstr>
      <vt:lpstr>Krizové řízení</vt:lpstr>
      <vt:lpstr>Krizové řízení</vt:lpstr>
      <vt:lpstr>Krizové řízení</vt:lpstr>
      <vt:lpstr>Integrovaný záchranný systém</vt:lpstr>
      <vt:lpstr>Integrovaný záchranný systém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Jelínek Kamil</cp:lastModifiedBy>
  <cp:revision>682</cp:revision>
  <dcterms:created xsi:type="dcterms:W3CDTF">2010-05-23T14:28:12Z</dcterms:created>
  <dcterms:modified xsi:type="dcterms:W3CDTF">2018-04-17T14:06:12Z</dcterms:modified>
</cp:coreProperties>
</file>