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327" r:id="rId3"/>
    <p:sldId id="257" r:id="rId4"/>
    <p:sldId id="258" r:id="rId5"/>
    <p:sldId id="273" r:id="rId6"/>
    <p:sldId id="261" r:id="rId7"/>
    <p:sldId id="304" r:id="rId8"/>
    <p:sldId id="262" r:id="rId9"/>
    <p:sldId id="303" r:id="rId10"/>
    <p:sldId id="277" r:id="rId11"/>
    <p:sldId id="278" r:id="rId12"/>
    <p:sldId id="263" r:id="rId13"/>
    <p:sldId id="274" r:id="rId14"/>
    <p:sldId id="275" r:id="rId15"/>
    <p:sldId id="276" r:id="rId16"/>
    <p:sldId id="280" r:id="rId17"/>
    <p:sldId id="281" r:id="rId18"/>
    <p:sldId id="265" r:id="rId19"/>
    <p:sldId id="282" r:id="rId20"/>
    <p:sldId id="271" r:id="rId21"/>
    <p:sldId id="270" r:id="rId22"/>
    <p:sldId id="272" r:id="rId23"/>
    <p:sldId id="290" r:id="rId24"/>
    <p:sldId id="291" r:id="rId25"/>
    <p:sldId id="313" r:id="rId26"/>
    <p:sldId id="305" r:id="rId27"/>
    <p:sldId id="314" r:id="rId28"/>
    <p:sldId id="315" r:id="rId29"/>
    <p:sldId id="306" r:id="rId30"/>
    <p:sldId id="309" r:id="rId31"/>
    <p:sldId id="307" r:id="rId32"/>
    <p:sldId id="308" r:id="rId33"/>
    <p:sldId id="310" r:id="rId34"/>
    <p:sldId id="311" r:id="rId35"/>
    <p:sldId id="312" r:id="rId36"/>
    <p:sldId id="292" r:id="rId37"/>
    <p:sldId id="293" r:id="rId38"/>
    <p:sldId id="302" r:id="rId39"/>
    <p:sldId id="316" r:id="rId40"/>
    <p:sldId id="318" r:id="rId41"/>
    <p:sldId id="317" r:id="rId42"/>
    <p:sldId id="319" r:id="rId43"/>
    <p:sldId id="284" r:id="rId44"/>
    <p:sldId id="286" r:id="rId45"/>
    <p:sldId id="285" r:id="rId46"/>
    <p:sldId id="287" r:id="rId47"/>
    <p:sldId id="289" r:id="rId48"/>
    <p:sldId id="320" r:id="rId49"/>
    <p:sldId id="321" r:id="rId5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3399"/>
    <a:srgbClr val="996633"/>
    <a:srgbClr val="CC9900"/>
    <a:srgbClr val="663300"/>
    <a:srgbClr val="0066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4652" autoAdjust="0"/>
  </p:normalViewPr>
  <p:slideViewPr>
    <p:cSldViewPr>
      <p:cViewPr>
        <p:scale>
          <a:sx n="119" d="100"/>
          <a:sy n="119" d="100"/>
        </p:scale>
        <p:origin x="-139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041F93-246B-45B3-A02C-E79CB45FA977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4B7-A710-44DE-8109-C4F711853D1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AE4A-C372-41A6-A6B4-F2B0337A64A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041F93-246B-45B3-A02C-E79CB45FA977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AC8-B8BF-4C32-976E-8A99829EA4DA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1139-4C31-4401-803D-1430367DBF91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063E-F231-489F-9269-EACF19C1FF4B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F65F-DDCC-4407-8EC7-895C371C2C1C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730-3651-4FE9-AFDD-12BEE2ED9E94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CAF-7C7A-425E-AD59-30472EC6E78E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F05D-8FF4-4635-B234-E213762A2D6A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AC8-B8BF-4C32-976E-8A99829EA4D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89B5-B94B-48FA-90B1-72227B9AC969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4B7-A710-44DE-8109-C4F711853D15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AE4A-C372-41A6-A6B4-F2B0337A64A3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1139-4C31-4401-803D-1430367DBF9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063E-F231-489F-9269-EACF19C1FF4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F65F-DDCC-4407-8EC7-895C371C2C1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730-3651-4FE9-AFDD-12BEE2ED9E9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CAF-7C7A-425E-AD59-30472EC6E78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F05D-8FF4-4635-B234-E213762A2D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89B5-B94B-48FA-90B1-72227B9AC96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191020-B649-4D24-8E50-41D46C94D6F6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191020-B649-4D24-8E50-41D46C94D6F6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nichvatliny.cz/informace/vyhlaseni-nouzoveho-stavu/" TargetMode="External"/><Relationship Id="rId2" Type="http://schemas.openxmlformats.org/officeDocument/2006/relationships/hyperlink" Target="http://www.zakonyprolidi.cz/cs/2000-24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krizport.firebrno.cz/dokumenty/vyhlasovani-krizovych-stavu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Zaměření</a:t>
            </a:r>
            <a:r>
              <a:rPr lang="cs-CZ" dirty="0"/>
              <a:t>, organizace a právní úprava bezpečnostní správy. Bezpečnost ČR. Krizové řízení. Integrovaný záchranný systém. Policejní správa. Policie ČR. Oprávnění a povinnosti policistů.  Obecní policie.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Ústavní Z č. 110/1998 Sb., o bezpečnosti ČR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Vnější bezpečnost  - obrana (zejména)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Zákon č. 219/1999 Sb., o zbrojených silách 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Zákon č. 220/1999 Sb., o průběhu základní nebo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náhradní služby a vojenských cvičení a o některých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právních poměrech vojáků v záloze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Zákon č. 221/1999 Sb., o vojácích z povolání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Zákon č. 222/1999 Sb., o zajišťování obrany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Zákon č. 585/2004 Sb., o branné povinnosti a jejím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zajišťování (branný zákon)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Ústavní Z o bezpečnosti ČR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435280" cy="5112568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vymezuje zákl. povinnosti státu zajišťovat bezpečnost (svrchovanost, územní celistvost, ochranu demokratických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základů státu,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životů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zdraví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a majetkových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hodnot)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vymezuje zákl. výstavbu a činnost  ozbrojených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sil, ozbrojených bezpečnostních sborů,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záchranných sborů a havarijních služeb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základ pro ukládání povinností FO a PO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vymezení tzv. „mimořádných stavů“ a jejich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základních souvislostí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zakotvení Bezpečnostní rady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Ústavní Z o bezpečnosti ČR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+mn-lt"/>
              </a:rPr>
              <a:t>Bezpečnostní rada státu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Zvláštní orgán složený z předsedy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vlády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a dalších členů vlády (dle rozhodnutí vlády), který v rozsahu vládního pověření připravuje vládě návrhy opatření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 zajišťování bezpečnosti ČR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Prezident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ČR má právo účastnit se jejích schůzí,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vyžadovat od ní a jejích členů zprávy a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projednávat s ní nebo s jejími členy otázky,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které patří do jejich působnosti</a:t>
            </a:r>
          </a:p>
          <a:p>
            <a:endParaRPr lang="cs-CZ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Ústavní Z o bezpečnosti ČR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363272" cy="464137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Mimořádné stavy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= stavy, které se vyhlašují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je-li bezprostředně ohrožena svrchovanost, územní celistvost, demokratické základy ČR nebo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ve značném rozsahu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vnitřní pořádek a bezpečnost, životy a zdraví, majetkové hodnoty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nebo životní prostředí, anebo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je-li třeba plnit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mezinár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závazky o společné obraně, 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to podle intenzity,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územního rozsahu a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charakteru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situace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nouzový stav, stav ohrožení státu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válečný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stav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(nikoli stav nouze dle § 2068 NOZ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)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</a:rPr>
              <a:t>Nouzový stav </a:t>
            </a:r>
            <a:endParaRPr lang="cs-CZ" sz="2000" b="1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případě živelních pohrom, ekologických nebo průmyslových havárií, nehod nebo jiného nebezpečí, které ve značném rozsahu ohrožuje životy, zdraví nebo majetkové hodnoty anebo vnitřní pořádek a bezpečnost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jen na určitém území a na dobu určitou (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max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30 dní;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prodl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se souhlasem PS) + s uvedením důvodů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vyhlašuje vláda (při nebezpečí z prodlení její předseda)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ve Sb. + uveřejňuje se v hrom. sdělovacích prostředcích;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informuje o tom PS, která může zrušit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pravomoci orgánů veřejné správy a možné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povinn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PO a FO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při nouzovém stavu 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hlinkClick r:id="rId2"/>
              </a:rPr>
              <a:t>Krizový Z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která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práva se omezují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které povinnosti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v jakém rozsahu se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ukládají stanoví vláda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r>
              <a:rPr lang="cs-CZ" sz="2000" u="sng" dirty="0" smtClean="0">
                <a:solidFill>
                  <a:schemeClr val="tx1"/>
                </a:solidFill>
                <a:latin typeface="+mn-lt"/>
                <a:hlinkClick r:id="rId3"/>
              </a:rPr>
              <a:t>http://www.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hlinkClick r:id="rId3"/>
              </a:rPr>
              <a:t>dolnichvatliny.cz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hlinkClick r:id="rId3"/>
              </a:rPr>
              <a:t>/informace/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hlinkClick r:id="rId3"/>
              </a:rPr>
              <a:t>vyhlaseni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hlinkClick r:id="rId3"/>
              </a:rPr>
              <a:t>-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hlinkClick r:id="rId3"/>
              </a:rPr>
              <a:t>nouzoveho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hlinkClick r:id="rId3"/>
              </a:rPr>
              <a:t>-stavu/</a:t>
            </a:r>
            <a:endParaRPr lang="cs-CZ" sz="2000" u="sng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1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Přípravu </a:t>
            </a: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hospodářských opatření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pro mimořádné stavy + stav nebezpečí (dle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KrizZ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) a přijetí hospodářských opatření po vyhlášení krizových stavů upravuje zákon o hospodářských opatřeních pro krizové stavy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Hospodářská opatření pro mimořádní stavy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= organizační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, materiální nebo finanční opatření přijímaná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orgány veřejné  správy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pro zabezpečení nezbytné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dodávky výrobků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 prací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a služeb ve stavu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Sytém hospodářských opatření</a:t>
            </a:r>
          </a:p>
          <a:p>
            <a:r>
              <a:rPr lang="cs-CZ" sz="1600" u="sng" dirty="0" smtClean="0">
                <a:solidFill>
                  <a:schemeClr val="tx1"/>
                </a:solidFill>
                <a:latin typeface="+mn-lt"/>
              </a:rPr>
              <a:t>systém </a:t>
            </a:r>
            <a:r>
              <a:rPr lang="cs-CZ" sz="1600" u="sng" dirty="0">
                <a:solidFill>
                  <a:schemeClr val="tx1"/>
                </a:solidFill>
                <a:latin typeface="+mn-lt"/>
              </a:rPr>
              <a:t>nouzového hospodářství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(k zabezpečení nezbytných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uspokojování základních životních potřeb, podporu činnosti hasičských záchranných sborů a havarijních služeb a podporu výkonu státní správy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),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systém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hospodářské mobilizace (k zajištění mobilizačních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ozbrojené síly a ozbrojené bezpečnostní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sbory)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použití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státních hmotných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rezerv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</a:rPr>
              <a:t>výstavba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údržba infrastruktury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</a:rPr>
              <a:t>regulační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opatření (ke snížení nebo usměrnění spotřeby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hlinkClick r:id="rId2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www.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sshr.cz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cinnosti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stranky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opatreni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_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krizove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hlinkClick r:id="rId2"/>
              </a:rPr>
              <a:t>_stavy.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hlinkClick r:id="rId2"/>
              </a:rPr>
              <a:t>aspx</a:t>
            </a: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endParaRPr lang="cs-CZ" sz="16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Formy realizace </a:t>
            </a:r>
            <a:r>
              <a:rPr lang="cs-CZ" sz="4800" dirty="0" err="1" smtClean="0"/>
              <a:t>bezp</a:t>
            </a:r>
            <a:r>
              <a:rPr lang="cs-CZ" sz="4800" dirty="0" smtClean="0"/>
              <a:t>. správy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Správní akty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Veřejnoprávní smlouvy (např. o zajišťování činnosti obecní policie)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Faktické úkony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	</a:t>
            </a:r>
            <a:endParaRPr lang="cs-CZ" b="1" i="1" u="sng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Formy realizace </a:t>
            </a:r>
            <a:r>
              <a:rPr lang="cs-CZ" sz="4800" dirty="0" err="1" smtClean="0"/>
              <a:t>bezp</a:t>
            </a:r>
            <a:r>
              <a:rPr lang="cs-CZ" sz="4800" dirty="0" smtClean="0"/>
              <a:t>. správy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+mn-lt"/>
              </a:rPr>
              <a:t>Faktické úkony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= faktická (neformální) správní činnost, která je uskutečňována na základě zákona a jejímž prostřednictvím jednotlivé úřední osoby v konkrétních případech zasahují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 správních poměrů FO, popřípadě PO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Faktické pokyny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Bezprostřední zásahy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Exekuční úkony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Formy realizace </a:t>
            </a:r>
            <a:r>
              <a:rPr lang="cs-CZ" sz="4800" dirty="0" err="1" smtClean="0"/>
              <a:t>bezp</a:t>
            </a:r>
            <a:r>
              <a:rPr lang="cs-CZ" sz="4800" dirty="0" smtClean="0"/>
              <a:t>. správy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+mn-lt"/>
              </a:rPr>
              <a:t>Faktické pokyny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= správní úkony zákonem zmocněné jednotlivé úřední osoby, spočívající ve vyslovení zákazu nebo příkazu určitého jednání, který je jeho adresát povinen respektovat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typicky udělovány mimo prostory vykonavatelů veřejné správy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formu zákon zpravidla nepředepisuje; z povahy věci zpravidla ústně, popřípadě posunkem (gestem)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nebo i za pomoci nějakého technického zařízení</a:t>
            </a:r>
            <a:endParaRPr lang="cs-CZ" sz="28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Formy realizace </a:t>
            </a:r>
            <a:r>
              <a:rPr lang="cs-CZ" sz="4800" dirty="0" err="1" smtClean="0"/>
              <a:t>bezp</a:t>
            </a:r>
            <a:r>
              <a:rPr lang="cs-CZ" sz="4800" dirty="0" smtClean="0"/>
              <a:t>. správy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435280" cy="475252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Bezprostřední zásahy (zákroky)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je-li třeba zasáhnout do práv FO nebo PO, a to aniž by o tom bylo z časových důvodů možno rozhodnout postupem stanoveným pro správní řízení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jde o situaci nepředvídatelnou, ovšem nutně okamžitě řešenou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(např. požár, přistižení os. podezřelé z protiprávního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jednání nebo takového jednání se dopouštějící),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anebo vyžadující moment překvapení (nenadálost), bez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něhož by prováděný správní úkon ve značné míře ztratil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smysl (typické je to pro správní dozor všeho druhu).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ústní výzvy, příkazy nebo zákazy vydané oprávněnou úřední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osobou něco konat, něčeho se zdržet nebo něco strpět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	</a:t>
            </a:r>
            <a:endParaRPr lang="cs-CZ" sz="2000" b="1" i="1" u="sng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Pojem bezpečnostní správa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(Vybrané) prameny právní úpravy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Ústavní zákon o bezpečnosti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Vybrané mimořádné stavy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Formy realizace bezpečnostní správy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Krizové řízení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Integrovaný záchranný systém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Správa policie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Ostatní „vnitřní bezpečnost“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800" dirty="0" smtClean="0"/>
              <a:t>Formy realizace </a:t>
            </a:r>
            <a:r>
              <a:rPr lang="cs-CZ" sz="4800" dirty="0" err="1" smtClean="0"/>
              <a:t>bezp</a:t>
            </a:r>
            <a:r>
              <a:rPr lang="cs-CZ" sz="4800" dirty="0" smtClean="0"/>
              <a:t>. správy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686800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Bezprostřední zásahy – podmínky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Prokázání pravomoci k určitému zásahu do práv - zpravidla předložením služebního průkazu úřední osoby či stejnokrojem opatřeným identifikačním číslem; popř. výjimečně i pouhým prohlášením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(např. „policie“), po němž však musí následovat prokázání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některým z řádných způsobů; někdy je Z stanoveno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Zásah je svou povahou, obsahem, rozsahem a účelem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 souladu se zákonem a s pravomocí úřední osoby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souladu se Z i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 způsob zásahu –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úř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osoba musí dbát cti,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vážnosti a důstojnosti jiných os. i své vlastní, „zasahovanému“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má být srozumitelně vysvětleno, co se na něm požaduje,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 má mu být dáno poučení o jeho právech, je-li to vzhledem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 situaci možné + některé zvláštní podmínky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Policejní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= souhrn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činností policejních orgánů, jimž zákon ukládá úkoly ochrany ve věcech bezpečnosti a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veř. pořádku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Policie ČR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jednotný ozbrojený bezpečnostní sbor sloužící veřejnosti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na celém území ČR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jejím úkolem je chránit bezpečnost osob a majetku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veřejný pořádek, předcházet trestné činnosti, plnit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úkoly podle trestního řádu a další úkoly na úseku vnitřního pořádku a bezpečnosti svěřené jí zákony (P EU,m.s.)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Obecní policie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orgán obce, který zabezpečuje místní záležitosti veřejného pořádku v rámci působnosti obce a plní další úkoly, pokud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mu je svěří zákon o obecní policii nebo zvláštní zákon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Policejní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Policie ČR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chrání bezpečnost osob a majetku a veřejný pořádek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předchází trestné činnosti, plní úkoly podle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TrŘ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a další úkoly na úseku vnitřního pořádku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bezp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svěřené jí zákony (P EU,m.s.)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Obecní policie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zabezpečuje místní záležitosti veřejného pořádku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rámci působnosti obce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plní další úkoly, pokud jí je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svěří zákon o obecní policii nebo zvláštní zákon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Útvar P ČR určený policejním prezidentem (místně příslušné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krajské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řeitelství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jde-li o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hl.m.Prahu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) může uzavřít písemnou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smlouvu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 obcí nebo městskou částí hl. m.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Phy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za účelem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stanovení společného postupu při zabezpečování místních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záležitostí veřejného pořádku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tx1"/>
                </a:solidFill>
                <a:latin typeface="+mn-lt"/>
              </a:rPr>
              <a:t>	</a:t>
            </a:r>
            <a:endParaRPr lang="cs-CZ" sz="2000" b="1" i="1" u="sng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= jednotný ozbrojený bezpečnostní sbor, který zásadně působí na území celé ČR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chrání bezpečnost osob a majetku a veřejný pořádek, předchází trestné činnosti a plní další úkoly dle </a:t>
            </a:r>
            <a:r>
              <a:rPr lang="cs-CZ" sz="2200" dirty="0" err="1" smtClean="0">
                <a:solidFill>
                  <a:schemeClr val="tx1"/>
                </a:solidFill>
                <a:latin typeface="+mn-lt"/>
              </a:rPr>
              <a:t>TrŘ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 a jiných Z + přímo použitelných předpisů EU a m. s., které jsou součástí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 pořádku ČR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dle povolání ministrem vnitra plní též úkoly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Ministerstva vnitra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Policejní akademii České republiky, nebo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ve škole/školském zařízení, které nejsou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org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částí policie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z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ákon č. 273/2008 Sb., o Policii České republiky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Úkoly P ČR vykonávají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policisté (příslušníci policie)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vykonávají službu ve služebním stejnokroji nebo v občanském oděvu v závislosti na povaze konkrétní činnosti a potřebě efektivního plnění úkolů policie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služební stejnokroj policie je oprávněn nosit jen policista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bývalý policista může na základě souhlasu policejního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prezidenta nosit služební stejnokroj s odlišujícím označením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při vhodných příležitostech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zaměstnanci policie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jsou při tom povinni dodržovat pravidla zdvořilosti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a dbát cti, vážnosti a důstojnosti osob i své vlastní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Policista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je příslušník policie ve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služebním poměru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dle zákona o služebním poměru příslušníků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bezpečn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. sborů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upravuje právní poměry fyzických osob, které v bezpečnostním sboru vykonávají službu (dále jen "příslušník"), jejich odměňování, řízení ve věcech služebního poměru a organizační věci služby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Předpoklady k přijetí do služebního poměru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písemná žádost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občanství ČR, 18 let, plná svéprávnost, bezúhonnost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stupeň vzdělání stanovený pro dané služební místo,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popř. oprávnění seznamovat se s utajovanými informacemi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zdravotní, osobnostní a fyzická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způs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k výkonu služby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neexistence členství v politické straně nebo politickém hnutí,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 příslušníka zpravodajské služby ani odborové organizace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nevykonávání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živn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či jiné výdělečné činnost, neexistence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členství v řídících nebo kontrolních orgánů podnik. PO</a:t>
            </a:r>
          </a:p>
          <a:p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Skončení služebního poměru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uplynutím doby určité,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propuštěním (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musí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sankce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nesplňování podmínek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žádost o propuštění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+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</a:rPr>
              <a:t>org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. změny, zánik osvědčení, neuspokojivé výsledky (u poměru</a:t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na dobu určitou)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úmrtím nebo prohlášením za mrtvého,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dnem 31. prosince kalendářního roku, v němž příslušník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dovršil věku 65 let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Kázeňským přestupkem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je zaviněné jednání, které porušuje služební povinnost, ale nejde o TČ nebo o jednání, které má znaky přestupku nebo jiného správního deliktu, též dosahování neuspokojivých výsledků ve výkonu služby uvedené v závěru služebního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04056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Odpovědnost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Trestněprávní - dle ustanovení o TČ vojenských</a:t>
            </a:r>
          </a:p>
          <a:p>
            <a:r>
              <a:rPr lang="cs-CZ" sz="2200" dirty="0" err="1" smtClean="0">
                <a:solidFill>
                  <a:schemeClr val="tx1"/>
                </a:solidFill>
                <a:latin typeface="+mn-lt"/>
              </a:rPr>
              <a:t>Správněprávní</a:t>
            </a:r>
            <a:endParaRPr lang="cs-CZ" sz="22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za jednání, které má znaky přestupky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disciplinární - za kázeňské přestupky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kázeňským přestupkem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 zaviněné jednání, které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porušuje služební povinnost, ale nejde o TČ nebo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 jednání, které má znaky přestupku nebo jiného správního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deliktu, též dosahování neuspokojivých výsledků ve výkonu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služby uvedené v závěru služebního hodnocení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Kázeňské přestupky a jednání, které má znaky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přestupku se projednávají ve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služebněP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režimu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(dle § 186 a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násl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SlužZ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),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ovšem v druhém případě dle postupu dle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PřestZ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Povinnosti policistů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dodržovat zákony a další obecně závazné P předpisy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plnit 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  <a:latin typeface="+mn-lt"/>
              </a:rPr>
              <a:t>úkoly uložené P předpisy a 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  <a:latin typeface="+mn-lt"/>
              </a:rPr>
              <a:t>rozkazy a pokyny svých </a:t>
            </a:r>
            <a:r>
              <a:rPr lang="cs-CZ" sz="2200" dirty="0" err="1" smtClean="0">
                <a:solidFill>
                  <a:schemeClr val="tx1"/>
                </a:solidFill>
                <a:latin typeface="+mn-lt"/>
              </a:rPr>
              <a:t>nadříz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. (</a:t>
            </a:r>
            <a:r>
              <a:rPr lang="cs-CZ" sz="2200" b="1" i="1" u="sng" dirty="0" smtClean="0">
                <a:solidFill>
                  <a:schemeClr val="tx1"/>
                </a:solidFill>
                <a:latin typeface="+mn-lt"/>
              </a:rPr>
              <a:t>Jak se zachová,</a:t>
            </a:r>
            <a:br>
              <a:rPr lang="cs-CZ" sz="2200" b="1" i="1" u="sng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b="1" i="1" u="sng" dirty="0" smtClean="0">
                <a:solidFill>
                  <a:schemeClr val="tx1"/>
                </a:solidFill>
                <a:latin typeface="+mn-lt"/>
              </a:rPr>
              <a:t>dostane-li rozkaz, jímž by spáchal TČ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?)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provést služební zákrok nebo služební úkon, popř.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provést jiná opatření (zejm. vyrozumět nejbližší policejní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útvar), jestliže je spáchán TČ nebo přestupek (nebo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je důvodné podezření)</a:t>
            </a:r>
          </a:p>
          <a:p>
            <a:pPr lvl="1"/>
            <a:r>
              <a:rPr lang="cs-CZ" sz="2200" u="sng" dirty="0" smtClean="0">
                <a:solidFill>
                  <a:schemeClr val="tx1"/>
                </a:solidFill>
                <a:latin typeface="+mn-lt"/>
              </a:rPr>
              <a:t>i mimo službu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, je-li bezprostředně ohrožen život,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zdraví nebo svoboda osob anebo majetek nebo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došlo-li k útoku na tyto hodnoty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>
              <a:buNone/>
            </a:pPr>
            <a:r>
              <a:rPr lang="cs-CZ" sz="1650" b="1" i="1" dirty="0" smtClean="0">
                <a:solidFill>
                  <a:schemeClr val="tx1"/>
                </a:solidFill>
                <a:latin typeface="+mn-lt"/>
              </a:rPr>
              <a:t>Policista nemá povinnost provést úkon nebo jiné opatření </a:t>
            </a: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(§ 10 odst. 4) jestliže </a:t>
            </a:r>
          </a:p>
          <a:p>
            <a:pPr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a) provádí jiný úkon, zejména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1. plní úkoly, při nichž používá operativně pátrací prostředky nebo podpůrné operativně pátrací prostředky,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2. pronásleduje pachatele trestného činu,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3. zakročuje pod jednotným velením,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4. vykonává šifrovou nebo kurýrní službu, při níž by mohlo dojít k ohrožení včasného předání šifrovaných zpráv nebo k ohrožení přepravovaných věcí,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5. plní úkol, při němž používá výbušniny nebo výbušné předměty,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6. zajišťuje bezpečnost chráněných objektů, prostorů nebo osob,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7. provádí výcvik a přípravu k použití operativně pátracího prostředku nebo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podpůrného operativně pátracího prostředku, nebo</a:t>
            </a:r>
          </a:p>
          <a:p>
            <a:pPr marL="442913" indent="-236538"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8. získává poznatky ze zájmového prostředí podle § 70,</a:t>
            </a:r>
          </a:p>
          <a:p>
            <a:pPr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jehož přerušení nebo nedokončení by mělo zřejmě závažnější následky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než nesplnění těchto povinností,</a:t>
            </a:r>
          </a:p>
          <a:p>
            <a:pPr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b) jsou jeho schopnosti sníženy v důsledku jeho zdravotního stavu nebo vlivem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léků anebo jiných látek tak, že řádné provedení nebo dokončení úkonu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anebo jiného opatření by bylo ohroženo,</a:t>
            </a:r>
          </a:p>
          <a:p>
            <a:pPr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c) k provedení úkonu nebo jiného opatření nebyl odborně vyškolen nebo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vycvičen a povaha úkonu nebo jiného opatření takové vyškolení </a:t>
            </a:r>
            <a:br>
              <a:rPr lang="cs-CZ" sz="165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nebo vycvičení vyžaduje, nebo</a:t>
            </a:r>
          </a:p>
          <a:p>
            <a:pPr>
              <a:buNone/>
            </a:pPr>
            <a:r>
              <a:rPr lang="cs-CZ" sz="1650" i="1" dirty="0" smtClean="0">
                <a:solidFill>
                  <a:schemeClr val="tx1"/>
                </a:solidFill>
                <a:latin typeface="+mn-lt"/>
              </a:rPr>
              <a:t>d) je zřejmé, že nemůže úkon nebo jiné opatření úspěšně dokončit.</a:t>
            </a:r>
            <a:endParaRPr lang="cs-CZ" sz="1650" i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96752"/>
            <a:ext cx="8640960" cy="4929411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účelově vybudovaný systém orgánů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VeSpr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pověřených zajišťováním bezpečnosti a veřejného pořádku, popř. obrany státu, a jejich činnost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společnosti a jednotlivců před nebezpečím ohrožujícím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státu, jeho institucí, jako i nerušený výkon funkcí státu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 ve státě)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život, zdraví, svobodu, lidskou důstojnost a čest jednotlivce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Veřejný pořádek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pravidel chování lidí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veřejnosti,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jejichž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zachování je nutnou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spořádaného spol.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soužití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Obrana státu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opatření k zajištění svrchovanosti,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územní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celistvosti, principů demokracie a právního státu,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obyvatel a jejich majetku před vnějším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napadením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2/2 Z o zajišťování obrany státu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+mn-lt"/>
              </a:rPr>
              <a:t>Povinnosti policistů II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při provádění služebního zákroku nebo služebního úkonu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spojeného se zásahem do práv nebo svobod je povinen poučit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osoby a užít odpovídající výzvy (pokud to povaha a okolnosti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umožňují)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prokázat stanoveným způsobem svou příslušnost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ke sboru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dodržovat pravidla služební zdvořilosti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zachovávat mlčenlivost o skutečnostech, o nichž se </a:t>
            </a:r>
            <a:br>
              <a:rPr lang="cs-CZ" sz="2200" dirty="0" smtClean="0">
                <a:solidFill>
                  <a:schemeClr val="tx1"/>
                </a:solidFill>
                <a:latin typeface="+mn-lt"/>
              </a:rPr>
            </a:b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dozvěděl při plnění úkolů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a to i po skončení služebního poměru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Oprávnění policistů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požadovat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vysvětlení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prokázání totožnosti 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omezit možnost volného pohybu osoby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zajistit osobu, která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ohrožuje svůj život, 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život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 nebo zdraví jiných osob anebo majetek,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v budově útvaru policie úmyslně znečišťuje nebo poškozuje majetek </a:t>
            </a:r>
            <a:br>
              <a:rPr lang="cs-CZ" sz="1500" dirty="0" smtClean="0">
                <a:solidFill>
                  <a:schemeClr val="tx1"/>
                </a:solidFill>
                <a:latin typeface="+mn-lt"/>
              </a:rPr>
            </a:b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anebo slovně uráží policistu nebo jinou osobu,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má být předvedena dle zvl. předpisu, či kladla odpor / pokusila se o útěk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utekla z „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detenčního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 zařízení“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byla přistižena při jednání, které má znaky správního deliktu, je-li 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dův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. obava,</a:t>
            </a:r>
            <a:br>
              <a:rPr lang="cs-CZ" sz="1500" dirty="0" smtClean="0">
                <a:solidFill>
                  <a:schemeClr val="tx1"/>
                </a:solidFill>
                <a:latin typeface="+mn-lt"/>
              </a:rPr>
            </a:b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že bude v protiprávním jednání pokračovat anebo mařit řádné objasnění věci,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není trestně odp. a byla přistižena při jednání, které má znaky TČ, je-li důvodná </a:t>
            </a:r>
            <a:br>
              <a:rPr lang="cs-CZ" sz="1500" dirty="0" smtClean="0">
                <a:solidFill>
                  <a:schemeClr val="tx1"/>
                </a:solidFill>
                <a:latin typeface="+mn-lt"/>
              </a:rPr>
            </a:b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obava, že bude v 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protiP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 jednání pokračovat anebo mařit řádné objasnění věci,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 je nezletilá, je-li to nezbytné pro její navrácení do „příslušné“ péče</a:t>
            </a:r>
          </a:p>
          <a:p>
            <a:pPr marL="530225" lvl="1" indent="-177800"/>
            <a:r>
              <a:rPr lang="cs-CZ" sz="1500" dirty="0" smtClean="0">
                <a:solidFill>
                  <a:schemeClr val="tx1"/>
                </a:solidFill>
                <a:latin typeface="+mn-lt"/>
              </a:rPr>
              <a:t> byla dopadena na základě pronásledování příslušníkem 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zahr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. </a:t>
            </a:r>
            <a:r>
              <a:rPr lang="cs-CZ" sz="1500" dirty="0" err="1" smtClean="0">
                <a:solidFill>
                  <a:schemeClr val="tx1"/>
                </a:solidFill>
                <a:latin typeface="+mn-lt"/>
              </a:rPr>
              <a:t>bezp</a:t>
            </a:r>
            <a:r>
              <a:rPr lang="cs-CZ" sz="1500" dirty="0" smtClean="0">
                <a:solidFill>
                  <a:schemeClr val="tx1"/>
                </a:solidFill>
                <a:latin typeface="+mn-lt"/>
              </a:rPr>
              <a:t>. sboru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Oprávnění policistů II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přesvědčit se, zda předvedená či zajištěná osoba nemá zbraň, popř. ji odebrat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odebrat osobě zbraň na místě veřejně přístupném, hrozí-li její užití k násilí či pohrůžce (po předchozí marné výzvě)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ve stanovených případech provést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osobní prohlídku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prohlídku objektů, zavazadel, dopravních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</a:rPr>
              <a:t>prosředků</a:t>
            </a: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 stanovených podmínek otevřít byt a jiné uzavřené prostory,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vstoupit do nich a provést potřebné služební zákroky, úkony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nebo jiná opatření k odvrácení hrozícího nebezpečí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ke vstupu do živnostenských provozoven, vč. prostor, 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kt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lze mít důvodně za to, že se v nich zdržují fyzické osoby,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to i po skončení prodejní nebo provozní doby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vs. vstup do obydlí, jiného prostoru nebo na pozemek?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Oprávnění policistů III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zakázat vstup na určená místa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specifická oprávnění související se zajišťováním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ochrany státních hranic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bezpečnostní železniční dopravy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dohledu nad bezpečností a plynulostí silničního provozu a při jeho řízení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 zákonných podmínek rozhodnout o vykázání ze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společného obydlí a zakázání vstupu či návratu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úkony související s řízením o přestupcích (§ 58 - § 59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PřestZ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 použití speciálních prostředků (dle P úpravy)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tzv. podpůrných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</a:rPr>
              <a:t>operativě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 pátracích prostředků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donucovacích prostředků a zbraní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</a:rPr>
              <a:t>výbušných prostředků a výbušnin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Donucovací prostředky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a) hmaty, chvaty, údery a kopy,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c) obušek a jiný úderný prostředek,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f) zastavovací pás, zahrazení cesty vozidlem a jiný prostředek k násilnému </a:t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zastavení vozidla nebo zabránění odjezdu vozidla,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g) vytlačování vozidlem,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h) vytlačování štítem,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i) vytlačování koněm,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j) služební pes,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k) vodní stříkač,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l) zásahová výbuška,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m) úder střelnou zbraní,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n) hrozba namířenou střelnou </a:t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zbraní,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o) varovný výstřel,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p) pouta,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q) prostředek k zamezení </a:t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prostorové orientace.</a:t>
            </a:r>
            <a:endParaRPr lang="cs-CZ" sz="16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  <a:latin typeface="+mn-lt"/>
              </a:rPr>
              <a:t>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MV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vytváří podmínky pro plnění úkolů policie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 nadřízeno Policii ČR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Policejní prezidium ČR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jeho čele s policejní prezidentem, který odpovídá za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činnost policie ministrovi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řídí činnost policie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útvary policie s celostátní působností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zřizuje ministr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krajská ředitelství policie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útvary zřízené v rámci krajského ředitelství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zřizuje policejní prezident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Povinnosti policistů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Zdvořilost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Policista a zaměstnanec policie jsou při plnění úkolů policie povinni dodržovat pravidla zdvořilosti a dbát cti, vážnosti a důstojnosti osob i své vlastní</a:t>
            </a: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=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orgán obce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sloužící k zabezpečování místních záležitostí veřejného pořádku v rámci působnosti obce a plnění dalších úkoly, pokud jí je svěří zákon o obecní policii nebo zvláštní zákon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přispívá k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ochr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 a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bezp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 osob a majetku, podílí se na prevenci kriminality v obci,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dohlíží na dodržování pravidel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obč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 soužití, dodržování OZV a N obce 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podílí ve stanoveném rozsahu na dohledu na bezpečnost a plynulost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provozu na pozemních komunikacích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podílí se na dodržování právních předpisů o ochraně veřejného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pořádku a v rozsahu svých povinností a oprávnění stanovených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 o obcích či zvl. zákonem činí opatření k jeho obnovení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provádí dohled nad dodržováním čistoty na veř. prostranstvích v obci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odhaluje přestupky a jiné správní delikty, jejichž projednávání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je v působnosti obce,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poskytuje za účelem zpracování statistických údajů MV na požádání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údaje o obecní policii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strážník policie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zaměstnanec obce, který musí být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bezúhonný,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spolehlivý,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starší 21 let,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zdravotně způsobilý,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dosáhl středního vzdělání s maturitní zkouškou a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má osvědčení o splnění stanovených odborných předpokladů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/>
            </a:r>
            <a:br>
              <a:rPr lang="cs-CZ" sz="1800" dirty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(vydává MV, na dobu 3 let, pokud úspěšně vykonal zkoušku)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prokazuje se stejnokrojem a odznakem obecní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policie, mimo pracovní dobu odznakem; popř.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prohlášením obecní (městská) policie, nelze-li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krátkodobě jinak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povinnosti strážníka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při provádění úkolů je povinen dbát cti, vážnosti a důstojnosti osob i své vlastní a nepřipustit, aby osobám v souvislosti s touto činností vznikla bezdůvodná újma a případný zásah  do jejich práv a svobod překročil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míru nezbytnou k dosažení účelu sledovaného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zákrokem nebo úkonem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poučit osoby o jejich právech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poskytnout pomoc v rozsahu svých oprávnění a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povinností dle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Zo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obcích nebo zvláštního zákona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každému, kdo o ni požádá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00200"/>
            <a:ext cx="8363272" cy="4493095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Bezpečnost 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státu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znamená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zajištění svrchovanosti, územní celistvosti, ochrany demokratických základů státu, ochrany životů, zdraví a majetkových hodnot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označuje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nezávislost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státní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moci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na jakékoli jiné moci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a to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 mezinárodních i vnitřních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vzt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- předpokládá, že stát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ovládá své území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obyvatelstvo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to aniž by měl „nad sebou“ někoho vyššího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	Územní 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celistvost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znamená, že se jedná o stát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unitární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tj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. stát, který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disponuje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jednotnou a jedinou soustavou státních orgánů (moci zákonodárné, výkonné a soudní) a nečlení se na územní jednotky, která mají charakter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státu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- opakem unitárního státu je stát federativní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povinnosti strážníka II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 pracovní době je povinen v mezích Z o obcích či zvl. Z provést zákrok nebo úkon, nebo učinit jiné opatření, je-li páchán trestný čin nebo přestupek či jiný správní delikt anebo je-li důvodné podezření z jejich páchání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 mimo pracovní dobu je k tomu povinen (zejména vyrozumět nejbližší útvar policie), je-li páchán trestný čin nebo přestupek, kterým je bezprostředně ohrožen život, zdraví nebo majetek.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Strážník </a:t>
            </a:r>
            <a:r>
              <a:rPr lang="cs-CZ" sz="2400" b="1" i="1" dirty="0" smtClean="0">
                <a:solidFill>
                  <a:schemeClr val="tx1"/>
                </a:solidFill>
                <a:latin typeface="+mn-lt"/>
              </a:rPr>
              <a:t>není povinen provést zákrok nebo úkon 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k plnění úkolů, jestliže</a:t>
            </a:r>
          </a:p>
          <a:p>
            <a:pPr marL="457200" indent="-457200">
              <a:buAutoNum type="alphaLcParenR"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je pod vlivem léků nebo jiných látek, které závažným způsobem snižují jeho schopnost jednání,</a:t>
            </a:r>
            <a:endParaRPr lang="cs-CZ" sz="2400" i="1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AutoNum type="alphaLcParenR"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k jeho provedení nebyl odborně vyškolen ani </a:t>
            </a:r>
            <a:br>
              <a:rPr lang="cs-CZ" sz="24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vycvičen a povaha zákroku takové odborné </a:t>
            </a:r>
            <a:br>
              <a:rPr lang="cs-CZ" sz="24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vyškolení nebo vycvičení vyžaduje, nebo</a:t>
            </a:r>
          </a:p>
          <a:p>
            <a:pPr marL="457200" indent="-457200">
              <a:buAutoNum type="alphaLcParenR"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je zřejmé, že zákrok nebo úkon nemůže úspěšně dokončit.</a:t>
            </a:r>
          </a:p>
          <a:p>
            <a:pPr>
              <a:buNone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None/>
            </a:pP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Strážník </a:t>
            </a:r>
            <a:r>
              <a:rPr lang="cs-CZ" sz="2400" b="1" i="1" dirty="0" smtClean="0">
                <a:solidFill>
                  <a:schemeClr val="tx1"/>
                </a:solidFill>
                <a:latin typeface="+mn-lt"/>
              </a:rPr>
              <a:t>neprovede zákrok nebo úkon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 k plnění úkolů, </a:t>
            </a:r>
            <a:br>
              <a:rPr lang="cs-CZ" sz="24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i="1" dirty="0" smtClean="0">
                <a:solidFill>
                  <a:schemeClr val="tx1"/>
                </a:solidFill>
                <a:latin typeface="+mn-lt"/>
              </a:rPr>
              <a:t>jestliže by jeho provedením došlo k maření úkolů bezpečnostního sboru.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= souhrn řídících činností orgánů krizového říz. zaměřených na analýzu a vyhodnocení  bezpečnostních rizik a plánování, organizování, realizaci a kontrolu činností prováděných v souvislosti s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přípravou na krizové situace a jejich řešením, nebo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ochranou kritické infrastruktury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krizová situace</a:t>
            </a:r>
            <a:endParaRPr lang="cs-CZ" sz="2000" i="1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mimořádná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událost podle zákona 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IZS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(239/2000)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narušení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kritické infrastruktury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(narušení její funkce by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mělo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závažný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dopad na bezpečnost státu, zabezpečení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zákl. živ.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potřeb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obyvatelstva, zdraví osob nebo ekonomiku státu)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 </a:t>
            </a:r>
            <a:endParaRPr lang="cs-CZ" sz="2000" i="1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nebo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jiné nebezpečí, při nichž je vyhlášen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krizový stav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</a:rPr>
              <a:t>krizový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stav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je stav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nebezpečí, nouzový stav nebo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stav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ohrožení státu</a:t>
            </a: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latin typeface="+mn-lt"/>
              </a:rPr>
              <a:t>Krizový zákon umožňuje ukládat povinnosti FO a PO při přípravě na krizové situace i k jejich řešení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</a:rPr>
              <a:t>jsou stanoveny sankce za jejich nesplnění</a:t>
            </a:r>
            <a:endParaRPr lang="cs-CZ" sz="2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Stav nebezpečí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vyhlašuje hejtman (primátor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Phy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) jako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bezodkladné opatření, jsou-li ohroženy životy, zdraví, majetek, životní prostředí, pokud nedosahuje intenzita ohrožení značného rozsahu (v něm se vyhlašuje nouzový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stav)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a není možné odvrátit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ohrožení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běžnou činností správních úřadů,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orgánů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krajů a obcí,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složek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integrovaného záchranného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systému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nebo subjektů kritické infrastruktury;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NELZE vyhlásit z důvodu stávky vedené na ochranu práv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oprávněných hospodářských a sociálních zájmů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pro celé území kraje nebo jeho část (nestačí-li, vláda vyhlásí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nouzový stav),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max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na 30 dní; ve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Věstníku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 předpisů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kraje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</a:rPr>
              <a:t>hejtman o tom neprodleně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o tom informuje vládu,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MV,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sousední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kraje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a pokud mohou být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krizovou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sit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dotčeny, též další kraje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</a:rPr>
              <a:t>x neplést si se stupni povodňové aktivity (stav bdělosti, 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pohotovosti,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ohrožení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) dle § 70 zákona o vodách, popř. jinými obdobnými „stavy“</a:t>
            </a:r>
          </a:p>
          <a:p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Na krizové řízení navazují </a:t>
            </a: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hospodářská opatření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dle zákona o hospodářských opatřeních pro krizové stavy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= organizační, materiální nebo finanční opatření přijímaná orgány veřejné  správy pro zabezpečení nezbytné dodávky výrobků,  prací a služeb ve stavu 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</a:rPr>
              <a:t>Sytém hospodářských opatření</a:t>
            </a:r>
          </a:p>
          <a:p>
            <a:r>
              <a:rPr lang="cs-CZ" sz="1800" u="sng" dirty="0" smtClean="0">
                <a:solidFill>
                  <a:schemeClr val="tx1"/>
                </a:solidFill>
                <a:latin typeface="+mn-lt"/>
              </a:rPr>
              <a:t>systém nouzového hospodářství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(k zabezpečení nezbytných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dodávek pro uspokojování základních životních potřeb, podporu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činnosti hasičských záchranných sborů a havarijních služeb a podporu výkonu státní správy),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systém hospodářské mobilizace (k zajištění mobilizačních dodávek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pro ozbrojené síly a ozbrojené bezpečnostní sbory)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použití státních hmotných rezerv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výstavba a údržba infrastruktury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</a:rPr>
              <a:t>regulační opatření (ke snížení nebo usměrnění spotřeby)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http://www.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sshr.cz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cinnosti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stranky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opatreni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_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krizove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hlinkClick r:id="rId2"/>
              </a:rPr>
              <a:t>_stavy.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hlinkClick r:id="rId2"/>
              </a:rPr>
              <a:t>aspx</a:t>
            </a: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36518" y="0"/>
          <a:ext cx="9180518" cy="6870552"/>
        </p:xfrm>
        <a:graphic>
          <a:graphicData uri="http://schemas.openxmlformats.org/drawingml/2006/table">
            <a:tbl>
              <a:tblPr/>
              <a:tblGrid>
                <a:gridCol w="1008118"/>
                <a:gridCol w="936104"/>
                <a:gridCol w="1152128"/>
                <a:gridCol w="4499992"/>
                <a:gridCol w="720080"/>
                <a:gridCol w="864096"/>
              </a:tblGrid>
              <a:tr h="12353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Vyhlašování krizových stavů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krizový stav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zákon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kdo vyhlašuje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důvod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rozsah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doba trvání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nebezpečí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KrizZ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(§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Hejtman (primátor hl. m. Prahy)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Jsou-li </a:t>
                      </a: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ohroženy životy, zdraví, majetek, životní prostředí, pokud nedosahuje intenzita ohrožení značného rozsahu a není možné odvrátit ohrožení běžnou činností správních úřadů, orgánů krajů a obcí, složek IZS nebo subjektů kritické infrastruktury.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kraj, část kraje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 (prodloužení se souhlasem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Nouzový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 zákon 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 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5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6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Vláda (předseda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živelních pohromách, ekologických a průmyslových haváriích, nehodách nebo jiném nebezpečí, které ve značném rozsahu ohrožují životy, zdraví nebo majetkové hodnoty anebo vnitřní bezpečnost.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stát, omezené území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ohrožení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 zákon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7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 na návrh vlády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Je-li bezprostředně ohrožena svrchovanost státu nebo územní celistvost státu anebo jeho demokratické základy.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Válečný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Ústava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43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napadení ČR nebo je-li třeba plnit mezinárodní smluvní závazky o společné obraně proti napadení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koordinovaný postup jeho složek při přípravě na mimořádné události a při provádění záchranných a likvidačních prací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složky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hasičský záchranný sbor ČR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jednotky požární ochrany zařazené do plošného pokrytí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zdravotnická záchranná služba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policie ČR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ostatní složky poskytují pomoc na vyžádání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vyčleněné síly a prostředky ozbrojených sil, ostatní ozbrojené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bezp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sbory, ostatní záchranné sbory, neziskové organizace, sdružení občanů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Operační střediska hasičského záchranného sboru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stále koordinační orgány</a:t>
            </a:r>
          </a:p>
          <a:p>
            <a:pPr lvl="1"/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op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středisko generálního ředitelství hasičského záchranného sboru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Ministerstvo vnitra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řídí, koordinuje, kontroluje a vytváří koncepce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Orgány obcí a krajů</a:t>
            </a:r>
          </a:p>
          <a:p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Pomoc od složek systému může vyžadovat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MV, hejtman, starosta obce III a velitel zásahu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Vnitřní bezpečnost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správa policie 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integrovaný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záchranný systém (IZS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) a krizové řízení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</a:rPr>
              <a:t>zpravodajské služby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</a:rPr>
              <a:t>ochrana utajovaných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informací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</a:rPr>
              <a:t>bezpečn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způsobilost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ochrana pořádku a bezpečnosti při správě soudnictví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ochrana přírody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ochrana bezpečnosti práce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požární ochrana</a:t>
            </a:r>
          </a:p>
          <a:p>
            <a:pPr lvl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Vnější bezpečnost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správa obrany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Vláda – nejvyšší a ústřední orgán bezpečnostní správy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Bezpečnostní rada státu – připravuje podklady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MV a MO – specializované ústřední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Policie ČR – jednotný ozbrojený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bezpečn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. sbor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Bezpečnostní informační služba – ozbrojená 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zpravodajská služba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Armáda – základ ozbrojených sil (+ vojenská stráž prezidenta a hradní stráž)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Obce a kraje – mají úkoly v oblasti zajišťování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bezp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.</a:t>
            </a:r>
            <a:br>
              <a:rPr lang="cs-CZ" sz="2400" dirty="0" smtClean="0">
                <a:solidFill>
                  <a:schemeClr val="tx1"/>
                </a:solidFill>
                <a:latin typeface="+mn-lt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a veřejného pořádku a obrany na svém území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Parlament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vyhlášení stavu ohrožení a válečného stavu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souhlas s pobytem cizích vojsk a s vysláním českých vojsk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do zahraničí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Prezident ČR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vrchní velitel ozbrojených sil, s kontrasignací předsedy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(nebo pověřeného člena) vlády, zejm. se podílí se na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vydávání (specifických) normativních právních aktů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stanoví v řádu způsob propouštění vojáků </a:t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ze základní nebo náhradní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  <a:latin typeface="+mn-lt"/>
              </a:rPr>
              <a:t>Ústřední orgány státní správy (2/1969)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Ministerstvo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vnitra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orgánem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st. správy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pro veřejný pořádek a další věci vnitřního pořádku a bezpečnosti ve vymezeném rozsahu, včetně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dohledu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na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bezpečnost a plynulost silničního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provozu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</a:rPr>
              <a:t>zajišťuje komunikační sítě pro Policii České republiky,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složky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integrovaného záchranného systému a územní orgány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státní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správy a provozuje informační systém pro nakládání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s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utajovanými informacemi mezi orgány veřejné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moci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Ministerstvo obrany</a:t>
            </a: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orgánem státní správy zejména pro zabezpečování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obrany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České republiky a řízení Armády České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republiky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2000" i="1" dirty="0">
                <a:solidFill>
                  <a:schemeClr val="tx1"/>
                </a:solidFill>
                <a:latin typeface="+mn-lt"/>
              </a:rPr>
              <a:t>správu vojenských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</a:rPr>
              <a:t>újezdů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568952" cy="4785395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Ústavní Z 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Vnitřní bezpečnost (zejména)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Zákon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č. 273/2008 Sb., o Policii České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republiky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Zákon č. 361/2003 Sb., o služebním poměru příslušníků bezpečnostních sborů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</a:rPr>
              <a:t>Zákon č. 553/1991 Sb., o obecní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policii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</a:rPr>
              <a:t>Zákon č. 240/2000 Sb., o krizovém řízení a o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změně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některých zákonů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(krizový zákon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Zákon č. 241/2000 Sb., o hospodářských opatřeních pro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krizové stavy a o změně některých souvisejících zákonů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</a:rPr>
              <a:t>Zákon č. 239/2000 Sb., o integrovaném záchranném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systému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a o změně některých zákonů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</a:rPr>
              <a:t>Zákon č. 153/1994 Sb., o zpravodajských službách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ČR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</a:rPr>
              <a:t>Zákon č. 412/2005 Sb., o ochraně utajovaných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informací </a:t>
            </a:r>
            <a:br>
              <a:rPr lang="cs-CZ" sz="1800" dirty="0" smtClean="0">
                <a:solidFill>
                  <a:schemeClr val="tx1"/>
                </a:solidFill>
                <a:latin typeface="+mn-lt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o bezpečnostní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způsobilosti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6085</TotalTime>
  <Words>2156</Words>
  <Application>Microsoft Office PowerPoint</Application>
  <PresentationFormat>Předvádění na obrazovce (4:3)</PresentationFormat>
  <Paragraphs>422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48</vt:i4>
      </vt:variant>
    </vt:vector>
  </HeadingPairs>
  <TitlesOfParts>
    <vt:vector size="50" baseType="lpstr">
      <vt:lpstr>Exekutivní</vt:lpstr>
      <vt:lpstr>1_Exekutivní</vt:lpstr>
      <vt:lpstr>Bezpečnostní správa I</vt:lpstr>
      <vt:lpstr>Obsah</vt:lpstr>
      <vt:lpstr>Bezpečnostní správa</vt:lpstr>
      <vt:lpstr>Bezpečnostní správa</vt:lpstr>
      <vt:lpstr>Bezpečnostní správa</vt:lpstr>
      <vt:lpstr>Bezpečnostní správa</vt:lpstr>
      <vt:lpstr>Bezpečnostní správa</vt:lpstr>
      <vt:lpstr>Bezpečnostní správa</vt:lpstr>
      <vt:lpstr>Prameny právní úpravy</vt:lpstr>
      <vt:lpstr>Prameny právní úpravy</vt:lpstr>
      <vt:lpstr>Ústavní Z o bezpečnosti ČR</vt:lpstr>
      <vt:lpstr>Ústavní Z o bezpečnosti ČR</vt:lpstr>
      <vt:lpstr>Ústavní Z o bezpečnosti ČR</vt:lpstr>
      <vt:lpstr>Mimořádné stavy</vt:lpstr>
      <vt:lpstr>Mimořádné stavy</vt:lpstr>
      <vt:lpstr>Formy realizace bezp. správy</vt:lpstr>
      <vt:lpstr>Formy realizace bezp. správy</vt:lpstr>
      <vt:lpstr>Formy realizace bezp. správy</vt:lpstr>
      <vt:lpstr>Formy realizace bezp. správy</vt:lpstr>
      <vt:lpstr>Formy realizace bezp. správy</vt:lpstr>
      <vt:lpstr>Policejní správa</vt:lpstr>
      <vt:lpstr>Policejní správa</vt:lpstr>
      <vt:lpstr>Policie ČR</vt:lpstr>
      <vt:lpstr>Policie ČR</vt:lpstr>
      <vt:lpstr>Policie ČR</vt:lpstr>
      <vt:lpstr>Policie ČR</vt:lpstr>
      <vt:lpstr>Policie ČR</vt:lpstr>
      <vt:lpstr>Policie ČR</vt:lpstr>
      <vt:lpstr>Prezentace aplikace PowerPoint</vt:lpstr>
      <vt:lpstr>Policie ČR</vt:lpstr>
      <vt:lpstr>Policie ČR</vt:lpstr>
      <vt:lpstr>Policie ČR</vt:lpstr>
      <vt:lpstr>Policie ČR</vt:lpstr>
      <vt:lpstr>Policie ČR</vt:lpstr>
      <vt:lpstr>Policie ČR</vt:lpstr>
      <vt:lpstr>Policie ČR</vt:lpstr>
      <vt:lpstr>Obecní policie</vt:lpstr>
      <vt:lpstr>Obecní policie</vt:lpstr>
      <vt:lpstr>Obecní policie</vt:lpstr>
      <vt:lpstr>Obecní policie</vt:lpstr>
      <vt:lpstr>Obecní policie</vt:lpstr>
      <vt:lpstr>Krizové řízení</vt:lpstr>
      <vt:lpstr>Krizové řízení</vt:lpstr>
      <vt:lpstr>Krizové řízení</vt:lpstr>
      <vt:lpstr>Krizové řízení</vt:lpstr>
      <vt:lpstr>Krizové řízení</vt:lpstr>
      <vt:lpstr>Integrovaný záchranný systém</vt:lpstr>
      <vt:lpstr>Integrovaný záchranný systém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Jelínek Kamil</cp:lastModifiedBy>
  <cp:revision>682</cp:revision>
  <dcterms:created xsi:type="dcterms:W3CDTF">2010-05-23T14:28:12Z</dcterms:created>
  <dcterms:modified xsi:type="dcterms:W3CDTF">2018-04-17T14:06:12Z</dcterms:modified>
</cp:coreProperties>
</file>