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306" r:id="rId2"/>
    <p:sldId id="308" r:id="rId3"/>
    <p:sldId id="291" r:id="rId4"/>
    <p:sldId id="292" r:id="rId5"/>
    <p:sldId id="257" r:id="rId6"/>
    <p:sldId id="293" r:id="rId7"/>
    <p:sldId id="276" r:id="rId8"/>
    <p:sldId id="277" r:id="rId9"/>
    <p:sldId id="279" r:id="rId10"/>
    <p:sldId id="280" r:id="rId11"/>
    <p:sldId id="281" r:id="rId12"/>
    <p:sldId id="283" r:id="rId13"/>
    <p:sldId id="285" r:id="rId14"/>
    <p:sldId id="295" r:id="rId15"/>
    <p:sldId id="323" r:id="rId16"/>
    <p:sldId id="309" r:id="rId17"/>
    <p:sldId id="311" r:id="rId18"/>
    <p:sldId id="312" r:id="rId19"/>
    <p:sldId id="316" r:id="rId20"/>
    <p:sldId id="318" r:id="rId21"/>
    <p:sldId id="319" r:id="rId22"/>
    <p:sldId id="320" r:id="rId23"/>
    <p:sldId id="321" r:id="rId24"/>
    <p:sldId id="322" r:id="rId25"/>
    <p:sldId id="324" r:id="rId26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59" d="100"/>
          <a:sy n="59" d="100"/>
        </p:scale>
        <p:origin x="1704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dokumen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 školství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MP809Zk Správní právo II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4. přednáška 13. 3. 2018</a:t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Stanislav Kadečka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8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Povinnosti žáků a studentů (§ 22 odst. 1 a 2 ŠZ)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řádně</a:t>
            </a:r>
            <a:r>
              <a:rPr lang="cs-CZ" sz="1800" dirty="0"/>
              <a:t> </a:t>
            </a:r>
            <a:r>
              <a:rPr lang="cs-CZ" sz="1800" b="1" dirty="0"/>
              <a:t>docházet</a:t>
            </a:r>
            <a:r>
              <a:rPr lang="cs-CZ" sz="1800" dirty="0"/>
              <a:t> do školy nebo školského zařízení a řádně se vzdělávat</a:t>
            </a:r>
          </a:p>
          <a:p>
            <a:pPr algn="just"/>
            <a:r>
              <a:rPr lang="cs-CZ" sz="1800" b="1" dirty="0"/>
              <a:t>dodržovat školní a vnitřní řád </a:t>
            </a:r>
            <a:r>
              <a:rPr lang="cs-CZ" sz="1800" dirty="0"/>
              <a:t>a předpisy a pokyny školy a školského zařízení k ochraně zdraví a bezpečnosti, s nimiž byli seznámeni</a:t>
            </a:r>
          </a:p>
          <a:p>
            <a:pPr algn="just"/>
            <a:r>
              <a:rPr lang="cs-CZ" sz="1800" b="1" dirty="0"/>
              <a:t>plnit pokyny pedagogických pracovníků</a:t>
            </a:r>
          </a:p>
          <a:p>
            <a:pPr algn="just"/>
            <a:r>
              <a:rPr lang="cs-CZ" sz="1800" dirty="0"/>
              <a:t>zletilí žáci a studenti jsou dále povinni:</a:t>
            </a:r>
          </a:p>
          <a:p>
            <a:pPr lvl="1" algn="just"/>
            <a:r>
              <a:rPr lang="cs-CZ" sz="1800" b="1" dirty="0"/>
              <a:t>informovat školu</a:t>
            </a:r>
            <a:r>
              <a:rPr lang="cs-CZ" sz="1800" dirty="0"/>
              <a:t> a školské zařízení </a:t>
            </a:r>
            <a:r>
              <a:rPr lang="cs-CZ" sz="1800" b="1" dirty="0"/>
              <a:t>o změně zdravotní způsobilosti</a:t>
            </a:r>
          </a:p>
          <a:p>
            <a:pPr lvl="1" algn="just"/>
            <a:r>
              <a:rPr lang="cs-CZ" sz="1800" b="1" dirty="0"/>
              <a:t>dokládat důvody své nepřítomnosti </a:t>
            </a:r>
            <a:r>
              <a:rPr lang="cs-CZ" sz="1800" dirty="0"/>
              <a:t>ve vyučování v souladu s podmínkami stanovenými školním řádem</a:t>
            </a:r>
          </a:p>
          <a:p>
            <a:pPr lvl="1" algn="just"/>
            <a:r>
              <a:rPr lang="cs-CZ" sz="1800" b="1" dirty="0"/>
              <a:t>oznamovat škole </a:t>
            </a:r>
            <a:r>
              <a:rPr lang="cs-CZ" sz="1800" dirty="0"/>
              <a:t>a školskému zařízení </a:t>
            </a:r>
            <a:r>
              <a:rPr lang="cs-CZ" sz="1800" b="1" dirty="0"/>
              <a:t>údaje</a:t>
            </a:r>
            <a:r>
              <a:rPr lang="cs-CZ" sz="1800" dirty="0"/>
              <a:t> (osobní údaje, kontaktní údaje na zákonné zástupce atp.) a další údaje, které jsou podstatné pro průběh vzdělávání nebo bezpečnost dítěte a žáka, a změny v těchto údajích</a:t>
            </a:r>
          </a:p>
          <a:p>
            <a:pPr lvl="1"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59482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Povinnosti zákonných zástupců (§ 22 odst. 3 ŠZ)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zajistit</a:t>
            </a:r>
            <a:r>
              <a:rPr lang="cs-CZ" sz="1800" dirty="0"/>
              <a:t>, </a:t>
            </a:r>
            <a:r>
              <a:rPr lang="cs-CZ" sz="1800" b="1" dirty="0"/>
              <a:t>aby</a:t>
            </a:r>
            <a:r>
              <a:rPr lang="cs-CZ" sz="1800" dirty="0"/>
              <a:t> dítě a žák </a:t>
            </a:r>
            <a:r>
              <a:rPr lang="cs-CZ" sz="1800" b="1" dirty="0"/>
              <a:t>docházel</a:t>
            </a:r>
            <a:r>
              <a:rPr lang="cs-CZ" sz="1800" dirty="0"/>
              <a:t> řádně do školy nebo školského zařízení</a:t>
            </a:r>
          </a:p>
          <a:p>
            <a:pPr algn="just"/>
            <a:r>
              <a:rPr lang="cs-CZ" sz="1800" dirty="0"/>
              <a:t>na vyzvání ředitele školy nebo školského zařízení se </a:t>
            </a:r>
            <a:r>
              <a:rPr lang="cs-CZ" sz="1800" b="1" dirty="0"/>
              <a:t>osobně zúčastnit projednání závažných otázek</a:t>
            </a:r>
            <a:r>
              <a:rPr lang="cs-CZ" sz="1800" dirty="0"/>
              <a:t> týkajících se vzdělávání dítěte nebo žáka</a:t>
            </a:r>
          </a:p>
          <a:p>
            <a:pPr algn="just"/>
            <a:r>
              <a:rPr lang="cs-CZ" sz="1800" b="1" dirty="0"/>
              <a:t>informovat školu </a:t>
            </a:r>
            <a:r>
              <a:rPr lang="cs-CZ" sz="1800" dirty="0"/>
              <a:t>a školské zařízení </a:t>
            </a:r>
            <a:r>
              <a:rPr lang="cs-CZ" sz="1800" b="1" dirty="0"/>
              <a:t>o změně zdravotní způsobilosti</a:t>
            </a:r>
            <a:r>
              <a:rPr lang="cs-CZ" sz="1800" dirty="0"/>
              <a:t>, zdravotních obtížích dítěte nebo žáka nebo jiných závažných skutečnostech, které by mohly mít vliv na průběh vzdělávání</a:t>
            </a:r>
          </a:p>
          <a:p>
            <a:pPr algn="just"/>
            <a:r>
              <a:rPr lang="cs-CZ" sz="1800" b="1" dirty="0"/>
              <a:t>dokládat důvody nepřítomnosti </a:t>
            </a:r>
            <a:r>
              <a:rPr lang="cs-CZ" sz="1800" dirty="0"/>
              <a:t>dítěte a žáka ve vyučování v souladu s podmínkami stanovenými škol. řádem</a:t>
            </a:r>
          </a:p>
          <a:p>
            <a:pPr algn="just"/>
            <a:r>
              <a:rPr lang="cs-CZ" sz="1800" b="1" dirty="0"/>
              <a:t>oznamovat škole </a:t>
            </a:r>
            <a:r>
              <a:rPr lang="cs-CZ" sz="1800" dirty="0"/>
              <a:t>a školskému zařízení </a:t>
            </a:r>
            <a:r>
              <a:rPr lang="cs-CZ" sz="1800" b="1" dirty="0"/>
              <a:t>údaje</a:t>
            </a:r>
            <a:r>
              <a:rPr lang="cs-CZ" sz="1800" dirty="0"/>
              <a:t> (osobní údaje, kontaktní údaje na zákonné zástupce atp.) a další údaje, které jsou podstatné pro průběh vzdělávání nebo bezpečnost dítěte a žáka, a změny v těchto údajích</a:t>
            </a:r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22145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646111"/>
            <a:ext cx="8086635" cy="647700"/>
          </a:xfrm>
        </p:spPr>
        <p:txBody>
          <a:bodyPr/>
          <a:lstStyle/>
          <a:p>
            <a:r>
              <a:rPr lang="cs-CZ" altLang="cs-CZ" dirty="0"/>
              <a:t>Pojmy a instituty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275" y="1371600"/>
            <a:ext cx="8082321" cy="4114800"/>
          </a:xfrm>
        </p:spPr>
        <p:txBody>
          <a:bodyPr/>
          <a:lstStyle/>
          <a:p>
            <a:pPr algn="just"/>
            <a:r>
              <a:rPr lang="cs-CZ" altLang="cs-CZ" sz="1800" b="1" dirty="0"/>
              <a:t>Školní rok </a:t>
            </a:r>
            <a:r>
              <a:rPr lang="cs-CZ" altLang="cs-CZ" sz="1800" dirty="0"/>
              <a:t>(1. 9. – 31. 8.), období školního vyučování (2 pololetí) + období školních prázdnin (§ 24), ředitelské volno 5 dnů</a:t>
            </a:r>
          </a:p>
          <a:p>
            <a:pPr algn="just"/>
            <a:r>
              <a:rPr lang="cs-CZ" altLang="cs-CZ" sz="1800" b="1" dirty="0"/>
              <a:t>Formy vzdělávání</a:t>
            </a:r>
            <a:r>
              <a:rPr lang="cs-CZ" altLang="cs-CZ" sz="1800" dirty="0"/>
              <a:t>: denní, večerní, kombinovaná, distanční a kombinovaná (§ 25)</a:t>
            </a:r>
          </a:p>
          <a:p>
            <a:pPr algn="just"/>
            <a:r>
              <a:rPr lang="cs-CZ" altLang="cs-CZ" sz="1800" b="1" dirty="0"/>
              <a:t>Vyučovací hodina</a:t>
            </a:r>
            <a:r>
              <a:rPr lang="cs-CZ" altLang="cs-CZ" sz="1800" dirty="0"/>
              <a:t>: 45 minut, počty vyučovacích hodin pro jednotlivé ročníky (§ 26)</a:t>
            </a:r>
          </a:p>
          <a:p>
            <a:pPr algn="just"/>
            <a:r>
              <a:rPr lang="cs-CZ" altLang="cs-CZ" sz="1800" b="1" dirty="0"/>
              <a:t>Výchovná opatření </a:t>
            </a:r>
            <a:r>
              <a:rPr lang="cs-CZ" altLang="cs-CZ" sz="1800" dirty="0"/>
              <a:t>(§ 31) – pochvala (+) a kázeňské opatření (-), podmíněné vyloučení, vyloučení a další</a:t>
            </a:r>
          </a:p>
          <a:p>
            <a:pPr algn="just"/>
            <a:r>
              <a:rPr lang="cs-CZ" altLang="cs-CZ" sz="1800" b="1" dirty="0"/>
              <a:t>Předškolní vzdělávání </a:t>
            </a:r>
            <a:r>
              <a:rPr lang="cs-CZ" altLang="cs-CZ" sz="1800" dirty="0"/>
              <a:t>(§ 34) od 3 do 6 let, povinné pro děti starší 5 let (od 1. 9. 2020 od 2 do 6 let)</a:t>
            </a:r>
          </a:p>
          <a:p>
            <a:pPr algn="just"/>
            <a:r>
              <a:rPr lang="cs-CZ" altLang="cs-CZ" sz="1800" b="1" dirty="0"/>
              <a:t>Povinná školní docházka</a:t>
            </a:r>
            <a:r>
              <a:rPr lang="cs-CZ" altLang="cs-CZ" sz="1800" dirty="0"/>
              <a:t>: 9 let, povinnost zákonného zástupce přihlásit k zápisu</a:t>
            </a:r>
          </a:p>
          <a:p>
            <a:pPr algn="just"/>
            <a:r>
              <a:rPr lang="cs-CZ" altLang="cs-CZ" sz="1800" b="1" dirty="0"/>
              <a:t>Základní vzdělávání </a:t>
            </a:r>
            <a:r>
              <a:rPr lang="cs-CZ" altLang="cs-CZ" sz="1800" dirty="0"/>
              <a:t>(§ 44)</a:t>
            </a:r>
            <a:endParaRPr lang="cs-CZ" altLang="cs-CZ" sz="1800" b="1" dirty="0"/>
          </a:p>
          <a:p>
            <a:pPr algn="just"/>
            <a:r>
              <a:rPr lang="cs-CZ" altLang="cs-CZ" sz="1800" b="1" dirty="0"/>
              <a:t>Střední vzdělávání </a:t>
            </a:r>
            <a:r>
              <a:rPr lang="cs-CZ" altLang="cs-CZ" sz="1800" dirty="0"/>
              <a:t>(§ 58) (stupně: a) střední vzdělání, b) střední vzdělání s výučním listem a c) střední vzdělání s maturitní zkouškou)</a:t>
            </a:r>
          </a:p>
          <a:p>
            <a:pPr algn="just"/>
            <a:r>
              <a:rPr lang="cs-CZ" altLang="cs-CZ" sz="1800" b="1" dirty="0"/>
              <a:t>Maturitní zkouška </a:t>
            </a:r>
            <a:r>
              <a:rPr lang="cs-CZ" altLang="cs-CZ" sz="1800" dirty="0"/>
              <a:t>(§ 77) – společná a profilová zkouška</a:t>
            </a:r>
          </a:p>
          <a:p>
            <a:pPr algn="just"/>
            <a:r>
              <a:rPr lang="cs-CZ" altLang="cs-CZ" sz="1800" b="1" dirty="0"/>
              <a:t>Vyšší odborné vzdělávání </a:t>
            </a:r>
            <a:r>
              <a:rPr lang="cs-CZ" altLang="cs-CZ" sz="1800" dirty="0"/>
              <a:t>(§ 92) – „</a:t>
            </a:r>
            <a:r>
              <a:rPr lang="cs-CZ" altLang="cs-CZ" sz="1800" dirty="0" err="1"/>
              <a:t>DiS</a:t>
            </a:r>
            <a:r>
              <a:rPr lang="cs-CZ" altLang="cs-CZ" sz="1800" dirty="0"/>
              <a:t>“</a:t>
            </a:r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153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Procesní aspekty a výběr z judikatury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§ 183 – </a:t>
            </a:r>
            <a:r>
              <a:rPr lang="cs-CZ" altLang="cs-CZ" sz="1800" b="1" dirty="0"/>
              <a:t>relativní vyloučení </a:t>
            </a:r>
            <a:r>
              <a:rPr lang="cs-CZ" altLang="cs-CZ" sz="1800" dirty="0" err="1"/>
              <a:t>SpŘ</a:t>
            </a:r>
            <a:endParaRPr lang="cs-CZ" altLang="cs-CZ" sz="1800" dirty="0"/>
          </a:p>
          <a:p>
            <a:pPr algn="just"/>
            <a:r>
              <a:rPr lang="cs-CZ" altLang="cs-CZ" sz="1800" dirty="0"/>
              <a:t>nadřízeným správním orgánem </a:t>
            </a:r>
            <a:r>
              <a:rPr lang="cs-CZ" altLang="cs-CZ" sz="1800" b="1" dirty="0"/>
              <a:t>vůči ředitelům je krajský úřad</a:t>
            </a:r>
            <a:endParaRPr lang="cs-CZ" altLang="cs-CZ" sz="1800" dirty="0"/>
          </a:p>
          <a:p>
            <a:pPr algn="just"/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4 As 263/2015</a:t>
            </a:r>
            <a:r>
              <a:rPr lang="cs-CZ" altLang="cs-CZ" sz="1800" dirty="0"/>
              <a:t>, „</a:t>
            </a:r>
            <a:r>
              <a:rPr lang="cs-CZ" sz="1800" i="1" dirty="0"/>
              <a:t>Správní řád se ve vztahu k zákonu č. 561/2004 Sb. … použije subsidiárně pouze v případech, v nichž je správními orgány vykonávána jejich působnost podle uvedeného zákona</a:t>
            </a:r>
            <a:r>
              <a:rPr lang="cs-CZ" sz="1800" dirty="0"/>
              <a:t>.“</a:t>
            </a:r>
            <a:endParaRPr lang="cs-CZ" altLang="cs-CZ" sz="1800" dirty="0"/>
          </a:p>
          <a:p>
            <a:pPr algn="just"/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3 As 73/2006, č. 1568/2008 Sb. NSS</a:t>
            </a:r>
            <a:r>
              <a:rPr lang="cs-CZ" altLang="cs-CZ" sz="1800" dirty="0"/>
              <a:t>, „</a:t>
            </a:r>
            <a:r>
              <a:rPr lang="cs-CZ" altLang="cs-CZ" sz="1800" i="1" dirty="0"/>
              <a:t>Rozhodnutí ředitele školy o žádosti žáka o opakování ročníku … je rozhodnutím o veřejném subjektivním právu vydaným na základě správního uvážení a je přezkoumatelné ve správním soudnictví</a:t>
            </a:r>
            <a:r>
              <a:rPr lang="cs-CZ" altLang="cs-CZ" sz="1800" dirty="0"/>
              <a:t>.“</a:t>
            </a:r>
          </a:p>
          <a:p>
            <a:pPr algn="just"/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8 As 154/2014, č. 1568/2008 Sb. NSS</a:t>
            </a:r>
            <a:r>
              <a:rPr lang="cs-CZ" altLang="cs-CZ" sz="1800" dirty="0"/>
              <a:t>, „</a:t>
            </a:r>
            <a:r>
              <a:rPr lang="cs-CZ" altLang="cs-CZ" sz="1800" i="1" dirty="0"/>
              <a:t>Stanovení kritérií pro přijetí do mateřské školy je autonomním oprávněním ředitelky mateřské školy …, není výsledkem správního řízení, resp. rozhodováním o právech a povinnostech v oblasti státní správy … a nepodléhá tedy přezkumu odvolacím orgánem, a to ani v řízení o přijetí nebo nepřijetí žadatele do mateřské školy.“</a:t>
            </a:r>
            <a:endParaRPr lang="cs-CZ" altLang="cs-CZ" sz="1800" dirty="0"/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252689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Výběr z judikatury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 </a:t>
            </a:r>
            <a:r>
              <a:rPr lang="cs-CZ" altLang="cs-CZ" sz="1800" b="1" dirty="0" err="1"/>
              <a:t>Aps</a:t>
            </a:r>
            <a:r>
              <a:rPr lang="cs-CZ" altLang="cs-CZ" sz="1800" b="1" dirty="0"/>
              <a:t> 3/2010, č. 2350/2011 Sb. NSS</a:t>
            </a:r>
            <a:r>
              <a:rPr lang="cs-CZ" altLang="cs-CZ" sz="1800" dirty="0"/>
              <a:t>, „</a:t>
            </a:r>
            <a:r>
              <a:rPr lang="cs-CZ" altLang="cs-CZ" sz="1800" i="1" dirty="0"/>
              <a:t>Právo na přístup ke školnímu stravování je veřejným subjektivním právem, o němž přísluší rozhodnout řediteli školy nebo školského zařízení … Z toho ovšem ještě nevyplývá, že žák má právní nárok na to, aby mu byla přímo poskytnuta strava jdoucí nad rámec výživových norem a finančních limitů dle vyhlášky č. 107/2005 Sb., o školním stravování. Není přitom porušením ústavním pořádkem garantované svobody vyznání, pokud je žákovi umožněno, aby si stravu, která je v souladu s náboženským vyznáním nebo světonázorem jeho a jeho zákonných zástupců, přinesl do školy, v době oběda si ji nechal ve školní jídelně ohřát a následně ji zkonzumoval.“</a:t>
            </a:r>
          </a:p>
          <a:p>
            <a:r>
              <a:rPr lang="cs-CZ" altLang="cs-CZ" sz="1800" b="1" dirty="0"/>
              <a:t>NSS,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7 As 165/2012</a:t>
            </a:r>
            <a:r>
              <a:rPr lang="cs-CZ" altLang="cs-CZ" sz="1800" dirty="0"/>
              <a:t>, „</a:t>
            </a:r>
            <a:r>
              <a:rPr lang="cs-CZ" altLang="cs-CZ" sz="1800" i="1" dirty="0"/>
              <a:t>Vyrozumění ministerstva školství o žádosti o přezkoumání výsledku společné části maturitní zkoušky … je rozhodnutím ve smyslu § 65 odst. 1 s. ř. s.“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10982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AECD36-B5A7-4813-B244-3FE015349F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C577B4-8E32-46AF-95F0-9E3B09BABD5C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CBCA855-E8E2-432D-A93E-442F79C46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Vysoké školy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1669308-2FFC-4C18-BC2D-2BF56B747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nevyšší článek vzdělávací soustavy </a:t>
            </a:r>
            <a:r>
              <a:rPr lang="cs-CZ" altLang="cs-CZ" sz="2000" dirty="0"/>
              <a:t>-</a:t>
            </a:r>
            <a:r>
              <a:rPr lang="cs-CZ" altLang="cs-CZ" sz="2000" b="1" dirty="0"/>
              <a:t> </a:t>
            </a:r>
            <a:r>
              <a:rPr lang="cs-CZ" altLang="cs-CZ" sz="2000" dirty="0"/>
              <a:t>centry vzdělanosti a plní řadu významných funkcí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/>
              <a:t>akademické svobody a akademická práva</a:t>
            </a:r>
          </a:p>
          <a:p>
            <a:pPr lvl="1" eaLnBrk="1" hangingPunct="1"/>
            <a:r>
              <a:rPr lang="cs-CZ" altLang="cs-CZ" sz="2000" dirty="0"/>
              <a:t>svoboda vědy, výzkumu a umělecké tvorby</a:t>
            </a:r>
          </a:p>
          <a:p>
            <a:pPr lvl="1" eaLnBrk="1" hangingPunct="1"/>
            <a:r>
              <a:rPr lang="cs-CZ" altLang="cs-CZ" sz="2000" dirty="0"/>
              <a:t>svoboda výuky (otevřenosti různým směrům)</a:t>
            </a:r>
          </a:p>
          <a:p>
            <a:pPr lvl="1" eaLnBrk="1" hangingPunct="1"/>
            <a:r>
              <a:rPr lang="cs-CZ" altLang="cs-CZ" sz="2000" dirty="0"/>
              <a:t>právo učit </a:t>
            </a:r>
          </a:p>
          <a:p>
            <a:pPr lvl="1" eaLnBrk="1" hangingPunct="1"/>
            <a:r>
              <a:rPr lang="cs-CZ" altLang="cs-CZ" sz="2000" dirty="0"/>
              <a:t>exkluzivně pak přiznávat akademický titul, konat habilitační řízení a konat řízení jmenování profesorem, používat akademické insignie a konat akademické obřady</a:t>
            </a:r>
          </a:p>
          <a:p>
            <a:pPr lvl="1" eaLnBrk="1" hangingPunct="1"/>
            <a:endParaRPr lang="cs-CZ" altLang="cs-CZ" sz="2000" dirty="0"/>
          </a:p>
          <a:p>
            <a:r>
              <a:rPr lang="cs-CZ" altLang="cs-CZ" sz="2000" b="1" dirty="0"/>
              <a:t>ALE:</a:t>
            </a:r>
            <a:r>
              <a:rPr lang="cs-CZ" altLang="cs-CZ" sz="2000" dirty="0"/>
              <a:t> výslovný zákaz zakládat a organizovat činnost politických stran a politických hnutí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1617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5F632E-1CB5-49D6-9246-88CBCF467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0C3956-7352-4883-A763-A104B59E7707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16</a:t>
            </a:fld>
            <a:endParaRPr lang="cs-CZ" altLang="cs-CZ" sz="12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66335AC-F7E3-41AC-AA21-97FC9E075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2"/>
                </a:solidFill>
              </a:rPr>
              <a:t>Správa vysokého školství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9FB7A501-44DC-474E-BCDF-7F4B1F5CA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  <a:defRPr/>
            </a:pPr>
            <a:r>
              <a:rPr lang="cs-CZ" sz="2000" dirty="0"/>
              <a:t>základ úpravy = </a:t>
            </a:r>
            <a:r>
              <a:rPr lang="cs-CZ" sz="2000" b="1" dirty="0"/>
              <a:t>zákon o vysokých školách (ZVŠ)</a:t>
            </a:r>
            <a:endParaRPr lang="cs-CZ" sz="1600" b="1" dirty="0"/>
          </a:p>
          <a:p>
            <a:pPr lvl="1" eaLnBrk="1" hangingPunct="1">
              <a:defRPr/>
            </a:pPr>
            <a:r>
              <a:rPr lang="cs-CZ" sz="2000" dirty="0"/>
              <a:t>výsledkem kompromisu</a:t>
            </a:r>
          </a:p>
          <a:p>
            <a:pPr>
              <a:defRPr/>
            </a:pPr>
            <a:r>
              <a:rPr lang="cs-CZ" sz="2000" b="1" dirty="0"/>
              <a:t>veřejná správa vysokého školství </a:t>
            </a:r>
          </a:p>
          <a:p>
            <a:pPr lvl="1">
              <a:defRPr/>
            </a:pPr>
            <a:r>
              <a:rPr lang="cs-CZ" sz="2000" b="1" dirty="0"/>
              <a:t>samospráva </a:t>
            </a:r>
            <a:r>
              <a:rPr lang="cs-CZ" sz="2000" dirty="0"/>
              <a:t>- § 6 a 7 odst. ZVŠ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akademická senát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rektor,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vědecká/umělecká rada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rada pro vnitřní hodnocení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disciplinární komise</a:t>
            </a:r>
          </a:p>
          <a:p>
            <a:pPr marL="1085850" lvl="1" indent="-342900">
              <a:buFont typeface="Arial" panose="020B0604020202020204" pitchFamily="34" charset="0"/>
              <a:buChar char="•"/>
              <a:defRPr/>
            </a:pPr>
            <a:r>
              <a:rPr lang="cs-CZ" sz="2000" u="sng" dirty="0"/>
              <a:t>další orgány</a:t>
            </a:r>
            <a:r>
              <a:rPr lang="cs-CZ" sz="2000" dirty="0"/>
              <a:t>: správní rada, kvestor</a:t>
            </a:r>
          </a:p>
          <a:p>
            <a:pPr lvl="1" eaLnBrk="1" hangingPunct="1">
              <a:defRPr/>
            </a:pPr>
            <a:r>
              <a:rPr lang="cs-CZ" sz="2000" b="1" dirty="0"/>
              <a:t>státní správa </a:t>
            </a:r>
            <a:endParaRPr lang="cs-CZ" sz="2000" dirty="0"/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MŠMT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Národní akreditační úřad pro vysoké školství</a:t>
            </a:r>
          </a:p>
          <a:p>
            <a:pPr lvl="1" eaLnBrk="1" hangingPunct="1">
              <a:defRPr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80966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E9AC95-821E-448B-B68C-B528AAD35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DAC591-5558-455E-BF6E-704DE1918E16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17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9EB83EB-8E0C-4C98-A384-6237C1355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Vysoké školy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855EFBD-DE83-427D-AE17-1640D5B5B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právnické osoby</a:t>
            </a:r>
          </a:p>
          <a:p>
            <a:pPr eaLnBrk="1" hangingPunct="1"/>
            <a:r>
              <a:rPr lang="cs-CZ" altLang="cs-CZ" sz="2000" dirty="0"/>
              <a:t>základní dělení dle ZVŠ na</a:t>
            </a:r>
          </a:p>
          <a:p>
            <a:pPr lvl="1" eaLnBrk="1" hangingPunct="1"/>
            <a:r>
              <a:rPr lang="cs-CZ" altLang="cs-CZ" sz="2000" b="1" dirty="0"/>
              <a:t>veřejné</a:t>
            </a:r>
          </a:p>
          <a:p>
            <a:pPr lvl="1" eaLnBrk="1" hangingPunct="1"/>
            <a:r>
              <a:rPr lang="cs-CZ" altLang="cs-CZ" sz="2000" b="1" dirty="0"/>
              <a:t>soukromé</a:t>
            </a:r>
          </a:p>
          <a:p>
            <a:pPr lvl="1" eaLnBrk="1" hangingPunct="1"/>
            <a:r>
              <a:rPr lang="cs-CZ" altLang="cs-CZ" sz="2000" b="1" dirty="0"/>
              <a:t>státní</a:t>
            </a:r>
          </a:p>
          <a:p>
            <a:r>
              <a:rPr lang="cs-CZ" altLang="cs-CZ" sz="2000" b="1" dirty="0"/>
              <a:t>VŠ</a:t>
            </a:r>
            <a:r>
              <a:rPr lang="cs-CZ" altLang="cs-CZ" sz="2000" dirty="0"/>
              <a:t> </a:t>
            </a:r>
            <a:r>
              <a:rPr lang="cs-CZ" altLang="cs-CZ" sz="2000" b="1" dirty="0"/>
              <a:t>univerzitní</a:t>
            </a:r>
            <a:r>
              <a:rPr lang="cs-CZ" altLang="cs-CZ" sz="2000" dirty="0"/>
              <a:t> a </a:t>
            </a:r>
            <a:r>
              <a:rPr lang="cs-CZ" altLang="cs-CZ" sz="2000" b="1" dirty="0"/>
              <a:t>neuniverzitní</a:t>
            </a:r>
            <a:r>
              <a:rPr lang="cs-CZ" altLang="cs-CZ" sz="2000" dirty="0"/>
              <a:t>, a to na základě realizovaných studijních programů</a:t>
            </a:r>
          </a:p>
          <a:p>
            <a:pPr lvl="1"/>
            <a:r>
              <a:rPr lang="cs-CZ" altLang="cs-CZ" sz="2000" b="1" dirty="0"/>
              <a:t>VŠ neuniverzitní </a:t>
            </a:r>
            <a:r>
              <a:rPr lang="cs-CZ" altLang="cs-CZ" sz="2000" dirty="0"/>
              <a:t>uskutečňuje bakalářský a může uskutečňovat také magisterský, a v souvislosti s tím tvůrčí činnost – nečlení se na fakulty</a:t>
            </a:r>
          </a:p>
          <a:p>
            <a:pPr lvl="1" eaLnBrk="1" hangingPunct="1"/>
            <a:r>
              <a:rPr lang="cs-CZ" altLang="cs-CZ" sz="2000" b="1" dirty="0"/>
              <a:t>VŠ univerzitní </a:t>
            </a:r>
            <a:r>
              <a:rPr lang="cs-CZ" altLang="cs-CZ" sz="2000" dirty="0"/>
              <a:t>může uskutečňovat všechny typy studijních programů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9737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2BCA57-EF7A-41EE-A9F5-37C3A255A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264A3E-E30C-4E89-B9B5-2CDAD11A8CE9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18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43F6C2E-8789-4BD5-A932-6C0085577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682" y="725487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/>
              <a:t>Veřejná vysoká škola (§ 5 a násl. ZVŠ)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DAD30A8-BF0E-4993-9D76-CB01E328D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8682" y="1508759"/>
            <a:ext cx="8082321" cy="473963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zřízení (zrušení, splynutí, sloučení) </a:t>
            </a:r>
            <a:r>
              <a:rPr lang="cs-CZ" altLang="cs-CZ" sz="2000" b="1" dirty="0"/>
              <a:t>výhradně zákonem </a:t>
            </a:r>
          </a:p>
          <a:p>
            <a:pPr lvl="1"/>
            <a:r>
              <a:rPr lang="cs-CZ" altLang="cs-CZ" sz="2000" dirty="0"/>
              <a:t>seznam v příloze č. 1 ZVŠ</a:t>
            </a:r>
          </a:p>
          <a:p>
            <a:pPr eaLnBrk="1" hangingPunct="1"/>
            <a:r>
              <a:rPr lang="cs-CZ" altLang="cs-CZ" sz="2000" b="1" dirty="0"/>
              <a:t>vnitřní předpisy VŠ</a:t>
            </a:r>
          </a:p>
          <a:p>
            <a:pPr lvl="1"/>
            <a:r>
              <a:rPr lang="cs-CZ" altLang="cs-CZ" sz="2000" b="1" dirty="0"/>
              <a:t>statut</a:t>
            </a:r>
            <a:r>
              <a:rPr lang="cs-CZ" altLang="cs-CZ" sz="2000" dirty="0"/>
              <a:t> - základní záležitosti veřejné VŠ (název, sídlo, typ, organizační strukturu, podmínky pro přijetí ke studiu, poplatky, obřady a insignie, hospodaření s majetkem,…)</a:t>
            </a:r>
          </a:p>
          <a:p>
            <a:pPr lvl="1"/>
            <a:r>
              <a:rPr lang="cs-CZ" altLang="cs-CZ" sz="2000" b="1" dirty="0"/>
              <a:t>volební a jednací řád akademického senátu </a:t>
            </a:r>
            <a:r>
              <a:rPr lang="cs-CZ" altLang="cs-CZ" sz="2000" dirty="0"/>
              <a:t>veřejné vysoké školy</a:t>
            </a:r>
          </a:p>
          <a:p>
            <a:pPr lvl="1"/>
            <a:r>
              <a:rPr lang="cs-CZ" altLang="cs-CZ" sz="2000" b="1" dirty="0"/>
              <a:t>vnitřní mzdový předpis</a:t>
            </a:r>
          </a:p>
          <a:p>
            <a:pPr lvl="1"/>
            <a:r>
              <a:rPr lang="cs-CZ" altLang="cs-CZ" sz="2000" b="1" dirty="0"/>
              <a:t>jednací řád vědecké rady </a:t>
            </a:r>
            <a:r>
              <a:rPr lang="cs-CZ" altLang="cs-CZ" sz="2000" dirty="0"/>
              <a:t>veřejné vysoké školy</a:t>
            </a:r>
          </a:p>
          <a:p>
            <a:pPr lvl="1"/>
            <a:r>
              <a:rPr lang="cs-CZ" altLang="cs-CZ" sz="2000" b="1" dirty="0"/>
              <a:t>řád výběrového řízení </a:t>
            </a:r>
            <a:r>
              <a:rPr lang="cs-CZ" altLang="cs-CZ" sz="2000" dirty="0"/>
              <a:t>pro obsazování míst akad. pracovníků</a:t>
            </a:r>
          </a:p>
          <a:p>
            <a:pPr lvl="1"/>
            <a:r>
              <a:rPr lang="cs-CZ" altLang="cs-CZ" sz="2000" b="1" dirty="0"/>
              <a:t>studijní a zkušební řád</a:t>
            </a:r>
          </a:p>
          <a:p>
            <a:pPr lvl="1"/>
            <a:r>
              <a:rPr lang="cs-CZ" altLang="cs-CZ" sz="2000" b="1" dirty="0"/>
              <a:t>stipendijní řád</a:t>
            </a:r>
          </a:p>
          <a:p>
            <a:pPr lvl="1"/>
            <a:r>
              <a:rPr lang="cs-CZ" altLang="cs-CZ" sz="2000" b="1" dirty="0"/>
              <a:t>disciplinární řád</a:t>
            </a:r>
            <a:r>
              <a:rPr lang="cs-CZ" altLang="cs-CZ" sz="2000" dirty="0"/>
              <a:t> pro studenty</a:t>
            </a:r>
          </a:p>
          <a:p>
            <a:pPr lvl="1"/>
            <a:endParaRPr lang="cs-CZ" altLang="cs-CZ" sz="2000" b="1" dirty="0"/>
          </a:p>
          <a:p>
            <a:pPr eaLnBrk="1" hangingPunct="1"/>
            <a:r>
              <a:rPr lang="cs-CZ" altLang="cs-CZ" sz="2000" b="1" dirty="0"/>
              <a:t>vztah veřejné VŠ ke státu </a:t>
            </a:r>
          </a:p>
          <a:p>
            <a:pPr lvl="1"/>
            <a:r>
              <a:rPr lang="cs-CZ" altLang="cs-CZ" sz="2000" dirty="0"/>
              <a:t>státní orgány mohou zasahovat do činnosti veřejné vysoké školy jen na základě a v mezích zákona a způsobem zákonem stanoveným </a:t>
            </a:r>
          </a:p>
        </p:txBody>
      </p:sp>
    </p:spTree>
    <p:extLst>
      <p:ext uri="{BB962C8B-B14F-4D97-AF65-F5344CB8AC3E}">
        <p14:creationId xmlns:p14="http://schemas.microsoft.com/office/powerpoint/2010/main" val="2526032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122C9E-07BD-48E6-99DF-AB2FBAFB2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5AC848-6CB0-46FC-AF38-2A4641DE087F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19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DA49215-50EA-4FAF-B0B7-5188D1306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Veřejná vysoká škola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F174A86-8E17-470E-9732-8F4FDB56C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může se členit na </a:t>
            </a:r>
            <a:r>
              <a:rPr lang="cs-CZ" altLang="cs-CZ" sz="2000" b="1" dirty="0"/>
              <a:t>součásti </a:t>
            </a:r>
            <a:r>
              <a:rPr lang="cs-CZ" altLang="cs-CZ" sz="2000" dirty="0"/>
              <a:t>(§ 22 ZVŠ):</a:t>
            </a:r>
          </a:p>
          <a:p>
            <a:pPr lvl="1" eaLnBrk="1" hangingPunct="1"/>
            <a:r>
              <a:rPr lang="cs-CZ" altLang="cs-CZ" sz="2000" dirty="0"/>
              <a:t> </a:t>
            </a:r>
            <a:r>
              <a:rPr lang="cs-CZ" altLang="cs-CZ" sz="2000" b="1" dirty="0"/>
              <a:t>fakulty</a:t>
            </a:r>
            <a:r>
              <a:rPr lang="cs-CZ" altLang="cs-CZ" sz="2000" dirty="0"/>
              <a:t> (§ 23 - § 33 ZVŠ)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nejméně jeden akreditovaný studijní program a vykonává tvůrčí činnost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samosprávný zastupitelský akademický orgán</a:t>
            </a:r>
          </a:p>
          <a:p>
            <a:pPr marL="800100">
              <a:buFont typeface="Arial" panose="020B0604020202020204" pitchFamily="34" charset="0"/>
              <a:buChar char="•"/>
            </a:pPr>
            <a:r>
              <a:rPr lang="cs-CZ" altLang="cs-CZ" sz="2000" b="1" dirty="0"/>
              <a:t>vysokoškolské ústavy</a:t>
            </a:r>
          </a:p>
          <a:p>
            <a:pPr lvl="1" eaLnBrk="1" hangingPunct="1"/>
            <a:r>
              <a:rPr lang="cs-CZ" altLang="cs-CZ" sz="2000" b="1" dirty="0"/>
              <a:t> jiná pracoviště </a:t>
            </a:r>
            <a:r>
              <a:rPr lang="cs-CZ" altLang="cs-CZ" sz="2000" dirty="0"/>
              <a:t>a </a:t>
            </a:r>
            <a:r>
              <a:rPr lang="cs-CZ" altLang="cs-CZ" sz="2000" b="1" dirty="0"/>
              <a:t>účelová zařízení</a:t>
            </a:r>
          </a:p>
          <a:p>
            <a:pPr marL="457200" lvl="1" indent="0" eaLnBrk="1" hangingPunct="1">
              <a:buNone/>
            </a:pPr>
            <a:endParaRPr lang="cs-CZ" altLang="cs-CZ" sz="2000" dirty="0"/>
          </a:p>
          <a:p>
            <a:pPr marL="685800">
              <a:buFont typeface="Arial" panose="020B0604020202020204" pitchFamily="34" charset="0"/>
              <a:buChar char="•"/>
            </a:pPr>
            <a:r>
              <a:rPr lang="cs-CZ" altLang="cs-CZ" sz="2000" b="1" dirty="0"/>
              <a:t>omezené právo samosprávné normotvorby</a:t>
            </a:r>
          </a:p>
          <a:p>
            <a:pPr marL="1257300" lvl="2" indent="-342900">
              <a:buFont typeface="Symbol" panose="05050102010706020507" pitchFamily="18" charset="2"/>
              <a:buChar char="Þ"/>
            </a:pPr>
            <a:r>
              <a:rPr lang="cs-CZ" altLang="cs-CZ" sz="2000" dirty="0"/>
              <a:t>v souladu s vnitřními předpisy VŠ</a:t>
            </a:r>
          </a:p>
          <a:p>
            <a:pPr lvl="1" eaLnBrk="1" hangingPunct="1"/>
            <a:endParaRPr lang="cs-CZ" altLang="cs-CZ" sz="1800" dirty="0"/>
          </a:p>
          <a:p>
            <a:pPr lvl="2" eaLnBrk="1" hangingPunct="1"/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0458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1125538"/>
            <a:ext cx="8086635" cy="647700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953419"/>
            <a:ext cx="848201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Základní charakteristika, orgány a organizace správy na úseku základního a středního školství. Vzdělávací soustava (zejm. mateřské školy, základní školy, střední školy). Práva a povinnosti dětí a jejich zákonných zástupců. Veřejnosprávní rozhodování ve věcech základního a středního školství.</a:t>
            </a:r>
            <a:br>
              <a:rPr lang="cs-CZ" dirty="0"/>
            </a:br>
            <a:endParaRPr lang="cs-CZ" dirty="0"/>
          </a:p>
          <a:p>
            <a:pPr marL="0" indent="0" algn="just">
              <a:buNone/>
            </a:pPr>
            <a:r>
              <a:rPr lang="cs-CZ" dirty="0"/>
              <a:t>Základní charakteristika a organizace správy vysokého školství. Vysoké školy, jejich členění a orgány. Vysokoškolské studium; veřejnosprávní rozhodování ve věcech vysokoškolského studia.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0577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CB6C80-91CE-4E28-B30C-0133D2CC9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B58DF4-5E1D-492E-9A90-545705F50316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20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9CA9F3F-824B-4657-A2C1-04E00DD0E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Veřejná vysoká škola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FCCCB9-E41B-4761-8AB9-FD831FE54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se samosprávným charakterem veřejné VŠ souvisí také </a:t>
            </a:r>
            <a:r>
              <a:rPr lang="cs-CZ" altLang="cs-CZ" sz="1800" b="1" dirty="0"/>
              <a:t>ekonomická autonomie </a:t>
            </a:r>
          </a:p>
          <a:p>
            <a:pPr lvl="1" eaLnBrk="1" hangingPunct="1"/>
            <a:r>
              <a:rPr lang="cs-CZ" altLang="cs-CZ" sz="1800" dirty="0"/>
              <a:t>veřejná VŠ má </a:t>
            </a:r>
            <a:r>
              <a:rPr lang="cs-CZ" altLang="cs-CZ" sz="1800" b="1" dirty="0"/>
              <a:t>vlastní majetek </a:t>
            </a:r>
            <a:r>
              <a:rPr lang="cs-CZ" altLang="cs-CZ" sz="1800" dirty="0"/>
              <a:t>(§ 19 ZVŠ), na hospodaření s tímto majetkem se současně vztahují určitá omezení (§ 20)</a:t>
            </a:r>
          </a:p>
          <a:p>
            <a:pPr lvl="1" eaLnBrk="1" hangingPunct="1"/>
            <a:r>
              <a:rPr lang="cs-CZ" altLang="cs-CZ" sz="1800" dirty="0"/>
              <a:t>hospodaří podle </a:t>
            </a:r>
            <a:r>
              <a:rPr lang="cs-CZ" altLang="cs-CZ" sz="1800" b="1" dirty="0"/>
              <a:t>rozpočtu a </a:t>
            </a:r>
            <a:r>
              <a:rPr lang="cs-CZ" altLang="cs-CZ" sz="1800" dirty="0"/>
              <a:t>střednědobého výhledu rozpočtu (§ 18)</a:t>
            </a:r>
          </a:p>
          <a:p>
            <a:pPr lvl="1" eaLnBrk="1" hangingPunct="1"/>
            <a:r>
              <a:rPr lang="cs-CZ" altLang="cs-CZ" sz="1800" dirty="0"/>
              <a:t>má </a:t>
            </a:r>
            <a:r>
              <a:rPr lang="cs-CZ" altLang="cs-CZ" sz="1800" b="1" dirty="0"/>
              <a:t>nárok na příspěvek ze státního rozpočtu </a:t>
            </a:r>
            <a:r>
              <a:rPr lang="cs-CZ" altLang="cs-CZ" sz="1800" dirty="0"/>
              <a:t>na vzdělávací a tvůrčí činnost (§ 18 odst. 3)</a:t>
            </a:r>
          </a:p>
          <a:p>
            <a:pPr lvl="1" eaLnBrk="1" hangingPunct="1"/>
            <a:r>
              <a:rPr lang="cs-CZ" altLang="cs-CZ" sz="1800" dirty="0"/>
              <a:t>příjmy rozpočtu tvoří zejména: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/>
              <a:t> příspěvek ze st. rozpočtu, ze st. fondů a z rozpočtů obcí a krajů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/>
              <a:t> poplatky spojené se studiem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/>
              <a:t> výnosy z majetku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/>
              <a:t> výnosy z doplňkové činnosti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cs-CZ" altLang="cs-CZ" sz="1800" dirty="0"/>
              <a:t> příjmy z darů a dědictví</a:t>
            </a:r>
          </a:p>
          <a:p>
            <a:pPr lvl="2" eaLnBrk="1" hangingPunct="1"/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10503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C350CB-5207-4BE3-8048-5B26FD001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F2703B-9C1C-4A9A-B59E-70A6CD7846BA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21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81B43C8-6780-4C4C-A90E-CA65FFA17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Soukromá vysoká škola (§ 39 a násl. ZVŠ)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A46FEBA-6679-46C1-9890-20C6335D2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právnická osoba – sídlo/ústřední správa/hl. místo podnikatelské činnosti v EU/zřízení podle práva jiného členského státu</a:t>
            </a:r>
          </a:p>
          <a:p>
            <a:pPr lvl="1"/>
            <a:r>
              <a:rPr lang="cs-CZ" altLang="cs-CZ" sz="2000" dirty="0"/>
              <a:t>oprávněna působit jako </a:t>
            </a:r>
            <a:r>
              <a:rPr lang="cs-CZ" altLang="cs-CZ" sz="2000" b="1" dirty="0"/>
              <a:t>soukromá vysoká škola</a:t>
            </a:r>
            <a:r>
              <a:rPr lang="cs-CZ" altLang="cs-CZ" sz="2000" dirty="0"/>
              <a:t>, se souhlasem MŠMT</a:t>
            </a:r>
          </a:p>
          <a:p>
            <a:pPr lvl="1"/>
            <a:r>
              <a:rPr lang="cs-CZ" altLang="cs-CZ" sz="2000" dirty="0"/>
              <a:t>organizace a činnost také upravena </a:t>
            </a:r>
            <a:r>
              <a:rPr lang="cs-CZ" altLang="cs-CZ" sz="2000" b="1" dirty="0"/>
              <a:t>vnitřními předpisy </a:t>
            </a:r>
            <a:r>
              <a:rPr lang="cs-CZ" altLang="cs-CZ" sz="2000" dirty="0"/>
              <a:t>(platí obdobné jako v případě veřejných VŠ)</a:t>
            </a:r>
          </a:p>
          <a:p>
            <a:pPr lvl="1" eaLnBrk="1" hangingPunct="1"/>
            <a:r>
              <a:rPr lang="cs-CZ" altLang="cs-CZ" sz="2000" dirty="0"/>
              <a:t>zejm. stanoví, </a:t>
            </a:r>
            <a:r>
              <a:rPr lang="cs-CZ" altLang="cs-CZ" sz="2000" b="1" dirty="0"/>
              <a:t>které orgány </a:t>
            </a:r>
            <a:r>
              <a:rPr lang="cs-CZ" altLang="cs-CZ" sz="2000" dirty="0"/>
              <a:t>podle ZVŠ vykonávají působnost</a:t>
            </a:r>
          </a:p>
          <a:p>
            <a:pPr eaLnBrk="1" hangingPunct="1"/>
            <a:r>
              <a:rPr lang="cs-CZ" altLang="cs-CZ" sz="2000" b="1" dirty="0"/>
              <a:t>financování</a:t>
            </a:r>
          </a:p>
          <a:p>
            <a:pPr lvl="1" eaLnBrk="1" hangingPunct="1"/>
            <a:r>
              <a:rPr lang="cs-CZ" altLang="cs-CZ" sz="2000" b="1" dirty="0"/>
              <a:t>poplatky spojené se studiem </a:t>
            </a:r>
            <a:r>
              <a:rPr lang="cs-CZ" altLang="cs-CZ" sz="2000" dirty="0"/>
              <a:t>stanoví soukromá VŠ ve svém vnitřním předpisu (§ 59 ZVŠ)</a:t>
            </a:r>
          </a:p>
          <a:p>
            <a:pPr lvl="1" eaLnBrk="1" hangingPunct="1"/>
            <a:r>
              <a:rPr lang="cs-CZ" altLang="cs-CZ" sz="2000" dirty="0"/>
              <a:t>možné i určité financování ze státního rozpočtu (§ 40 odst. 2-4)</a:t>
            </a:r>
          </a:p>
          <a:p>
            <a:pPr eaLnBrk="1" hangingPunct="1"/>
            <a:r>
              <a:rPr lang="cs-CZ" altLang="cs-CZ" sz="2000" b="1" dirty="0"/>
              <a:t>působnost MŠMT </a:t>
            </a:r>
            <a:r>
              <a:rPr lang="cs-CZ" altLang="cs-CZ" sz="2000" dirty="0"/>
              <a:t>směrem ke soukromým VŠ, zejm. dozor (§ 43)</a:t>
            </a:r>
          </a:p>
          <a:p>
            <a:pPr eaLnBrk="1" hangingPunct="1"/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68709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941C0E-5022-450E-89E8-E2633B2F4B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6C0C74-B6F0-409C-88C3-0158EB9374AF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22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DDD0398-1C77-4FE1-A3E0-F6DA0ABC3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Státní vysoká škola (§ 94 a § 95 ZVŠ)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303305E6-3D9B-49F2-B486-34A922A59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/>
              <a:t>státní vysoké školy = </a:t>
            </a:r>
            <a:r>
              <a:rPr lang="cs-CZ" sz="2000" b="1" dirty="0"/>
              <a:t>vojenské a policejní VŠ</a:t>
            </a:r>
            <a:endParaRPr lang="cs-CZ" sz="2000" dirty="0"/>
          </a:p>
          <a:p>
            <a:pPr lvl="1" eaLnBrk="1" hangingPunct="1">
              <a:defRPr/>
            </a:pPr>
            <a:r>
              <a:rPr lang="pl-PL" altLang="cs-CZ" sz="2000" dirty="0"/>
              <a:t>seznam v příloze č. 2 ZVŠ</a:t>
            </a:r>
          </a:p>
          <a:p>
            <a:pPr marL="342900" lvl="1" indent="-342900" eaLnBrk="1" hangingPunct="1">
              <a:buSzPct val="100000"/>
              <a:defRPr/>
            </a:pPr>
            <a:endParaRPr lang="pl-PL" altLang="cs-CZ" sz="2000" dirty="0"/>
          </a:p>
          <a:p>
            <a:pPr marL="342900" lvl="1" indent="-342900" eaLnBrk="1" hangingPunct="1">
              <a:buSzPct val="100000"/>
              <a:defRPr/>
            </a:pPr>
            <a:r>
              <a:rPr lang="pl-PL" altLang="cs-CZ" sz="2000" b="1" dirty="0"/>
              <a:t>samospráva jen v omezeném rozsahu </a:t>
            </a:r>
          </a:p>
          <a:p>
            <a:pPr lvl="1" eaLnBrk="1" hangingPunct="1">
              <a:defRPr/>
            </a:pPr>
            <a:r>
              <a:rPr lang="pl-PL" altLang="cs-CZ" sz="2000" dirty="0"/>
              <a:t>uplatňují se spíše vojenské, resp. policejní metody správy</a:t>
            </a:r>
          </a:p>
          <a:p>
            <a:pPr lvl="1" eaLnBrk="1" hangingPunct="1">
              <a:defRPr/>
            </a:pPr>
            <a:r>
              <a:rPr lang="pl-PL" altLang="cs-CZ" sz="2000" dirty="0"/>
              <a:t>nejsou samostatnými právnickými osobami a nemají tak ani ekonomickou autonomii</a:t>
            </a:r>
          </a:p>
          <a:p>
            <a:pPr lvl="1" eaLnBrk="1" hangingPunct="1">
              <a:defRPr/>
            </a:pPr>
            <a:endParaRPr lang="pl-PL" altLang="cs-CZ" sz="2000" dirty="0"/>
          </a:p>
          <a:p>
            <a:pPr eaLnBrk="1" hangingPunct="1">
              <a:defRPr/>
            </a:pPr>
            <a:r>
              <a:rPr lang="pl-PL" altLang="cs-CZ" sz="2000" dirty="0"/>
              <a:t>státní správu vůči nim ve valné většině vykonává MO, resp. MV</a:t>
            </a:r>
          </a:p>
          <a:p>
            <a:pPr eaLnBrk="1" hangingPunct="1">
              <a:defRPr/>
            </a:pPr>
            <a:r>
              <a:rPr lang="pl-PL" altLang="cs-CZ" sz="2000" dirty="0"/>
              <a:t>financování ze státního rozpočtu z kapitoly MO, resp. MV</a:t>
            </a:r>
          </a:p>
          <a:p>
            <a:pPr lvl="1" eaLnBrk="1" hangingPunct="1">
              <a:defRPr/>
            </a:pPr>
            <a:endParaRPr lang="pl-PL" altLang="cs-CZ" sz="1800" i="1" dirty="0"/>
          </a:p>
          <a:p>
            <a:pPr eaLnBrk="1" hangingPunct="1">
              <a:defRPr/>
            </a:pPr>
            <a:endParaRPr lang="pl-PL" altLang="cs-CZ" sz="1800" i="1" dirty="0"/>
          </a:p>
          <a:p>
            <a:pPr eaLnBrk="1" hangingPunct="1">
              <a:defRPr/>
            </a:pPr>
            <a:endParaRPr lang="cs-CZ" altLang="cs-CZ" sz="1800" dirty="0"/>
          </a:p>
          <a:p>
            <a:pPr lvl="2" eaLnBrk="1" hangingPunct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20681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9B0996-B68D-499A-961C-BBF3694E3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E0229C-412B-43E7-B9A7-8D3893A05790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23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476DC4D-C85E-4F84-925B-8D5417AFF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Studium na vysoké škole (§ 48 a násl. ZVŠ)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0331154-C072-4789-88E9-F4302F239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9589" y="1773239"/>
            <a:ext cx="8082321" cy="4114800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vysokoškolské vzdělání se získává </a:t>
            </a:r>
            <a:r>
              <a:rPr lang="cs-CZ" altLang="cs-CZ" sz="2000" b="1" dirty="0"/>
              <a:t>studiem v rámci akreditovaného studijního programu</a:t>
            </a:r>
            <a:r>
              <a:rPr lang="cs-CZ" altLang="cs-CZ" sz="2000" dirty="0"/>
              <a:t> podle </a:t>
            </a:r>
            <a:r>
              <a:rPr lang="cs-CZ" altLang="cs-CZ" sz="2000" b="1" dirty="0"/>
              <a:t>studijního plánu </a:t>
            </a:r>
            <a:r>
              <a:rPr lang="cs-CZ" altLang="cs-CZ" sz="2000" dirty="0"/>
              <a:t>stanovenou </a:t>
            </a:r>
            <a:r>
              <a:rPr lang="cs-CZ" altLang="cs-CZ" sz="2000" b="1" dirty="0"/>
              <a:t>formou studia </a:t>
            </a:r>
            <a:r>
              <a:rPr lang="cs-CZ" altLang="cs-CZ" sz="2000" dirty="0"/>
              <a:t>(§ 44 ZVŠ)</a:t>
            </a:r>
          </a:p>
          <a:p>
            <a:pPr eaLnBrk="1" hangingPunct="1"/>
            <a:r>
              <a:rPr lang="cs-CZ" altLang="cs-CZ" sz="2000" b="1" dirty="0"/>
              <a:t>studijní programy:</a:t>
            </a:r>
          </a:p>
          <a:p>
            <a:pPr lvl="1" eaLnBrk="1" hangingPunct="1"/>
            <a:r>
              <a:rPr lang="cs-CZ" altLang="cs-CZ" sz="2000" dirty="0"/>
              <a:t>bakalářský (§ 45)</a:t>
            </a:r>
          </a:p>
          <a:p>
            <a:pPr lvl="1" eaLnBrk="1" hangingPunct="1"/>
            <a:r>
              <a:rPr lang="cs-CZ" altLang="cs-CZ" sz="2000" dirty="0"/>
              <a:t>magisterský (§ 46)</a:t>
            </a:r>
          </a:p>
          <a:p>
            <a:pPr lvl="1" eaLnBrk="1" hangingPunct="1"/>
            <a:r>
              <a:rPr lang="cs-CZ" altLang="cs-CZ" sz="2000" dirty="0"/>
              <a:t>doktorský (§ 47)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000" b="1" dirty="0"/>
              <a:t>student</a:t>
            </a:r>
            <a:r>
              <a:rPr lang="cs-CZ" altLang="cs-CZ" sz="2000" dirty="0"/>
              <a:t> = osoba zapsaná ke studiu ve studijním programu (§ 61 a násl.)</a:t>
            </a:r>
          </a:p>
          <a:p>
            <a:pPr eaLnBrk="1" hangingPunct="1"/>
            <a:r>
              <a:rPr lang="cs-CZ" altLang="cs-CZ" sz="2000" b="1" dirty="0"/>
              <a:t>akademický pracovník </a:t>
            </a:r>
            <a:r>
              <a:rPr lang="cs-CZ" altLang="cs-CZ" sz="2000" dirty="0"/>
              <a:t>(§ 70 a násl.)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b="1" dirty="0"/>
              <a:t>akreditace studijního programu </a:t>
            </a:r>
            <a:r>
              <a:rPr lang="cs-CZ" altLang="cs-CZ" sz="2000" dirty="0"/>
              <a:t>(78 </a:t>
            </a:r>
            <a:r>
              <a:rPr lang="cs-CZ" altLang="cs-CZ" sz="2000" dirty="0" err="1"/>
              <a:t>an</a:t>
            </a:r>
            <a:r>
              <a:rPr lang="cs-CZ" altLang="cs-CZ" sz="2000" dirty="0"/>
              <a:t>.)</a:t>
            </a:r>
          </a:p>
          <a:p>
            <a:pPr lvl="1"/>
            <a:r>
              <a:rPr lang="cs-CZ" altLang="cs-CZ" sz="2000" dirty="0"/>
              <a:t>Národní akreditační úřad pro vysoké školství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668464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F8BBC7-3FB0-4865-B23D-1111C9F4E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28FFF9-457D-42A8-9D7C-89253F84B7A6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24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AB0F0BC-9169-4CA5-AFBE-4631657D4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Studium na vysoké škole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EC08876-2D4C-42F5-B936-B024342FD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cs-CZ" sz="2000" dirty="0"/>
              <a:t>studium </a:t>
            </a:r>
            <a:r>
              <a:rPr lang="pl-PL" altLang="cs-CZ" sz="2000" b="1" dirty="0"/>
              <a:t>začíná</a:t>
            </a:r>
            <a:r>
              <a:rPr lang="pl-PL" altLang="cs-CZ" sz="2000" dirty="0"/>
              <a:t> zápisem</a:t>
            </a:r>
          </a:p>
          <a:p>
            <a:pPr eaLnBrk="1" hangingPunct="1"/>
            <a:r>
              <a:rPr lang="pl-PL" altLang="cs-CZ" sz="2000" b="1" dirty="0"/>
              <a:t>ukončuje se</a:t>
            </a:r>
          </a:p>
          <a:p>
            <a:pPr lvl="1" eaLnBrk="1" hangingPunct="1"/>
            <a:r>
              <a:rPr lang="pl-PL" altLang="cs-CZ" sz="2000" dirty="0"/>
              <a:t>úspěšně</a:t>
            </a:r>
            <a:r>
              <a:rPr lang="pl-PL" altLang="cs-CZ" sz="2000" b="1" dirty="0"/>
              <a:t> </a:t>
            </a:r>
            <a:r>
              <a:rPr lang="pl-PL" altLang="cs-CZ" sz="2000" dirty="0"/>
              <a:t>(§ 55 ZVŠ)</a:t>
            </a:r>
          </a:p>
          <a:p>
            <a:pPr lvl="1" eaLnBrk="1" hangingPunct="1"/>
            <a:r>
              <a:rPr lang="pl-PL" altLang="cs-CZ" sz="2000" dirty="0"/>
              <a:t>neúspěšně</a:t>
            </a:r>
            <a:r>
              <a:rPr lang="pl-PL" altLang="cs-CZ" sz="2000" b="1" dirty="0"/>
              <a:t> </a:t>
            </a:r>
            <a:r>
              <a:rPr lang="pl-PL" altLang="cs-CZ" sz="2000" dirty="0"/>
              <a:t>(§ 56)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pl-PL" altLang="cs-CZ" sz="2000" dirty="0"/>
              <a:t> zanecháním studia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pl-PL" altLang="cs-CZ" sz="2000" b="1" dirty="0"/>
              <a:t> n</a:t>
            </a:r>
            <a:r>
              <a:rPr lang="pl-PL" altLang="cs-CZ" sz="2000" dirty="0"/>
              <a:t>esplní-li student požadavky vyplývající ze studijního programu podle studijního a zkušebního řádu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pl-PL" altLang="cs-CZ" sz="2000" dirty="0"/>
              <a:t> vyloučením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pl-PL" altLang="cs-CZ" sz="1600" dirty="0"/>
              <a:t>za disciplinární přestupek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pl-PL" altLang="cs-CZ" sz="1600" dirty="0"/>
              <a:t>za podvodné jednání při přijímacím řízení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pl-PL" altLang="cs-CZ" sz="2000" dirty="0"/>
              <a:t> zánikem akreditace</a:t>
            </a:r>
          </a:p>
          <a:p>
            <a:pPr eaLnBrk="1" hangingPunct="1"/>
            <a:r>
              <a:rPr lang="pl-PL" altLang="cs-CZ" sz="2000" b="1" dirty="0"/>
              <a:t>poplatky spojené se studiem </a:t>
            </a:r>
            <a:r>
              <a:rPr lang="pl-PL" altLang="cs-CZ" sz="2000" dirty="0"/>
              <a:t>na veřejné VŠ (§ 58)</a:t>
            </a:r>
          </a:p>
          <a:p>
            <a:pPr eaLnBrk="1" hangingPunct="1"/>
            <a:endParaRPr lang="pl-PL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422930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F8BBC7-3FB0-4865-B23D-1111C9F4E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28FFF9-457D-42A8-9D7C-89253F84B7A6}" type="slidenum">
              <a:rPr lang="cs-CZ" altLang="cs-CZ" sz="1200">
                <a:solidFill>
                  <a:srgbClr val="969696"/>
                </a:solidFill>
                <a:latin typeface="Arial" panose="020B0604020202020204" pitchFamily="34" charset="0"/>
              </a:rPr>
              <a:pPr eaLnBrk="1" hangingPunct="1"/>
              <a:t>25</a:t>
            </a:fld>
            <a:endParaRPr lang="cs-CZ" altLang="cs-CZ" sz="12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AB0F0BC-9169-4CA5-AFBE-4631657D4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Veřejnosprávní rozhodování o právech a povinnostech studentů (§ 68 ZVŠ)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EC08876-2D4C-42F5-B936-B024342FD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cs-CZ" sz="2000" b="1" dirty="0"/>
              <a:t>rozhodování mj. o:</a:t>
            </a:r>
          </a:p>
          <a:p>
            <a:pPr lvl="1"/>
            <a:r>
              <a:rPr lang="pl-PL" altLang="cs-CZ" sz="2000" dirty="0"/>
              <a:t>povolení mimořádného opravného termínu zkoušky</a:t>
            </a:r>
          </a:p>
          <a:p>
            <a:pPr lvl="1"/>
            <a:r>
              <a:rPr lang="pl-PL" altLang="cs-CZ" sz="2000" dirty="0"/>
              <a:t>přerušení studia</a:t>
            </a:r>
          </a:p>
          <a:p>
            <a:pPr lvl="1"/>
            <a:r>
              <a:rPr lang="pl-PL" altLang="cs-CZ" sz="2000" dirty="0"/>
              <a:t>přiznání stipendia</a:t>
            </a:r>
          </a:p>
          <a:p>
            <a:pPr lvl="1"/>
            <a:r>
              <a:rPr lang="pl-PL" altLang="cs-CZ" sz="2000" dirty="0"/>
              <a:t>uznání zkoušek nebo splnění jiných studijních povinností </a:t>
            </a:r>
          </a:p>
          <a:p>
            <a:pPr lvl="1"/>
            <a:r>
              <a:rPr lang="pl-PL" altLang="cs-CZ" sz="2000" dirty="0"/>
              <a:t>vyloučení ze studia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pl-PL" altLang="cs-CZ" sz="2000" dirty="0"/>
              <a:t>účastníkem toliko student, možnost odvolání do 30 dnů, odvolacím orgánem rektor</a:t>
            </a:r>
          </a:p>
          <a:p>
            <a:pPr eaLnBrk="1" hangingPunct="1"/>
            <a:r>
              <a:rPr lang="pl-PL" altLang="cs-CZ" sz="2000" b="1" dirty="0"/>
              <a:t>disciplinární řízení</a:t>
            </a:r>
          </a:p>
          <a:p>
            <a:pPr lvl="1"/>
            <a:r>
              <a:rPr lang="pl-PL" altLang="cs-CZ" sz="2000" dirty="0"/>
              <a:t>zahajuje disciplinární komise na návrh děkana/rektora</a:t>
            </a:r>
          </a:p>
          <a:p>
            <a:pPr lvl="1"/>
            <a:r>
              <a:rPr lang="pl-PL" altLang="cs-CZ" sz="2000" dirty="0"/>
              <a:t>ústní jednání</a:t>
            </a:r>
          </a:p>
          <a:p>
            <a:pPr lvl="1"/>
            <a:endParaRPr lang="pl-PL" altLang="cs-CZ" sz="2000" dirty="0"/>
          </a:p>
          <a:p>
            <a:pPr eaLnBrk="1" hangingPunct="1"/>
            <a:endParaRPr lang="pl-PL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2"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51455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260" y="1784669"/>
            <a:ext cx="8082321" cy="4692331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cs-CZ" sz="1800" b="1" dirty="0"/>
              <a:t>Listina základních práv a svobod</a:t>
            </a:r>
          </a:p>
          <a:p>
            <a:pPr marL="457200" lvl="1" indent="0" algn="just">
              <a:buNone/>
            </a:pPr>
            <a:r>
              <a:rPr lang="cs-CZ" sz="1800" b="1" dirty="0"/>
              <a:t>Čl. 15 odst. 2</a:t>
            </a:r>
          </a:p>
          <a:p>
            <a:pPr marL="457200" lvl="1" indent="0" algn="just">
              <a:buNone/>
            </a:pPr>
            <a:r>
              <a:rPr lang="cs-CZ" sz="1800" i="1" dirty="0"/>
              <a:t>Svoboda vědeckého bádání a umělecké tvorby je zaručena.</a:t>
            </a:r>
          </a:p>
          <a:p>
            <a:pPr marL="457200" lvl="1" indent="0" algn="just">
              <a:buNone/>
            </a:pPr>
            <a:r>
              <a:rPr lang="cs-CZ" sz="1800" b="1" dirty="0"/>
              <a:t>Čl. 33</a:t>
            </a:r>
          </a:p>
          <a:p>
            <a:pPr marL="457200" lvl="1" indent="0" algn="just">
              <a:buNone/>
            </a:pPr>
            <a:r>
              <a:rPr lang="cs-CZ" sz="1800" i="1" dirty="0"/>
              <a:t>(1) Každý má </a:t>
            </a:r>
            <a:r>
              <a:rPr lang="cs-CZ" sz="1800" b="1" i="1" dirty="0"/>
              <a:t>právo na vzdělání</a:t>
            </a:r>
            <a:r>
              <a:rPr lang="cs-CZ" sz="1800" i="1" dirty="0"/>
              <a:t>. Školní docházka je povinná po dobu, kterou stanoví zákon.</a:t>
            </a:r>
          </a:p>
          <a:p>
            <a:pPr marL="457200" lvl="1" indent="0" algn="just">
              <a:buNone/>
            </a:pPr>
            <a:r>
              <a:rPr lang="cs-CZ" sz="1800" i="1" dirty="0"/>
              <a:t>(2) Občané mají </a:t>
            </a:r>
            <a:r>
              <a:rPr lang="cs-CZ" sz="1800" b="1" i="1" dirty="0"/>
              <a:t>právo na bezplatné vzdělání v základních a středních školách</a:t>
            </a:r>
            <a:r>
              <a:rPr lang="cs-CZ" sz="1800" i="1" dirty="0"/>
              <a:t>, </a:t>
            </a:r>
            <a:r>
              <a:rPr lang="cs-CZ" sz="1800" b="1" i="1" dirty="0"/>
              <a:t>podle schopností občana a možností společnosti též na vysokých školách.</a:t>
            </a:r>
          </a:p>
          <a:p>
            <a:pPr marL="457200" lvl="1" indent="0" algn="just">
              <a:buNone/>
            </a:pPr>
            <a:r>
              <a:rPr lang="cs-CZ" sz="1800" i="1" dirty="0"/>
              <a:t>(3) Zřizovat jiné školy než státní a vyučovat na nich lze jen za podmínek stanovených zákonem; na takových školách se </a:t>
            </a:r>
            <a:r>
              <a:rPr lang="cs-CZ" sz="1800" b="1" i="1" dirty="0"/>
              <a:t>může</a:t>
            </a:r>
            <a:r>
              <a:rPr lang="cs-CZ" sz="1800" i="1" dirty="0"/>
              <a:t> </a:t>
            </a:r>
            <a:r>
              <a:rPr lang="cs-CZ" sz="1800" b="1" i="1" dirty="0"/>
              <a:t>vzdělání poskytovat za úplatu.</a:t>
            </a:r>
          </a:p>
          <a:p>
            <a:pPr marL="457200" lvl="1" indent="0" algn="just">
              <a:buNone/>
            </a:pPr>
            <a:r>
              <a:rPr lang="cs-CZ" sz="1800" i="1" dirty="0"/>
              <a:t>(4) Zákon stanoví, za jakých podmínek mají občané při studiu právo na pomoc státu.</a:t>
            </a:r>
          </a:p>
          <a:p>
            <a:pPr marL="457200" lvl="1" indent="0" algn="just">
              <a:buNone/>
            </a:pPr>
            <a:endParaRPr lang="cs-CZ" sz="1800" i="1" dirty="0"/>
          </a:p>
          <a:p>
            <a:pPr marL="457200" lvl="1" indent="0" algn="just">
              <a:buNone/>
            </a:pPr>
            <a:r>
              <a:rPr lang="cs-CZ" sz="1800" b="1" dirty="0"/>
              <a:t>Mezinárodní právo: </a:t>
            </a:r>
            <a:r>
              <a:rPr lang="cs-CZ" sz="1800" dirty="0"/>
              <a:t>Mezinárodní pakt o hospodářských, sociálních a kulturních právech, Úmluva o právech dítěte</a:t>
            </a:r>
          </a:p>
          <a:p>
            <a:pPr marL="457200" lvl="1" indent="0" algn="just">
              <a:buNone/>
            </a:pPr>
            <a:endParaRPr lang="cs-CZ" sz="1800" i="1" dirty="0"/>
          </a:p>
          <a:p>
            <a:pPr marL="457200" lvl="1" indent="0" algn="just">
              <a:buNone/>
            </a:pPr>
            <a:endParaRPr lang="cs-CZ" sz="1800" i="1" dirty="0"/>
          </a:p>
          <a:p>
            <a:pPr marL="457200" lvl="1" indent="0" algn="just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 marL="914400" lvl="1" indent="-457200" algn="just">
              <a:buAutoNum type="arabicParenR"/>
            </a:pPr>
            <a:endParaRPr lang="cs-CZ" sz="1800" dirty="0"/>
          </a:p>
          <a:p>
            <a:pPr marL="914400" lvl="1" indent="-457200" algn="just">
              <a:buAutoNum type="arabicParenR"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68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základy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u="sng" dirty="0" err="1"/>
              <a:t>Pl</a:t>
            </a:r>
            <a:r>
              <a:rPr lang="cs-CZ" sz="1800" b="1" u="sng" dirty="0"/>
              <a:t>. ÚS 25/94</a:t>
            </a:r>
            <a:r>
              <a:rPr lang="cs-CZ" sz="1800" dirty="0"/>
              <a:t>, „</a:t>
            </a:r>
            <a:r>
              <a:rPr lang="cs-CZ" sz="1800" i="1" dirty="0"/>
              <a:t>Bezplatnost vzdělání znamená, že stát nese náklady na zřizování škol a školských zařízení, na jejich provoz a údržbu, především však nevyžaduje tzv. školné, tedy poskytování vzdělání na základním a středním stupni za úplatu. Bezplatnost vzdělání </a:t>
            </a:r>
            <a:r>
              <a:rPr lang="cs-CZ" sz="1800" b="1" i="1" dirty="0"/>
              <a:t>nemůže spočívat v tom, že stát ponese veškeré náklady</a:t>
            </a:r>
            <a:r>
              <a:rPr lang="cs-CZ" sz="1800" i="1" dirty="0"/>
              <a:t> v souvislosti s realizací práva na vzdělání</a:t>
            </a:r>
            <a:r>
              <a:rPr lang="cs-CZ" sz="1800" dirty="0"/>
              <a:t>.“</a:t>
            </a:r>
          </a:p>
          <a:p>
            <a:pPr algn="just"/>
            <a:r>
              <a:rPr lang="cs-CZ" sz="1800" b="1" u="sng" dirty="0" err="1"/>
              <a:t>Pl</a:t>
            </a:r>
            <a:r>
              <a:rPr lang="cs-CZ" sz="1800" b="1" u="sng" dirty="0"/>
              <a:t>. ÚS 35/93</a:t>
            </a:r>
            <a:r>
              <a:rPr lang="cs-CZ" sz="1800" dirty="0"/>
              <a:t>, „</a:t>
            </a:r>
            <a:r>
              <a:rPr lang="cs-CZ" sz="1800" i="1" dirty="0"/>
              <a:t>Právo na bezplatné základní a středoškolské vzdělání, které občanům přiznává čl. 33 odst. 2 Listiny základních práv a svobod, má </a:t>
            </a:r>
            <a:r>
              <a:rPr lang="cs-CZ" sz="1800" b="1" i="1" dirty="0"/>
              <a:t>nepodmíněnou povahu</a:t>
            </a:r>
            <a:r>
              <a:rPr lang="cs-CZ" sz="1800" i="1" dirty="0"/>
              <a:t>. I když podle čl. 41 odst. 1 Listiny je možno se tohoto práva domáhat pouze v mezích prováděcích zákonů, lze sotva mít za to, že s šetřením mezi základních práv a svobod by ještě byla slučitelná zákonnou výjimkou zpochybněná nepodmíněnost práva na bezplatné základní a středoškolské vzdělání</a:t>
            </a:r>
            <a:r>
              <a:rPr lang="cs-CZ" sz="1800" dirty="0"/>
              <a:t>.“ </a:t>
            </a:r>
          </a:p>
          <a:p>
            <a:pPr algn="just"/>
            <a:r>
              <a:rPr lang="cs-CZ" sz="1800" b="1" u="sng" dirty="0" err="1"/>
              <a:t>Pl</a:t>
            </a:r>
            <a:r>
              <a:rPr lang="cs-CZ" sz="1800" b="1" u="sng" dirty="0"/>
              <a:t>. ÚS 32/95</a:t>
            </a:r>
            <a:r>
              <a:rPr lang="cs-CZ" sz="1800" dirty="0"/>
              <a:t>, „</a:t>
            </a:r>
            <a:r>
              <a:rPr lang="cs-CZ" sz="1800" b="1" i="1" dirty="0"/>
              <a:t>Právo na vzdělání na vysoké škole nelze chápat jako základní právo </a:t>
            </a:r>
            <a:r>
              <a:rPr lang="cs-CZ" sz="1800" i="1" dirty="0"/>
              <a:t>v tom smyslu, že by každý byl oprávněn studovat na vysoké škole, jakou si sám zvolí, a že by stát byl povinen zaručit komukoliv takové vzdělání, jaké si přeje</a:t>
            </a:r>
            <a:r>
              <a:rPr lang="cs-CZ" sz="1800" dirty="0"/>
              <a:t>.“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650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úprava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Zákon č. 561/2004 Sb., o předškolním, základním, středním, vyšším odborném a jiném vzdělávání (školský zákon) (ŠZ)</a:t>
            </a:r>
          </a:p>
          <a:p>
            <a:pPr algn="just"/>
            <a:r>
              <a:rPr lang="cs-CZ" sz="1800" dirty="0"/>
              <a:t>Zákon č. 563/2004 Sb., o pedagogických pracovnících a o změně některých zákonů </a:t>
            </a:r>
          </a:p>
          <a:p>
            <a:pPr algn="just"/>
            <a:r>
              <a:rPr lang="cs-CZ" sz="1800" dirty="0"/>
              <a:t>zákon č. 306/1999 Sb., o poskytování dotací soukromým školám, předškolním a školským zařízením</a:t>
            </a:r>
          </a:p>
          <a:p>
            <a:pPr algn="just"/>
            <a:r>
              <a:rPr lang="cs-CZ" sz="1800" dirty="0"/>
              <a:t>Zákon č. 109/2002 Sb., o výkonu ústavní výchovy nebo ochranné výchovy ve školských zařízeních a o preventivně výchovné péči ve školských zařízeních a o změně dalších zákonů</a:t>
            </a:r>
          </a:p>
          <a:p>
            <a:pPr algn="just"/>
            <a:r>
              <a:rPr lang="cs-CZ" sz="1800" b="1" dirty="0"/>
              <a:t>Zákon č. 111/1998 Sb., o vysokých školách a o změně a doplnění dalších zákonů (zákon o vysokých školách)</a:t>
            </a:r>
          </a:p>
          <a:p>
            <a:pPr algn="just"/>
            <a:r>
              <a:rPr lang="cs-CZ" sz="1800" dirty="0"/>
              <a:t>Zákon č. 130/2002 Sb., o podpoře výzkumu a vývoje z veřejných prostředků a o změně některých souvisejících zákonů (zákon o podpoře výzkumu a vývoje)</a:t>
            </a:r>
          </a:p>
          <a:p>
            <a:pPr algn="just"/>
            <a:r>
              <a:rPr lang="cs-CZ" sz="1800" dirty="0"/>
              <a:t>Množství podzákonných předpisů, zejména pak vyhlášky MŠMT, blíže viz </a:t>
            </a:r>
            <a:r>
              <a:rPr lang="cs-CZ" sz="1800" dirty="0">
                <a:hlinkClick r:id="rId2"/>
              </a:rPr>
              <a:t>www.msmt.cz/dokumenty</a:t>
            </a:r>
            <a:endParaRPr lang="cs-CZ" sz="1800" dirty="0"/>
          </a:p>
          <a:p>
            <a:pPr marL="0" indent="0" algn="just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a organizace na úseku základního a středního školství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71358"/>
            <a:ext cx="8082321" cy="4124641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u="sng" dirty="0"/>
              <a:t>Státní správa (přímá)</a:t>
            </a:r>
          </a:p>
          <a:p>
            <a:pPr algn="just">
              <a:buAutoNum type="alphaLcParenR"/>
            </a:pPr>
            <a:r>
              <a:rPr lang="cs-CZ" sz="1800" b="1" dirty="0"/>
              <a:t>MŠMT</a:t>
            </a:r>
          </a:p>
          <a:p>
            <a:pPr lvl="1" algn="just"/>
            <a:r>
              <a:rPr lang="cs-CZ" sz="1800" b="1" dirty="0"/>
              <a:t>Centrum pro zjišťování výsledků vzdělávání </a:t>
            </a:r>
            <a:r>
              <a:rPr lang="cs-CZ" sz="1800" dirty="0"/>
              <a:t>(§ 169a ŠZ); </a:t>
            </a:r>
          </a:p>
          <a:p>
            <a:pPr algn="just">
              <a:buAutoNum type="alphaLcParenR"/>
            </a:pPr>
            <a:r>
              <a:rPr lang="cs-CZ" sz="1800" b="1" dirty="0"/>
              <a:t>další ministerstva (vnitro, obrana, spravedlnost, zahraniční věci)</a:t>
            </a:r>
            <a:endParaRPr lang="cs-CZ" sz="1600" dirty="0"/>
          </a:p>
          <a:p>
            <a:pPr algn="just">
              <a:buAutoNum type="alphaLcParenR"/>
            </a:pPr>
            <a:r>
              <a:rPr lang="cs-CZ" sz="1800" b="1" dirty="0"/>
              <a:t>Česká školní inspekce </a:t>
            </a:r>
          </a:p>
          <a:p>
            <a:pPr algn="just">
              <a:buAutoNum type="alphaLcParenR"/>
            </a:pPr>
            <a:r>
              <a:rPr lang="cs-CZ" sz="1800" b="1" dirty="0"/>
              <a:t>Národní úřad pro vzdělávání</a:t>
            </a:r>
          </a:p>
          <a:p>
            <a:pPr marL="0" indent="0" algn="just">
              <a:buNone/>
            </a:pPr>
            <a:r>
              <a:rPr lang="cs-CZ" sz="1800" b="1" u="sng" dirty="0"/>
              <a:t>Státní správa (nepřímá)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1800" b="1" dirty="0"/>
              <a:t>krajské úřady a obecní úřady obcí s rozšířenou působností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1800" b="1" dirty="0"/>
              <a:t>ředitel školy a školského zařízení</a:t>
            </a:r>
          </a:p>
          <a:p>
            <a:pPr marL="0" indent="0" algn="just">
              <a:buNone/>
            </a:pPr>
            <a:r>
              <a:rPr lang="cs-CZ" sz="1800" b="1" u="sng" dirty="0"/>
              <a:t>Samospráva</a:t>
            </a:r>
            <a:r>
              <a:rPr lang="cs-CZ" sz="1800" u="sng" dirty="0"/>
              <a:t> </a:t>
            </a:r>
          </a:p>
          <a:p>
            <a:pPr algn="just">
              <a:buAutoNum type="alphaLcParenR"/>
            </a:pPr>
            <a:r>
              <a:rPr lang="cs-CZ" sz="1800" b="1" dirty="0"/>
              <a:t>územní samosprávné celky</a:t>
            </a:r>
            <a:endParaRPr lang="cs-CZ" sz="1800" dirty="0"/>
          </a:p>
          <a:p>
            <a:pPr algn="just">
              <a:buAutoNum type="alphaLcParenR"/>
            </a:pPr>
            <a:r>
              <a:rPr lang="cs-CZ" sz="1800" b="1" dirty="0"/>
              <a:t>školské 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2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Vzdělávací soustava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dirty="0"/>
              <a:t> </a:t>
            </a:r>
            <a:r>
              <a:rPr lang="cs-CZ" sz="1800" b="1" dirty="0"/>
              <a:t>hierarchický systém (§ 7 odst. 3 a 4 ŠZ)</a:t>
            </a:r>
          </a:p>
          <a:p>
            <a:pPr algn="just"/>
            <a:r>
              <a:rPr lang="cs-CZ" sz="1800" b="1" i="1" dirty="0"/>
              <a:t>školy </a:t>
            </a:r>
            <a:r>
              <a:rPr lang="cs-CZ" sz="1800" dirty="0"/>
              <a:t>(uskutečňování vzdělávání podle vzdělávacích programů)</a:t>
            </a:r>
          </a:p>
          <a:p>
            <a:pPr lvl="1" algn="just"/>
            <a:r>
              <a:rPr lang="cs-CZ" sz="1800" dirty="0"/>
              <a:t>mateřská škola</a:t>
            </a:r>
          </a:p>
          <a:p>
            <a:pPr lvl="1" algn="just"/>
            <a:r>
              <a:rPr lang="cs-CZ" sz="1800" dirty="0"/>
              <a:t>základní škola</a:t>
            </a:r>
          </a:p>
          <a:p>
            <a:pPr lvl="1" algn="just"/>
            <a:r>
              <a:rPr lang="cs-CZ" sz="1800" dirty="0"/>
              <a:t>střední škola (gymnázium, střední odborná škola a střední odborné učiliště)</a:t>
            </a:r>
          </a:p>
          <a:p>
            <a:pPr lvl="1" algn="just"/>
            <a:r>
              <a:rPr lang="cs-CZ" sz="1800" dirty="0"/>
              <a:t>konzervatoř</a:t>
            </a:r>
          </a:p>
          <a:p>
            <a:pPr lvl="1" algn="just"/>
            <a:r>
              <a:rPr lang="cs-CZ" sz="1800" dirty="0"/>
              <a:t>vyšší odborná škola</a:t>
            </a:r>
          </a:p>
          <a:p>
            <a:pPr lvl="1" algn="just"/>
            <a:r>
              <a:rPr lang="cs-CZ" sz="1800" dirty="0"/>
              <a:t>základní umělecká škola a </a:t>
            </a:r>
          </a:p>
          <a:p>
            <a:pPr lvl="1" algn="just"/>
            <a:r>
              <a:rPr lang="cs-CZ" sz="1800" dirty="0"/>
              <a:t>jazyková škola s právem státní jazykové zkoušky</a:t>
            </a:r>
          </a:p>
          <a:p>
            <a:pPr algn="just"/>
            <a:r>
              <a:rPr lang="cs-CZ" sz="1800" b="1" i="1" dirty="0"/>
              <a:t>školská zařízení </a:t>
            </a:r>
            <a:r>
              <a:rPr lang="cs-CZ" sz="1800" dirty="0"/>
              <a:t>(doprovodné aktivity – služby a vzdělávání)</a:t>
            </a:r>
          </a:p>
          <a:p>
            <a:pPr algn="just"/>
            <a:r>
              <a:rPr lang="cs-CZ" altLang="cs-CZ" sz="1800" dirty="0"/>
              <a:t>podmínkou je </a:t>
            </a:r>
            <a:r>
              <a:rPr lang="cs-CZ" altLang="cs-CZ" sz="1800" b="1" dirty="0"/>
              <a:t>zápis do školského rejstříku</a:t>
            </a:r>
          </a:p>
        </p:txBody>
      </p:sp>
    </p:spTree>
    <p:extLst>
      <p:ext uri="{BB962C8B-B14F-4D97-AF65-F5344CB8AC3E}">
        <p14:creationId xmlns:p14="http://schemas.microsoft.com/office/powerpoint/2010/main" val="361023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Školský rejstřík (§ 141 ŠZ)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b="1" dirty="0"/>
              <a:t>veřejný seznam</a:t>
            </a:r>
          </a:p>
          <a:p>
            <a:pPr lvl="1" algn="just"/>
            <a:r>
              <a:rPr lang="cs-CZ" sz="1800" dirty="0"/>
              <a:t>zápis = podmínka výkonu činnosti školy a školského zařízení, nárok na financování</a:t>
            </a:r>
          </a:p>
          <a:p>
            <a:pPr lvl="1" algn="just"/>
            <a:r>
              <a:rPr lang="cs-CZ" sz="1800" dirty="0"/>
              <a:t>řízení o zápisu (§ 145 a násl. ŠZ, zamítnutí x vyhovění zápisu)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b="1" dirty="0"/>
              <a:t>Rejstřík škol a školských zařízení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b="1" dirty="0"/>
              <a:t>Rejstřík školských právnických osob - </a:t>
            </a:r>
            <a:r>
              <a:rPr lang="cs-CZ" sz="1800" dirty="0"/>
              <a:t>specifická právnická osoba podle školského zákona za účelem poskytování vzdělávání podle vzdělávacích programů (§ 124 ŠZ)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54381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2090" y="1370013"/>
            <a:ext cx="8086635" cy="647700"/>
          </a:xfrm>
        </p:spPr>
        <p:txBody>
          <a:bodyPr/>
          <a:lstStyle/>
          <a:p>
            <a:r>
              <a:rPr lang="cs-CZ" altLang="cs-CZ" dirty="0"/>
              <a:t>Práva žáků, studentů a jejich zákonných zástupců (§ 21 ŠZ)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839" y="2133600"/>
            <a:ext cx="8082321" cy="4114800"/>
          </a:xfrm>
        </p:spPr>
        <p:txBody>
          <a:bodyPr/>
          <a:lstStyle/>
          <a:p>
            <a:pPr algn="just"/>
            <a:r>
              <a:rPr lang="cs-CZ" sz="1800" dirty="0"/>
              <a:t>na vzdělávání a školské služby podle školského zákona</a:t>
            </a:r>
          </a:p>
          <a:p>
            <a:pPr algn="just"/>
            <a:r>
              <a:rPr lang="cs-CZ" sz="1800" dirty="0"/>
              <a:t>na informace o průběhu a výsledcích svého vzdělávání</a:t>
            </a:r>
          </a:p>
          <a:p>
            <a:pPr algn="just"/>
            <a:r>
              <a:rPr lang="cs-CZ" sz="1800" dirty="0"/>
              <a:t>volit a být voleni do školské rady, jsou-li zletilí</a:t>
            </a:r>
          </a:p>
          <a:p>
            <a:pPr algn="just"/>
            <a:r>
              <a:rPr lang="cs-CZ" sz="1800" dirty="0"/>
              <a:t>zakládat v rámci školy samosprávné orgány žáků a </a:t>
            </a:r>
            <a:r>
              <a:rPr lang="pl-PL" sz="1800" dirty="0"/>
              <a:t>studentů, volit a být do nich voleni, pracovat v nich a </a:t>
            </a:r>
            <a:r>
              <a:rPr lang="cs-CZ" sz="1800" dirty="0"/>
              <a:t>jejich prostřednictvím se obracet na ředitele školy</a:t>
            </a:r>
          </a:p>
          <a:p>
            <a:pPr algn="just"/>
            <a:r>
              <a:rPr lang="cs-CZ" sz="1800" dirty="0"/>
              <a:t>vyjadřovat se ke všem rozhodnutím týkajícím se podstatných záležitostí jejich vzdělávání, přičemž jejich vyjádřením musí být věnována pozornost odpovídající jejich věku a stupni vývoje,</a:t>
            </a:r>
          </a:p>
          <a:p>
            <a:pPr algn="just"/>
            <a:r>
              <a:rPr lang="cs-CZ" sz="1800" dirty="0"/>
              <a:t>na informace a poradenskou pomoc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760238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632</TotalTime>
  <Words>2470</Words>
  <Application>Microsoft Office PowerPoint</Application>
  <PresentationFormat>Předvádění na obrazovce (4:3)</PresentationFormat>
  <Paragraphs>255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Symbol</vt:lpstr>
      <vt:lpstr>Tahoma</vt:lpstr>
      <vt:lpstr>Wingdings</vt:lpstr>
      <vt:lpstr>Prezentace_MU_CZ</vt:lpstr>
      <vt:lpstr>Správa školství  MP809Zk Správní právo II  4. přednáška 13. 3. 2018 Stanislav Kadečka</vt:lpstr>
      <vt:lpstr>Obsah přednášky</vt:lpstr>
      <vt:lpstr>Ústavní základy</vt:lpstr>
      <vt:lpstr>Ústavní základy</vt:lpstr>
      <vt:lpstr>Právní úprava</vt:lpstr>
      <vt:lpstr>Orgány a organizace na úseku základního a středního školství</vt:lpstr>
      <vt:lpstr>Vzdělávací soustava</vt:lpstr>
      <vt:lpstr>Školský rejstřík (§ 141 ŠZ)</vt:lpstr>
      <vt:lpstr>Práva žáků, studentů a jejich zákonných zástupců (§ 21 ŠZ)</vt:lpstr>
      <vt:lpstr>Povinnosti žáků a studentů (§ 22 odst. 1 a 2 ŠZ)</vt:lpstr>
      <vt:lpstr>Povinnosti zákonných zástupců (§ 22 odst. 3 ŠZ)</vt:lpstr>
      <vt:lpstr>Pojmy a instituty</vt:lpstr>
      <vt:lpstr>Procesní aspekty a výběr z judikatury</vt:lpstr>
      <vt:lpstr>Výběr z judikatury</vt:lpstr>
      <vt:lpstr>Vysoké školy</vt:lpstr>
      <vt:lpstr>Správa vysokého školství</vt:lpstr>
      <vt:lpstr>Vysoké školy</vt:lpstr>
      <vt:lpstr>Veřejná vysoká škola (§ 5 a násl. ZVŠ)</vt:lpstr>
      <vt:lpstr>Veřejná vysoká škola</vt:lpstr>
      <vt:lpstr>Veřejná vysoká škola</vt:lpstr>
      <vt:lpstr>Soukromá vysoká škola (§ 39 a násl. ZVŠ)</vt:lpstr>
      <vt:lpstr>Státní vysoká škola (§ 94 a § 95 ZVŠ)</vt:lpstr>
      <vt:lpstr>Studium na vysoké škole (§ 48 a násl. ZVŠ)</vt:lpstr>
      <vt:lpstr>Studium na vysoké škole</vt:lpstr>
      <vt:lpstr>Veřejnosprávní rozhodování o právech a povinnostech studentů (§ 68 ZVŠ)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Auer</dc:creator>
  <cp:lastModifiedBy>Tomáš Auer</cp:lastModifiedBy>
  <cp:revision>195</cp:revision>
  <cp:lastPrinted>2016-03-10T07:08:12Z</cp:lastPrinted>
  <dcterms:created xsi:type="dcterms:W3CDTF">2016-03-07T12:55:38Z</dcterms:created>
  <dcterms:modified xsi:type="dcterms:W3CDTF">2018-03-13T10:14:53Z</dcterms:modified>
</cp:coreProperties>
</file>