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27"/>
  </p:notesMasterIdLst>
  <p:handoutMasterIdLst>
    <p:handoutMasterId r:id="rId28"/>
  </p:handoutMasterIdLst>
  <p:sldIdLst>
    <p:sldId id="306" r:id="rId2"/>
    <p:sldId id="308" r:id="rId3"/>
    <p:sldId id="291" r:id="rId4"/>
    <p:sldId id="292" r:id="rId5"/>
    <p:sldId id="257" r:id="rId6"/>
    <p:sldId id="293" r:id="rId7"/>
    <p:sldId id="276" r:id="rId8"/>
    <p:sldId id="277" r:id="rId9"/>
    <p:sldId id="279" r:id="rId10"/>
    <p:sldId id="280" r:id="rId11"/>
    <p:sldId id="281" r:id="rId12"/>
    <p:sldId id="283" r:id="rId13"/>
    <p:sldId id="285" r:id="rId14"/>
    <p:sldId id="295" r:id="rId15"/>
    <p:sldId id="323" r:id="rId16"/>
    <p:sldId id="309" r:id="rId17"/>
    <p:sldId id="311" r:id="rId18"/>
    <p:sldId id="312" r:id="rId19"/>
    <p:sldId id="316" r:id="rId20"/>
    <p:sldId id="318" r:id="rId21"/>
    <p:sldId id="319" r:id="rId22"/>
    <p:sldId id="320" r:id="rId23"/>
    <p:sldId id="321" r:id="rId24"/>
    <p:sldId id="322" r:id="rId25"/>
    <p:sldId id="324" r:id="rId26"/>
  </p:sldIdLst>
  <p:sldSz cx="9144000" cy="6858000" type="screen4x3"/>
  <p:notesSz cx="6669088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>
          <p15:clr>
            <a:srgbClr val="A4A3A4"/>
          </p15:clr>
        </p15:guide>
        <p15:guide id="2" orient="horz" pos="1272">
          <p15:clr>
            <a:srgbClr val="A4A3A4"/>
          </p15:clr>
        </p15:guide>
        <p15:guide id="3" orient="horz" pos="715">
          <p15:clr>
            <a:srgbClr val="A4A3A4"/>
          </p15:clr>
        </p15:guide>
        <p15:guide id="4" orient="horz" pos="3861">
          <p15:clr>
            <a:srgbClr val="A4A3A4"/>
          </p15:clr>
        </p15:guide>
        <p15:guide id="5" orient="horz" pos="3944">
          <p15:clr>
            <a:srgbClr val="A4A3A4"/>
          </p15:clr>
        </p15:guide>
        <p15:guide id="6" pos="321">
          <p15:clr>
            <a:srgbClr val="A4A3A4"/>
          </p15:clr>
        </p15:guide>
        <p15:guide id="7" pos="5418">
          <p15:clr>
            <a:srgbClr val="A4A3A4"/>
          </p15:clr>
        </p15:guide>
        <p15:guide id="8" pos="682">
          <p15:clr>
            <a:srgbClr val="A4A3A4"/>
          </p15:clr>
        </p15:guide>
        <p15:guide id="9" pos="2766">
          <p15:clr>
            <a:srgbClr val="A4A3A4"/>
          </p15:clr>
        </p15:guide>
        <p15:guide id="10" pos="297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833" autoAdjust="0"/>
    <p:restoredTop sz="94611" autoAdjust="0"/>
  </p:normalViewPr>
  <p:slideViewPr>
    <p:cSldViewPr snapToGrid="0">
      <p:cViewPr varScale="1">
        <p:scale>
          <a:sx n="59" d="100"/>
          <a:sy n="59" d="100"/>
        </p:scale>
        <p:origin x="1704" y="72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321"/>
        <p:guide pos="5418"/>
        <p:guide pos="682"/>
        <p:guide pos="2766"/>
        <p:guide pos="2976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9938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9150" y="0"/>
            <a:ext cx="2889938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0306"/>
            <a:ext cx="2889938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9150" y="9430306"/>
            <a:ext cx="2889938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9938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7607" y="0"/>
            <a:ext cx="2889938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54075" y="744538"/>
            <a:ext cx="4960938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66909" y="4715153"/>
            <a:ext cx="5335270" cy="4466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583"/>
            <a:ext cx="2889938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7607" y="9428583"/>
            <a:ext cx="2889938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082675" y="2565401"/>
            <a:ext cx="7518400" cy="2663825"/>
          </a:xfrm>
        </p:spPr>
        <p:txBody>
          <a:bodyPr tIns="0" bIns="0" anchor="ctr"/>
          <a:lstStyle>
            <a:lvl1pPr>
              <a:defRPr sz="3200"/>
            </a:lvl1pPr>
          </a:lstStyle>
          <a:p>
            <a:pPr lvl="0"/>
            <a:r>
              <a:rPr lang="cs-CZ" altLang="cs-CZ" noProof="0"/>
              <a:t>Kliknutím lze upravit styl.</a:t>
            </a:r>
            <a:endParaRPr lang="cs-CZ" altLang="cs-CZ" noProof="0" dirty="0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8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FD44865-E482-4274-BA0A-6D969A5DE30D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3906166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97689" y="1125539"/>
            <a:ext cx="1703387" cy="500697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9588" y="1125539"/>
            <a:ext cx="6037861" cy="500697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7153075-B133-4825-BEAD-9495BA665D34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527274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Clr>
                <a:srgbClr val="00287D"/>
              </a:buClr>
              <a:buSzPct val="100000"/>
              <a:buFont typeface="Wingdings" panose="05000000000000000000" pitchFamily="2" charset="2"/>
              <a:buChar char="§"/>
              <a:defRPr/>
            </a:lvl1pPr>
            <a:lvl2pPr marL="742950" indent="-285750">
              <a:buClr>
                <a:srgbClr val="00287D"/>
              </a:buClr>
              <a:buFont typeface="Wingdings" panose="05000000000000000000" pitchFamily="2" charset="2"/>
              <a:buChar char="§"/>
              <a:defRPr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6860472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4406901"/>
            <a:ext cx="8091487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09589" y="2906713"/>
            <a:ext cx="8091487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7F5D36C-8A95-44A1-B2E3-4B4CEE4AA93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5636450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09588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24131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1152B74-69A5-4C0F-AF65-094CC50B2C3C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2400454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1134533"/>
            <a:ext cx="8091487" cy="643467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12369" y="2019300"/>
            <a:ext cx="38786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9588" y="2915728"/>
            <a:ext cx="3874282" cy="321043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723119" y="2019300"/>
            <a:ext cx="38779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22963" y="2938734"/>
            <a:ext cx="3878113" cy="319113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595CD6F-6F72-494C-9F75-EA7F2E402090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5253173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27DA5A4-BFC5-452F-9F43-ADC3A6F1509E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5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8091487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37100029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9540641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8" y="1134534"/>
            <a:ext cx="8091487" cy="643465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1" y="2019300"/>
            <a:ext cx="5026025" cy="410686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2746884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A562BE3-FB3A-4F01-A26A-8D36CDF01AD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315454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5087507"/>
            <a:ext cx="5486400" cy="566739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1134533"/>
            <a:ext cx="5486400" cy="387454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654246"/>
            <a:ext cx="5486400" cy="47562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268BFBB-FD49-4E22-AEFE-2646EB3E88C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6953200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1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509589" y="1125539"/>
            <a:ext cx="8086635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/>
              <a:t>Klepnutím lze upravit styl předlohy nadpisů.</a:t>
            </a:r>
          </a:p>
        </p:txBody>
      </p:sp>
      <p:sp>
        <p:nvSpPr>
          <p:cNvPr id="6452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9589" y="2017713"/>
            <a:ext cx="8082321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/>
              <a:t>Klepnutím lze upravit styly předlohy textu.</a:t>
            </a:r>
          </a:p>
          <a:p>
            <a:pPr lvl="1"/>
            <a:r>
              <a:rPr lang="cs-CZ" altLang="cs-CZ" dirty="0"/>
              <a:t>Druhá úroveň</a:t>
            </a:r>
          </a:p>
        </p:txBody>
      </p:sp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100000"/>
        <a:buFont typeface="Wingdings" pitchFamily="2" charset="2"/>
        <a:buChar char="§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80000"/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smt.cz/dokumenty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858000" y="6248400"/>
            <a:ext cx="1833113" cy="457200"/>
          </a:xfrm>
        </p:spPr>
        <p:txBody>
          <a:bodyPr/>
          <a:lstStyle/>
          <a:p>
            <a:fld id="{EA4ADC9B-C3B1-4CB1-8B0D-14D528DA44A1}" type="slidenum">
              <a:rPr lang="cs-CZ" altLang="cs-CZ"/>
              <a:pPr/>
              <a:t>1</a:t>
            </a:fld>
            <a:endParaRPr lang="cs-CZ" altLang="cs-CZ" dirty="0"/>
          </a:p>
        </p:txBody>
      </p:sp>
      <p:sp>
        <p:nvSpPr>
          <p:cNvPr id="9523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082675" y="1211943"/>
            <a:ext cx="7518400" cy="4017283"/>
          </a:xfrm>
        </p:spPr>
        <p:txBody>
          <a:bodyPr/>
          <a:lstStyle/>
          <a:p>
            <a:pPr algn="ctr"/>
            <a:r>
              <a:rPr lang="cs-CZ" sz="28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Správa školství</a:t>
            </a:r>
            <a:br>
              <a:rPr lang="cs-CZ" altLang="cs-CZ" sz="2800" dirty="0">
                <a:solidFill>
                  <a:schemeClr val="tx1"/>
                </a:solidFill>
              </a:rPr>
            </a:br>
            <a:br>
              <a:rPr lang="cs-CZ" altLang="cs-CZ" sz="2800" dirty="0">
                <a:solidFill>
                  <a:schemeClr val="tx1"/>
                </a:solidFill>
              </a:rPr>
            </a:br>
            <a:r>
              <a:rPr lang="cs-CZ" altLang="cs-CZ" sz="2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MP809Zk Správní právo II</a:t>
            </a:r>
            <a:br>
              <a:rPr lang="cs-CZ" altLang="cs-CZ" sz="2800" dirty="0">
                <a:solidFill>
                  <a:schemeClr val="tx1"/>
                </a:solidFill>
              </a:rPr>
            </a:br>
            <a:br>
              <a:rPr lang="cs-CZ" altLang="cs-CZ" sz="2800" dirty="0">
                <a:solidFill>
                  <a:schemeClr val="tx1"/>
                </a:solidFill>
              </a:rPr>
            </a:br>
            <a:r>
              <a:rPr lang="cs-CZ" altLang="cs-CZ" sz="2800" dirty="0">
                <a:solidFill>
                  <a:schemeClr val="tx1"/>
                </a:solidFill>
              </a:rPr>
              <a:t>4. přednáška 13. 3. 2018</a:t>
            </a:r>
            <a:br>
              <a:rPr lang="cs-CZ" altLang="cs-CZ" sz="2800" dirty="0">
                <a:solidFill>
                  <a:schemeClr val="tx1"/>
                </a:solidFill>
              </a:rPr>
            </a:br>
            <a:r>
              <a:rPr lang="cs-CZ" altLang="cs-CZ" sz="2800" dirty="0">
                <a:solidFill>
                  <a:schemeClr val="tx1"/>
                </a:solidFill>
              </a:rPr>
              <a:t>Stanislav Kadečka</a:t>
            </a:r>
            <a:endParaRPr lang="cs-CZ" altLang="cs-CZ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57800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10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Povinnosti žáků a studentů (§ 22 odst. 1 a 2 ŠZ)</a:t>
            </a:r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cs-CZ" sz="1800" b="1" dirty="0"/>
              <a:t>řádně</a:t>
            </a:r>
            <a:r>
              <a:rPr lang="cs-CZ" sz="1800" dirty="0"/>
              <a:t> </a:t>
            </a:r>
            <a:r>
              <a:rPr lang="cs-CZ" sz="1800" b="1" dirty="0"/>
              <a:t>docházet</a:t>
            </a:r>
            <a:r>
              <a:rPr lang="cs-CZ" sz="1800" dirty="0"/>
              <a:t> do školy nebo školského zařízení a řádně se vzdělávat</a:t>
            </a:r>
          </a:p>
          <a:p>
            <a:pPr algn="just"/>
            <a:r>
              <a:rPr lang="cs-CZ" sz="1800" b="1" dirty="0"/>
              <a:t>dodržovat školní a vnitřní řád </a:t>
            </a:r>
            <a:r>
              <a:rPr lang="cs-CZ" sz="1800" dirty="0"/>
              <a:t>a předpisy a pokyny školy a školského zařízení k ochraně zdraví a bezpečnosti, s nimiž byli seznámeni</a:t>
            </a:r>
          </a:p>
          <a:p>
            <a:pPr algn="just"/>
            <a:r>
              <a:rPr lang="cs-CZ" sz="1800" b="1" dirty="0"/>
              <a:t>plnit pokyny pedagogických pracovníků</a:t>
            </a:r>
          </a:p>
          <a:p>
            <a:pPr algn="just"/>
            <a:r>
              <a:rPr lang="cs-CZ" sz="1800" dirty="0"/>
              <a:t>zletilí žáci a studenti jsou dále povinni:</a:t>
            </a:r>
          </a:p>
          <a:p>
            <a:pPr lvl="1" algn="just"/>
            <a:r>
              <a:rPr lang="cs-CZ" sz="1800" b="1" dirty="0"/>
              <a:t>informovat školu</a:t>
            </a:r>
            <a:r>
              <a:rPr lang="cs-CZ" sz="1800" dirty="0"/>
              <a:t> a školské zařízení </a:t>
            </a:r>
            <a:r>
              <a:rPr lang="cs-CZ" sz="1800" b="1" dirty="0"/>
              <a:t>o změně zdravotní způsobilosti</a:t>
            </a:r>
          </a:p>
          <a:p>
            <a:pPr lvl="1" algn="just"/>
            <a:r>
              <a:rPr lang="cs-CZ" sz="1800" b="1" dirty="0"/>
              <a:t>dokládat důvody své nepřítomnosti </a:t>
            </a:r>
            <a:r>
              <a:rPr lang="cs-CZ" sz="1800" dirty="0"/>
              <a:t>ve vyučování v souladu s podmínkami stanovenými školním řádem</a:t>
            </a:r>
          </a:p>
          <a:p>
            <a:pPr lvl="1" algn="just"/>
            <a:r>
              <a:rPr lang="cs-CZ" sz="1800" b="1" dirty="0"/>
              <a:t>oznamovat škole </a:t>
            </a:r>
            <a:r>
              <a:rPr lang="cs-CZ" sz="1800" dirty="0"/>
              <a:t>a školskému zařízení </a:t>
            </a:r>
            <a:r>
              <a:rPr lang="cs-CZ" sz="1800" b="1" dirty="0"/>
              <a:t>údaje</a:t>
            </a:r>
            <a:r>
              <a:rPr lang="cs-CZ" sz="1800" dirty="0"/>
              <a:t> (osobní údaje, kontaktní údaje na zákonné zástupce atp.) a další údaje, které jsou podstatné pro průběh vzdělávání nebo bezpečnost dítěte a žáka, a změny v těchto údajích</a:t>
            </a:r>
          </a:p>
          <a:p>
            <a:pPr lvl="1" algn="just"/>
            <a:endParaRPr lang="cs-CZ" altLang="cs-CZ" sz="1800" dirty="0"/>
          </a:p>
        </p:txBody>
      </p:sp>
    </p:spTree>
    <p:extLst>
      <p:ext uri="{BB962C8B-B14F-4D97-AF65-F5344CB8AC3E}">
        <p14:creationId xmlns:p14="http://schemas.microsoft.com/office/powerpoint/2010/main" val="15948223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11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Povinnosti zákonných zástupců (§ 22 odst. 3 ŠZ)</a:t>
            </a:r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cs-CZ" sz="1800" b="1" dirty="0"/>
              <a:t>zajistit</a:t>
            </a:r>
            <a:r>
              <a:rPr lang="cs-CZ" sz="1800" dirty="0"/>
              <a:t>, </a:t>
            </a:r>
            <a:r>
              <a:rPr lang="cs-CZ" sz="1800" b="1" dirty="0"/>
              <a:t>aby</a:t>
            </a:r>
            <a:r>
              <a:rPr lang="cs-CZ" sz="1800" dirty="0"/>
              <a:t> dítě a žák </a:t>
            </a:r>
            <a:r>
              <a:rPr lang="cs-CZ" sz="1800" b="1" dirty="0"/>
              <a:t>docházel</a:t>
            </a:r>
            <a:r>
              <a:rPr lang="cs-CZ" sz="1800" dirty="0"/>
              <a:t> řádně do školy nebo školského zařízení</a:t>
            </a:r>
          </a:p>
          <a:p>
            <a:pPr algn="just"/>
            <a:r>
              <a:rPr lang="cs-CZ" sz="1800" dirty="0"/>
              <a:t>na vyzvání ředitele školy nebo školského zařízení se </a:t>
            </a:r>
            <a:r>
              <a:rPr lang="cs-CZ" sz="1800" b="1" dirty="0"/>
              <a:t>osobně zúčastnit projednání závažných otázek</a:t>
            </a:r>
            <a:r>
              <a:rPr lang="cs-CZ" sz="1800" dirty="0"/>
              <a:t> týkajících se vzdělávání dítěte nebo žáka</a:t>
            </a:r>
          </a:p>
          <a:p>
            <a:pPr algn="just"/>
            <a:r>
              <a:rPr lang="cs-CZ" sz="1800" b="1" dirty="0"/>
              <a:t>informovat školu </a:t>
            </a:r>
            <a:r>
              <a:rPr lang="cs-CZ" sz="1800" dirty="0"/>
              <a:t>a školské zařízení </a:t>
            </a:r>
            <a:r>
              <a:rPr lang="cs-CZ" sz="1800" b="1" dirty="0"/>
              <a:t>o změně zdravotní způsobilosti</a:t>
            </a:r>
            <a:r>
              <a:rPr lang="cs-CZ" sz="1800" dirty="0"/>
              <a:t>, zdravotních obtížích dítěte nebo žáka nebo jiných závažných skutečnostech, které by mohly mít vliv na průběh vzdělávání</a:t>
            </a:r>
          </a:p>
          <a:p>
            <a:pPr algn="just"/>
            <a:r>
              <a:rPr lang="cs-CZ" sz="1800" b="1" dirty="0"/>
              <a:t>dokládat důvody nepřítomnosti </a:t>
            </a:r>
            <a:r>
              <a:rPr lang="cs-CZ" sz="1800" dirty="0"/>
              <a:t>dítěte a žáka ve vyučování v souladu s podmínkami stanovenými škol. řádem</a:t>
            </a:r>
          </a:p>
          <a:p>
            <a:pPr algn="just"/>
            <a:r>
              <a:rPr lang="cs-CZ" sz="1800" b="1" dirty="0"/>
              <a:t>oznamovat škole </a:t>
            </a:r>
            <a:r>
              <a:rPr lang="cs-CZ" sz="1800" dirty="0"/>
              <a:t>a školskému zařízení </a:t>
            </a:r>
            <a:r>
              <a:rPr lang="cs-CZ" sz="1800" b="1" dirty="0"/>
              <a:t>údaje</a:t>
            </a:r>
            <a:r>
              <a:rPr lang="cs-CZ" sz="1800" dirty="0"/>
              <a:t> (osobní údaje, kontaktní údaje na zákonné zástupce atp.) a další údaje, které jsou podstatné pro průběh vzdělávání nebo bezpečnost dítěte a žáka, a změny v těchto údajích</a:t>
            </a:r>
          </a:p>
          <a:p>
            <a:pPr algn="just"/>
            <a:endParaRPr lang="cs-CZ" altLang="cs-CZ" sz="1800" dirty="0"/>
          </a:p>
        </p:txBody>
      </p:sp>
    </p:spTree>
    <p:extLst>
      <p:ext uri="{BB962C8B-B14F-4D97-AF65-F5344CB8AC3E}">
        <p14:creationId xmlns:p14="http://schemas.microsoft.com/office/powerpoint/2010/main" val="14221456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12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>
          <a:xfrm>
            <a:off x="505275" y="646111"/>
            <a:ext cx="8086635" cy="647700"/>
          </a:xfrm>
        </p:spPr>
        <p:txBody>
          <a:bodyPr/>
          <a:lstStyle/>
          <a:p>
            <a:r>
              <a:rPr lang="cs-CZ" altLang="cs-CZ" dirty="0"/>
              <a:t>Pojmy a instituty</a:t>
            </a:r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5275" y="1371600"/>
            <a:ext cx="8082321" cy="4114800"/>
          </a:xfrm>
        </p:spPr>
        <p:txBody>
          <a:bodyPr/>
          <a:lstStyle/>
          <a:p>
            <a:pPr algn="just"/>
            <a:r>
              <a:rPr lang="cs-CZ" altLang="cs-CZ" sz="1800" b="1" dirty="0"/>
              <a:t>Školní rok </a:t>
            </a:r>
            <a:r>
              <a:rPr lang="cs-CZ" altLang="cs-CZ" sz="1800" dirty="0"/>
              <a:t>(1. 9. – 31. 8.), období školního vyučování (2 pololetí) + období školních prázdnin (§ 24), ředitelské volno 5 dnů</a:t>
            </a:r>
          </a:p>
          <a:p>
            <a:pPr algn="just"/>
            <a:r>
              <a:rPr lang="cs-CZ" altLang="cs-CZ" sz="1800" b="1" dirty="0"/>
              <a:t>Formy vzdělávání</a:t>
            </a:r>
            <a:r>
              <a:rPr lang="cs-CZ" altLang="cs-CZ" sz="1800" dirty="0"/>
              <a:t>: denní, večerní, kombinovaná, distanční a kombinovaná (§ 25)</a:t>
            </a:r>
          </a:p>
          <a:p>
            <a:pPr algn="just"/>
            <a:r>
              <a:rPr lang="cs-CZ" altLang="cs-CZ" sz="1800" b="1" dirty="0"/>
              <a:t>Vyučovací hodina</a:t>
            </a:r>
            <a:r>
              <a:rPr lang="cs-CZ" altLang="cs-CZ" sz="1800" dirty="0"/>
              <a:t>: 45 minut, počty vyučovacích hodin pro jednotlivé ročníky (§ 26)</a:t>
            </a:r>
          </a:p>
          <a:p>
            <a:pPr algn="just"/>
            <a:r>
              <a:rPr lang="cs-CZ" altLang="cs-CZ" sz="1800" b="1" dirty="0"/>
              <a:t>Výchovná opatření </a:t>
            </a:r>
            <a:r>
              <a:rPr lang="cs-CZ" altLang="cs-CZ" sz="1800" dirty="0"/>
              <a:t>(§ 31) – pochvala (+) a kázeňské opatření (-), podmíněné vyloučení, vyloučení a další</a:t>
            </a:r>
          </a:p>
          <a:p>
            <a:pPr algn="just"/>
            <a:r>
              <a:rPr lang="cs-CZ" altLang="cs-CZ" sz="1800" b="1" dirty="0"/>
              <a:t>Předškolní vzdělávání </a:t>
            </a:r>
            <a:r>
              <a:rPr lang="cs-CZ" altLang="cs-CZ" sz="1800" dirty="0"/>
              <a:t>(§ 34) od 3 do 6 let, povinné pro děti starší 5 let (od 1. 9. 2020 od 2 do 6 let)</a:t>
            </a:r>
          </a:p>
          <a:p>
            <a:pPr algn="just"/>
            <a:r>
              <a:rPr lang="cs-CZ" altLang="cs-CZ" sz="1800" b="1" dirty="0"/>
              <a:t>Povinná školní docházka</a:t>
            </a:r>
            <a:r>
              <a:rPr lang="cs-CZ" altLang="cs-CZ" sz="1800" dirty="0"/>
              <a:t>: 9 let, povinnost zákonného zástupce přihlásit k zápisu</a:t>
            </a:r>
          </a:p>
          <a:p>
            <a:pPr algn="just"/>
            <a:r>
              <a:rPr lang="cs-CZ" altLang="cs-CZ" sz="1800" b="1" dirty="0"/>
              <a:t>Základní vzdělávání </a:t>
            </a:r>
            <a:r>
              <a:rPr lang="cs-CZ" altLang="cs-CZ" sz="1800" dirty="0"/>
              <a:t>(§ 44)</a:t>
            </a:r>
            <a:endParaRPr lang="cs-CZ" altLang="cs-CZ" sz="1800" b="1" dirty="0"/>
          </a:p>
          <a:p>
            <a:pPr algn="just"/>
            <a:r>
              <a:rPr lang="cs-CZ" altLang="cs-CZ" sz="1800" b="1" dirty="0"/>
              <a:t>Střední vzdělávání </a:t>
            </a:r>
            <a:r>
              <a:rPr lang="cs-CZ" altLang="cs-CZ" sz="1800" dirty="0"/>
              <a:t>(§ 58) (stupně: a) střední vzdělání, b) střední vzdělání s výučním listem a c) střední vzdělání s maturitní zkouškou)</a:t>
            </a:r>
          </a:p>
          <a:p>
            <a:pPr algn="just"/>
            <a:r>
              <a:rPr lang="cs-CZ" altLang="cs-CZ" sz="1800" b="1" dirty="0"/>
              <a:t>Maturitní zkouška </a:t>
            </a:r>
            <a:r>
              <a:rPr lang="cs-CZ" altLang="cs-CZ" sz="1800" dirty="0"/>
              <a:t>(§ 77) – společná a profilová zkouška</a:t>
            </a:r>
          </a:p>
          <a:p>
            <a:pPr algn="just"/>
            <a:r>
              <a:rPr lang="cs-CZ" altLang="cs-CZ" sz="1800" b="1" dirty="0"/>
              <a:t>Vyšší odborné vzdělávání </a:t>
            </a:r>
            <a:r>
              <a:rPr lang="cs-CZ" altLang="cs-CZ" sz="1800" dirty="0"/>
              <a:t>(§ 92) – „</a:t>
            </a:r>
            <a:r>
              <a:rPr lang="cs-CZ" altLang="cs-CZ" sz="1800" dirty="0" err="1"/>
              <a:t>DiS</a:t>
            </a:r>
            <a:r>
              <a:rPr lang="cs-CZ" altLang="cs-CZ" sz="1800" dirty="0"/>
              <a:t>“</a:t>
            </a:r>
          </a:p>
          <a:p>
            <a:pPr algn="just"/>
            <a:endParaRPr lang="cs-CZ" altLang="cs-CZ" sz="1800" dirty="0"/>
          </a:p>
        </p:txBody>
      </p:sp>
    </p:spTree>
    <p:extLst>
      <p:ext uri="{BB962C8B-B14F-4D97-AF65-F5344CB8AC3E}">
        <p14:creationId xmlns:p14="http://schemas.microsoft.com/office/powerpoint/2010/main" val="3153152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13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Procesní aspekty a výběr z judikatury</a:t>
            </a:r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cs-CZ" altLang="cs-CZ" sz="1800" dirty="0"/>
              <a:t>§ 183 – </a:t>
            </a:r>
            <a:r>
              <a:rPr lang="cs-CZ" altLang="cs-CZ" sz="1800" b="1" dirty="0"/>
              <a:t>relativní vyloučení </a:t>
            </a:r>
            <a:r>
              <a:rPr lang="cs-CZ" altLang="cs-CZ" sz="1800" dirty="0" err="1"/>
              <a:t>SpŘ</a:t>
            </a:r>
            <a:endParaRPr lang="cs-CZ" altLang="cs-CZ" sz="1800" dirty="0"/>
          </a:p>
          <a:p>
            <a:pPr algn="just"/>
            <a:r>
              <a:rPr lang="cs-CZ" altLang="cs-CZ" sz="1800" dirty="0"/>
              <a:t>nadřízeným správním orgánem </a:t>
            </a:r>
            <a:r>
              <a:rPr lang="cs-CZ" altLang="cs-CZ" sz="1800" b="1" dirty="0"/>
              <a:t>vůči ředitelům je krajský úřad</a:t>
            </a:r>
            <a:endParaRPr lang="cs-CZ" altLang="cs-CZ" sz="1800" dirty="0"/>
          </a:p>
          <a:p>
            <a:pPr algn="just"/>
            <a:r>
              <a:rPr lang="cs-CZ" altLang="cs-CZ" sz="1800" b="1" dirty="0"/>
              <a:t>NSS, </a:t>
            </a:r>
            <a:r>
              <a:rPr lang="cs-CZ" altLang="cs-CZ" sz="1800" b="1" dirty="0" err="1"/>
              <a:t>sp</a:t>
            </a:r>
            <a:r>
              <a:rPr lang="cs-CZ" altLang="cs-CZ" sz="1800" b="1" dirty="0"/>
              <a:t>. zn. 4 As 263/2015</a:t>
            </a:r>
            <a:r>
              <a:rPr lang="cs-CZ" altLang="cs-CZ" sz="1800" dirty="0"/>
              <a:t>, „</a:t>
            </a:r>
            <a:r>
              <a:rPr lang="cs-CZ" sz="1800" i="1" dirty="0"/>
              <a:t>Správní řád se ve vztahu k zákonu č. 561/2004 Sb. … použije subsidiárně pouze v případech, v nichž je správními orgány vykonávána jejich působnost podle uvedeného zákona</a:t>
            </a:r>
            <a:r>
              <a:rPr lang="cs-CZ" sz="1800" dirty="0"/>
              <a:t>.“</a:t>
            </a:r>
            <a:endParaRPr lang="cs-CZ" altLang="cs-CZ" sz="1800" dirty="0"/>
          </a:p>
          <a:p>
            <a:pPr algn="just"/>
            <a:r>
              <a:rPr lang="cs-CZ" altLang="cs-CZ" sz="1800" b="1" dirty="0"/>
              <a:t>NSS, </a:t>
            </a:r>
            <a:r>
              <a:rPr lang="cs-CZ" altLang="cs-CZ" sz="1800" b="1" dirty="0" err="1"/>
              <a:t>sp</a:t>
            </a:r>
            <a:r>
              <a:rPr lang="cs-CZ" altLang="cs-CZ" sz="1800" b="1" dirty="0"/>
              <a:t>. zn. 3 As 73/2006, č. 1568/2008 Sb. NSS</a:t>
            </a:r>
            <a:r>
              <a:rPr lang="cs-CZ" altLang="cs-CZ" sz="1800" dirty="0"/>
              <a:t>, „</a:t>
            </a:r>
            <a:r>
              <a:rPr lang="cs-CZ" altLang="cs-CZ" sz="1800" i="1" dirty="0"/>
              <a:t>Rozhodnutí ředitele školy o žádosti žáka o opakování ročníku … je rozhodnutím o veřejném subjektivním právu vydaným na základě správního uvážení a je přezkoumatelné ve správním soudnictví</a:t>
            </a:r>
            <a:r>
              <a:rPr lang="cs-CZ" altLang="cs-CZ" sz="1800" dirty="0"/>
              <a:t>.“</a:t>
            </a:r>
          </a:p>
          <a:p>
            <a:pPr algn="just"/>
            <a:r>
              <a:rPr lang="cs-CZ" altLang="cs-CZ" sz="1800" b="1" dirty="0"/>
              <a:t>NSS, </a:t>
            </a:r>
            <a:r>
              <a:rPr lang="cs-CZ" altLang="cs-CZ" sz="1800" b="1" dirty="0" err="1"/>
              <a:t>sp</a:t>
            </a:r>
            <a:r>
              <a:rPr lang="cs-CZ" altLang="cs-CZ" sz="1800" b="1" dirty="0"/>
              <a:t>. zn. 8 As 154/2014, č. 1568/2008 Sb. NSS</a:t>
            </a:r>
            <a:r>
              <a:rPr lang="cs-CZ" altLang="cs-CZ" sz="1800" dirty="0"/>
              <a:t>, „</a:t>
            </a:r>
            <a:r>
              <a:rPr lang="cs-CZ" altLang="cs-CZ" sz="1800" i="1" dirty="0"/>
              <a:t>Stanovení kritérií pro přijetí do mateřské školy je autonomním oprávněním ředitelky mateřské školy …, není výsledkem správního řízení, resp. rozhodováním o právech a povinnostech v oblasti státní správy … a nepodléhá tedy přezkumu odvolacím orgánem, a to ani v řízení o přijetí nebo nepřijetí žadatele do mateřské školy.“</a:t>
            </a:r>
            <a:endParaRPr lang="cs-CZ" altLang="cs-CZ" sz="1800" dirty="0"/>
          </a:p>
          <a:p>
            <a:pPr algn="just"/>
            <a:endParaRPr lang="cs-CZ" altLang="cs-CZ" sz="1800" dirty="0"/>
          </a:p>
        </p:txBody>
      </p:sp>
    </p:spTree>
    <p:extLst>
      <p:ext uri="{BB962C8B-B14F-4D97-AF65-F5344CB8AC3E}">
        <p14:creationId xmlns:p14="http://schemas.microsoft.com/office/powerpoint/2010/main" val="125268919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14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Výběr z judikatury</a:t>
            </a:r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cs-CZ" altLang="cs-CZ" sz="1800" b="1" dirty="0"/>
              <a:t>NSS, </a:t>
            </a:r>
            <a:r>
              <a:rPr lang="cs-CZ" altLang="cs-CZ" sz="1800" b="1" dirty="0" err="1"/>
              <a:t>sp</a:t>
            </a:r>
            <a:r>
              <a:rPr lang="cs-CZ" altLang="cs-CZ" sz="1800" b="1" dirty="0"/>
              <a:t>. zn. 2 </a:t>
            </a:r>
            <a:r>
              <a:rPr lang="cs-CZ" altLang="cs-CZ" sz="1800" b="1" dirty="0" err="1"/>
              <a:t>Aps</a:t>
            </a:r>
            <a:r>
              <a:rPr lang="cs-CZ" altLang="cs-CZ" sz="1800" b="1" dirty="0"/>
              <a:t> 3/2010, č. 2350/2011 Sb. NSS</a:t>
            </a:r>
            <a:r>
              <a:rPr lang="cs-CZ" altLang="cs-CZ" sz="1800" dirty="0"/>
              <a:t>, „</a:t>
            </a:r>
            <a:r>
              <a:rPr lang="cs-CZ" altLang="cs-CZ" sz="1800" i="1" dirty="0"/>
              <a:t>Právo na přístup ke školnímu stravování je veřejným subjektivním právem, o němž přísluší rozhodnout řediteli školy nebo školského zařízení … Z toho ovšem ještě nevyplývá, že žák má právní nárok na to, aby mu byla přímo poskytnuta strava jdoucí nad rámec výživových norem a finančních limitů dle vyhlášky č. 107/2005 Sb., o školním stravování. Není přitom porušením ústavním pořádkem garantované svobody vyznání, pokud je žákovi umožněno, aby si stravu, která je v souladu s náboženským vyznáním nebo světonázorem jeho a jeho zákonných zástupců, přinesl do školy, v době oběda si ji nechal ve školní jídelně ohřát a následně ji zkonzumoval.“</a:t>
            </a:r>
          </a:p>
          <a:p>
            <a:r>
              <a:rPr lang="cs-CZ" altLang="cs-CZ" sz="1800" b="1" dirty="0"/>
              <a:t>NSS, </a:t>
            </a:r>
            <a:r>
              <a:rPr lang="cs-CZ" altLang="cs-CZ" sz="1800" b="1" dirty="0" err="1"/>
              <a:t>sp</a:t>
            </a:r>
            <a:r>
              <a:rPr lang="cs-CZ" altLang="cs-CZ" sz="1800" b="1" dirty="0"/>
              <a:t>. zn. 7 As 165/2012</a:t>
            </a:r>
            <a:r>
              <a:rPr lang="cs-CZ" altLang="cs-CZ" sz="1800" dirty="0"/>
              <a:t>, „</a:t>
            </a:r>
            <a:r>
              <a:rPr lang="cs-CZ" altLang="cs-CZ" sz="1800" i="1" dirty="0"/>
              <a:t>Vyrozumění ministerstva školství o žádosti o přezkoumání výsledku společné části maturitní zkoušky … je rozhodnutím ve smyslu § 65 odst. 1 s. ř. s.“</a:t>
            </a:r>
            <a:endParaRPr lang="cs-CZ" altLang="cs-CZ" sz="1800" dirty="0"/>
          </a:p>
        </p:txBody>
      </p:sp>
    </p:spTree>
    <p:extLst>
      <p:ext uri="{BB962C8B-B14F-4D97-AF65-F5344CB8AC3E}">
        <p14:creationId xmlns:p14="http://schemas.microsoft.com/office/powerpoint/2010/main" val="41098219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1DAECD36-B5A7-4813-B244-3FE015349FA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AEC577B4-8E32-46AF-95F0-9E3B09BABD5C}" type="slidenum">
              <a:rPr lang="cs-CZ" altLang="cs-CZ" sz="1200">
                <a:solidFill>
                  <a:srgbClr val="969696"/>
                </a:solidFill>
                <a:latin typeface="Arial" panose="020B0604020202020204" pitchFamily="34" charset="0"/>
              </a:rPr>
              <a:pPr eaLnBrk="1" hangingPunct="1"/>
              <a:t>15</a:t>
            </a:fld>
            <a:endParaRPr lang="cs-CZ" altLang="cs-CZ" sz="1200">
              <a:solidFill>
                <a:srgbClr val="969696"/>
              </a:solidFill>
              <a:latin typeface="Arial" panose="020B0604020202020204" pitchFamily="34" charset="0"/>
            </a:endParaRPr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1CBCA855-E8E2-432D-A93E-442F79C46ED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/>
              <a:t>Vysoké školy</a:t>
            </a:r>
          </a:p>
        </p:txBody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C1669308-2FFC-4C18-BC2D-2BF56B74750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z="2000" b="1" dirty="0"/>
              <a:t>nevyšší článek vzdělávací soustavy </a:t>
            </a:r>
            <a:r>
              <a:rPr lang="cs-CZ" altLang="cs-CZ" sz="2000" dirty="0"/>
              <a:t>-</a:t>
            </a:r>
            <a:r>
              <a:rPr lang="cs-CZ" altLang="cs-CZ" sz="2000" b="1" dirty="0"/>
              <a:t> </a:t>
            </a:r>
            <a:r>
              <a:rPr lang="cs-CZ" altLang="cs-CZ" sz="2000" dirty="0"/>
              <a:t>centry vzdělanosti a plní řadu významných funkcí</a:t>
            </a:r>
            <a:endParaRPr lang="cs-CZ" altLang="cs-CZ" sz="2000" b="1" dirty="0"/>
          </a:p>
          <a:p>
            <a:pPr eaLnBrk="1" hangingPunct="1"/>
            <a:r>
              <a:rPr lang="cs-CZ" altLang="cs-CZ" sz="2000" b="1" dirty="0"/>
              <a:t>akademické svobody a akademická práva</a:t>
            </a:r>
          </a:p>
          <a:p>
            <a:pPr lvl="1" eaLnBrk="1" hangingPunct="1"/>
            <a:r>
              <a:rPr lang="cs-CZ" altLang="cs-CZ" sz="2000" dirty="0"/>
              <a:t>svoboda vědy, výzkumu a umělecké tvorby</a:t>
            </a:r>
          </a:p>
          <a:p>
            <a:pPr lvl="1" eaLnBrk="1" hangingPunct="1"/>
            <a:r>
              <a:rPr lang="cs-CZ" altLang="cs-CZ" sz="2000" dirty="0"/>
              <a:t>svoboda výuky (otevřenosti různým směrům)</a:t>
            </a:r>
          </a:p>
          <a:p>
            <a:pPr lvl="1" eaLnBrk="1" hangingPunct="1"/>
            <a:r>
              <a:rPr lang="cs-CZ" altLang="cs-CZ" sz="2000" dirty="0"/>
              <a:t>právo učit </a:t>
            </a:r>
          </a:p>
          <a:p>
            <a:pPr lvl="1" eaLnBrk="1" hangingPunct="1"/>
            <a:r>
              <a:rPr lang="cs-CZ" altLang="cs-CZ" sz="2000" dirty="0"/>
              <a:t>exkluzivně pak přiznávat akademický titul, konat habilitační řízení a konat řízení jmenování profesorem, používat akademické insignie a konat akademické obřady</a:t>
            </a:r>
          </a:p>
          <a:p>
            <a:pPr lvl="1" eaLnBrk="1" hangingPunct="1"/>
            <a:endParaRPr lang="cs-CZ" altLang="cs-CZ" sz="2000" dirty="0"/>
          </a:p>
          <a:p>
            <a:r>
              <a:rPr lang="cs-CZ" altLang="cs-CZ" sz="2000" b="1" dirty="0"/>
              <a:t>ALE:</a:t>
            </a:r>
            <a:r>
              <a:rPr lang="cs-CZ" altLang="cs-CZ" sz="2000" dirty="0"/>
              <a:t> výslovný zákaz zakládat a organizovat činnost politických stran a politických hnutí</a:t>
            </a:r>
            <a:endParaRPr lang="cs-CZ" altLang="cs-CZ" sz="2000" b="1" dirty="0"/>
          </a:p>
        </p:txBody>
      </p:sp>
    </p:spTree>
    <p:extLst>
      <p:ext uri="{BB962C8B-B14F-4D97-AF65-F5344CB8AC3E}">
        <p14:creationId xmlns:p14="http://schemas.microsoft.com/office/powerpoint/2010/main" val="341617324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8C5F632E-1CB5-49D6-9246-88CBCF4671D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7B0C3956-7352-4883-A763-A104B59E7707}" type="slidenum">
              <a:rPr lang="cs-CZ" altLang="cs-CZ" sz="1200">
                <a:solidFill>
                  <a:srgbClr val="969696"/>
                </a:solidFill>
                <a:latin typeface="Arial" panose="020B0604020202020204" pitchFamily="34" charset="0"/>
              </a:rPr>
              <a:pPr eaLnBrk="1" hangingPunct="1"/>
              <a:t>16</a:t>
            </a:fld>
            <a:endParaRPr lang="cs-CZ" altLang="cs-CZ" sz="1200" dirty="0">
              <a:solidFill>
                <a:srgbClr val="969696"/>
              </a:solidFill>
              <a:latin typeface="Arial" panose="020B0604020202020204" pitchFamily="34" charset="0"/>
            </a:endParaRPr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E66335AC-F7E3-41AC-AA21-97FC9E075A6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>
                <a:solidFill>
                  <a:schemeClr val="tx2"/>
                </a:solidFill>
              </a:rPr>
              <a:t>Správa vysokého školství</a:t>
            </a:r>
          </a:p>
        </p:txBody>
      </p:sp>
      <p:sp>
        <p:nvSpPr>
          <p:cNvPr id="14341" name="Rectangle 3">
            <a:extLst>
              <a:ext uri="{FF2B5EF4-FFF2-40B4-BE49-F238E27FC236}">
                <a16:creationId xmlns:a16="http://schemas.microsoft.com/office/drawing/2014/main" id="{9FB7A501-44DC-474E-BCDF-7F4B1F5CA72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342900" lvl="1" indent="-342900" eaLnBrk="1" hangingPunct="1">
              <a:buSzPct val="100000"/>
              <a:defRPr/>
            </a:pPr>
            <a:r>
              <a:rPr lang="cs-CZ" sz="2000" dirty="0"/>
              <a:t>základ úpravy = </a:t>
            </a:r>
            <a:r>
              <a:rPr lang="cs-CZ" sz="2000" b="1" dirty="0"/>
              <a:t>zákon o vysokých školách (ZVŠ)</a:t>
            </a:r>
            <a:endParaRPr lang="cs-CZ" sz="1600" b="1" dirty="0"/>
          </a:p>
          <a:p>
            <a:pPr lvl="1" eaLnBrk="1" hangingPunct="1">
              <a:defRPr/>
            </a:pPr>
            <a:r>
              <a:rPr lang="cs-CZ" sz="2000" dirty="0"/>
              <a:t>výsledkem kompromisu</a:t>
            </a:r>
          </a:p>
          <a:p>
            <a:pPr>
              <a:defRPr/>
            </a:pPr>
            <a:r>
              <a:rPr lang="cs-CZ" sz="2000" b="1" dirty="0"/>
              <a:t>veřejná správa vysokého školství </a:t>
            </a:r>
          </a:p>
          <a:p>
            <a:pPr lvl="1">
              <a:defRPr/>
            </a:pPr>
            <a:r>
              <a:rPr lang="cs-CZ" sz="2000" b="1" dirty="0"/>
              <a:t>samospráva </a:t>
            </a:r>
            <a:r>
              <a:rPr lang="cs-CZ" sz="2000" dirty="0"/>
              <a:t>- § 6 a 7 odst. ZVŠ</a:t>
            </a:r>
          </a:p>
          <a:p>
            <a:pPr marL="1257300" lvl="2" indent="-342900">
              <a:buFont typeface="Arial" panose="020B0604020202020204" pitchFamily="34" charset="0"/>
              <a:buChar char="•"/>
              <a:defRPr/>
            </a:pPr>
            <a:r>
              <a:rPr lang="cs-CZ" sz="2000" dirty="0"/>
              <a:t>akademická senát</a:t>
            </a:r>
          </a:p>
          <a:p>
            <a:pPr marL="1257300" lvl="2" indent="-342900">
              <a:buFont typeface="Arial" panose="020B0604020202020204" pitchFamily="34" charset="0"/>
              <a:buChar char="•"/>
              <a:defRPr/>
            </a:pPr>
            <a:r>
              <a:rPr lang="cs-CZ" sz="2000" dirty="0"/>
              <a:t>rektor, </a:t>
            </a:r>
          </a:p>
          <a:p>
            <a:pPr marL="1257300" lvl="2" indent="-342900">
              <a:buFont typeface="Arial" panose="020B0604020202020204" pitchFamily="34" charset="0"/>
              <a:buChar char="•"/>
              <a:defRPr/>
            </a:pPr>
            <a:r>
              <a:rPr lang="cs-CZ" sz="2000" dirty="0"/>
              <a:t>vědecká/umělecká rada</a:t>
            </a:r>
          </a:p>
          <a:p>
            <a:pPr marL="1257300" lvl="2" indent="-342900">
              <a:buFont typeface="Arial" panose="020B0604020202020204" pitchFamily="34" charset="0"/>
              <a:buChar char="•"/>
              <a:defRPr/>
            </a:pPr>
            <a:r>
              <a:rPr lang="cs-CZ" sz="2000" dirty="0"/>
              <a:t>rada pro vnitřní hodnocení</a:t>
            </a:r>
          </a:p>
          <a:p>
            <a:pPr marL="1257300" lvl="2" indent="-342900">
              <a:buFont typeface="Arial" panose="020B0604020202020204" pitchFamily="34" charset="0"/>
              <a:buChar char="•"/>
              <a:defRPr/>
            </a:pPr>
            <a:r>
              <a:rPr lang="cs-CZ" sz="2000" dirty="0"/>
              <a:t>disciplinární komise</a:t>
            </a:r>
          </a:p>
          <a:p>
            <a:pPr marL="1085850" lvl="1" indent="-342900">
              <a:buFont typeface="Arial" panose="020B0604020202020204" pitchFamily="34" charset="0"/>
              <a:buChar char="•"/>
              <a:defRPr/>
            </a:pPr>
            <a:r>
              <a:rPr lang="cs-CZ" sz="2000" u="sng" dirty="0"/>
              <a:t>další orgány</a:t>
            </a:r>
            <a:r>
              <a:rPr lang="cs-CZ" sz="2000" dirty="0"/>
              <a:t>: správní rada, kvestor</a:t>
            </a:r>
          </a:p>
          <a:p>
            <a:pPr lvl="1" eaLnBrk="1" hangingPunct="1">
              <a:defRPr/>
            </a:pPr>
            <a:r>
              <a:rPr lang="cs-CZ" sz="2000" b="1" dirty="0"/>
              <a:t>státní správa </a:t>
            </a:r>
            <a:endParaRPr lang="cs-CZ" sz="2000" dirty="0"/>
          </a:p>
          <a:p>
            <a:pPr marL="1257300" lvl="2" indent="-342900" eaLnBrk="1" hangingPunct="1">
              <a:buFont typeface="Arial" panose="020B0604020202020204" pitchFamily="34" charset="0"/>
              <a:buChar char="•"/>
              <a:defRPr/>
            </a:pPr>
            <a:r>
              <a:rPr lang="cs-CZ" altLang="cs-CZ" sz="2000" dirty="0"/>
              <a:t>MŠMT</a:t>
            </a:r>
          </a:p>
          <a:p>
            <a:pPr marL="1257300" lvl="2" indent="-342900">
              <a:buFont typeface="Arial" panose="020B0604020202020204" pitchFamily="34" charset="0"/>
              <a:buChar char="•"/>
              <a:defRPr/>
            </a:pPr>
            <a:r>
              <a:rPr lang="cs-CZ" altLang="cs-CZ" sz="2000" dirty="0"/>
              <a:t>Národní akreditační úřad pro vysoké školství</a:t>
            </a:r>
          </a:p>
          <a:p>
            <a:pPr lvl="1" eaLnBrk="1" hangingPunct="1">
              <a:defRPr/>
            </a:pPr>
            <a:endParaRPr lang="cs-CZ" sz="2000" b="1" dirty="0"/>
          </a:p>
        </p:txBody>
      </p:sp>
    </p:spTree>
    <p:extLst>
      <p:ext uri="{BB962C8B-B14F-4D97-AF65-F5344CB8AC3E}">
        <p14:creationId xmlns:p14="http://schemas.microsoft.com/office/powerpoint/2010/main" val="158096608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29E9AC95-821E-448B-B68C-B528AAD350B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80DAC591-5558-455E-BF6E-704DE1918E16}" type="slidenum">
              <a:rPr lang="cs-CZ" altLang="cs-CZ" sz="1200">
                <a:solidFill>
                  <a:srgbClr val="969696"/>
                </a:solidFill>
                <a:latin typeface="Arial" panose="020B0604020202020204" pitchFamily="34" charset="0"/>
              </a:rPr>
              <a:pPr eaLnBrk="1" hangingPunct="1"/>
              <a:t>17</a:t>
            </a:fld>
            <a:endParaRPr lang="cs-CZ" altLang="cs-CZ" sz="1200">
              <a:solidFill>
                <a:srgbClr val="969696"/>
              </a:solidFill>
              <a:latin typeface="Arial" panose="020B0604020202020204" pitchFamily="34" charset="0"/>
            </a:endParaRPr>
          </a:p>
        </p:txBody>
      </p:sp>
      <p:sp>
        <p:nvSpPr>
          <p:cNvPr id="8195" name="Rectangle 2">
            <a:extLst>
              <a:ext uri="{FF2B5EF4-FFF2-40B4-BE49-F238E27FC236}">
                <a16:creationId xmlns:a16="http://schemas.microsoft.com/office/drawing/2014/main" id="{B9EB83EB-8E0C-4C98-A384-6237C135500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/>
              <a:t>Vysoké školy</a:t>
            </a:r>
          </a:p>
        </p:txBody>
      </p:sp>
      <p:sp>
        <p:nvSpPr>
          <p:cNvPr id="8196" name="Rectangle 3">
            <a:extLst>
              <a:ext uri="{FF2B5EF4-FFF2-40B4-BE49-F238E27FC236}">
                <a16:creationId xmlns:a16="http://schemas.microsoft.com/office/drawing/2014/main" id="{2855EFBD-DE83-427D-AE17-1640D5B5B5B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z="2000" dirty="0"/>
              <a:t>právnické osoby</a:t>
            </a:r>
          </a:p>
          <a:p>
            <a:pPr eaLnBrk="1" hangingPunct="1"/>
            <a:r>
              <a:rPr lang="cs-CZ" altLang="cs-CZ" sz="2000" dirty="0"/>
              <a:t>základní dělení dle ZVŠ na</a:t>
            </a:r>
          </a:p>
          <a:p>
            <a:pPr lvl="1" eaLnBrk="1" hangingPunct="1"/>
            <a:r>
              <a:rPr lang="cs-CZ" altLang="cs-CZ" sz="2000" b="1" dirty="0"/>
              <a:t>veřejné</a:t>
            </a:r>
          </a:p>
          <a:p>
            <a:pPr lvl="1" eaLnBrk="1" hangingPunct="1"/>
            <a:r>
              <a:rPr lang="cs-CZ" altLang="cs-CZ" sz="2000" b="1" dirty="0"/>
              <a:t>soukromé</a:t>
            </a:r>
          </a:p>
          <a:p>
            <a:pPr lvl="1" eaLnBrk="1" hangingPunct="1"/>
            <a:r>
              <a:rPr lang="cs-CZ" altLang="cs-CZ" sz="2000" b="1" dirty="0"/>
              <a:t>státní</a:t>
            </a:r>
          </a:p>
          <a:p>
            <a:r>
              <a:rPr lang="cs-CZ" altLang="cs-CZ" sz="2000" b="1" dirty="0"/>
              <a:t>VŠ</a:t>
            </a:r>
            <a:r>
              <a:rPr lang="cs-CZ" altLang="cs-CZ" sz="2000" dirty="0"/>
              <a:t> </a:t>
            </a:r>
            <a:r>
              <a:rPr lang="cs-CZ" altLang="cs-CZ" sz="2000" b="1" dirty="0"/>
              <a:t>univerzitní</a:t>
            </a:r>
            <a:r>
              <a:rPr lang="cs-CZ" altLang="cs-CZ" sz="2000" dirty="0"/>
              <a:t> a </a:t>
            </a:r>
            <a:r>
              <a:rPr lang="cs-CZ" altLang="cs-CZ" sz="2000" b="1" dirty="0"/>
              <a:t>neuniverzitní</a:t>
            </a:r>
            <a:r>
              <a:rPr lang="cs-CZ" altLang="cs-CZ" sz="2000" dirty="0"/>
              <a:t>, a to na základě realizovaných studijních programů</a:t>
            </a:r>
          </a:p>
          <a:p>
            <a:pPr lvl="1"/>
            <a:r>
              <a:rPr lang="cs-CZ" altLang="cs-CZ" sz="2000" b="1" dirty="0"/>
              <a:t>VŠ neuniverzitní </a:t>
            </a:r>
            <a:r>
              <a:rPr lang="cs-CZ" altLang="cs-CZ" sz="2000" dirty="0"/>
              <a:t>uskutečňuje bakalářský a může uskutečňovat také magisterský, a v souvislosti s tím tvůrčí činnost – nečlení se na fakulty</a:t>
            </a:r>
          </a:p>
          <a:p>
            <a:pPr lvl="1" eaLnBrk="1" hangingPunct="1"/>
            <a:r>
              <a:rPr lang="cs-CZ" altLang="cs-CZ" sz="2000" b="1" dirty="0"/>
              <a:t>VŠ univerzitní </a:t>
            </a:r>
            <a:r>
              <a:rPr lang="cs-CZ" altLang="cs-CZ" sz="2000" dirty="0"/>
              <a:t>může uskutečňovat všechny typy studijních programů</a:t>
            </a:r>
          </a:p>
          <a:p>
            <a:pPr lvl="1" eaLnBrk="1" hangingPunct="1">
              <a:buFont typeface="Wingdings" panose="05000000000000000000" pitchFamily="2" charset="2"/>
              <a:buNone/>
            </a:pPr>
            <a:endParaRPr lang="cs-CZ" altLang="cs-CZ" sz="2000" b="1" dirty="0"/>
          </a:p>
        </p:txBody>
      </p:sp>
    </p:spTree>
    <p:extLst>
      <p:ext uri="{BB962C8B-B14F-4D97-AF65-F5344CB8AC3E}">
        <p14:creationId xmlns:p14="http://schemas.microsoft.com/office/powerpoint/2010/main" val="379737912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892BCA57-EF7A-41EE-A9F5-37C3A255AF7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04264A3E-E30C-4E89-B9B5-2CDAD11A8CE9}" type="slidenum">
              <a:rPr lang="cs-CZ" altLang="cs-CZ" sz="1200">
                <a:solidFill>
                  <a:srgbClr val="969696"/>
                </a:solidFill>
                <a:latin typeface="Arial" panose="020B0604020202020204" pitchFamily="34" charset="0"/>
              </a:rPr>
              <a:pPr eaLnBrk="1" hangingPunct="1"/>
              <a:t>18</a:t>
            </a:fld>
            <a:endParaRPr lang="cs-CZ" altLang="cs-CZ" sz="1200">
              <a:solidFill>
                <a:srgbClr val="969696"/>
              </a:solidFill>
              <a:latin typeface="Arial" panose="020B0604020202020204" pitchFamily="34" charset="0"/>
            </a:endParaRPr>
          </a:p>
        </p:txBody>
      </p:sp>
      <p:sp>
        <p:nvSpPr>
          <p:cNvPr id="9219" name="Rectangle 2">
            <a:extLst>
              <a:ext uri="{FF2B5EF4-FFF2-40B4-BE49-F238E27FC236}">
                <a16:creationId xmlns:a16="http://schemas.microsoft.com/office/drawing/2014/main" id="{F43F6C2E-8789-4BD5-A932-6C00855773D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28682" y="725487"/>
            <a:ext cx="8086635" cy="647700"/>
          </a:xfrm>
        </p:spPr>
        <p:txBody>
          <a:bodyPr/>
          <a:lstStyle/>
          <a:p>
            <a:pPr eaLnBrk="1" hangingPunct="1"/>
            <a:r>
              <a:rPr lang="cs-CZ" altLang="cs-CZ" dirty="0"/>
              <a:t>Veřejná vysoká škola (§ 5 a násl. ZVŠ)</a:t>
            </a:r>
          </a:p>
        </p:txBody>
      </p:sp>
      <p:sp>
        <p:nvSpPr>
          <p:cNvPr id="9220" name="Rectangle 3">
            <a:extLst>
              <a:ext uri="{FF2B5EF4-FFF2-40B4-BE49-F238E27FC236}">
                <a16:creationId xmlns:a16="http://schemas.microsoft.com/office/drawing/2014/main" id="{7DAD30A8-BF0E-4993-9D76-CB01E328D11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28682" y="1508759"/>
            <a:ext cx="8082321" cy="4739639"/>
          </a:xfrm>
        </p:spPr>
        <p:txBody>
          <a:bodyPr>
            <a:normAutofit fontScale="92500" lnSpcReduction="20000"/>
          </a:bodyPr>
          <a:lstStyle/>
          <a:p>
            <a:pPr eaLnBrk="1" hangingPunct="1"/>
            <a:r>
              <a:rPr lang="cs-CZ" altLang="cs-CZ" sz="2000" dirty="0"/>
              <a:t>zřízení (zrušení, splynutí, sloučení) </a:t>
            </a:r>
            <a:r>
              <a:rPr lang="cs-CZ" altLang="cs-CZ" sz="2000" b="1" dirty="0"/>
              <a:t>výhradně zákonem </a:t>
            </a:r>
          </a:p>
          <a:p>
            <a:pPr lvl="1"/>
            <a:r>
              <a:rPr lang="cs-CZ" altLang="cs-CZ" sz="2000" dirty="0"/>
              <a:t>seznam v příloze č. 1 ZVŠ</a:t>
            </a:r>
          </a:p>
          <a:p>
            <a:pPr eaLnBrk="1" hangingPunct="1"/>
            <a:r>
              <a:rPr lang="cs-CZ" altLang="cs-CZ" sz="2000" b="1" dirty="0"/>
              <a:t>vnitřní předpisy VŠ</a:t>
            </a:r>
          </a:p>
          <a:p>
            <a:pPr lvl="1"/>
            <a:r>
              <a:rPr lang="cs-CZ" altLang="cs-CZ" sz="2000" b="1" dirty="0"/>
              <a:t>statut</a:t>
            </a:r>
            <a:r>
              <a:rPr lang="cs-CZ" altLang="cs-CZ" sz="2000" dirty="0"/>
              <a:t> - základní záležitosti veřejné VŠ (název, sídlo, typ, organizační strukturu, podmínky pro přijetí ke studiu, poplatky, obřady a insignie, hospodaření s majetkem,…)</a:t>
            </a:r>
          </a:p>
          <a:p>
            <a:pPr lvl="1"/>
            <a:r>
              <a:rPr lang="cs-CZ" altLang="cs-CZ" sz="2000" b="1" dirty="0"/>
              <a:t>volební a jednací řád akademického senátu </a:t>
            </a:r>
            <a:r>
              <a:rPr lang="cs-CZ" altLang="cs-CZ" sz="2000" dirty="0"/>
              <a:t>veřejné vysoké školy</a:t>
            </a:r>
          </a:p>
          <a:p>
            <a:pPr lvl="1"/>
            <a:r>
              <a:rPr lang="cs-CZ" altLang="cs-CZ" sz="2000" b="1" dirty="0"/>
              <a:t>vnitřní mzdový předpis</a:t>
            </a:r>
          </a:p>
          <a:p>
            <a:pPr lvl="1"/>
            <a:r>
              <a:rPr lang="cs-CZ" altLang="cs-CZ" sz="2000" b="1" dirty="0"/>
              <a:t>jednací řád vědecké rady </a:t>
            </a:r>
            <a:r>
              <a:rPr lang="cs-CZ" altLang="cs-CZ" sz="2000" dirty="0"/>
              <a:t>veřejné vysoké školy</a:t>
            </a:r>
          </a:p>
          <a:p>
            <a:pPr lvl="1"/>
            <a:r>
              <a:rPr lang="cs-CZ" altLang="cs-CZ" sz="2000" b="1" dirty="0"/>
              <a:t>řád výběrového řízení </a:t>
            </a:r>
            <a:r>
              <a:rPr lang="cs-CZ" altLang="cs-CZ" sz="2000" dirty="0"/>
              <a:t>pro obsazování míst akad. pracovníků</a:t>
            </a:r>
          </a:p>
          <a:p>
            <a:pPr lvl="1"/>
            <a:r>
              <a:rPr lang="cs-CZ" altLang="cs-CZ" sz="2000" b="1" dirty="0"/>
              <a:t>studijní a zkušební řád</a:t>
            </a:r>
          </a:p>
          <a:p>
            <a:pPr lvl="1"/>
            <a:r>
              <a:rPr lang="cs-CZ" altLang="cs-CZ" sz="2000" b="1" dirty="0"/>
              <a:t>stipendijní řád</a:t>
            </a:r>
          </a:p>
          <a:p>
            <a:pPr lvl="1"/>
            <a:r>
              <a:rPr lang="cs-CZ" altLang="cs-CZ" sz="2000" b="1" dirty="0"/>
              <a:t>disciplinární řád</a:t>
            </a:r>
            <a:r>
              <a:rPr lang="cs-CZ" altLang="cs-CZ" sz="2000" dirty="0"/>
              <a:t> pro studenty</a:t>
            </a:r>
          </a:p>
          <a:p>
            <a:pPr lvl="1"/>
            <a:endParaRPr lang="cs-CZ" altLang="cs-CZ" sz="2000" b="1" dirty="0"/>
          </a:p>
          <a:p>
            <a:pPr eaLnBrk="1" hangingPunct="1"/>
            <a:r>
              <a:rPr lang="cs-CZ" altLang="cs-CZ" sz="2000" b="1" dirty="0"/>
              <a:t>vztah veřejné VŠ ke státu </a:t>
            </a:r>
          </a:p>
          <a:p>
            <a:pPr lvl="1"/>
            <a:r>
              <a:rPr lang="cs-CZ" altLang="cs-CZ" sz="2000" dirty="0"/>
              <a:t>státní orgány mohou zasahovat do činnosti veřejné vysoké školy jen na základě a v mezích zákona a způsobem zákonem stanoveným </a:t>
            </a:r>
          </a:p>
        </p:txBody>
      </p:sp>
    </p:spTree>
    <p:extLst>
      <p:ext uri="{BB962C8B-B14F-4D97-AF65-F5344CB8AC3E}">
        <p14:creationId xmlns:p14="http://schemas.microsoft.com/office/powerpoint/2010/main" val="252603292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C4122C9E-07BD-48E6-99DF-AB2FBAFB220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235AC848-6CB0-46FC-AF38-2A4641DE087F}" type="slidenum">
              <a:rPr lang="cs-CZ" altLang="cs-CZ" sz="1200">
                <a:solidFill>
                  <a:srgbClr val="969696"/>
                </a:solidFill>
                <a:latin typeface="Arial" panose="020B0604020202020204" pitchFamily="34" charset="0"/>
              </a:rPr>
              <a:pPr eaLnBrk="1" hangingPunct="1"/>
              <a:t>19</a:t>
            </a:fld>
            <a:endParaRPr lang="cs-CZ" altLang="cs-CZ" sz="1200">
              <a:solidFill>
                <a:srgbClr val="969696"/>
              </a:solidFill>
              <a:latin typeface="Arial" panose="020B0604020202020204" pitchFamily="34" charset="0"/>
            </a:endParaRPr>
          </a:p>
        </p:txBody>
      </p:sp>
      <p:sp>
        <p:nvSpPr>
          <p:cNvPr id="13315" name="Rectangle 2">
            <a:extLst>
              <a:ext uri="{FF2B5EF4-FFF2-40B4-BE49-F238E27FC236}">
                <a16:creationId xmlns:a16="http://schemas.microsoft.com/office/drawing/2014/main" id="{FDA49215-50EA-4FAF-B0B7-5188D1306A2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/>
              <a:t>Veřejná vysoká škola</a:t>
            </a:r>
          </a:p>
        </p:txBody>
      </p:sp>
      <p:sp>
        <p:nvSpPr>
          <p:cNvPr id="13316" name="Rectangle 3">
            <a:extLst>
              <a:ext uri="{FF2B5EF4-FFF2-40B4-BE49-F238E27FC236}">
                <a16:creationId xmlns:a16="http://schemas.microsoft.com/office/drawing/2014/main" id="{EF174A86-8E17-470E-9732-8F4FDB56CCB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z="2000" dirty="0"/>
              <a:t>může se členit na </a:t>
            </a:r>
            <a:r>
              <a:rPr lang="cs-CZ" altLang="cs-CZ" sz="2000" b="1" dirty="0"/>
              <a:t>součásti </a:t>
            </a:r>
            <a:r>
              <a:rPr lang="cs-CZ" altLang="cs-CZ" sz="2000" dirty="0"/>
              <a:t>(§ 22 ZVŠ):</a:t>
            </a:r>
          </a:p>
          <a:p>
            <a:pPr lvl="1" eaLnBrk="1" hangingPunct="1"/>
            <a:r>
              <a:rPr lang="cs-CZ" altLang="cs-CZ" sz="2000" dirty="0"/>
              <a:t> </a:t>
            </a:r>
            <a:r>
              <a:rPr lang="cs-CZ" altLang="cs-CZ" sz="2000" b="1" dirty="0"/>
              <a:t>fakulty</a:t>
            </a:r>
            <a:r>
              <a:rPr lang="cs-CZ" altLang="cs-CZ" sz="2000" dirty="0"/>
              <a:t> (§ 23 - § 33 ZVŠ)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cs-CZ" altLang="cs-CZ" sz="2000" dirty="0"/>
              <a:t>nejméně jeden akreditovaný studijní program a vykonává tvůrčí činnost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cs-CZ" altLang="cs-CZ" sz="2000" dirty="0"/>
              <a:t>samosprávný zastupitelský akademický orgán</a:t>
            </a:r>
          </a:p>
          <a:p>
            <a:pPr marL="800100">
              <a:buFont typeface="Arial" panose="020B0604020202020204" pitchFamily="34" charset="0"/>
              <a:buChar char="•"/>
            </a:pPr>
            <a:r>
              <a:rPr lang="cs-CZ" altLang="cs-CZ" sz="2000" b="1" dirty="0"/>
              <a:t>vysokoškolské ústavy</a:t>
            </a:r>
          </a:p>
          <a:p>
            <a:pPr lvl="1" eaLnBrk="1" hangingPunct="1"/>
            <a:r>
              <a:rPr lang="cs-CZ" altLang="cs-CZ" sz="2000" b="1" dirty="0"/>
              <a:t> jiná pracoviště </a:t>
            </a:r>
            <a:r>
              <a:rPr lang="cs-CZ" altLang="cs-CZ" sz="2000" dirty="0"/>
              <a:t>a </a:t>
            </a:r>
            <a:r>
              <a:rPr lang="cs-CZ" altLang="cs-CZ" sz="2000" b="1" dirty="0"/>
              <a:t>účelová zařízení</a:t>
            </a:r>
          </a:p>
          <a:p>
            <a:pPr marL="457200" lvl="1" indent="0" eaLnBrk="1" hangingPunct="1">
              <a:buNone/>
            </a:pPr>
            <a:endParaRPr lang="cs-CZ" altLang="cs-CZ" sz="2000" dirty="0"/>
          </a:p>
          <a:p>
            <a:pPr marL="685800">
              <a:buFont typeface="Arial" panose="020B0604020202020204" pitchFamily="34" charset="0"/>
              <a:buChar char="•"/>
            </a:pPr>
            <a:r>
              <a:rPr lang="cs-CZ" altLang="cs-CZ" sz="2000" b="1" dirty="0"/>
              <a:t>omezené právo samosprávné normotvorby</a:t>
            </a:r>
          </a:p>
          <a:p>
            <a:pPr marL="1257300" lvl="2" indent="-342900">
              <a:buFont typeface="Symbol" panose="05050102010706020507" pitchFamily="18" charset="2"/>
              <a:buChar char="Þ"/>
            </a:pPr>
            <a:r>
              <a:rPr lang="cs-CZ" altLang="cs-CZ" sz="2000" dirty="0"/>
              <a:t>v souladu s vnitřními předpisy VŠ</a:t>
            </a:r>
          </a:p>
          <a:p>
            <a:pPr lvl="1" eaLnBrk="1" hangingPunct="1"/>
            <a:endParaRPr lang="cs-CZ" altLang="cs-CZ" sz="1800" dirty="0"/>
          </a:p>
          <a:p>
            <a:pPr lvl="2" eaLnBrk="1" hangingPunct="1"/>
            <a:endParaRPr lang="cs-CZ" altLang="cs-CZ" sz="1800" dirty="0"/>
          </a:p>
          <a:p>
            <a:pPr lvl="2" eaLnBrk="1" hangingPunct="1"/>
            <a:endParaRPr lang="cs-CZ" altLang="cs-CZ" sz="1800" dirty="0"/>
          </a:p>
        </p:txBody>
      </p:sp>
    </p:spTree>
    <p:extLst>
      <p:ext uri="{BB962C8B-B14F-4D97-AF65-F5344CB8AC3E}">
        <p14:creationId xmlns:p14="http://schemas.microsoft.com/office/powerpoint/2010/main" val="20458409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22694" y="1125538"/>
            <a:ext cx="8086635" cy="647700"/>
          </a:xfrm>
        </p:spPr>
        <p:txBody>
          <a:bodyPr/>
          <a:lstStyle/>
          <a:p>
            <a:r>
              <a:rPr lang="cs-CZ" dirty="0"/>
              <a:t>Obsah přednášky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22694" y="1953419"/>
            <a:ext cx="8482011" cy="4114800"/>
          </a:xfrm>
        </p:spPr>
        <p:txBody>
          <a:bodyPr/>
          <a:lstStyle/>
          <a:p>
            <a:pPr marL="0" indent="0" algn="just">
              <a:buNone/>
            </a:pPr>
            <a:r>
              <a:rPr lang="cs-CZ" dirty="0"/>
              <a:t>Základní charakteristika, orgány a organizace správy na úseku základního a středního školství. Vzdělávací soustava (zejm. mateřské školy, základní školy, střední školy). Práva a povinnosti dětí a jejich zákonných zástupců. Veřejnosprávní rozhodování ve věcech základního a středního školství.</a:t>
            </a:r>
            <a:br>
              <a:rPr lang="cs-CZ" dirty="0"/>
            </a:br>
            <a:endParaRPr lang="cs-CZ" dirty="0"/>
          </a:p>
          <a:p>
            <a:pPr marL="0" indent="0" algn="just">
              <a:buNone/>
            </a:pPr>
            <a:r>
              <a:rPr lang="cs-CZ" dirty="0"/>
              <a:t>Základní charakteristika a organizace správy vysokého školství. Vysoké školy, jejich členění a orgány. Vysokoškolské studium; veřejnosprávní rozhodování ve věcech vysokoškolského studia.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73057705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F5CB6C80-91CE-4E28-B30C-0133D2CC9BC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9DB58DF4-5E1D-492E-9A90-545705F50316}" type="slidenum">
              <a:rPr lang="cs-CZ" altLang="cs-CZ" sz="1200">
                <a:solidFill>
                  <a:srgbClr val="969696"/>
                </a:solidFill>
                <a:latin typeface="Arial" panose="020B0604020202020204" pitchFamily="34" charset="0"/>
              </a:rPr>
              <a:pPr eaLnBrk="1" hangingPunct="1"/>
              <a:t>20</a:t>
            </a:fld>
            <a:endParaRPr lang="cs-CZ" altLang="cs-CZ" sz="1200">
              <a:solidFill>
                <a:srgbClr val="969696"/>
              </a:solidFill>
              <a:latin typeface="Arial" panose="020B0604020202020204" pitchFamily="34" charset="0"/>
            </a:endParaRPr>
          </a:p>
        </p:txBody>
      </p:sp>
      <p:sp>
        <p:nvSpPr>
          <p:cNvPr id="15363" name="Rectangle 2">
            <a:extLst>
              <a:ext uri="{FF2B5EF4-FFF2-40B4-BE49-F238E27FC236}">
                <a16:creationId xmlns:a16="http://schemas.microsoft.com/office/drawing/2014/main" id="{39CA9F3F-824B-4657-A2C1-04E00DD0EC6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/>
              <a:t>Veřejná vysoká škola</a:t>
            </a:r>
          </a:p>
        </p:txBody>
      </p:sp>
      <p:sp>
        <p:nvSpPr>
          <p:cNvPr id="15364" name="Rectangle 3">
            <a:extLst>
              <a:ext uri="{FF2B5EF4-FFF2-40B4-BE49-F238E27FC236}">
                <a16:creationId xmlns:a16="http://schemas.microsoft.com/office/drawing/2014/main" id="{2DFCCCB9-E41B-4761-8AB9-FD831FE545E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z="1800" dirty="0"/>
              <a:t>se samosprávným charakterem veřejné VŠ souvisí také </a:t>
            </a:r>
            <a:r>
              <a:rPr lang="cs-CZ" altLang="cs-CZ" sz="1800" b="1" dirty="0"/>
              <a:t>ekonomická autonomie </a:t>
            </a:r>
          </a:p>
          <a:p>
            <a:pPr lvl="1" eaLnBrk="1" hangingPunct="1"/>
            <a:r>
              <a:rPr lang="cs-CZ" altLang="cs-CZ" sz="1800" dirty="0"/>
              <a:t>veřejná VŠ má </a:t>
            </a:r>
            <a:r>
              <a:rPr lang="cs-CZ" altLang="cs-CZ" sz="1800" b="1" dirty="0"/>
              <a:t>vlastní majetek </a:t>
            </a:r>
            <a:r>
              <a:rPr lang="cs-CZ" altLang="cs-CZ" sz="1800" dirty="0"/>
              <a:t>(§ 19 ZVŠ), na hospodaření s tímto majetkem se současně vztahují určitá omezení (§ 20)</a:t>
            </a:r>
          </a:p>
          <a:p>
            <a:pPr lvl="1" eaLnBrk="1" hangingPunct="1"/>
            <a:r>
              <a:rPr lang="cs-CZ" altLang="cs-CZ" sz="1800" dirty="0"/>
              <a:t>hospodaří podle </a:t>
            </a:r>
            <a:r>
              <a:rPr lang="cs-CZ" altLang="cs-CZ" sz="1800" b="1" dirty="0"/>
              <a:t>rozpočtu a </a:t>
            </a:r>
            <a:r>
              <a:rPr lang="cs-CZ" altLang="cs-CZ" sz="1800" dirty="0"/>
              <a:t>střednědobého výhledu rozpočtu (§ 18)</a:t>
            </a:r>
          </a:p>
          <a:p>
            <a:pPr lvl="1" eaLnBrk="1" hangingPunct="1"/>
            <a:r>
              <a:rPr lang="cs-CZ" altLang="cs-CZ" sz="1800" dirty="0"/>
              <a:t>má </a:t>
            </a:r>
            <a:r>
              <a:rPr lang="cs-CZ" altLang="cs-CZ" sz="1800" b="1" dirty="0"/>
              <a:t>nárok na příspěvek ze státního rozpočtu </a:t>
            </a:r>
            <a:r>
              <a:rPr lang="cs-CZ" altLang="cs-CZ" sz="1800" dirty="0"/>
              <a:t>na vzdělávací a tvůrčí činnost (§ 18 odst. 3)</a:t>
            </a:r>
          </a:p>
          <a:p>
            <a:pPr lvl="1" eaLnBrk="1" hangingPunct="1"/>
            <a:r>
              <a:rPr lang="cs-CZ" altLang="cs-CZ" sz="1800" dirty="0"/>
              <a:t>příjmy rozpočtu tvoří zejména:</a:t>
            </a:r>
          </a:p>
          <a:p>
            <a:pPr lvl="2" eaLnBrk="1" hangingPunct="1">
              <a:buFont typeface="Wingdings" panose="05000000000000000000" pitchFamily="2" charset="2"/>
              <a:buChar char="Ø"/>
            </a:pPr>
            <a:r>
              <a:rPr lang="cs-CZ" altLang="cs-CZ" sz="1800" dirty="0"/>
              <a:t> příspěvek ze st. rozpočtu, ze st. fondů a z rozpočtů obcí a krajů</a:t>
            </a:r>
          </a:p>
          <a:p>
            <a:pPr lvl="2" eaLnBrk="1" hangingPunct="1">
              <a:buFont typeface="Wingdings" panose="05000000000000000000" pitchFamily="2" charset="2"/>
              <a:buChar char="Ø"/>
            </a:pPr>
            <a:r>
              <a:rPr lang="cs-CZ" altLang="cs-CZ" sz="1800" dirty="0"/>
              <a:t> poplatky spojené se studiem</a:t>
            </a:r>
          </a:p>
          <a:p>
            <a:pPr lvl="2" eaLnBrk="1" hangingPunct="1">
              <a:buFont typeface="Wingdings" panose="05000000000000000000" pitchFamily="2" charset="2"/>
              <a:buChar char="Ø"/>
            </a:pPr>
            <a:r>
              <a:rPr lang="cs-CZ" altLang="cs-CZ" sz="1800" dirty="0"/>
              <a:t> výnosy z majetku</a:t>
            </a:r>
          </a:p>
          <a:p>
            <a:pPr lvl="2" eaLnBrk="1" hangingPunct="1">
              <a:buFont typeface="Wingdings" panose="05000000000000000000" pitchFamily="2" charset="2"/>
              <a:buChar char="Ø"/>
            </a:pPr>
            <a:r>
              <a:rPr lang="cs-CZ" altLang="cs-CZ" sz="1800" dirty="0"/>
              <a:t> výnosy z doplňkové činnosti</a:t>
            </a:r>
          </a:p>
          <a:p>
            <a:pPr lvl="2" eaLnBrk="1" hangingPunct="1">
              <a:buFont typeface="Wingdings" panose="05000000000000000000" pitchFamily="2" charset="2"/>
              <a:buChar char="Ø"/>
            </a:pPr>
            <a:r>
              <a:rPr lang="cs-CZ" altLang="cs-CZ" sz="1800" dirty="0"/>
              <a:t> příjmy z darů a dědictví</a:t>
            </a:r>
          </a:p>
          <a:p>
            <a:pPr lvl="2" eaLnBrk="1" hangingPunct="1"/>
            <a:endParaRPr lang="cs-CZ" altLang="cs-CZ" sz="1800" dirty="0"/>
          </a:p>
          <a:p>
            <a:pPr lvl="2" eaLnBrk="1" hangingPunct="1"/>
            <a:endParaRPr lang="cs-CZ" altLang="cs-CZ" sz="1800" dirty="0"/>
          </a:p>
        </p:txBody>
      </p:sp>
    </p:spTree>
    <p:extLst>
      <p:ext uri="{BB962C8B-B14F-4D97-AF65-F5344CB8AC3E}">
        <p14:creationId xmlns:p14="http://schemas.microsoft.com/office/powerpoint/2010/main" val="11050348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93C350CB-5207-4BE3-8048-5B26FD001C7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63F2703B-9C1C-4A9A-B59E-70A6CD7846BA}" type="slidenum">
              <a:rPr lang="cs-CZ" altLang="cs-CZ" sz="1200">
                <a:solidFill>
                  <a:srgbClr val="969696"/>
                </a:solidFill>
                <a:latin typeface="Arial" panose="020B0604020202020204" pitchFamily="34" charset="0"/>
              </a:rPr>
              <a:pPr eaLnBrk="1" hangingPunct="1"/>
              <a:t>21</a:t>
            </a:fld>
            <a:endParaRPr lang="cs-CZ" altLang="cs-CZ" sz="1200">
              <a:solidFill>
                <a:srgbClr val="969696"/>
              </a:solidFill>
              <a:latin typeface="Arial" panose="020B0604020202020204" pitchFamily="34" charset="0"/>
            </a:endParaRPr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181B43C8-6780-4C4C-A90E-CA65FFA17C2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/>
              <a:t>Soukromá vysoká škola (§ 39 a násl. ZVŠ)</a:t>
            </a:r>
          </a:p>
        </p:txBody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4A46FEBA-6679-46C1-9890-20C6335D21D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sz="2000" dirty="0"/>
              <a:t>právnická osoba – sídlo/ústřední správa/hl. místo podnikatelské činnosti v EU/zřízení podle práva jiného členského státu</a:t>
            </a:r>
          </a:p>
          <a:p>
            <a:pPr lvl="1"/>
            <a:r>
              <a:rPr lang="cs-CZ" altLang="cs-CZ" sz="2000" dirty="0"/>
              <a:t>oprávněna působit jako </a:t>
            </a:r>
            <a:r>
              <a:rPr lang="cs-CZ" altLang="cs-CZ" sz="2000" b="1" dirty="0"/>
              <a:t>soukromá vysoká škola</a:t>
            </a:r>
            <a:r>
              <a:rPr lang="cs-CZ" altLang="cs-CZ" sz="2000" dirty="0"/>
              <a:t>, se souhlasem MŠMT</a:t>
            </a:r>
          </a:p>
          <a:p>
            <a:pPr lvl="1"/>
            <a:r>
              <a:rPr lang="cs-CZ" altLang="cs-CZ" sz="2000" dirty="0"/>
              <a:t>organizace a činnost také upravena </a:t>
            </a:r>
            <a:r>
              <a:rPr lang="cs-CZ" altLang="cs-CZ" sz="2000" b="1" dirty="0"/>
              <a:t>vnitřními předpisy </a:t>
            </a:r>
            <a:r>
              <a:rPr lang="cs-CZ" altLang="cs-CZ" sz="2000" dirty="0"/>
              <a:t>(platí obdobné jako v případě veřejných VŠ)</a:t>
            </a:r>
          </a:p>
          <a:p>
            <a:pPr lvl="1" eaLnBrk="1" hangingPunct="1"/>
            <a:r>
              <a:rPr lang="cs-CZ" altLang="cs-CZ" sz="2000" dirty="0"/>
              <a:t>zejm. stanoví, </a:t>
            </a:r>
            <a:r>
              <a:rPr lang="cs-CZ" altLang="cs-CZ" sz="2000" b="1" dirty="0"/>
              <a:t>které orgány </a:t>
            </a:r>
            <a:r>
              <a:rPr lang="cs-CZ" altLang="cs-CZ" sz="2000" dirty="0"/>
              <a:t>podle ZVŠ vykonávají působnost</a:t>
            </a:r>
          </a:p>
          <a:p>
            <a:pPr eaLnBrk="1" hangingPunct="1"/>
            <a:r>
              <a:rPr lang="cs-CZ" altLang="cs-CZ" sz="2000" b="1" dirty="0"/>
              <a:t>financování</a:t>
            </a:r>
          </a:p>
          <a:p>
            <a:pPr lvl="1" eaLnBrk="1" hangingPunct="1"/>
            <a:r>
              <a:rPr lang="cs-CZ" altLang="cs-CZ" sz="2000" b="1" dirty="0"/>
              <a:t>poplatky spojené se studiem </a:t>
            </a:r>
            <a:r>
              <a:rPr lang="cs-CZ" altLang="cs-CZ" sz="2000" dirty="0"/>
              <a:t>stanoví soukromá VŠ ve svém vnitřním předpisu (§ 59 ZVŠ)</a:t>
            </a:r>
          </a:p>
          <a:p>
            <a:pPr lvl="1" eaLnBrk="1" hangingPunct="1"/>
            <a:r>
              <a:rPr lang="cs-CZ" altLang="cs-CZ" sz="2000" dirty="0"/>
              <a:t>možné i určité financování ze státního rozpočtu (§ 40 odst. 2-4)</a:t>
            </a:r>
          </a:p>
          <a:p>
            <a:pPr eaLnBrk="1" hangingPunct="1"/>
            <a:r>
              <a:rPr lang="cs-CZ" altLang="cs-CZ" sz="2000" b="1" dirty="0"/>
              <a:t>působnost MŠMT </a:t>
            </a:r>
            <a:r>
              <a:rPr lang="cs-CZ" altLang="cs-CZ" sz="2000" dirty="0"/>
              <a:t>směrem ke soukromým VŠ, zejm. dozor (§ 43)</a:t>
            </a:r>
          </a:p>
          <a:p>
            <a:pPr eaLnBrk="1" hangingPunct="1"/>
            <a:endParaRPr lang="cs-CZ" altLang="cs-CZ" sz="1800" dirty="0"/>
          </a:p>
          <a:p>
            <a:pPr lvl="2" eaLnBrk="1" hangingPunct="1"/>
            <a:endParaRPr lang="cs-CZ" altLang="cs-CZ" sz="1800" dirty="0"/>
          </a:p>
        </p:txBody>
      </p:sp>
    </p:spTree>
    <p:extLst>
      <p:ext uri="{BB962C8B-B14F-4D97-AF65-F5344CB8AC3E}">
        <p14:creationId xmlns:p14="http://schemas.microsoft.com/office/powerpoint/2010/main" val="276870980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35941C0E-5022-450E-89E8-E2633B2F4B5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DD6C0C74-B6F0-409C-88C3-0158EB9374AF}" type="slidenum">
              <a:rPr lang="cs-CZ" altLang="cs-CZ" sz="1200">
                <a:solidFill>
                  <a:srgbClr val="969696"/>
                </a:solidFill>
                <a:latin typeface="Arial" panose="020B0604020202020204" pitchFamily="34" charset="0"/>
              </a:rPr>
              <a:pPr eaLnBrk="1" hangingPunct="1"/>
              <a:t>22</a:t>
            </a:fld>
            <a:endParaRPr lang="cs-CZ" altLang="cs-CZ" sz="1200">
              <a:solidFill>
                <a:srgbClr val="969696"/>
              </a:solidFill>
              <a:latin typeface="Arial" panose="020B0604020202020204" pitchFamily="34" charset="0"/>
            </a:endParaRPr>
          </a:p>
        </p:txBody>
      </p:sp>
      <p:sp>
        <p:nvSpPr>
          <p:cNvPr id="17411" name="Rectangle 2">
            <a:extLst>
              <a:ext uri="{FF2B5EF4-FFF2-40B4-BE49-F238E27FC236}">
                <a16:creationId xmlns:a16="http://schemas.microsoft.com/office/drawing/2014/main" id="{FDDD0398-1C77-4FE1-A3E0-F6DA0ABC375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/>
              <a:t>Státní vysoká škola (§ 94 a § 95 ZVŠ)</a:t>
            </a:r>
          </a:p>
        </p:txBody>
      </p:sp>
      <p:sp>
        <p:nvSpPr>
          <p:cNvPr id="14341" name="Rectangle 3">
            <a:extLst>
              <a:ext uri="{FF2B5EF4-FFF2-40B4-BE49-F238E27FC236}">
                <a16:creationId xmlns:a16="http://schemas.microsoft.com/office/drawing/2014/main" id="{303305E6-3D9B-49F2-B486-34A922A59A1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2000" dirty="0"/>
              <a:t>státní vysoké školy = </a:t>
            </a:r>
            <a:r>
              <a:rPr lang="cs-CZ" sz="2000" b="1" dirty="0"/>
              <a:t>vojenské a policejní VŠ</a:t>
            </a:r>
            <a:endParaRPr lang="cs-CZ" sz="2000" dirty="0"/>
          </a:p>
          <a:p>
            <a:pPr lvl="1" eaLnBrk="1" hangingPunct="1">
              <a:defRPr/>
            </a:pPr>
            <a:r>
              <a:rPr lang="pl-PL" altLang="cs-CZ" sz="2000" dirty="0"/>
              <a:t>seznam v příloze č. 2 ZVŠ</a:t>
            </a:r>
          </a:p>
          <a:p>
            <a:pPr marL="342900" lvl="1" indent="-342900" eaLnBrk="1" hangingPunct="1">
              <a:buSzPct val="100000"/>
              <a:defRPr/>
            </a:pPr>
            <a:endParaRPr lang="pl-PL" altLang="cs-CZ" sz="2000" dirty="0"/>
          </a:p>
          <a:p>
            <a:pPr marL="342900" lvl="1" indent="-342900" eaLnBrk="1" hangingPunct="1">
              <a:buSzPct val="100000"/>
              <a:defRPr/>
            </a:pPr>
            <a:r>
              <a:rPr lang="pl-PL" altLang="cs-CZ" sz="2000" b="1" dirty="0"/>
              <a:t>samospráva jen v omezeném rozsahu </a:t>
            </a:r>
          </a:p>
          <a:p>
            <a:pPr lvl="1" eaLnBrk="1" hangingPunct="1">
              <a:defRPr/>
            </a:pPr>
            <a:r>
              <a:rPr lang="pl-PL" altLang="cs-CZ" sz="2000" dirty="0"/>
              <a:t>uplatňují se spíše vojenské, resp. policejní metody správy</a:t>
            </a:r>
          </a:p>
          <a:p>
            <a:pPr lvl="1" eaLnBrk="1" hangingPunct="1">
              <a:defRPr/>
            </a:pPr>
            <a:r>
              <a:rPr lang="pl-PL" altLang="cs-CZ" sz="2000" dirty="0"/>
              <a:t>nejsou samostatnými právnickými osobami a nemají tak ani ekonomickou autonomii</a:t>
            </a:r>
          </a:p>
          <a:p>
            <a:pPr lvl="1" eaLnBrk="1" hangingPunct="1">
              <a:defRPr/>
            </a:pPr>
            <a:endParaRPr lang="pl-PL" altLang="cs-CZ" sz="2000" dirty="0"/>
          </a:p>
          <a:p>
            <a:pPr eaLnBrk="1" hangingPunct="1">
              <a:defRPr/>
            </a:pPr>
            <a:r>
              <a:rPr lang="pl-PL" altLang="cs-CZ" sz="2000" dirty="0"/>
              <a:t>státní správu vůči nim ve valné většině vykonává MO, resp. MV</a:t>
            </a:r>
          </a:p>
          <a:p>
            <a:pPr eaLnBrk="1" hangingPunct="1">
              <a:defRPr/>
            </a:pPr>
            <a:r>
              <a:rPr lang="pl-PL" altLang="cs-CZ" sz="2000" dirty="0"/>
              <a:t>financování ze státního rozpočtu z kapitoly MO, resp. MV</a:t>
            </a:r>
          </a:p>
          <a:p>
            <a:pPr lvl="1" eaLnBrk="1" hangingPunct="1">
              <a:defRPr/>
            </a:pPr>
            <a:endParaRPr lang="pl-PL" altLang="cs-CZ" sz="1800" i="1" dirty="0"/>
          </a:p>
          <a:p>
            <a:pPr eaLnBrk="1" hangingPunct="1">
              <a:defRPr/>
            </a:pPr>
            <a:endParaRPr lang="pl-PL" altLang="cs-CZ" sz="1800" i="1" dirty="0"/>
          </a:p>
          <a:p>
            <a:pPr eaLnBrk="1" hangingPunct="1">
              <a:defRPr/>
            </a:pPr>
            <a:endParaRPr lang="cs-CZ" altLang="cs-CZ" sz="1800" dirty="0"/>
          </a:p>
          <a:p>
            <a:pPr lvl="2" eaLnBrk="1" hangingPunct="1">
              <a:defRPr/>
            </a:pPr>
            <a:endParaRPr lang="cs-CZ" altLang="cs-CZ" sz="1800" dirty="0"/>
          </a:p>
        </p:txBody>
      </p:sp>
    </p:spTree>
    <p:extLst>
      <p:ext uri="{BB962C8B-B14F-4D97-AF65-F5344CB8AC3E}">
        <p14:creationId xmlns:p14="http://schemas.microsoft.com/office/powerpoint/2010/main" val="292068168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C09B0996-B68D-499A-961C-BBF3694E338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D3E0229C-412B-43E7-B9A7-8D3893A05790}" type="slidenum">
              <a:rPr lang="cs-CZ" altLang="cs-CZ" sz="1200">
                <a:solidFill>
                  <a:srgbClr val="969696"/>
                </a:solidFill>
                <a:latin typeface="Arial" panose="020B0604020202020204" pitchFamily="34" charset="0"/>
              </a:rPr>
              <a:pPr eaLnBrk="1" hangingPunct="1"/>
              <a:t>23</a:t>
            </a:fld>
            <a:endParaRPr lang="cs-CZ" altLang="cs-CZ" sz="1200">
              <a:solidFill>
                <a:srgbClr val="969696"/>
              </a:solidFill>
              <a:latin typeface="Arial" panose="020B0604020202020204" pitchFamily="34" charset="0"/>
            </a:endParaRPr>
          </a:p>
        </p:txBody>
      </p:sp>
      <p:sp>
        <p:nvSpPr>
          <p:cNvPr id="18435" name="Rectangle 2">
            <a:extLst>
              <a:ext uri="{FF2B5EF4-FFF2-40B4-BE49-F238E27FC236}">
                <a16:creationId xmlns:a16="http://schemas.microsoft.com/office/drawing/2014/main" id="{9476DC4D-C85E-4F84-925B-8D5417AFF08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/>
              <a:t>Studium na vysoké škole (§ 48 a násl. ZVŠ)</a:t>
            </a:r>
          </a:p>
        </p:txBody>
      </p:sp>
      <p:sp>
        <p:nvSpPr>
          <p:cNvPr id="18436" name="Rectangle 3">
            <a:extLst>
              <a:ext uri="{FF2B5EF4-FFF2-40B4-BE49-F238E27FC236}">
                <a16:creationId xmlns:a16="http://schemas.microsoft.com/office/drawing/2014/main" id="{30331154-C072-4789-88E9-F4302F239CB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09589" y="1773239"/>
            <a:ext cx="8082321" cy="4114800"/>
          </a:xfrm>
        </p:spPr>
        <p:txBody>
          <a:bodyPr/>
          <a:lstStyle/>
          <a:p>
            <a:pPr eaLnBrk="1" hangingPunct="1"/>
            <a:r>
              <a:rPr lang="cs-CZ" altLang="cs-CZ" sz="2000" dirty="0"/>
              <a:t>vysokoškolské vzdělání se získává </a:t>
            </a:r>
            <a:r>
              <a:rPr lang="cs-CZ" altLang="cs-CZ" sz="2000" b="1" dirty="0"/>
              <a:t>studiem v rámci akreditovaného studijního programu</a:t>
            </a:r>
            <a:r>
              <a:rPr lang="cs-CZ" altLang="cs-CZ" sz="2000" dirty="0"/>
              <a:t> podle </a:t>
            </a:r>
            <a:r>
              <a:rPr lang="cs-CZ" altLang="cs-CZ" sz="2000" b="1" dirty="0"/>
              <a:t>studijního plánu </a:t>
            </a:r>
            <a:r>
              <a:rPr lang="cs-CZ" altLang="cs-CZ" sz="2000" dirty="0"/>
              <a:t>stanovenou </a:t>
            </a:r>
            <a:r>
              <a:rPr lang="cs-CZ" altLang="cs-CZ" sz="2000" b="1" dirty="0"/>
              <a:t>formou studia </a:t>
            </a:r>
            <a:r>
              <a:rPr lang="cs-CZ" altLang="cs-CZ" sz="2000" dirty="0"/>
              <a:t>(§ 44 ZVŠ)</a:t>
            </a:r>
          </a:p>
          <a:p>
            <a:pPr eaLnBrk="1" hangingPunct="1"/>
            <a:r>
              <a:rPr lang="cs-CZ" altLang="cs-CZ" sz="2000" b="1" dirty="0"/>
              <a:t>studijní programy:</a:t>
            </a:r>
          </a:p>
          <a:p>
            <a:pPr lvl="1" eaLnBrk="1" hangingPunct="1"/>
            <a:r>
              <a:rPr lang="cs-CZ" altLang="cs-CZ" sz="2000" dirty="0"/>
              <a:t>bakalářský (§ 45)</a:t>
            </a:r>
          </a:p>
          <a:p>
            <a:pPr lvl="1" eaLnBrk="1" hangingPunct="1"/>
            <a:r>
              <a:rPr lang="cs-CZ" altLang="cs-CZ" sz="2000" dirty="0"/>
              <a:t>magisterský (§ 46)</a:t>
            </a:r>
          </a:p>
          <a:p>
            <a:pPr lvl="1" eaLnBrk="1" hangingPunct="1"/>
            <a:r>
              <a:rPr lang="cs-CZ" altLang="cs-CZ" sz="2000" dirty="0"/>
              <a:t>doktorský (§ 47)</a:t>
            </a:r>
          </a:p>
          <a:p>
            <a:pPr lvl="1" eaLnBrk="1" hangingPunct="1"/>
            <a:endParaRPr lang="cs-CZ" altLang="cs-CZ" sz="2000" dirty="0"/>
          </a:p>
          <a:p>
            <a:pPr eaLnBrk="1" hangingPunct="1"/>
            <a:r>
              <a:rPr lang="cs-CZ" altLang="cs-CZ" sz="2000" b="1" dirty="0"/>
              <a:t>student</a:t>
            </a:r>
            <a:r>
              <a:rPr lang="cs-CZ" altLang="cs-CZ" sz="2000" dirty="0"/>
              <a:t> = osoba zapsaná ke studiu ve studijním programu (§ 61 a násl.)</a:t>
            </a:r>
          </a:p>
          <a:p>
            <a:pPr eaLnBrk="1" hangingPunct="1"/>
            <a:r>
              <a:rPr lang="cs-CZ" altLang="cs-CZ" sz="2000" b="1" dirty="0"/>
              <a:t>akademický pracovník </a:t>
            </a:r>
            <a:r>
              <a:rPr lang="cs-CZ" altLang="cs-CZ" sz="2000" dirty="0"/>
              <a:t>(§ 70 a násl.)</a:t>
            </a:r>
          </a:p>
          <a:p>
            <a:pPr eaLnBrk="1" hangingPunct="1"/>
            <a:endParaRPr lang="cs-CZ" altLang="cs-CZ" sz="2000" dirty="0"/>
          </a:p>
          <a:p>
            <a:pPr eaLnBrk="1" hangingPunct="1"/>
            <a:r>
              <a:rPr lang="cs-CZ" altLang="cs-CZ" sz="2000" b="1" dirty="0"/>
              <a:t>akreditace studijního programu </a:t>
            </a:r>
            <a:r>
              <a:rPr lang="cs-CZ" altLang="cs-CZ" sz="2000" dirty="0"/>
              <a:t>(78 </a:t>
            </a:r>
            <a:r>
              <a:rPr lang="cs-CZ" altLang="cs-CZ" sz="2000" dirty="0" err="1"/>
              <a:t>an</a:t>
            </a:r>
            <a:r>
              <a:rPr lang="cs-CZ" altLang="cs-CZ" sz="2000" dirty="0"/>
              <a:t>.)</a:t>
            </a:r>
          </a:p>
          <a:p>
            <a:pPr lvl="1"/>
            <a:r>
              <a:rPr lang="cs-CZ" altLang="cs-CZ" sz="2000" dirty="0"/>
              <a:t>Národní akreditační úřad pro vysoké školství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cs-CZ" altLang="cs-CZ" sz="1800" dirty="0"/>
          </a:p>
          <a:p>
            <a:pPr lvl="2" eaLnBrk="1" hangingPunct="1"/>
            <a:endParaRPr lang="cs-CZ" altLang="cs-CZ" sz="1800" dirty="0"/>
          </a:p>
        </p:txBody>
      </p:sp>
    </p:spTree>
    <p:extLst>
      <p:ext uri="{BB962C8B-B14F-4D97-AF65-F5344CB8AC3E}">
        <p14:creationId xmlns:p14="http://schemas.microsoft.com/office/powerpoint/2010/main" val="166846468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6DF8BBC7-3FB0-4865-B23D-1111C9F4ED5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C528FFF9-457D-42A8-9D7C-89253F84B7A6}" type="slidenum">
              <a:rPr lang="cs-CZ" altLang="cs-CZ" sz="1200">
                <a:solidFill>
                  <a:srgbClr val="969696"/>
                </a:solidFill>
                <a:latin typeface="Arial" panose="020B0604020202020204" pitchFamily="34" charset="0"/>
              </a:rPr>
              <a:pPr eaLnBrk="1" hangingPunct="1"/>
              <a:t>24</a:t>
            </a:fld>
            <a:endParaRPr lang="cs-CZ" altLang="cs-CZ" sz="1200">
              <a:solidFill>
                <a:srgbClr val="969696"/>
              </a:solidFill>
              <a:latin typeface="Arial" panose="020B0604020202020204" pitchFamily="34" charset="0"/>
            </a:endParaRPr>
          </a:p>
        </p:txBody>
      </p:sp>
      <p:sp>
        <p:nvSpPr>
          <p:cNvPr id="19459" name="Rectangle 2">
            <a:extLst>
              <a:ext uri="{FF2B5EF4-FFF2-40B4-BE49-F238E27FC236}">
                <a16:creationId xmlns:a16="http://schemas.microsoft.com/office/drawing/2014/main" id="{7AB0F0BC-9169-4CA5-AFBE-4631657D473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/>
              <a:t>Studium na vysoké škole</a:t>
            </a:r>
          </a:p>
        </p:txBody>
      </p:sp>
      <p:sp>
        <p:nvSpPr>
          <p:cNvPr id="19460" name="Rectangle 3">
            <a:extLst>
              <a:ext uri="{FF2B5EF4-FFF2-40B4-BE49-F238E27FC236}">
                <a16:creationId xmlns:a16="http://schemas.microsoft.com/office/drawing/2014/main" id="{4EC08876-2D4C-42F5-B936-B024342FDCE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pl-PL" altLang="cs-CZ" sz="2000" dirty="0"/>
              <a:t>studium </a:t>
            </a:r>
            <a:r>
              <a:rPr lang="pl-PL" altLang="cs-CZ" sz="2000" b="1" dirty="0"/>
              <a:t>začíná</a:t>
            </a:r>
            <a:r>
              <a:rPr lang="pl-PL" altLang="cs-CZ" sz="2000" dirty="0"/>
              <a:t> zápisem</a:t>
            </a:r>
          </a:p>
          <a:p>
            <a:pPr eaLnBrk="1" hangingPunct="1"/>
            <a:r>
              <a:rPr lang="pl-PL" altLang="cs-CZ" sz="2000" b="1" dirty="0"/>
              <a:t>ukončuje se</a:t>
            </a:r>
          </a:p>
          <a:p>
            <a:pPr lvl="1" eaLnBrk="1" hangingPunct="1"/>
            <a:r>
              <a:rPr lang="pl-PL" altLang="cs-CZ" sz="2000" dirty="0"/>
              <a:t>úspěšně</a:t>
            </a:r>
            <a:r>
              <a:rPr lang="pl-PL" altLang="cs-CZ" sz="2000" b="1" dirty="0"/>
              <a:t> </a:t>
            </a:r>
            <a:r>
              <a:rPr lang="pl-PL" altLang="cs-CZ" sz="2000" dirty="0"/>
              <a:t>(§ 55 ZVŠ)</a:t>
            </a:r>
          </a:p>
          <a:p>
            <a:pPr lvl="1" eaLnBrk="1" hangingPunct="1"/>
            <a:r>
              <a:rPr lang="pl-PL" altLang="cs-CZ" sz="2000" dirty="0"/>
              <a:t>neúspěšně</a:t>
            </a:r>
            <a:r>
              <a:rPr lang="pl-PL" altLang="cs-CZ" sz="2000" b="1" dirty="0"/>
              <a:t> </a:t>
            </a:r>
            <a:r>
              <a:rPr lang="pl-PL" altLang="cs-CZ" sz="2000" dirty="0"/>
              <a:t>(§ 56)</a:t>
            </a:r>
          </a:p>
          <a:p>
            <a:pPr lvl="2" eaLnBrk="1" hangingPunct="1">
              <a:buFont typeface="Wingdings" panose="05000000000000000000" pitchFamily="2" charset="2"/>
              <a:buChar char="Ø"/>
            </a:pPr>
            <a:r>
              <a:rPr lang="pl-PL" altLang="cs-CZ" sz="2000" dirty="0"/>
              <a:t> zanecháním studia</a:t>
            </a:r>
          </a:p>
          <a:p>
            <a:pPr lvl="2" eaLnBrk="1" hangingPunct="1">
              <a:buFont typeface="Wingdings" panose="05000000000000000000" pitchFamily="2" charset="2"/>
              <a:buChar char="Ø"/>
            </a:pPr>
            <a:r>
              <a:rPr lang="pl-PL" altLang="cs-CZ" sz="2000" b="1" dirty="0"/>
              <a:t> n</a:t>
            </a:r>
            <a:r>
              <a:rPr lang="pl-PL" altLang="cs-CZ" sz="2000" dirty="0"/>
              <a:t>esplní-li student požadavky vyplývající ze studijního programu podle studijního a zkušebního řádu</a:t>
            </a:r>
          </a:p>
          <a:p>
            <a:pPr lvl="2" eaLnBrk="1" hangingPunct="1">
              <a:buFont typeface="Wingdings" panose="05000000000000000000" pitchFamily="2" charset="2"/>
              <a:buChar char="Ø"/>
            </a:pPr>
            <a:r>
              <a:rPr lang="pl-PL" altLang="cs-CZ" sz="2000" dirty="0"/>
              <a:t> vyloučením</a:t>
            </a:r>
          </a:p>
          <a:p>
            <a:pPr lvl="3" eaLnBrk="1" hangingPunct="1">
              <a:buFont typeface="Wingdings" panose="05000000000000000000" pitchFamily="2" charset="2"/>
              <a:buChar char="Ø"/>
            </a:pPr>
            <a:r>
              <a:rPr lang="pl-PL" altLang="cs-CZ" sz="1600" dirty="0"/>
              <a:t>za disciplinární přestupek</a:t>
            </a:r>
          </a:p>
          <a:p>
            <a:pPr lvl="3" eaLnBrk="1" hangingPunct="1">
              <a:buFont typeface="Wingdings" panose="05000000000000000000" pitchFamily="2" charset="2"/>
              <a:buChar char="Ø"/>
            </a:pPr>
            <a:r>
              <a:rPr lang="pl-PL" altLang="cs-CZ" sz="1600" dirty="0"/>
              <a:t>za podvodné jednání při přijímacím řízení</a:t>
            </a:r>
          </a:p>
          <a:p>
            <a:pPr lvl="2" eaLnBrk="1" hangingPunct="1">
              <a:buFont typeface="Wingdings" panose="05000000000000000000" pitchFamily="2" charset="2"/>
              <a:buChar char="Ø"/>
            </a:pPr>
            <a:r>
              <a:rPr lang="pl-PL" altLang="cs-CZ" sz="2000" dirty="0"/>
              <a:t> zánikem akreditace</a:t>
            </a:r>
          </a:p>
          <a:p>
            <a:pPr eaLnBrk="1" hangingPunct="1"/>
            <a:r>
              <a:rPr lang="pl-PL" altLang="cs-CZ" sz="2000" b="1" dirty="0"/>
              <a:t>poplatky spojené se studiem </a:t>
            </a:r>
            <a:r>
              <a:rPr lang="pl-PL" altLang="cs-CZ" sz="2000" dirty="0"/>
              <a:t>na veřejné VŠ (§ 58)</a:t>
            </a:r>
          </a:p>
          <a:p>
            <a:pPr eaLnBrk="1" hangingPunct="1"/>
            <a:endParaRPr lang="pl-PL" altLang="cs-CZ" sz="1800" dirty="0"/>
          </a:p>
          <a:p>
            <a:pPr eaLnBrk="1" hangingPunct="1">
              <a:buFont typeface="Wingdings" panose="05000000000000000000" pitchFamily="2" charset="2"/>
              <a:buNone/>
            </a:pPr>
            <a:endParaRPr lang="cs-CZ" altLang="cs-CZ" sz="1800" dirty="0"/>
          </a:p>
          <a:p>
            <a:pPr lvl="2" eaLnBrk="1" hangingPunct="1"/>
            <a:endParaRPr lang="cs-CZ" altLang="cs-CZ" sz="1800" dirty="0"/>
          </a:p>
        </p:txBody>
      </p:sp>
    </p:spTree>
    <p:extLst>
      <p:ext uri="{BB962C8B-B14F-4D97-AF65-F5344CB8AC3E}">
        <p14:creationId xmlns:p14="http://schemas.microsoft.com/office/powerpoint/2010/main" val="342293098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6DF8BBC7-3FB0-4865-B23D-1111C9F4ED5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C528FFF9-457D-42A8-9D7C-89253F84B7A6}" type="slidenum">
              <a:rPr lang="cs-CZ" altLang="cs-CZ" sz="1200">
                <a:solidFill>
                  <a:srgbClr val="969696"/>
                </a:solidFill>
                <a:latin typeface="Arial" panose="020B0604020202020204" pitchFamily="34" charset="0"/>
              </a:rPr>
              <a:pPr eaLnBrk="1" hangingPunct="1"/>
              <a:t>25</a:t>
            </a:fld>
            <a:endParaRPr lang="cs-CZ" altLang="cs-CZ" sz="1200">
              <a:solidFill>
                <a:srgbClr val="969696"/>
              </a:solidFill>
              <a:latin typeface="Arial" panose="020B0604020202020204" pitchFamily="34" charset="0"/>
            </a:endParaRPr>
          </a:p>
        </p:txBody>
      </p:sp>
      <p:sp>
        <p:nvSpPr>
          <p:cNvPr id="19459" name="Rectangle 2">
            <a:extLst>
              <a:ext uri="{FF2B5EF4-FFF2-40B4-BE49-F238E27FC236}">
                <a16:creationId xmlns:a16="http://schemas.microsoft.com/office/drawing/2014/main" id="{7AB0F0BC-9169-4CA5-AFBE-4631657D473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/>
              <a:t>Veřejnosprávní rozhodování o právech a povinnostech studentů (§ 68 ZVŠ)</a:t>
            </a:r>
          </a:p>
        </p:txBody>
      </p:sp>
      <p:sp>
        <p:nvSpPr>
          <p:cNvPr id="19460" name="Rectangle 3">
            <a:extLst>
              <a:ext uri="{FF2B5EF4-FFF2-40B4-BE49-F238E27FC236}">
                <a16:creationId xmlns:a16="http://schemas.microsoft.com/office/drawing/2014/main" id="{4EC08876-2D4C-42F5-B936-B024342FDCE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pl-PL" altLang="cs-CZ" sz="2000" b="1" dirty="0"/>
              <a:t>rozhodování mj. o:</a:t>
            </a:r>
          </a:p>
          <a:p>
            <a:pPr lvl="1"/>
            <a:r>
              <a:rPr lang="pl-PL" altLang="cs-CZ" sz="2000" dirty="0"/>
              <a:t>povolení mimořádného opravného termínu zkoušky</a:t>
            </a:r>
          </a:p>
          <a:p>
            <a:pPr lvl="1"/>
            <a:r>
              <a:rPr lang="pl-PL" altLang="cs-CZ" sz="2000" dirty="0"/>
              <a:t>přerušení studia</a:t>
            </a:r>
          </a:p>
          <a:p>
            <a:pPr lvl="1"/>
            <a:r>
              <a:rPr lang="pl-PL" altLang="cs-CZ" sz="2000" dirty="0"/>
              <a:t>přiznání stipendia</a:t>
            </a:r>
          </a:p>
          <a:p>
            <a:pPr lvl="1"/>
            <a:r>
              <a:rPr lang="pl-PL" altLang="cs-CZ" sz="2000" dirty="0"/>
              <a:t>uznání zkoušek nebo splnění jiných studijních povinností </a:t>
            </a:r>
          </a:p>
          <a:p>
            <a:pPr lvl="1"/>
            <a:r>
              <a:rPr lang="pl-PL" altLang="cs-CZ" sz="2000" dirty="0"/>
              <a:t>vyloučení ze studia </a:t>
            </a:r>
          </a:p>
          <a:p>
            <a:pPr lvl="1">
              <a:buFont typeface="Symbol" panose="05050102010706020507" pitchFamily="18" charset="2"/>
              <a:buChar char="Þ"/>
            </a:pPr>
            <a:r>
              <a:rPr lang="pl-PL" altLang="cs-CZ" sz="2000" dirty="0"/>
              <a:t>účastníkem toliko student, možnost odvolání do 30 dnů, odvolacím orgánem rektor</a:t>
            </a:r>
          </a:p>
          <a:p>
            <a:pPr eaLnBrk="1" hangingPunct="1"/>
            <a:r>
              <a:rPr lang="pl-PL" altLang="cs-CZ" sz="2000" b="1" dirty="0"/>
              <a:t>disciplinární řízení</a:t>
            </a:r>
          </a:p>
          <a:p>
            <a:pPr lvl="1"/>
            <a:r>
              <a:rPr lang="pl-PL" altLang="cs-CZ" sz="2000" dirty="0"/>
              <a:t>zahajuje disciplinární komise na návrh děkana/rektora</a:t>
            </a:r>
          </a:p>
          <a:p>
            <a:pPr lvl="1"/>
            <a:r>
              <a:rPr lang="pl-PL" altLang="cs-CZ" sz="2000" dirty="0"/>
              <a:t>ústní jednání</a:t>
            </a:r>
          </a:p>
          <a:p>
            <a:pPr lvl="1"/>
            <a:endParaRPr lang="pl-PL" altLang="cs-CZ" sz="2000" dirty="0"/>
          </a:p>
          <a:p>
            <a:pPr eaLnBrk="1" hangingPunct="1"/>
            <a:endParaRPr lang="pl-PL" altLang="cs-CZ" sz="1800" dirty="0"/>
          </a:p>
          <a:p>
            <a:pPr eaLnBrk="1" hangingPunct="1">
              <a:buFont typeface="Wingdings" panose="05000000000000000000" pitchFamily="2" charset="2"/>
              <a:buNone/>
            </a:pPr>
            <a:endParaRPr lang="cs-CZ" altLang="cs-CZ" sz="1800" dirty="0"/>
          </a:p>
          <a:p>
            <a:pPr lvl="2" eaLnBrk="1" hangingPunct="1"/>
            <a:endParaRPr lang="cs-CZ" altLang="cs-CZ" sz="1800" dirty="0"/>
          </a:p>
        </p:txBody>
      </p:sp>
    </p:spTree>
    <p:extLst>
      <p:ext uri="{BB962C8B-B14F-4D97-AF65-F5344CB8AC3E}">
        <p14:creationId xmlns:p14="http://schemas.microsoft.com/office/powerpoint/2010/main" val="25145554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Ústavní základy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44260" y="1784669"/>
            <a:ext cx="8082321" cy="4692331"/>
          </a:xfrm>
        </p:spPr>
        <p:txBody>
          <a:bodyPr>
            <a:normAutofit lnSpcReduction="10000"/>
          </a:bodyPr>
          <a:lstStyle/>
          <a:p>
            <a:pPr marL="457200" lvl="1" indent="0" algn="just">
              <a:buNone/>
            </a:pPr>
            <a:r>
              <a:rPr lang="cs-CZ" sz="1800" b="1" dirty="0"/>
              <a:t>Listina základních práv a svobod</a:t>
            </a:r>
          </a:p>
          <a:p>
            <a:pPr marL="457200" lvl="1" indent="0" algn="just">
              <a:buNone/>
            </a:pPr>
            <a:r>
              <a:rPr lang="cs-CZ" sz="1800" b="1" dirty="0"/>
              <a:t>Čl. 15 odst. 2</a:t>
            </a:r>
          </a:p>
          <a:p>
            <a:pPr marL="457200" lvl="1" indent="0" algn="just">
              <a:buNone/>
            </a:pPr>
            <a:r>
              <a:rPr lang="cs-CZ" sz="1800" i="1" dirty="0"/>
              <a:t>Svoboda vědeckého bádání a umělecké tvorby je zaručena.</a:t>
            </a:r>
          </a:p>
          <a:p>
            <a:pPr marL="457200" lvl="1" indent="0" algn="just">
              <a:buNone/>
            </a:pPr>
            <a:r>
              <a:rPr lang="cs-CZ" sz="1800" b="1" dirty="0"/>
              <a:t>Čl. 33</a:t>
            </a:r>
          </a:p>
          <a:p>
            <a:pPr marL="457200" lvl="1" indent="0" algn="just">
              <a:buNone/>
            </a:pPr>
            <a:r>
              <a:rPr lang="cs-CZ" sz="1800" i="1" dirty="0"/>
              <a:t>(1) Každý má </a:t>
            </a:r>
            <a:r>
              <a:rPr lang="cs-CZ" sz="1800" b="1" i="1" dirty="0"/>
              <a:t>právo na vzdělání</a:t>
            </a:r>
            <a:r>
              <a:rPr lang="cs-CZ" sz="1800" i="1" dirty="0"/>
              <a:t>. Školní docházka je povinná po dobu, kterou stanoví zákon.</a:t>
            </a:r>
          </a:p>
          <a:p>
            <a:pPr marL="457200" lvl="1" indent="0" algn="just">
              <a:buNone/>
            </a:pPr>
            <a:r>
              <a:rPr lang="cs-CZ" sz="1800" i="1" dirty="0"/>
              <a:t>(2) Občané mají </a:t>
            </a:r>
            <a:r>
              <a:rPr lang="cs-CZ" sz="1800" b="1" i="1" dirty="0"/>
              <a:t>právo na bezplatné vzdělání v základních a středních školách</a:t>
            </a:r>
            <a:r>
              <a:rPr lang="cs-CZ" sz="1800" i="1" dirty="0"/>
              <a:t>, </a:t>
            </a:r>
            <a:r>
              <a:rPr lang="cs-CZ" sz="1800" b="1" i="1" dirty="0"/>
              <a:t>podle schopností občana a možností společnosti též na vysokých školách.</a:t>
            </a:r>
          </a:p>
          <a:p>
            <a:pPr marL="457200" lvl="1" indent="0" algn="just">
              <a:buNone/>
            </a:pPr>
            <a:r>
              <a:rPr lang="cs-CZ" sz="1800" i="1" dirty="0"/>
              <a:t>(3) Zřizovat jiné školy než státní a vyučovat na nich lze jen za podmínek stanovených zákonem; na takových školách se </a:t>
            </a:r>
            <a:r>
              <a:rPr lang="cs-CZ" sz="1800" b="1" i="1" dirty="0"/>
              <a:t>může</a:t>
            </a:r>
            <a:r>
              <a:rPr lang="cs-CZ" sz="1800" i="1" dirty="0"/>
              <a:t> </a:t>
            </a:r>
            <a:r>
              <a:rPr lang="cs-CZ" sz="1800" b="1" i="1" dirty="0"/>
              <a:t>vzdělání poskytovat za úplatu.</a:t>
            </a:r>
          </a:p>
          <a:p>
            <a:pPr marL="457200" lvl="1" indent="0" algn="just">
              <a:buNone/>
            </a:pPr>
            <a:r>
              <a:rPr lang="cs-CZ" sz="1800" i="1" dirty="0"/>
              <a:t>(4) Zákon stanoví, za jakých podmínek mají občané při studiu právo na pomoc státu.</a:t>
            </a:r>
          </a:p>
          <a:p>
            <a:pPr marL="457200" lvl="1" indent="0" algn="just">
              <a:buNone/>
            </a:pPr>
            <a:endParaRPr lang="cs-CZ" sz="1800" i="1" dirty="0"/>
          </a:p>
          <a:p>
            <a:pPr marL="457200" lvl="1" indent="0" algn="just">
              <a:buNone/>
            </a:pPr>
            <a:r>
              <a:rPr lang="cs-CZ" sz="1800" b="1" dirty="0"/>
              <a:t>Mezinárodní právo: </a:t>
            </a:r>
            <a:r>
              <a:rPr lang="cs-CZ" sz="1800" dirty="0"/>
              <a:t>Mezinárodní pakt o hospodářských, sociálních a kulturních právech, Úmluva o právech dítěte</a:t>
            </a:r>
          </a:p>
          <a:p>
            <a:pPr marL="457200" lvl="1" indent="0" algn="just">
              <a:buNone/>
            </a:pPr>
            <a:endParaRPr lang="cs-CZ" sz="1800" i="1" dirty="0"/>
          </a:p>
          <a:p>
            <a:pPr marL="457200" lvl="1" indent="0" algn="just">
              <a:buNone/>
            </a:pPr>
            <a:endParaRPr lang="cs-CZ" sz="1800" i="1" dirty="0"/>
          </a:p>
          <a:p>
            <a:pPr marL="457200" lvl="1" indent="0" algn="just">
              <a:buNone/>
            </a:pPr>
            <a:endParaRPr lang="cs-CZ" sz="1800" dirty="0">
              <a:solidFill>
                <a:srgbClr val="FF0000"/>
              </a:solidFill>
            </a:endParaRPr>
          </a:p>
          <a:p>
            <a:pPr marL="914400" lvl="1" indent="-457200" algn="just">
              <a:buAutoNum type="arabicParenR"/>
            </a:pPr>
            <a:endParaRPr lang="cs-CZ" sz="1800" dirty="0"/>
          </a:p>
          <a:p>
            <a:pPr marL="914400" lvl="1" indent="-457200" algn="just">
              <a:buAutoNum type="arabicParenR"/>
            </a:pPr>
            <a:endParaRPr lang="cs-CZ" sz="18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5566883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Ústavní základy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sz="1800" b="1" u="sng" dirty="0" err="1"/>
              <a:t>Pl</a:t>
            </a:r>
            <a:r>
              <a:rPr lang="cs-CZ" sz="1800" b="1" u="sng" dirty="0"/>
              <a:t>. ÚS 25/94</a:t>
            </a:r>
            <a:r>
              <a:rPr lang="cs-CZ" sz="1800" dirty="0"/>
              <a:t>, „</a:t>
            </a:r>
            <a:r>
              <a:rPr lang="cs-CZ" sz="1800" i="1" dirty="0"/>
              <a:t>Bezplatnost vzdělání znamená, že stát nese náklady na zřizování škol a školských zařízení, na jejich provoz a údržbu, především však nevyžaduje tzv. školné, tedy poskytování vzdělání na základním a středním stupni za úplatu. Bezplatnost vzdělání </a:t>
            </a:r>
            <a:r>
              <a:rPr lang="cs-CZ" sz="1800" b="1" i="1" dirty="0"/>
              <a:t>nemůže spočívat v tom, že stát ponese veškeré náklady</a:t>
            </a:r>
            <a:r>
              <a:rPr lang="cs-CZ" sz="1800" i="1" dirty="0"/>
              <a:t> v souvislosti s realizací práva na vzdělání</a:t>
            </a:r>
            <a:r>
              <a:rPr lang="cs-CZ" sz="1800" dirty="0"/>
              <a:t>.“</a:t>
            </a:r>
          </a:p>
          <a:p>
            <a:pPr algn="just"/>
            <a:r>
              <a:rPr lang="cs-CZ" sz="1800" b="1" u="sng" dirty="0" err="1"/>
              <a:t>Pl</a:t>
            </a:r>
            <a:r>
              <a:rPr lang="cs-CZ" sz="1800" b="1" u="sng" dirty="0"/>
              <a:t>. ÚS 35/93</a:t>
            </a:r>
            <a:r>
              <a:rPr lang="cs-CZ" sz="1800" dirty="0"/>
              <a:t>, „</a:t>
            </a:r>
            <a:r>
              <a:rPr lang="cs-CZ" sz="1800" i="1" dirty="0"/>
              <a:t>Právo na bezplatné základní a středoškolské vzdělání, které občanům přiznává čl. 33 odst. 2 Listiny základních práv a svobod, má </a:t>
            </a:r>
            <a:r>
              <a:rPr lang="cs-CZ" sz="1800" b="1" i="1" dirty="0"/>
              <a:t>nepodmíněnou povahu</a:t>
            </a:r>
            <a:r>
              <a:rPr lang="cs-CZ" sz="1800" i="1" dirty="0"/>
              <a:t>. I když podle čl. 41 odst. 1 Listiny je možno se tohoto práva domáhat pouze v mezích prováděcích zákonů, lze sotva mít za to, že s šetřením mezi základních práv a svobod by ještě byla slučitelná zákonnou výjimkou zpochybněná nepodmíněnost práva na bezplatné základní a středoškolské vzdělání</a:t>
            </a:r>
            <a:r>
              <a:rPr lang="cs-CZ" sz="1800" dirty="0"/>
              <a:t>.“ </a:t>
            </a:r>
          </a:p>
          <a:p>
            <a:pPr algn="just"/>
            <a:r>
              <a:rPr lang="cs-CZ" sz="1800" b="1" u="sng" dirty="0" err="1"/>
              <a:t>Pl</a:t>
            </a:r>
            <a:r>
              <a:rPr lang="cs-CZ" sz="1800" b="1" u="sng" dirty="0"/>
              <a:t>. ÚS 32/95</a:t>
            </a:r>
            <a:r>
              <a:rPr lang="cs-CZ" sz="1800" dirty="0"/>
              <a:t>, „</a:t>
            </a:r>
            <a:r>
              <a:rPr lang="cs-CZ" sz="1800" b="1" i="1" dirty="0"/>
              <a:t>Právo na vzdělání na vysoké škole nelze chápat jako základní právo </a:t>
            </a:r>
            <a:r>
              <a:rPr lang="cs-CZ" sz="1800" i="1" dirty="0"/>
              <a:t>v tom smyslu, že by každý byl oprávněn studovat na vysoké škole, jakou si sám zvolí, a že by stát byl povinen zaručit komukoliv takové vzdělání, jaké si přeje</a:t>
            </a:r>
            <a:r>
              <a:rPr lang="cs-CZ" sz="1800" dirty="0"/>
              <a:t>.“ 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5865010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5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Právní úprava</a:t>
            </a:r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cs-CZ" sz="1800" b="1" dirty="0"/>
              <a:t>Zákon č. 561/2004 Sb., o předškolním, základním, středním, vyšším odborném a jiném vzdělávání (školský zákon) (ŠZ)</a:t>
            </a:r>
          </a:p>
          <a:p>
            <a:pPr algn="just"/>
            <a:r>
              <a:rPr lang="cs-CZ" sz="1800" dirty="0"/>
              <a:t>Zákon č. 563/2004 Sb., o pedagogických pracovnících a o změně některých zákonů </a:t>
            </a:r>
          </a:p>
          <a:p>
            <a:pPr algn="just"/>
            <a:r>
              <a:rPr lang="cs-CZ" sz="1800" dirty="0"/>
              <a:t>zákon č. 306/1999 Sb., o poskytování dotací soukromým školám, předškolním a školským zařízením</a:t>
            </a:r>
          </a:p>
          <a:p>
            <a:pPr algn="just"/>
            <a:r>
              <a:rPr lang="cs-CZ" sz="1800" dirty="0"/>
              <a:t>Zákon č. 109/2002 Sb., o výkonu ústavní výchovy nebo ochranné výchovy ve školských zařízeních a o preventivně výchovné péči ve školských zařízeních a o změně dalších zákonů</a:t>
            </a:r>
          </a:p>
          <a:p>
            <a:pPr algn="just"/>
            <a:r>
              <a:rPr lang="cs-CZ" sz="1800" b="1" dirty="0"/>
              <a:t>Zákon č. 111/1998 Sb., o vysokých školách a o změně a doplnění dalších zákonů (zákon o vysokých školách)</a:t>
            </a:r>
          </a:p>
          <a:p>
            <a:pPr algn="just"/>
            <a:r>
              <a:rPr lang="cs-CZ" sz="1800" dirty="0"/>
              <a:t>Zákon č. 130/2002 Sb., o podpoře výzkumu a vývoje z veřejných prostředků a o změně některých souvisejících zákonů (zákon o podpoře výzkumu a vývoje)</a:t>
            </a:r>
          </a:p>
          <a:p>
            <a:pPr algn="just"/>
            <a:r>
              <a:rPr lang="cs-CZ" sz="1800" dirty="0"/>
              <a:t>Množství podzákonných předpisů, zejména pak vyhlášky MŠMT, blíže viz </a:t>
            </a:r>
            <a:r>
              <a:rPr lang="cs-CZ" sz="1800" dirty="0">
                <a:hlinkClick r:id="rId2"/>
              </a:rPr>
              <a:t>www.msmt.cz/dokumenty</a:t>
            </a:r>
            <a:endParaRPr lang="cs-CZ" sz="1800" dirty="0"/>
          </a:p>
          <a:p>
            <a:pPr marL="0" indent="0" algn="just">
              <a:buNone/>
            </a:pPr>
            <a:endParaRPr lang="cs-CZ" alt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Orgány a organizace na úseku základního a středního školství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9589" y="1971358"/>
            <a:ext cx="8082321" cy="4124641"/>
          </a:xfrm>
        </p:spPr>
        <p:txBody>
          <a:bodyPr/>
          <a:lstStyle/>
          <a:p>
            <a:pPr marL="0" indent="0" algn="just">
              <a:buNone/>
            </a:pPr>
            <a:r>
              <a:rPr lang="cs-CZ" sz="1800" b="1" u="sng" dirty="0"/>
              <a:t>Státní správa (přímá)</a:t>
            </a:r>
          </a:p>
          <a:p>
            <a:pPr algn="just">
              <a:buAutoNum type="alphaLcParenR"/>
            </a:pPr>
            <a:r>
              <a:rPr lang="cs-CZ" sz="1800" b="1" dirty="0"/>
              <a:t>MŠMT</a:t>
            </a:r>
          </a:p>
          <a:p>
            <a:pPr lvl="1" algn="just"/>
            <a:r>
              <a:rPr lang="cs-CZ" sz="1800" b="1" dirty="0"/>
              <a:t>Centrum pro zjišťování výsledků vzdělávání </a:t>
            </a:r>
            <a:r>
              <a:rPr lang="cs-CZ" sz="1800" dirty="0"/>
              <a:t>(§ 169a ŠZ); </a:t>
            </a:r>
          </a:p>
          <a:p>
            <a:pPr algn="just">
              <a:buAutoNum type="alphaLcParenR"/>
            </a:pPr>
            <a:r>
              <a:rPr lang="cs-CZ" sz="1800" b="1" dirty="0"/>
              <a:t>další ministerstva (vnitro, obrana, spravedlnost, zahraniční věci)</a:t>
            </a:r>
            <a:endParaRPr lang="cs-CZ" sz="1600" dirty="0"/>
          </a:p>
          <a:p>
            <a:pPr algn="just">
              <a:buAutoNum type="alphaLcParenR"/>
            </a:pPr>
            <a:r>
              <a:rPr lang="cs-CZ" sz="1800" b="1" dirty="0"/>
              <a:t>Česká školní inspekce </a:t>
            </a:r>
          </a:p>
          <a:p>
            <a:pPr algn="just">
              <a:buAutoNum type="alphaLcParenR"/>
            </a:pPr>
            <a:r>
              <a:rPr lang="cs-CZ" sz="1800" b="1" dirty="0"/>
              <a:t>Národní úřad pro vzdělávání</a:t>
            </a:r>
          </a:p>
          <a:p>
            <a:pPr marL="0" indent="0" algn="just">
              <a:buNone/>
            </a:pPr>
            <a:r>
              <a:rPr lang="cs-CZ" sz="1800" b="1" u="sng" dirty="0"/>
              <a:t>Státní správa (nepřímá)</a:t>
            </a:r>
          </a:p>
          <a:p>
            <a:pPr marL="457200" indent="-457200" algn="just">
              <a:buFont typeface="+mj-lt"/>
              <a:buAutoNum type="alphaLcParenR"/>
            </a:pPr>
            <a:r>
              <a:rPr lang="cs-CZ" sz="1800" b="1" dirty="0"/>
              <a:t>krajské úřady a obecní úřady obcí s rozšířenou působností</a:t>
            </a:r>
          </a:p>
          <a:p>
            <a:pPr marL="457200" indent="-457200" algn="just">
              <a:buFont typeface="+mj-lt"/>
              <a:buAutoNum type="alphaLcParenR"/>
            </a:pPr>
            <a:r>
              <a:rPr lang="cs-CZ" sz="1800" b="1" dirty="0"/>
              <a:t>ředitel školy a školského zařízení</a:t>
            </a:r>
          </a:p>
          <a:p>
            <a:pPr marL="0" indent="0" algn="just">
              <a:buNone/>
            </a:pPr>
            <a:r>
              <a:rPr lang="cs-CZ" sz="1800" b="1" u="sng" dirty="0"/>
              <a:t>Samospráva</a:t>
            </a:r>
            <a:r>
              <a:rPr lang="cs-CZ" sz="1800" u="sng" dirty="0"/>
              <a:t> </a:t>
            </a:r>
          </a:p>
          <a:p>
            <a:pPr algn="just">
              <a:buAutoNum type="alphaLcParenR"/>
            </a:pPr>
            <a:r>
              <a:rPr lang="cs-CZ" sz="1800" b="1" dirty="0"/>
              <a:t>územní samosprávné celky</a:t>
            </a:r>
            <a:endParaRPr lang="cs-CZ" sz="1800" dirty="0"/>
          </a:p>
          <a:p>
            <a:pPr algn="just">
              <a:buAutoNum type="alphaLcParenR"/>
            </a:pPr>
            <a:r>
              <a:rPr lang="cs-CZ" sz="1800" b="1" dirty="0"/>
              <a:t>školské rady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1091256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7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Vzdělávací soustava</a:t>
            </a:r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cs-CZ" sz="1800" dirty="0"/>
              <a:t> </a:t>
            </a:r>
            <a:r>
              <a:rPr lang="cs-CZ" sz="1800" b="1" dirty="0"/>
              <a:t>hierarchický systém (§ 7 odst. 3 a 4 ŠZ)</a:t>
            </a:r>
          </a:p>
          <a:p>
            <a:pPr algn="just"/>
            <a:r>
              <a:rPr lang="cs-CZ" sz="1800" b="1" i="1" dirty="0"/>
              <a:t>školy </a:t>
            </a:r>
            <a:r>
              <a:rPr lang="cs-CZ" sz="1800" dirty="0"/>
              <a:t>(uskutečňování vzdělávání podle vzdělávacích programů)</a:t>
            </a:r>
          </a:p>
          <a:p>
            <a:pPr lvl="1" algn="just"/>
            <a:r>
              <a:rPr lang="cs-CZ" sz="1800" dirty="0"/>
              <a:t>mateřská škola</a:t>
            </a:r>
          </a:p>
          <a:p>
            <a:pPr lvl="1" algn="just"/>
            <a:r>
              <a:rPr lang="cs-CZ" sz="1800" dirty="0"/>
              <a:t>základní škola</a:t>
            </a:r>
          </a:p>
          <a:p>
            <a:pPr lvl="1" algn="just"/>
            <a:r>
              <a:rPr lang="cs-CZ" sz="1800" dirty="0"/>
              <a:t>střední škola (gymnázium, střední odborná škola a střední odborné učiliště)</a:t>
            </a:r>
          </a:p>
          <a:p>
            <a:pPr lvl="1" algn="just"/>
            <a:r>
              <a:rPr lang="cs-CZ" sz="1800" dirty="0"/>
              <a:t>konzervatoř</a:t>
            </a:r>
          </a:p>
          <a:p>
            <a:pPr lvl="1" algn="just"/>
            <a:r>
              <a:rPr lang="cs-CZ" sz="1800" dirty="0"/>
              <a:t>vyšší odborná škola</a:t>
            </a:r>
          </a:p>
          <a:p>
            <a:pPr lvl="1" algn="just"/>
            <a:r>
              <a:rPr lang="cs-CZ" sz="1800" dirty="0"/>
              <a:t>základní umělecká škola a </a:t>
            </a:r>
          </a:p>
          <a:p>
            <a:pPr lvl="1" algn="just"/>
            <a:r>
              <a:rPr lang="cs-CZ" sz="1800" dirty="0"/>
              <a:t>jazyková škola s právem státní jazykové zkoušky</a:t>
            </a:r>
          </a:p>
          <a:p>
            <a:pPr algn="just"/>
            <a:r>
              <a:rPr lang="cs-CZ" sz="1800" b="1" i="1" dirty="0"/>
              <a:t>školská zařízení </a:t>
            </a:r>
            <a:r>
              <a:rPr lang="cs-CZ" sz="1800" dirty="0"/>
              <a:t>(doprovodné aktivity – služby a vzdělávání)</a:t>
            </a:r>
          </a:p>
          <a:p>
            <a:pPr algn="just"/>
            <a:r>
              <a:rPr lang="cs-CZ" altLang="cs-CZ" sz="1800" dirty="0"/>
              <a:t>podmínkou je </a:t>
            </a:r>
            <a:r>
              <a:rPr lang="cs-CZ" altLang="cs-CZ" sz="1800" b="1" dirty="0"/>
              <a:t>zápis do školského rejstříku</a:t>
            </a:r>
          </a:p>
        </p:txBody>
      </p:sp>
    </p:spTree>
    <p:extLst>
      <p:ext uri="{BB962C8B-B14F-4D97-AF65-F5344CB8AC3E}">
        <p14:creationId xmlns:p14="http://schemas.microsoft.com/office/powerpoint/2010/main" val="36102369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8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Školský rejstřík (§ 141 ŠZ)</a:t>
            </a:r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cs-CZ" sz="1800" b="1" dirty="0"/>
              <a:t>veřejný seznam</a:t>
            </a:r>
          </a:p>
          <a:p>
            <a:pPr lvl="1" algn="just"/>
            <a:r>
              <a:rPr lang="cs-CZ" sz="1800" dirty="0"/>
              <a:t>zápis = podmínka výkonu činnosti školy a školského zařízení, nárok na financování</a:t>
            </a:r>
          </a:p>
          <a:p>
            <a:pPr lvl="1" algn="just"/>
            <a:r>
              <a:rPr lang="cs-CZ" sz="1800" dirty="0"/>
              <a:t>řízení o zápisu (§ 145 a násl. ŠZ, zamítnutí x vyhovění zápisu)</a:t>
            </a:r>
          </a:p>
          <a:p>
            <a:pPr marL="800100" lvl="1" indent="-342900" algn="just">
              <a:buFont typeface="+mj-lt"/>
              <a:buAutoNum type="arabicPeriod"/>
            </a:pPr>
            <a:r>
              <a:rPr lang="cs-CZ" sz="1800" b="1" dirty="0"/>
              <a:t>Rejstřík škol a školských zařízení</a:t>
            </a:r>
          </a:p>
          <a:p>
            <a:pPr marL="800100" lvl="1" indent="-342900" algn="just">
              <a:buFont typeface="+mj-lt"/>
              <a:buAutoNum type="arabicPeriod"/>
            </a:pPr>
            <a:r>
              <a:rPr lang="cs-CZ" sz="1800" b="1" dirty="0"/>
              <a:t>Rejstřík školských právnických osob - </a:t>
            </a:r>
            <a:r>
              <a:rPr lang="cs-CZ" sz="1800" dirty="0"/>
              <a:t>specifická právnická osoba podle školského zákona za účelem poskytování vzdělávání podle vzdělávacích programů (§ 124 ŠZ)</a:t>
            </a:r>
            <a:endParaRPr lang="cs-CZ" altLang="cs-CZ" sz="1800" dirty="0"/>
          </a:p>
        </p:txBody>
      </p:sp>
    </p:spTree>
    <p:extLst>
      <p:ext uri="{BB962C8B-B14F-4D97-AF65-F5344CB8AC3E}">
        <p14:creationId xmlns:p14="http://schemas.microsoft.com/office/powerpoint/2010/main" val="25438116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9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>
          <a:xfrm>
            <a:off x="552090" y="1370013"/>
            <a:ext cx="8086635" cy="647700"/>
          </a:xfrm>
        </p:spPr>
        <p:txBody>
          <a:bodyPr/>
          <a:lstStyle/>
          <a:p>
            <a:r>
              <a:rPr lang="cs-CZ" altLang="cs-CZ" dirty="0"/>
              <a:t>Práva žáků, studentů a jejich zákonných zástupců (§ 21 ŠZ)</a:t>
            </a:r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0839" y="2133600"/>
            <a:ext cx="8082321" cy="4114800"/>
          </a:xfrm>
        </p:spPr>
        <p:txBody>
          <a:bodyPr/>
          <a:lstStyle/>
          <a:p>
            <a:pPr algn="just"/>
            <a:r>
              <a:rPr lang="cs-CZ" sz="1800" dirty="0"/>
              <a:t>na vzdělávání a školské služby podle školského zákona</a:t>
            </a:r>
          </a:p>
          <a:p>
            <a:pPr algn="just"/>
            <a:r>
              <a:rPr lang="cs-CZ" sz="1800" dirty="0"/>
              <a:t>na informace o průběhu a výsledcích svého vzdělávání</a:t>
            </a:r>
          </a:p>
          <a:p>
            <a:pPr algn="just"/>
            <a:r>
              <a:rPr lang="cs-CZ" sz="1800" dirty="0"/>
              <a:t>volit a být voleni do školské rady, jsou-li zletilí</a:t>
            </a:r>
          </a:p>
          <a:p>
            <a:pPr algn="just"/>
            <a:r>
              <a:rPr lang="cs-CZ" sz="1800" dirty="0"/>
              <a:t>zakládat v rámci školy samosprávné orgány žáků a </a:t>
            </a:r>
            <a:r>
              <a:rPr lang="pl-PL" sz="1800" dirty="0"/>
              <a:t>studentů, volit a být do nich voleni, pracovat v nich a </a:t>
            </a:r>
            <a:r>
              <a:rPr lang="cs-CZ" sz="1800" dirty="0"/>
              <a:t>jejich prostřednictvím se obracet na ředitele školy</a:t>
            </a:r>
          </a:p>
          <a:p>
            <a:pPr algn="just"/>
            <a:r>
              <a:rPr lang="cs-CZ" sz="1800" dirty="0"/>
              <a:t>vyjadřovat se ke všem rozhodnutím týkajícím se podstatných záležitostí jejich vzdělávání, přičemž jejich vyjádřením musí být věnována pozornost odpovídající jejich věku a stupni vývoje,</a:t>
            </a:r>
          </a:p>
          <a:p>
            <a:pPr algn="just"/>
            <a:r>
              <a:rPr lang="cs-CZ" sz="1800" dirty="0"/>
              <a:t>na informace a poradenskou pomoc</a:t>
            </a:r>
            <a:endParaRPr lang="cs-CZ" altLang="cs-CZ" sz="1800" dirty="0"/>
          </a:p>
        </p:txBody>
      </p:sp>
    </p:spTree>
    <p:extLst>
      <p:ext uri="{BB962C8B-B14F-4D97-AF65-F5344CB8AC3E}">
        <p14:creationId xmlns:p14="http://schemas.microsoft.com/office/powerpoint/2010/main" val="176023876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law_sablona_cz</Template>
  <TotalTime>632</TotalTime>
  <Words>2470</Words>
  <Application>Microsoft Office PowerPoint</Application>
  <PresentationFormat>Předvádění na obrazovce (4:3)</PresentationFormat>
  <Paragraphs>255</Paragraphs>
  <Slides>25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25</vt:i4>
      </vt:variant>
    </vt:vector>
  </HeadingPairs>
  <TitlesOfParts>
    <vt:vector size="30" baseType="lpstr">
      <vt:lpstr>Arial</vt:lpstr>
      <vt:lpstr>Symbol</vt:lpstr>
      <vt:lpstr>Tahoma</vt:lpstr>
      <vt:lpstr>Wingdings</vt:lpstr>
      <vt:lpstr>Prezentace_MU_CZ</vt:lpstr>
      <vt:lpstr>Správa školství  MP809Zk Správní právo II  4. přednáška 13. 3. 2018 Stanislav Kadečka</vt:lpstr>
      <vt:lpstr>Obsah přednášky</vt:lpstr>
      <vt:lpstr>Ústavní základy</vt:lpstr>
      <vt:lpstr>Ústavní základy</vt:lpstr>
      <vt:lpstr>Právní úprava</vt:lpstr>
      <vt:lpstr>Orgány a organizace na úseku základního a středního školství</vt:lpstr>
      <vt:lpstr>Vzdělávací soustava</vt:lpstr>
      <vt:lpstr>Školský rejstřík (§ 141 ŠZ)</vt:lpstr>
      <vt:lpstr>Práva žáků, studentů a jejich zákonných zástupců (§ 21 ŠZ)</vt:lpstr>
      <vt:lpstr>Povinnosti žáků a studentů (§ 22 odst. 1 a 2 ŠZ)</vt:lpstr>
      <vt:lpstr>Povinnosti zákonných zástupců (§ 22 odst. 3 ŠZ)</vt:lpstr>
      <vt:lpstr>Pojmy a instituty</vt:lpstr>
      <vt:lpstr>Procesní aspekty a výběr z judikatury</vt:lpstr>
      <vt:lpstr>Výběr z judikatury</vt:lpstr>
      <vt:lpstr>Vysoké školy</vt:lpstr>
      <vt:lpstr>Správa vysokého školství</vt:lpstr>
      <vt:lpstr>Vysoké školy</vt:lpstr>
      <vt:lpstr>Veřejná vysoká škola (§ 5 a násl. ZVŠ)</vt:lpstr>
      <vt:lpstr>Veřejná vysoká škola</vt:lpstr>
      <vt:lpstr>Veřejná vysoká škola</vt:lpstr>
      <vt:lpstr>Soukromá vysoká škola (§ 39 a násl. ZVŠ)</vt:lpstr>
      <vt:lpstr>Státní vysoká škola (§ 94 a § 95 ZVŠ)</vt:lpstr>
      <vt:lpstr>Studium na vysoké škole (§ 48 a násl. ZVŠ)</vt:lpstr>
      <vt:lpstr>Studium na vysoké škole</vt:lpstr>
      <vt:lpstr>Veřejnosprávní rozhodování o právech a povinnostech studentů (§ 68 ZVŠ)</vt:lpstr>
    </vt:vector>
  </TitlesOfParts>
  <Company>PrF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Tomáš Auer</dc:creator>
  <cp:lastModifiedBy>Tomáš Auer</cp:lastModifiedBy>
  <cp:revision>195</cp:revision>
  <cp:lastPrinted>2016-03-10T07:08:12Z</cp:lastPrinted>
  <dcterms:created xsi:type="dcterms:W3CDTF">2016-03-07T12:55:38Z</dcterms:created>
  <dcterms:modified xsi:type="dcterms:W3CDTF">2018-03-13T10:14:53Z</dcterms:modified>
</cp:coreProperties>
</file>