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47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0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43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01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27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95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20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04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26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51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16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C2158-1BD6-42A6-8FDD-9AA37E47B066}" type="datetimeFigureOut">
              <a:rPr lang="cs-CZ" smtClean="0"/>
              <a:t>25.2.2018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09D6E-20EE-46C0-97EB-5A9BA601D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30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Organizace výuky PVP OVZ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Jana Dudová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/>
              <a:t>Garant předmětu</a:t>
            </a:r>
            <a:r>
              <a:rPr lang="cs-CZ" dirty="0"/>
              <a:t>: JUDr. Jana Dudová, </a:t>
            </a:r>
            <a:r>
              <a:rPr lang="cs-CZ" dirty="0" err="1"/>
              <a:t>Ph.D</a:t>
            </a:r>
            <a:r>
              <a:rPr lang="cs-CZ" dirty="0"/>
              <a:t>. </a:t>
            </a:r>
          </a:p>
          <a:p>
            <a:r>
              <a:rPr lang="cs-CZ" b="1" dirty="0"/>
              <a:t>konzultační hodiny</a:t>
            </a:r>
            <a:r>
              <a:rPr lang="cs-CZ" dirty="0"/>
              <a:t>: </a:t>
            </a:r>
            <a:r>
              <a:rPr lang="cs-CZ" dirty="0" smtClean="0"/>
              <a:t>úterý 13.30 – 15.00 hod</a:t>
            </a:r>
            <a:r>
              <a:rPr lang="cs-CZ" dirty="0"/>
              <a:t>., popř. dle </a:t>
            </a:r>
            <a:r>
              <a:rPr lang="cs-CZ" dirty="0" smtClean="0"/>
              <a:t>dohody,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dv</a:t>
            </a:r>
            <a:r>
              <a:rPr lang="cs-CZ" dirty="0" smtClean="0"/>
              <a:t>. č. 205</a:t>
            </a:r>
            <a:endParaRPr lang="cs-CZ" dirty="0"/>
          </a:p>
          <a:p>
            <a:r>
              <a:rPr lang="cs-CZ" b="1" dirty="0"/>
              <a:t>Výuka</a:t>
            </a:r>
            <a:r>
              <a:rPr lang="cs-CZ" dirty="0"/>
              <a:t> </a:t>
            </a:r>
            <a:r>
              <a:rPr lang="cs-CZ" dirty="0" smtClean="0"/>
              <a:t>seminářů probíhá </a:t>
            </a:r>
            <a:r>
              <a:rPr lang="cs-CZ" dirty="0"/>
              <a:t>návazně na přednášku každý </a:t>
            </a:r>
            <a:r>
              <a:rPr lang="cs-CZ" dirty="0" smtClean="0"/>
              <a:t>sudý </a:t>
            </a:r>
            <a:r>
              <a:rPr lang="cs-CZ" dirty="0"/>
              <a:t>čtvrtek od </a:t>
            </a:r>
            <a:r>
              <a:rPr lang="cs-CZ" dirty="0" smtClean="0"/>
              <a:t>16.40 </a:t>
            </a:r>
            <a:r>
              <a:rPr lang="cs-CZ" dirty="0"/>
              <a:t>do </a:t>
            </a:r>
            <a:r>
              <a:rPr lang="cs-CZ" dirty="0" smtClean="0"/>
              <a:t>18.10 </a:t>
            </a:r>
            <a:r>
              <a:rPr lang="cs-CZ" dirty="0"/>
              <a:t>v učebně č. </a:t>
            </a:r>
            <a:r>
              <a:rPr lang="cs-CZ" dirty="0" smtClean="0"/>
              <a:t>209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Účast na přednáškách a </a:t>
            </a:r>
            <a:r>
              <a:rPr lang="cs-CZ" sz="2000" dirty="0" smtClean="0"/>
              <a:t>seminářích. </a:t>
            </a:r>
            <a:endParaRPr lang="cs-CZ" sz="2000" dirty="0"/>
          </a:p>
          <a:p>
            <a:r>
              <a:rPr lang="cs-CZ" sz="2000" dirty="0" smtClean="0"/>
              <a:t>Příprava </a:t>
            </a:r>
            <a:r>
              <a:rPr lang="cs-CZ" sz="2000" dirty="0"/>
              <a:t>na semináře formou zpracování zadaných případových studií a jejich odevzdání nejpozději </a:t>
            </a:r>
            <a:r>
              <a:rPr lang="cs-CZ" sz="2000" dirty="0" smtClean="0"/>
              <a:t>1 den </a:t>
            </a:r>
            <a:r>
              <a:rPr lang="cs-CZ" sz="2000" dirty="0"/>
              <a:t>před seminární výukou do </a:t>
            </a:r>
            <a:r>
              <a:rPr lang="cs-CZ" sz="2000" dirty="0" err="1"/>
              <a:t>odevzdávárny</a:t>
            </a:r>
            <a:r>
              <a:rPr lang="cs-CZ" sz="2000" dirty="0"/>
              <a:t> v </a:t>
            </a:r>
            <a:r>
              <a:rPr lang="cs-CZ" sz="2000" dirty="0" err="1" smtClean="0"/>
              <a:t>ISu</a:t>
            </a:r>
            <a:r>
              <a:rPr lang="cs-CZ" sz="2000" dirty="0" smtClean="0"/>
              <a:t>.</a:t>
            </a:r>
            <a:endParaRPr lang="cs-CZ" sz="2000" dirty="0"/>
          </a:p>
          <a:p>
            <a:r>
              <a:rPr lang="cs-CZ" sz="2000" dirty="0" smtClean="0"/>
              <a:t>Zpracování kolokviální </a:t>
            </a:r>
            <a:r>
              <a:rPr lang="cs-CZ" sz="2000" dirty="0"/>
              <a:t>práce na téma „Ochrana veřejného zdraví“ dle vlastního výběru. Každý </a:t>
            </a:r>
            <a:r>
              <a:rPr lang="cs-CZ" sz="2000" dirty="0" smtClean="0"/>
              <a:t>si zvolí </a:t>
            </a:r>
            <a:r>
              <a:rPr lang="cs-CZ" sz="2000" b="1" dirty="0"/>
              <a:t>téma </a:t>
            </a:r>
            <a:r>
              <a:rPr lang="cs-CZ" sz="2000" b="1" dirty="0" smtClean="0"/>
              <a:t>kolokviální </a:t>
            </a:r>
            <a:r>
              <a:rPr lang="cs-CZ" sz="2000" b="1" dirty="0"/>
              <a:t>práce </a:t>
            </a:r>
            <a:r>
              <a:rPr lang="cs-CZ" sz="2000" dirty="0"/>
              <a:t>a </a:t>
            </a:r>
            <a:r>
              <a:rPr lang="cs-CZ" sz="2000" dirty="0" smtClean="0"/>
              <a:t>zavede </a:t>
            </a:r>
            <a:r>
              <a:rPr lang="cs-CZ" sz="2000" dirty="0"/>
              <a:t>je </a:t>
            </a:r>
            <a:r>
              <a:rPr lang="cs-CZ" sz="2000" b="1" dirty="0"/>
              <a:t>do odevzdávány - složky „témata </a:t>
            </a:r>
            <a:r>
              <a:rPr lang="cs-CZ" sz="2000" b="1" dirty="0" smtClean="0"/>
              <a:t>kolokviálních prací</a:t>
            </a:r>
            <a:r>
              <a:rPr lang="cs-CZ" sz="2000" b="1" dirty="0"/>
              <a:t>“ nejpozději do </a:t>
            </a:r>
            <a:r>
              <a:rPr lang="cs-CZ" sz="2000" b="1" dirty="0" smtClean="0"/>
              <a:t>15. </a:t>
            </a:r>
            <a:r>
              <a:rPr lang="cs-CZ" sz="2000" b="1" dirty="0"/>
              <a:t>3. </a:t>
            </a:r>
            <a:r>
              <a:rPr lang="cs-CZ" sz="2000" b="1" dirty="0" smtClean="0"/>
              <a:t>2018 </a:t>
            </a:r>
            <a:r>
              <a:rPr lang="cs-CZ" sz="2000" dirty="0" smtClean="0"/>
              <a:t> </a:t>
            </a:r>
            <a:r>
              <a:rPr lang="cs-CZ" sz="2000" dirty="0" smtClean="0"/>
              <a:t>(</a:t>
            </a:r>
            <a:r>
              <a:rPr lang="cs-CZ" sz="2000" dirty="0"/>
              <a:t>v tomto termínu stačí </a:t>
            </a:r>
            <a:r>
              <a:rPr lang="cs-CZ" sz="2000" dirty="0" smtClean="0"/>
              <a:t> zatím jen zavést název </a:t>
            </a:r>
            <a:r>
              <a:rPr lang="cs-CZ" sz="2000" dirty="0"/>
              <a:t>práce). </a:t>
            </a:r>
            <a:r>
              <a:rPr lang="cs-CZ" sz="2000" dirty="0" smtClean="0"/>
              <a:t>Studenti si mohou vybrat buď některé z navržených témat nebo zpracovat v kontextu </a:t>
            </a:r>
            <a:r>
              <a:rPr lang="cs-CZ" sz="2000" dirty="0" err="1" smtClean="0"/>
              <a:t>seminarizované</a:t>
            </a:r>
            <a:r>
              <a:rPr lang="cs-CZ" sz="2000" dirty="0" smtClean="0"/>
              <a:t> problematiky téma vlastní. </a:t>
            </a:r>
            <a:endParaRPr lang="cs-CZ" sz="2000" dirty="0"/>
          </a:p>
          <a:p>
            <a:r>
              <a:rPr lang="cs-CZ" sz="2000" dirty="0" smtClean="0"/>
              <a:t>Prezentace kolokviální práce dle dohody s garantem předmětu na semináři, resp. nejpozději na závěrečném kolokviu.</a:t>
            </a:r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Prezentace kolokviální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Vlastní zpracování </a:t>
            </a:r>
            <a:r>
              <a:rPr lang="cs-CZ" b="1" dirty="0" smtClean="0"/>
              <a:t>práce </a:t>
            </a:r>
            <a:r>
              <a:rPr lang="cs-CZ" b="1" dirty="0"/>
              <a:t>v písemné formě </a:t>
            </a:r>
            <a:r>
              <a:rPr lang="cs-CZ" dirty="0"/>
              <a:t>(může být </a:t>
            </a:r>
            <a:r>
              <a:rPr lang="cs-CZ" dirty="0" smtClean="0"/>
              <a:t>nejlépe v </a:t>
            </a:r>
            <a:r>
              <a:rPr lang="cs-CZ" dirty="0" err="1"/>
              <a:t>power</a:t>
            </a:r>
            <a:r>
              <a:rPr lang="cs-CZ" dirty="0"/>
              <a:t> point) </a:t>
            </a:r>
            <a:r>
              <a:rPr lang="cs-CZ" b="1" dirty="0"/>
              <a:t>je povinen každý odevzdat nejpozději </a:t>
            </a:r>
            <a:r>
              <a:rPr lang="cs-CZ" b="1" dirty="0" smtClean="0"/>
              <a:t>1 den před vlastní prezentací (dle dohody s garantem předmětu) </a:t>
            </a:r>
            <a:r>
              <a:rPr lang="cs-CZ" b="1" dirty="0"/>
              <a:t>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kolokviálních prací</a:t>
            </a:r>
            <a:r>
              <a:rPr lang="cs-CZ" dirty="0" smtClean="0"/>
              <a:t>, </a:t>
            </a:r>
            <a:r>
              <a:rPr lang="cs-CZ" dirty="0"/>
              <a:t>a to v takové podobě, aby byl schopen vybrané téma samostatně prezentovat v časovém rozsahu cca 5 - 7 minut. </a:t>
            </a:r>
            <a:r>
              <a:rPr lang="cs-CZ" dirty="0" smtClean="0"/>
              <a:t>Studenti, kteří nebudou prezentovat kolokviální práci na některém ze seminářů do 3/5, odevzdají tuto práci (za podmínek viz shora) nejpozději do 15/5.</a:t>
            </a:r>
            <a:endParaRPr lang="cs-CZ" dirty="0"/>
          </a:p>
          <a:p>
            <a:r>
              <a:rPr lang="cs-CZ" dirty="0" smtClean="0"/>
              <a:t>Pro případ </a:t>
            </a:r>
            <a:r>
              <a:rPr lang="cs-CZ" dirty="0"/>
              <a:t>nesplnění těchto </a:t>
            </a:r>
            <a:r>
              <a:rPr lang="cs-CZ" dirty="0" smtClean="0"/>
              <a:t>podmínek </a:t>
            </a:r>
            <a:r>
              <a:rPr lang="cs-CZ" dirty="0"/>
              <a:t>(ve shora uvedených termínech) je student povinen zpracovat seminární práci písemně v rozsahu </a:t>
            </a:r>
            <a:r>
              <a:rPr lang="cs-CZ" dirty="0" smtClean="0"/>
              <a:t>alespoň </a:t>
            </a:r>
            <a:r>
              <a:rPr lang="cs-CZ" dirty="0"/>
              <a:t>15 normostran.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186766" cy="383410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Návrhy témat kolokviálních prací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dirty="0"/>
              <a:t> </a:t>
            </a:r>
          </a:p>
          <a:p>
            <a:pPr lvl="0"/>
            <a:r>
              <a:rPr lang="cs-CZ" sz="4200" b="1" dirty="0"/>
              <a:t>Průřezové nástroje na ochranu zdraví ve vazbě na zdravé životní podmínky </a:t>
            </a:r>
          </a:p>
          <a:p>
            <a:pPr marL="0" indent="0">
              <a:buNone/>
            </a:pPr>
            <a:r>
              <a:rPr lang="cs-CZ" sz="4200" b="1" dirty="0"/>
              <a:t> </a:t>
            </a:r>
            <a:r>
              <a:rPr lang="cs-CZ" sz="4200" b="1" dirty="0" smtClean="0"/>
              <a:t>         (</a:t>
            </a:r>
            <a:r>
              <a:rPr lang="cs-CZ" sz="4200" b="1" dirty="0"/>
              <a:t>vč. nástrojů prevence)</a:t>
            </a:r>
          </a:p>
          <a:p>
            <a:pPr lvl="0"/>
            <a:r>
              <a:rPr lang="cs-CZ" sz="4200" b="1" dirty="0"/>
              <a:t>Právní prostředky ochrany zdraví ve vazbě na ochranu před nebezpečnými výrobky vč. stavebních materiálů</a:t>
            </a:r>
          </a:p>
          <a:p>
            <a:pPr lvl="0"/>
            <a:r>
              <a:rPr lang="cs-CZ" sz="4200" b="1" dirty="0"/>
              <a:t>Právní prostředky ochrany zdraví před haváriemi a epidemiemi</a:t>
            </a:r>
          </a:p>
          <a:p>
            <a:pPr lvl="0"/>
            <a:r>
              <a:rPr lang="cs-CZ" sz="4200" b="1" dirty="0"/>
              <a:t>Právní prostředky ochrany zdraví ve vazbě na kvalitu služeb (vč. pokrmů)</a:t>
            </a:r>
          </a:p>
          <a:p>
            <a:pPr lvl="0"/>
            <a:r>
              <a:rPr lang="cs-CZ" sz="4200" b="1" dirty="0"/>
              <a:t>Právní prostředky ochrany zdraví ve vazbě na kvalitu zdravotní péče</a:t>
            </a:r>
          </a:p>
          <a:p>
            <a:pPr lvl="0"/>
            <a:r>
              <a:rPr lang="cs-CZ" sz="4200" b="1" dirty="0"/>
              <a:t>Právní prostředky ochrany zdraví před hlukem a vibracemi</a:t>
            </a:r>
          </a:p>
          <a:p>
            <a:pPr lvl="0"/>
            <a:r>
              <a:rPr lang="cs-CZ" sz="4200" b="1" dirty="0"/>
              <a:t>Právní prostředky zdraví před mikrobiálním znečištěním a znečištěním prachem</a:t>
            </a:r>
          </a:p>
          <a:p>
            <a:pPr lvl="0"/>
            <a:r>
              <a:rPr lang="cs-CZ" sz="4200" b="1" dirty="0"/>
              <a:t>Právní prostředky ochrany zdraví ve vazbě na ochranu ovzduší</a:t>
            </a:r>
          </a:p>
          <a:p>
            <a:pPr lvl="0"/>
            <a:r>
              <a:rPr lang="cs-CZ" sz="4200" b="1" dirty="0"/>
              <a:t>Právní prostředky ochrany zdraví ve vazbě na ochranu vody, zejména problematika pitné vody, užitkové vody a vody na koupání</a:t>
            </a:r>
          </a:p>
          <a:p>
            <a:pPr lvl="0"/>
            <a:r>
              <a:rPr lang="cs-CZ" sz="4200" b="1" dirty="0"/>
              <a:t>Právní prostředky ochrany zdraví ve vazbě na hygienické aspekty půdy (zdravotně nezávadná půda pro pěstování zemědělských plodin)</a:t>
            </a:r>
          </a:p>
          <a:p>
            <a:pPr lvl="0"/>
            <a:r>
              <a:rPr lang="cs-CZ" sz="4200" b="1" dirty="0"/>
              <a:t>Právní prostředky ochrany zdraví před zdroji ionizujícího a neionizujícího záření</a:t>
            </a:r>
          </a:p>
          <a:p>
            <a:pPr lvl="0"/>
            <a:r>
              <a:rPr lang="cs-CZ" sz="4200" b="1" dirty="0"/>
              <a:t>Právní prostředky ochrany zdraví před nebezpečnými chemickými látkami</a:t>
            </a:r>
          </a:p>
          <a:p>
            <a:pPr lvl="0"/>
            <a:r>
              <a:rPr lang="cs-CZ" sz="4200" b="1" dirty="0"/>
              <a:t>Právní prostředky ochrany zdraví před riziky geneticky modifikovaných organismů</a:t>
            </a:r>
          </a:p>
          <a:p>
            <a:pPr lvl="0"/>
            <a:r>
              <a:rPr lang="cs-CZ" sz="4200" b="1" dirty="0"/>
              <a:t>Právní prostředky ochrany zdraví před pasivním kouřením a jinými obdobnými zdroji ohrožení</a:t>
            </a:r>
          </a:p>
          <a:p>
            <a:pPr lvl="0"/>
            <a:r>
              <a:rPr lang="cs-CZ" sz="4200" b="1" dirty="0"/>
              <a:t>Právní prostředky ochrany zdraví ve vazbě na kvalitu potravin</a:t>
            </a:r>
          </a:p>
          <a:p>
            <a:pPr lvl="0"/>
            <a:r>
              <a:rPr lang="cs-CZ" sz="4200" b="1" dirty="0"/>
              <a:t>Právní prostředky na ochranu zdraví při hromadných kolektivních akcích (dětské tábory, školy v přírodě, požadavky na zařízení, ve kterých se zdržuje větší počet osob apod.)</a:t>
            </a:r>
          </a:p>
          <a:p>
            <a:pPr lvl="0"/>
            <a:r>
              <a:rPr lang="cs-CZ" sz="4200" b="1" dirty="0"/>
              <a:t>Právní prostředky sloužící k ochraně práv pacienta</a:t>
            </a:r>
          </a:p>
          <a:p>
            <a:pPr lvl="0"/>
            <a:r>
              <a:rPr lang="cs-CZ" sz="4200" b="1" dirty="0"/>
              <a:t>Lidská práva na ochranu života a zdraví a jejich vymahatelnost</a:t>
            </a:r>
          </a:p>
          <a:p>
            <a:pPr lvl="0"/>
            <a:r>
              <a:rPr lang="cs-CZ" sz="4200" b="1" dirty="0"/>
              <a:t>Ekonomické nástroje sloužící k ochraně veřejného zdraví</a:t>
            </a:r>
          </a:p>
          <a:p>
            <a:pPr lvl="0"/>
            <a:r>
              <a:rPr lang="cs-CZ" sz="4200" b="1" dirty="0"/>
              <a:t>Dobrovolné nástroje sloužící k ochraně veřejného zdraví</a:t>
            </a:r>
          </a:p>
          <a:p>
            <a:pPr lvl="0"/>
            <a:r>
              <a:rPr lang="cs-CZ" sz="4200" b="1" dirty="0"/>
              <a:t>Právní aspekty prosazování a podpory zdravého životního stylu</a:t>
            </a:r>
          </a:p>
          <a:p>
            <a:pPr lvl="0"/>
            <a:r>
              <a:rPr lang="cs-CZ" sz="4200" b="1" dirty="0"/>
              <a:t>Determinanty zdraví</a:t>
            </a:r>
          </a:p>
          <a:p>
            <a:pPr lvl="0"/>
            <a:r>
              <a:rPr lang="cs-CZ" sz="4200" b="1" dirty="0"/>
              <a:t>Ochrana zdraví při práci</a:t>
            </a:r>
          </a:p>
          <a:p>
            <a:pPr lvl="0"/>
            <a:r>
              <a:rPr lang="cs-CZ" sz="4200" b="1" dirty="0"/>
              <a:t>Ochrana zdraví při podnikání vč. právních prostředků k zamezení </a:t>
            </a:r>
            <a:r>
              <a:rPr lang="cs-CZ" sz="4200" b="1" dirty="0" err="1"/>
              <a:t>nekalosoutěžních</a:t>
            </a:r>
            <a:r>
              <a:rPr lang="cs-CZ" sz="4200" b="1" dirty="0"/>
              <a:t> praktik (např. nesprávné označování výrobků a služeb)</a:t>
            </a:r>
          </a:p>
          <a:p>
            <a:pPr lvl="0"/>
            <a:r>
              <a:rPr lang="cs-CZ" sz="4200" b="1" dirty="0"/>
              <a:t>Výchova, vzdělávání a informovanost v oblasti ochrany veřejného zdraví</a:t>
            </a:r>
          </a:p>
          <a:p>
            <a:pPr lvl="0"/>
            <a:r>
              <a:rPr lang="cs-CZ" sz="4200" b="1" dirty="0"/>
              <a:t>Ochrana veřejného zdraví v EU, mezinárodní souvislosti</a:t>
            </a:r>
          </a:p>
          <a:p>
            <a:pPr lvl="0"/>
            <a:r>
              <a:rPr lang="cs-CZ" sz="4200" b="1" dirty="0"/>
              <a:t>Ochrana veřejného zdraví ve vybraných zemích</a:t>
            </a:r>
          </a:p>
          <a:p>
            <a:pPr>
              <a:buNone/>
            </a:pPr>
            <a:r>
              <a:rPr lang="cs-CZ" sz="4200" dirty="0"/>
              <a:t> </a:t>
            </a:r>
          </a:p>
          <a:p>
            <a:pPr>
              <a:buNone/>
            </a:pPr>
            <a:r>
              <a:rPr lang="cs-CZ" sz="3700" dirty="0" smtClean="0"/>
              <a:t>	</a:t>
            </a:r>
            <a:endParaRPr lang="cs-CZ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287</Words>
  <Application>Microsoft Office PowerPoint</Application>
  <PresentationFormat>Předvádění na obrazovce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Organizace výuky PVP OVZ</vt:lpstr>
      <vt:lpstr>Prezentace aplikace PowerPoint</vt:lpstr>
      <vt:lpstr>Podmínky absolvování předmětu</vt:lpstr>
      <vt:lpstr>Prezentace kolokviální práce</vt:lpstr>
      <vt:lpstr>Návrhy témat kolokviálních prací</vt:lpstr>
    </vt:vector>
  </TitlesOfParts>
  <Company>Právnická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výuky PVP OVZ</dc:title>
  <dc:creator>23814</dc:creator>
  <cp:lastModifiedBy>96</cp:lastModifiedBy>
  <cp:revision>13</cp:revision>
  <dcterms:created xsi:type="dcterms:W3CDTF">2013-02-21T08:42:29Z</dcterms:created>
  <dcterms:modified xsi:type="dcterms:W3CDTF">2018-02-25T20:15:04Z</dcterms:modified>
</cp:coreProperties>
</file>