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slide14.xml" ContentType="application/vnd.openxmlformats-officedocument.presentationml.slide+xml"/>
  <Override PartName="/ppt/slides/slide13.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media/image2.png" ContentType="image/png"/>
  <Override PartName="/ppt/media/image1.png" ContentType="image/png"/>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27"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28"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3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31"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32"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3"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35"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6"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7" name="" descr=""/>
          <p:cNvPicPr/>
          <p:nvPr/>
        </p:nvPicPr>
        <p:blipFill>
          <a:blip r:embed="rId2"/>
          <a:stretch/>
        </p:blipFill>
        <p:spPr>
          <a:xfrm>
            <a:off x="2079000" y="1604520"/>
            <a:ext cx="4985280" cy="3977280"/>
          </a:xfrm>
          <a:prstGeom prst="rect">
            <a:avLst/>
          </a:prstGeom>
          <a:ln>
            <a:noFill/>
          </a:ln>
        </p:spPr>
      </p:pic>
      <p:pic>
        <p:nvPicPr>
          <p:cNvPr id="38" name="" descr=""/>
          <p:cNvPicPr/>
          <p:nvPr/>
        </p:nvPicPr>
        <p:blipFill>
          <a:blip r:embed="rId3"/>
          <a:stretch/>
        </p:blipFill>
        <p:spPr>
          <a:xfrm>
            <a:off x="2079000" y="1604520"/>
            <a:ext cx="4985280" cy="397728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6"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8"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10"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1"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15"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6"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7"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19"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2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1"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rIns="0" tIns="0" bIns="0" anchor="ctr"/>
          <a:p>
            <a:endParaRPr/>
          </a:p>
        </p:txBody>
      </p:sp>
      <p:sp>
        <p:nvSpPr>
          <p:cNvPr id="2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5"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dt"/>
          </p:nvPr>
        </p:nvSpPr>
        <p:spPr>
          <a:xfrm>
            <a:off x="457200" y="6356520"/>
            <a:ext cx="2133360" cy="364680"/>
          </a:xfrm>
          <a:prstGeom prst="rect">
            <a:avLst/>
          </a:prstGeom>
        </p:spPr>
        <p:txBody>
          <a:bodyPr anchor="ctr"/>
          <a:p>
            <a:pPr>
              <a:lnSpc>
                <a:spcPct val="100000"/>
              </a:lnSpc>
            </a:pPr>
            <a:r>
              <a:rPr lang="cs-CZ" sz="1200" strike="noStrike">
                <a:solidFill>
                  <a:srgbClr val="8b8b8b"/>
                </a:solidFill>
                <a:latin typeface="Calibri"/>
              </a:rPr>
              <a:t>25. 2. 2018</a:t>
            </a:r>
            <a:endParaRPr/>
          </a:p>
        </p:txBody>
      </p:sp>
      <p:sp>
        <p:nvSpPr>
          <p:cNvPr id="1" name="PlaceHolder 2"/>
          <p:cNvSpPr>
            <a:spLocks noGrp="1"/>
          </p:cNvSpPr>
          <p:nvPr>
            <p:ph type="ftr"/>
          </p:nvPr>
        </p:nvSpPr>
        <p:spPr>
          <a:xfrm>
            <a:off x="3124080" y="6356520"/>
            <a:ext cx="2895120" cy="364680"/>
          </a:xfrm>
          <a:prstGeom prst="rect">
            <a:avLst/>
          </a:prstGeom>
        </p:spPr>
        <p:txBody>
          <a:bodyPr anchor="ctr"/>
          <a:p>
            <a:endParaRPr/>
          </a:p>
        </p:txBody>
      </p:sp>
      <p:sp>
        <p:nvSpPr>
          <p:cNvPr id="2" name="PlaceHolder 3"/>
          <p:cNvSpPr>
            <a:spLocks noGrp="1"/>
          </p:cNvSpPr>
          <p:nvPr>
            <p:ph type="sldNum"/>
          </p:nvPr>
        </p:nvSpPr>
        <p:spPr>
          <a:xfrm>
            <a:off x="6553080" y="6356520"/>
            <a:ext cx="2133360" cy="364680"/>
          </a:xfrm>
          <a:prstGeom prst="rect">
            <a:avLst/>
          </a:prstGeom>
        </p:spPr>
        <p:txBody>
          <a:bodyPr anchor="ctr"/>
          <a:p>
            <a:pPr algn="r">
              <a:lnSpc>
                <a:spcPct val="100000"/>
              </a:lnSpc>
            </a:pPr>
            <a:fld id="{28EC6FA3-0CDB-4A16-85D5-737980881A88}" type="slidenum">
              <a:rPr lang="cs-CZ" sz="1200" strike="noStrike">
                <a:solidFill>
                  <a:srgbClr val="8b8b8b"/>
                </a:solidFill>
                <a:latin typeface="Calibri"/>
              </a:rPr>
              <a:t>&lt;číslo&gt;</a:t>
            </a:fld>
            <a:endParaRPr/>
          </a:p>
        </p:txBody>
      </p:sp>
      <p:sp>
        <p:nvSpPr>
          <p:cNvPr id="3" name="PlaceHolder 4"/>
          <p:cNvSpPr>
            <a:spLocks noGrp="1"/>
          </p:cNvSpPr>
          <p:nvPr>
            <p:ph type="title"/>
          </p:nvPr>
        </p:nvSpPr>
        <p:spPr>
          <a:xfrm>
            <a:off x="457200" y="273600"/>
            <a:ext cx="8229240" cy="1144800"/>
          </a:xfrm>
          <a:prstGeom prst="rect">
            <a:avLst/>
          </a:prstGeom>
        </p:spPr>
        <p:txBody>
          <a:bodyPr lIns="0" rIns="0" tIns="0" bIns="0" anchor="ctr"/>
          <a:p>
            <a:r>
              <a:rPr lang="cs-CZ">
                <a:latin typeface="Calibri"/>
              </a:rPr>
              <a:t>Klikněte pro úpravu formátu textu nadpisu</a:t>
            </a:r>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cs-CZ" sz="3200">
                <a:latin typeface="Calibri"/>
              </a:rPr>
              <a:t>Klikněte pro úpravu formátu textu osnovy</a:t>
            </a:r>
            <a:endParaRPr/>
          </a:p>
          <a:p>
            <a:pPr lvl="1">
              <a:buSzPct val="75000"/>
              <a:buFont typeface="StarSymbol"/>
              <a:buChar char=""/>
            </a:pPr>
            <a:r>
              <a:rPr lang="cs-CZ" sz="2400">
                <a:latin typeface="Calibri"/>
              </a:rPr>
              <a:t>Druhá úroveň</a:t>
            </a:r>
            <a:endParaRPr/>
          </a:p>
          <a:p>
            <a:pPr lvl="2">
              <a:buSzPct val="45000"/>
              <a:buFont typeface="StarSymbol"/>
              <a:buChar char=""/>
            </a:pPr>
            <a:r>
              <a:rPr lang="cs-CZ" sz="2000">
                <a:latin typeface="Calibri"/>
              </a:rPr>
              <a:t>Třetí úroveň</a:t>
            </a:r>
            <a:endParaRPr/>
          </a:p>
          <a:p>
            <a:pPr lvl="3">
              <a:buSzPct val="75000"/>
              <a:buFont typeface="StarSymbol"/>
              <a:buChar char=""/>
            </a:pPr>
            <a:r>
              <a:rPr lang="cs-CZ" sz="2000">
                <a:latin typeface="Calibri"/>
              </a:rPr>
              <a:t>Čtvrtá úroveň osnovy</a:t>
            </a:r>
            <a:endParaRPr/>
          </a:p>
          <a:p>
            <a:pPr lvl="4">
              <a:buSzPct val="45000"/>
              <a:buFont typeface="StarSymbol"/>
              <a:buChar char=""/>
            </a:pPr>
            <a:r>
              <a:rPr lang="cs-CZ" sz="2000">
                <a:latin typeface="Calibri"/>
              </a:rPr>
              <a:t>Pátá úroveň osnovy</a:t>
            </a:r>
            <a:endParaRPr/>
          </a:p>
          <a:p>
            <a:pPr lvl="5">
              <a:buSzPct val="45000"/>
              <a:buFont typeface="StarSymbol"/>
              <a:buChar char=""/>
            </a:pPr>
            <a:r>
              <a:rPr lang="cs-CZ" sz="2000">
                <a:latin typeface="Calibri"/>
              </a:rPr>
              <a:t>Šestá úroveň</a:t>
            </a:r>
            <a:endParaRPr/>
          </a:p>
          <a:p>
            <a:pPr lvl="6">
              <a:buSzPct val="45000"/>
              <a:buFont typeface="StarSymbol"/>
              <a:buChar char=""/>
            </a:pPr>
            <a:r>
              <a:rPr lang="cs-CZ" sz="2000">
                <a:latin typeface="Calibri"/>
              </a:rPr>
              <a:t>Sedmá úroveň</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 name="CustomShape 1"/>
          <p:cNvSpPr/>
          <p:nvPr/>
        </p:nvSpPr>
        <p:spPr>
          <a:xfrm>
            <a:off x="395640" y="242100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rPr>
              <a:t>Veřejné rejstříky právnických osob</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5" name="CustomShape 1"/>
          <p:cNvSpPr/>
          <p:nvPr/>
        </p:nvSpPr>
        <p:spPr>
          <a:xfrm>
            <a:off x="457200" y="27468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rPr>
              <a:t>Zapisované skutečnosti</a:t>
            </a:r>
            <a:endParaRPr/>
          </a:p>
        </p:txBody>
      </p:sp>
      <p:sp>
        <p:nvSpPr>
          <p:cNvPr id="56" name="CustomShape 2"/>
          <p:cNvSpPr/>
          <p:nvPr/>
        </p:nvSpPr>
        <p:spPr>
          <a:xfrm>
            <a:off x="176760" y="1340640"/>
            <a:ext cx="8784360" cy="484488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z="2400" strike="noStrike">
                <a:solidFill>
                  <a:srgbClr val="ff0000"/>
                </a:solidFill>
                <a:latin typeface="Calibri"/>
              </a:rPr>
              <a:t>Obecná úprava údajů</a:t>
            </a:r>
            <a:r>
              <a:rPr lang="cs-CZ" sz="2400" strike="noStrike">
                <a:solidFill>
                  <a:srgbClr val="000000"/>
                </a:solidFill>
                <a:latin typeface="Calibri"/>
              </a:rPr>
              <a:t>, které se zapisují u všech zapsaných osob: </a:t>
            </a:r>
            <a:endParaRPr/>
          </a:p>
          <a:p>
            <a:pPr>
              <a:lnSpc>
                <a:spcPct val="100000"/>
              </a:lnSpc>
            </a:pPr>
            <a:r>
              <a:rPr lang="cs-CZ" sz="2400" strike="noStrike">
                <a:solidFill>
                  <a:srgbClr val="000000"/>
                </a:solidFill>
                <a:latin typeface="Calibri"/>
              </a:rPr>
              <a:t>     </a:t>
            </a:r>
            <a:r>
              <a:rPr lang="cs-CZ" sz="2400" strike="noStrike">
                <a:solidFill>
                  <a:srgbClr val="000000"/>
                </a:solidFill>
                <a:latin typeface="Calibri"/>
              </a:rPr>
              <a:t>§ 25</a:t>
            </a:r>
            <a:endParaRPr/>
          </a:p>
          <a:p>
            <a:pPr>
              <a:lnSpc>
                <a:spcPct val="100000"/>
              </a:lnSpc>
            </a:pPr>
            <a:endParaRPr/>
          </a:p>
          <a:p>
            <a:pPr>
              <a:lnSpc>
                <a:spcPct val="100000"/>
              </a:lnSpc>
              <a:buFont typeface="StarSymbol"/>
              <a:buChar char="-"/>
            </a:pPr>
            <a:r>
              <a:rPr lang="cs-CZ" sz="2400" strike="noStrike">
                <a:solidFill>
                  <a:srgbClr val="ff0000"/>
                </a:solidFill>
                <a:latin typeface="Calibri"/>
              </a:rPr>
              <a:t>Úprava údajů zapisovaných do obchodního rejstříku:</a:t>
            </a:r>
            <a:endParaRPr/>
          </a:p>
          <a:p>
            <a:pPr>
              <a:lnSpc>
                <a:spcPct val="100000"/>
              </a:lnSpc>
              <a:buFont typeface="StarSymbol"/>
              <a:buChar char="-"/>
            </a:pPr>
            <a:r>
              <a:rPr lang="cs-CZ" sz="2400" strike="noStrike">
                <a:solidFill>
                  <a:srgbClr val="000000"/>
                </a:solidFill>
                <a:latin typeface="Calibri"/>
              </a:rPr>
              <a:t>Doplňující údaje zapisované u osob zapsaných v obchodním rejstříku: § 48</a:t>
            </a:r>
            <a:endParaRPr/>
          </a:p>
          <a:p>
            <a:pPr>
              <a:lnSpc>
                <a:spcPct val="100000"/>
              </a:lnSpc>
              <a:buFont typeface="StarSymbol"/>
              <a:buChar char="-"/>
            </a:pPr>
            <a:r>
              <a:rPr lang="cs-CZ" sz="2400" strike="noStrike">
                <a:solidFill>
                  <a:srgbClr val="000000"/>
                </a:solidFill>
                <a:latin typeface="Calibri"/>
              </a:rPr>
              <a:t>Údaje o zahraničních osobách zapisovaných do obchodního rejstříku: § 49 – 50</a:t>
            </a:r>
            <a:endParaRPr/>
          </a:p>
          <a:p>
            <a:pPr>
              <a:lnSpc>
                <a:spcPct val="100000"/>
              </a:lnSpc>
              <a:buFont typeface="StarSymbol"/>
              <a:buChar char="-"/>
            </a:pPr>
            <a:r>
              <a:rPr lang="cs-CZ" sz="2400" strike="noStrike">
                <a:solidFill>
                  <a:srgbClr val="000000"/>
                </a:solidFill>
                <a:latin typeface="Calibri"/>
              </a:rPr>
              <a:t>Údaje o odštěpných závodech: § 51</a:t>
            </a:r>
            <a:endParaRPr/>
          </a:p>
          <a:p>
            <a:pPr>
              <a:lnSpc>
                <a:spcPct val="100000"/>
              </a:lnSpc>
            </a:pPr>
            <a:endParaRPr/>
          </a:p>
          <a:p>
            <a:pPr>
              <a:lnSpc>
                <a:spcPct val="100000"/>
              </a:lnSpc>
              <a:buFont typeface="StarSymbol"/>
              <a:buChar char="-"/>
            </a:pPr>
            <a:r>
              <a:rPr lang="cs-CZ" sz="2400" strike="noStrike">
                <a:solidFill>
                  <a:srgbClr val="ff0000"/>
                </a:solidFill>
                <a:latin typeface="Calibri"/>
              </a:rPr>
              <a:t>Zápisy související se zrušením a zánikem právnických osob</a:t>
            </a:r>
            <a:endParaRPr/>
          </a:p>
          <a:p>
            <a:pPr>
              <a:lnSpc>
                <a:spcPct val="100000"/>
              </a:lnSpc>
              <a:buFont typeface="StarSymbol"/>
              <a:buChar char="-"/>
            </a:pPr>
            <a:r>
              <a:rPr lang="cs-CZ" sz="2400" strike="noStrike">
                <a:solidFill>
                  <a:srgbClr val="000000"/>
                </a:solidFill>
                <a:latin typeface="Calibri"/>
              </a:rPr>
              <a:t>Zápisy přeměn: § 55 – 64</a:t>
            </a:r>
            <a:endParaRPr/>
          </a:p>
          <a:p>
            <a:pPr>
              <a:lnSpc>
                <a:spcPct val="100000"/>
              </a:lnSpc>
              <a:buFont typeface="StarSymbol"/>
              <a:buChar char="-"/>
            </a:pPr>
            <a:r>
              <a:rPr lang="cs-CZ" sz="2400" strike="noStrike">
                <a:solidFill>
                  <a:srgbClr val="000000"/>
                </a:solidFill>
                <a:latin typeface="Calibri"/>
              </a:rPr>
              <a:t>Zápisy zrušení a likvidace: § 65 </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7" name="CustomShape 1"/>
          <p:cNvSpPr/>
          <p:nvPr/>
        </p:nvSpPr>
        <p:spPr>
          <a:xfrm>
            <a:off x="457200" y="27468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rPr>
              <a:t>Zapisované osoby</a:t>
            </a:r>
            <a:endParaRPr/>
          </a:p>
        </p:txBody>
      </p:sp>
      <p:sp>
        <p:nvSpPr>
          <p:cNvPr id="58" name="CustomShape 2"/>
          <p:cNvSpPr/>
          <p:nvPr/>
        </p:nvSpPr>
        <p:spPr>
          <a:xfrm>
            <a:off x="539640" y="1989000"/>
            <a:ext cx="8136360" cy="447912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z="2400" strike="noStrike">
                <a:solidFill>
                  <a:srgbClr val="000000"/>
                </a:solidFill>
                <a:latin typeface="Calibri"/>
              </a:rPr>
              <a:t>Obchodní společnosti a družstva: obligatorní zápis</a:t>
            </a:r>
            <a:endParaRPr/>
          </a:p>
          <a:p>
            <a:pPr>
              <a:lnSpc>
                <a:spcPct val="100000"/>
              </a:lnSpc>
            </a:pPr>
            <a:endParaRPr/>
          </a:p>
          <a:p>
            <a:pPr>
              <a:lnSpc>
                <a:spcPct val="100000"/>
              </a:lnSpc>
              <a:buFont typeface="StarSymbol"/>
              <a:buChar char="-"/>
            </a:pPr>
            <a:r>
              <a:rPr lang="cs-CZ" sz="2400" strike="noStrike">
                <a:solidFill>
                  <a:srgbClr val="000000"/>
                </a:solidFill>
                <a:latin typeface="Calibri"/>
              </a:rPr>
              <a:t>Fyzické osoby: obligatorní zápis při dosažení zákonem stanovených limitů nebo osoby uvedené v § 43 podnikající na území ČR, jinak fakultativní zápis</a:t>
            </a:r>
            <a:endParaRPr/>
          </a:p>
          <a:p>
            <a:pPr>
              <a:lnSpc>
                <a:spcPct val="100000"/>
              </a:lnSpc>
            </a:pPr>
            <a:endParaRPr/>
          </a:p>
          <a:p>
            <a:pPr>
              <a:lnSpc>
                <a:spcPct val="100000"/>
              </a:lnSpc>
              <a:buFont typeface="StarSymbol"/>
              <a:buChar char="-"/>
            </a:pPr>
            <a:r>
              <a:rPr lang="cs-CZ" sz="2400" strike="noStrike">
                <a:solidFill>
                  <a:srgbClr val="000000"/>
                </a:solidFill>
                <a:latin typeface="Calibri"/>
              </a:rPr>
              <a:t>Další osoby, o nichž to stanoví zvláštní zákon: např. Hospodářská komora ČR a Agrární komora ČR podle z. č. 301/1992 Sb.</a:t>
            </a:r>
            <a:endParaRPr/>
          </a:p>
          <a:p>
            <a:pPr>
              <a:lnSpc>
                <a:spcPct val="100000"/>
              </a:lnSpc>
            </a:pPr>
            <a:endParaRPr/>
          </a:p>
          <a:p>
            <a:pPr>
              <a:lnSpc>
                <a:spcPct val="100000"/>
              </a:lnSpc>
              <a:buFont typeface="StarSymbol"/>
              <a:buChar char="-"/>
            </a:pPr>
            <a:r>
              <a:rPr lang="cs-CZ" sz="2400" strike="noStrike">
                <a:solidFill>
                  <a:srgbClr val="000000"/>
                </a:solidFill>
                <a:latin typeface="Calibri"/>
              </a:rPr>
              <a:t>Osoby, jejichž zápis byl „vyvolán“ zápisem právnické osoby (společníci, členové statutárních orgánů)</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9" name="CustomShape 1"/>
          <p:cNvSpPr/>
          <p:nvPr/>
        </p:nvSpPr>
        <p:spPr>
          <a:xfrm>
            <a:off x="457200" y="27468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rPr>
              <a:t>Účinky zápisu</a:t>
            </a:r>
            <a:endParaRPr/>
          </a:p>
        </p:txBody>
      </p:sp>
      <p:sp>
        <p:nvSpPr>
          <p:cNvPr id="60" name="CustomShape 2"/>
          <p:cNvSpPr/>
          <p:nvPr/>
        </p:nvSpPr>
        <p:spPr>
          <a:xfrm>
            <a:off x="539640" y="2061000"/>
            <a:ext cx="7920000" cy="191880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z="2400" strike="noStrike">
                <a:solidFill>
                  <a:srgbClr val="000000"/>
                </a:solidFill>
                <a:latin typeface="Calibri"/>
              </a:rPr>
              <a:t>Deklaratorní</a:t>
            </a:r>
            <a:endParaRPr/>
          </a:p>
          <a:p>
            <a:pPr>
              <a:lnSpc>
                <a:spcPct val="100000"/>
              </a:lnSpc>
            </a:pPr>
            <a:endParaRPr/>
          </a:p>
          <a:p>
            <a:pPr>
              <a:lnSpc>
                <a:spcPct val="100000"/>
              </a:lnSpc>
              <a:buFont typeface="StarSymbol"/>
              <a:buChar char="-"/>
            </a:pPr>
            <a:r>
              <a:rPr lang="cs-CZ" sz="2400" strike="noStrike">
                <a:solidFill>
                  <a:srgbClr val="000000"/>
                </a:solidFill>
                <a:latin typeface="Calibri"/>
              </a:rPr>
              <a:t>Konstitutivní</a:t>
            </a:r>
            <a:endParaRPr/>
          </a:p>
          <a:p>
            <a:pPr>
              <a:lnSpc>
                <a:spcPct val="100000"/>
              </a:lnSpc>
            </a:pPr>
            <a:endParaRPr/>
          </a:p>
          <a:p>
            <a:pPr>
              <a:lnSpc>
                <a:spcPct val="100000"/>
              </a:lnSpc>
            </a:pP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1" name="CustomShape 1"/>
          <p:cNvSpPr/>
          <p:nvPr/>
        </p:nvSpPr>
        <p:spPr>
          <a:xfrm>
            <a:off x="457200" y="27468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rPr>
              <a:t>Sbírka listin</a:t>
            </a:r>
            <a:endParaRPr/>
          </a:p>
        </p:txBody>
      </p:sp>
      <p:sp>
        <p:nvSpPr>
          <p:cNvPr id="62" name="CustomShape 2"/>
          <p:cNvSpPr/>
          <p:nvPr/>
        </p:nvSpPr>
        <p:spPr>
          <a:xfrm>
            <a:off x="467640" y="2205000"/>
            <a:ext cx="8208360" cy="301608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z="2400" strike="noStrike">
                <a:solidFill>
                  <a:srgbClr val="000000"/>
                </a:solidFill>
                <a:latin typeface="Calibri"/>
              </a:rPr>
              <a:t>Databáze dokumentů, které se vztahují k zapisovaným subjektům a poskytují bližší informace o jejich vnitřních poměrech</a:t>
            </a:r>
            <a:endParaRPr/>
          </a:p>
          <a:p>
            <a:pPr>
              <a:lnSpc>
                <a:spcPct val="100000"/>
              </a:lnSpc>
            </a:pPr>
            <a:endParaRPr/>
          </a:p>
          <a:p>
            <a:pPr>
              <a:lnSpc>
                <a:spcPct val="100000"/>
              </a:lnSpc>
              <a:buFont typeface="StarSymbol"/>
              <a:buChar char="-"/>
            </a:pPr>
            <a:r>
              <a:rPr lang="cs-CZ" sz="2400" strike="noStrike">
                <a:solidFill>
                  <a:srgbClr val="000000"/>
                </a:solidFill>
                <a:latin typeface="Calibri"/>
              </a:rPr>
              <a:t>Výčet listin je uveden v § 66</a:t>
            </a:r>
            <a:endParaRPr/>
          </a:p>
          <a:p>
            <a:pPr>
              <a:lnSpc>
                <a:spcPct val="100000"/>
              </a:lnSpc>
            </a:pPr>
            <a:endParaRPr/>
          </a:p>
          <a:p>
            <a:pPr>
              <a:lnSpc>
                <a:spcPct val="100000"/>
              </a:lnSpc>
            </a:pPr>
            <a:endParaRPr/>
          </a:p>
          <a:p>
            <a:pPr>
              <a:lnSpc>
                <a:spcPct val="100000"/>
              </a:lnSpc>
            </a:pP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3" name="CustomShape 1"/>
          <p:cNvSpPr/>
          <p:nvPr/>
        </p:nvSpPr>
        <p:spPr>
          <a:xfrm>
            <a:off x="457200" y="27468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rPr>
              <a:t>Řízení ve věcech zápisů do veřejných rejstříků</a:t>
            </a:r>
            <a:endParaRPr/>
          </a:p>
        </p:txBody>
      </p:sp>
      <p:sp>
        <p:nvSpPr>
          <p:cNvPr id="64" name="CustomShape 2"/>
          <p:cNvSpPr/>
          <p:nvPr/>
        </p:nvSpPr>
        <p:spPr>
          <a:xfrm>
            <a:off x="195120" y="1628640"/>
            <a:ext cx="8640360" cy="484488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z="2400" strike="noStrike">
                <a:solidFill>
                  <a:srgbClr val="000000"/>
                </a:solidFill>
                <a:latin typeface="Calibri"/>
              </a:rPr>
              <a:t>Příslušné jsou krajské soudy podle sídla obchodní korporace</a:t>
            </a:r>
            <a:endParaRPr/>
          </a:p>
          <a:p>
            <a:pPr>
              <a:lnSpc>
                <a:spcPct val="100000"/>
              </a:lnSpc>
              <a:buFont typeface="StarSymbol"/>
              <a:buChar char="-"/>
            </a:pPr>
            <a:r>
              <a:rPr lang="cs-CZ" sz="2400" strike="noStrike">
                <a:solidFill>
                  <a:srgbClr val="000000"/>
                </a:solidFill>
                <a:latin typeface="Calibri"/>
              </a:rPr>
              <a:t>Návrh na zápis podávají osoby uvedené v zákoně</a:t>
            </a:r>
            <a:endParaRPr/>
          </a:p>
          <a:p>
            <a:pPr>
              <a:lnSpc>
                <a:spcPct val="100000"/>
              </a:lnSpc>
              <a:buFont typeface="StarSymbol"/>
              <a:buChar char="-"/>
            </a:pPr>
            <a:r>
              <a:rPr lang="cs-CZ" sz="2400" strike="noStrike">
                <a:solidFill>
                  <a:srgbClr val="000000"/>
                </a:solidFill>
                <a:latin typeface="Calibri"/>
              </a:rPr>
              <a:t>Návrh se podává na předepsaném formuláři</a:t>
            </a:r>
            <a:endParaRPr/>
          </a:p>
          <a:p>
            <a:pPr>
              <a:lnSpc>
                <a:spcPct val="100000"/>
              </a:lnSpc>
              <a:buFont typeface="StarSymbol"/>
              <a:buChar char="-"/>
            </a:pPr>
            <a:r>
              <a:rPr lang="cs-CZ" sz="2400" strike="noStrike">
                <a:solidFill>
                  <a:srgbClr val="000000"/>
                </a:solidFill>
                <a:latin typeface="Calibri"/>
              </a:rPr>
              <a:t>Řízení se zahajuje na návrh, popř. bez návrhu - § 78 </a:t>
            </a:r>
            <a:endParaRPr/>
          </a:p>
          <a:p>
            <a:pPr>
              <a:lnSpc>
                <a:spcPct val="100000"/>
              </a:lnSpc>
              <a:buFont typeface="StarSymbol"/>
              <a:buChar char="-"/>
            </a:pPr>
            <a:r>
              <a:rPr lang="cs-CZ" sz="2400" strike="noStrike">
                <a:solidFill>
                  <a:srgbClr val="000000"/>
                </a:solidFill>
                <a:latin typeface="Calibri"/>
              </a:rPr>
              <a:t>Účastníkem řízení je osoba, která návrh podala, a zapsaná osoba</a:t>
            </a:r>
            <a:endParaRPr/>
          </a:p>
          <a:p>
            <a:pPr>
              <a:lnSpc>
                <a:spcPct val="100000"/>
              </a:lnSpc>
              <a:buFont typeface="StarSymbol"/>
              <a:buChar char="-"/>
            </a:pPr>
            <a:r>
              <a:rPr lang="cs-CZ" sz="2400" strike="noStrike">
                <a:solidFill>
                  <a:srgbClr val="000000"/>
                </a:solidFill>
                <a:latin typeface="Calibri"/>
              </a:rPr>
              <a:t>Řízení probíhá bez jednání</a:t>
            </a:r>
            <a:endParaRPr/>
          </a:p>
          <a:p>
            <a:pPr>
              <a:lnSpc>
                <a:spcPct val="100000"/>
              </a:lnSpc>
              <a:buFont typeface="StarSymbol"/>
              <a:buChar char="-"/>
            </a:pPr>
            <a:r>
              <a:rPr lang="cs-CZ" sz="2400" strike="noStrike">
                <a:solidFill>
                  <a:srgbClr val="000000"/>
                </a:solidFill>
                <a:latin typeface="Calibri"/>
              </a:rPr>
              <a:t>Soud rozhoduje usnesením, ale je možno rozhodnout i bez vydání usnesení (§ 92)</a:t>
            </a:r>
            <a:endParaRPr/>
          </a:p>
          <a:p>
            <a:pPr>
              <a:lnSpc>
                <a:spcPct val="100000"/>
              </a:lnSpc>
              <a:buFont typeface="StarSymbol"/>
              <a:buChar char="-"/>
            </a:pPr>
            <a:r>
              <a:rPr lang="cs-CZ" sz="2400" strike="noStrike">
                <a:solidFill>
                  <a:srgbClr val="000000"/>
                </a:solidFill>
                <a:latin typeface="Calibri"/>
              </a:rPr>
              <a:t>Zápis provede soud ke dni uvedeném v návrhu, nejdříve však ke dni provedení zápisu</a:t>
            </a:r>
            <a:endParaRPr/>
          </a:p>
          <a:p>
            <a:pPr>
              <a:lnSpc>
                <a:spcPct val="100000"/>
              </a:lnSpc>
              <a:buFont typeface="StarSymbol"/>
              <a:buChar char="-"/>
            </a:pPr>
            <a:r>
              <a:rPr lang="cs-CZ" sz="2400" strike="noStrike">
                <a:solidFill>
                  <a:srgbClr val="000000"/>
                </a:solidFill>
                <a:latin typeface="Calibri"/>
              </a:rPr>
              <a:t>Soud rozhodne do nejpozději do 5 pracovních dnů - § 96</a:t>
            </a:r>
            <a:endParaRPr/>
          </a:p>
          <a:p>
            <a:pPr>
              <a:lnSpc>
                <a:spcPct val="100000"/>
              </a:lnSpc>
              <a:buFont typeface="StarSymbol"/>
              <a:buChar char="-"/>
            </a:pPr>
            <a:r>
              <a:rPr lang="cs-CZ" sz="2400" strike="noStrike">
                <a:solidFill>
                  <a:srgbClr val="000000"/>
                </a:solidFill>
                <a:latin typeface="Calibri"/>
              </a:rPr>
              <a:t>Soud vyrozumí účastníky o zápisu zasláním výpisu z veřejného rejstříku – odeslání do 3 dnů od zápisu</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 name="CustomShape 1"/>
          <p:cNvSpPr/>
          <p:nvPr/>
        </p:nvSpPr>
        <p:spPr>
          <a:xfrm>
            <a:off x="457200" y="27468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4400" strike="noStrike">
                <a:solidFill>
                  <a:srgbClr val="000000"/>
                </a:solidFill>
                <a:latin typeface="Calibri"/>
              </a:rPr>
              <a:t>Základní údaje</a:t>
            </a:r>
            <a:endParaRPr/>
          </a:p>
        </p:txBody>
      </p:sp>
      <p:sp>
        <p:nvSpPr>
          <p:cNvPr id="41" name="CustomShape 2"/>
          <p:cNvSpPr/>
          <p:nvPr/>
        </p:nvSpPr>
        <p:spPr>
          <a:xfrm>
            <a:off x="287280" y="1296000"/>
            <a:ext cx="8352360" cy="523332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z="2400" strike="noStrike">
                <a:solidFill>
                  <a:srgbClr val="000000"/>
                </a:solidFill>
                <a:latin typeface="Calibri"/>
              </a:rPr>
              <a:t>Pramen práva: z. č. 304/2013 Sb., o veřejných rejstřících právnických a fyzických osob</a:t>
            </a:r>
            <a:endParaRPr/>
          </a:p>
          <a:p>
            <a:pPr>
              <a:lnSpc>
                <a:spcPct val="100000"/>
              </a:lnSpc>
            </a:pPr>
            <a:endParaRPr/>
          </a:p>
          <a:p>
            <a:pPr>
              <a:lnSpc>
                <a:spcPct val="100000"/>
              </a:lnSpc>
              <a:buFont typeface="StarSymbol"/>
              <a:buChar char="-"/>
            </a:pPr>
            <a:r>
              <a:rPr lang="cs-CZ" sz="2400" strike="noStrike">
                <a:solidFill>
                  <a:srgbClr val="000000"/>
                </a:solidFill>
                <a:latin typeface="Calibri"/>
              </a:rPr>
              <a:t>Druhy rejstříků: spolkový, nadační, rejstřík ústavů, rejstřík společenství vlastníků jednotek, obchodní rejstřík, rejstřík obecně prospěšných společností</a:t>
            </a:r>
            <a:endParaRPr/>
          </a:p>
          <a:p>
            <a:pPr>
              <a:lnSpc>
                <a:spcPct val="100000"/>
              </a:lnSpc>
            </a:pPr>
            <a:endParaRPr/>
          </a:p>
          <a:p>
            <a:pPr>
              <a:lnSpc>
                <a:spcPct val="100000"/>
              </a:lnSpc>
              <a:buFont typeface="StarSymbol"/>
              <a:buChar char="-"/>
            </a:pPr>
            <a:r>
              <a:rPr lang="cs-CZ" sz="2400" strike="noStrike">
                <a:solidFill>
                  <a:srgbClr val="000000"/>
                </a:solidFill>
                <a:latin typeface="Calibri"/>
              </a:rPr>
              <a:t>Evidence svěřenských fondů – od 1. 1. 2018</a:t>
            </a:r>
            <a:endParaRPr/>
          </a:p>
          <a:p>
            <a:pPr>
              <a:lnSpc>
                <a:spcPct val="100000"/>
              </a:lnSpc>
            </a:pPr>
            <a:endParaRPr/>
          </a:p>
          <a:p>
            <a:pPr>
              <a:lnSpc>
                <a:spcPct val="100000"/>
              </a:lnSpc>
              <a:buFont typeface="StarSymbol"/>
              <a:buChar char="-"/>
            </a:pPr>
            <a:r>
              <a:rPr lang="cs-CZ" sz="2400" strike="noStrike">
                <a:solidFill>
                  <a:srgbClr val="000000"/>
                </a:solidFill>
                <a:latin typeface="Calibri"/>
              </a:rPr>
              <a:t>Evidence údajů o skutečných majitelích právnických osob – od 1. 1. 2018</a:t>
            </a:r>
            <a:endParaRPr/>
          </a:p>
          <a:p>
            <a:pPr>
              <a:lnSpc>
                <a:spcPct val="100000"/>
              </a:lnSpc>
            </a:pPr>
            <a:endParaRPr/>
          </a:p>
          <a:p>
            <a:pPr>
              <a:lnSpc>
                <a:spcPct val="100000"/>
              </a:lnSpc>
              <a:buFont typeface="StarSymbol"/>
              <a:buChar char="-"/>
            </a:pPr>
            <a:r>
              <a:rPr lang="cs-CZ" sz="2400" strike="noStrike">
                <a:solidFill>
                  <a:srgbClr val="000000"/>
                </a:solidFill>
                <a:latin typeface="Calibri"/>
              </a:rPr>
              <a:t>Zákon obsahuje hmotněprávní úpravu (kdo, co, účinky zápisu) i procesní úpravu (řízení o zápisu do veřejného rejstříku)</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 name="CustomShape 1"/>
          <p:cNvSpPr/>
          <p:nvPr/>
        </p:nvSpPr>
        <p:spPr>
          <a:xfrm>
            <a:off x="539640" y="42840"/>
            <a:ext cx="8208720" cy="1309320"/>
          </a:xfrm>
          <a:prstGeom prst="rect">
            <a:avLst/>
          </a:prstGeom>
          <a:noFill/>
          <a:ln>
            <a:noFill/>
          </a:ln>
        </p:spPr>
        <p:style>
          <a:lnRef idx="0"/>
          <a:fillRef idx="0"/>
          <a:effectRef idx="0"/>
          <a:fontRef idx="minor"/>
        </p:style>
        <p:txBody>
          <a:bodyPr lIns="90000" rIns="90000" tIns="45000" bIns="45000"/>
          <a:p>
            <a:pPr algn="ctr">
              <a:lnSpc>
                <a:spcPct val="100000"/>
              </a:lnSpc>
            </a:pPr>
            <a:r>
              <a:rPr lang="cs-CZ" sz="4000" strike="noStrike">
                <a:solidFill>
                  <a:srgbClr val="000000"/>
                </a:solidFill>
                <a:latin typeface="Calibri"/>
              </a:rPr>
              <a:t>Evidence údajů o skutečných majitelích právnických osob</a:t>
            </a:r>
            <a:endParaRPr/>
          </a:p>
        </p:txBody>
      </p:sp>
      <p:sp>
        <p:nvSpPr>
          <p:cNvPr id="43" name="CustomShape 2"/>
          <p:cNvSpPr/>
          <p:nvPr/>
        </p:nvSpPr>
        <p:spPr>
          <a:xfrm>
            <a:off x="42840" y="1412280"/>
            <a:ext cx="8921160" cy="5211000"/>
          </a:xfrm>
          <a:prstGeom prst="rect">
            <a:avLst/>
          </a:prstGeom>
          <a:noFill/>
          <a:ln>
            <a:noFill/>
          </a:ln>
        </p:spPr>
        <p:style>
          <a:lnRef idx="0"/>
          <a:fillRef idx="0"/>
          <a:effectRef idx="0"/>
          <a:fontRef idx="minor"/>
        </p:style>
        <p:txBody>
          <a:bodyPr lIns="90000" rIns="90000" tIns="45000" bIns="45000"/>
          <a:p>
            <a:pPr algn="just">
              <a:lnSpc>
                <a:spcPct val="100000"/>
              </a:lnSpc>
              <a:buFont typeface="StarSymbol"/>
              <a:buChar char="-"/>
            </a:pPr>
            <a:r>
              <a:rPr lang="cs-CZ" sz="2400" strike="noStrike">
                <a:solidFill>
                  <a:srgbClr val="000000"/>
                </a:solidFill>
                <a:latin typeface="Calibri"/>
              </a:rPr>
              <a:t>Na základě novelizace ZVR zákonem 368/2016 Sb., účinnost od 1. 1. 2018.</a:t>
            </a:r>
            <a:endParaRPr/>
          </a:p>
          <a:p>
            <a:pPr algn="just">
              <a:lnSpc>
                <a:spcPct val="100000"/>
              </a:lnSpc>
              <a:buFont typeface="StarSymbol"/>
              <a:buChar char="-"/>
            </a:pPr>
            <a:r>
              <a:rPr lang="cs-CZ" sz="2400" strike="noStrike">
                <a:solidFill>
                  <a:srgbClr val="000000"/>
                </a:solidFill>
                <a:latin typeface="Calibri"/>
              </a:rPr>
              <a:t>Osoba, která se považuje za skutečného majitele, je specifikována v z. č. 253/2008 Sb. o opatřeních proti legalizaci výnosů z trestné činnosti.</a:t>
            </a:r>
            <a:endParaRPr/>
          </a:p>
          <a:p>
            <a:pPr algn="just">
              <a:lnSpc>
                <a:spcPct val="100000"/>
              </a:lnSpc>
              <a:buFont typeface="StarSymbol"/>
              <a:buChar char="-"/>
            </a:pPr>
            <a:r>
              <a:rPr lang="cs-CZ" sz="2400" strike="noStrike">
                <a:solidFill>
                  <a:srgbClr val="000000"/>
                </a:solidFill>
                <a:latin typeface="Calibri"/>
              </a:rPr>
              <a:t>Evropské právo: </a:t>
            </a:r>
            <a:endParaRPr/>
          </a:p>
          <a:p>
            <a:pPr algn="just">
              <a:lnSpc>
                <a:spcPct val="100000"/>
              </a:lnSpc>
            </a:pPr>
            <a:r>
              <a:rPr lang="cs-CZ" sz="2400" strike="noStrike">
                <a:solidFill>
                  <a:srgbClr val="000000"/>
                </a:solidFill>
                <a:latin typeface="Calibri"/>
              </a:rPr>
              <a:t>Směrnice Evropského parlamentu a Rady (EU) 2015/849 ze o předcházení využívání finančního systému k praní peněz a financování terorismu, </a:t>
            </a:r>
            <a:endParaRPr/>
          </a:p>
          <a:p>
            <a:pPr algn="just">
              <a:lnSpc>
                <a:spcPct val="100000"/>
              </a:lnSpc>
            </a:pPr>
            <a:r>
              <a:rPr lang="cs-CZ" sz="2400" strike="noStrike">
                <a:solidFill>
                  <a:srgbClr val="000000"/>
                </a:solidFill>
                <a:latin typeface="Calibri"/>
              </a:rPr>
              <a:t>Nařízení Evropského parlamentu a Rady (ES) č. 1889/2005 o kontrolách peněžní hotovosti vstupující do Společenství nebo je</a:t>
            </a:r>
            <a:endParaRPr/>
          </a:p>
          <a:p>
            <a:pPr>
              <a:lnSpc>
                <a:spcPct val="100000"/>
              </a:lnSpc>
            </a:pPr>
            <a:r>
              <a:rPr lang="cs-CZ" sz="2400" strike="noStrike">
                <a:solidFill>
                  <a:srgbClr val="000000"/>
                </a:solidFill>
                <a:latin typeface="Calibri"/>
              </a:rPr>
              <a:t>opouštějící. </a:t>
            </a:r>
            <a:r>
              <a:rPr lang="cs-CZ" sz="2400" strike="noStrike">
                <a:solidFill>
                  <a:srgbClr val="000000"/>
                </a:solidFill>
                <a:latin typeface="Calibri"/>
              </a:rPr>
              <a:t>
</a:t>
            </a:r>
            <a:r>
              <a:rPr lang="cs-CZ" sz="2400" strike="noStrike">
                <a:solidFill>
                  <a:srgbClr val="000000"/>
                </a:solidFill>
                <a:latin typeface="Calibri"/>
              </a:rPr>
              <a:t>Nařízení Evropského parlamentu a Rady (EU) 2015/847 2015 o informacích doprovázejících převody peněžních prostředků</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 name="CustomShape 1"/>
          <p:cNvSpPr/>
          <p:nvPr/>
        </p:nvSpPr>
        <p:spPr>
          <a:xfrm>
            <a:off x="179640" y="260640"/>
            <a:ext cx="8784720" cy="6188760"/>
          </a:xfrm>
          <a:prstGeom prst="rect">
            <a:avLst/>
          </a:prstGeom>
          <a:noFill/>
          <a:ln>
            <a:noFill/>
          </a:ln>
        </p:spPr>
        <p:style>
          <a:lnRef idx="0"/>
          <a:fillRef idx="0"/>
          <a:effectRef idx="0"/>
          <a:fontRef idx="minor"/>
        </p:style>
        <p:txBody>
          <a:bodyPr lIns="90000" rIns="90000" tIns="45000" bIns="45000"/>
          <a:p>
            <a:pPr algn="just">
              <a:lnSpc>
                <a:spcPct val="100000"/>
              </a:lnSpc>
            </a:pPr>
            <a:r>
              <a:rPr lang="cs-CZ" sz="2000" strike="noStrike">
                <a:solidFill>
                  <a:srgbClr val="ff0000"/>
                </a:solidFill>
                <a:latin typeface="Calibri"/>
              </a:rPr>
              <a:t>Osoby, které se považují za skutečné majitele</a:t>
            </a:r>
            <a:endParaRPr/>
          </a:p>
          <a:p>
            <a:pPr algn="just">
              <a:lnSpc>
                <a:spcPct val="100000"/>
              </a:lnSpc>
            </a:pPr>
            <a:endParaRPr/>
          </a:p>
          <a:p>
            <a:pPr algn="just">
              <a:lnSpc>
                <a:spcPct val="100000"/>
              </a:lnSpc>
            </a:pPr>
            <a:r>
              <a:rPr lang="cs-CZ" sz="2000" strike="noStrike">
                <a:solidFill>
                  <a:srgbClr val="00b0f0"/>
                </a:solidFill>
                <a:latin typeface="Calibri"/>
              </a:rPr>
              <a:t>Obecné vymezení:</a:t>
            </a:r>
            <a:endParaRPr/>
          </a:p>
          <a:p>
            <a:pPr algn="just">
              <a:lnSpc>
                <a:spcPct val="100000"/>
              </a:lnSpc>
            </a:pPr>
            <a:r>
              <a:rPr lang="cs-CZ" sz="2000" strike="noStrike">
                <a:solidFill>
                  <a:srgbClr val="000000"/>
                </a:solidFill>
                <a:latin typeface="Calibri"/>
              </a:rPr>
              <a:t>Skutečným majitelem se rozumí fyzická osoba, která má fakticky nebo právně možnost vykonávat přímo nebo nepřímo rozhodující vliv v právnické osobě, ve svěřenském fondu nebo v jiném právním uspořádání bez právní osobnosti.</a:t>
            </a:r>
            <a:r>
              <a:rPr lang="cs-CZ" sz="2000" strike="noStrike">
                <a:solidFill>
                  <a:srgbClr val="ff0000"/>
                </a:solidFill>
                <a:latin typeface="Calibri"/>
              </a:rPr>
              <a:t> </a:t>
            </a:r>
            <a:endParaRPr/>
          </a:p>
          <a:p>
            <a:pPr algn="just">
              <a:lnSpc>
                <a:spcPct val="100000"/>
              </a:lnSpc>
            </a:pPr>
            <a:endParaRPr/>
          </a:p>
          <a:p>
            <a:pPr algn="just">
              <a:lnSpc>
                <a:spcPct val="100000"/>
              </a:lnSpc>
            </a:pPr>
            <a:r>
              <a:rPr lang="cs-CZ" sz="2000" strike="noStrike">
                <a:solidFill>
                  <a:srgbClr val="00b0f0"/>
                </a:solidFill>
                <a:latin typeface="Calibri"/>
              </a:rPr>
              <a:t>Vyvratitelná domněnka</a:t>
            </a:r>
            <a:endParaRPr/>
          </a:p>
          <a:p>
            <a:pPr algn="just">
              <a:lnSpc>
                <a:spcPct val="100000"/>
              </a:lnSpc>
            </a:pPr>
            <a:r>
              <a:rPr lang="cs-CZ" sz="2000" strike="noStrike">
                <a:solidFill>
                  <a:srgbClr val="000000"/>
                </a:solidFill>
                <a:latin typeface="Calibri"/>
              </a:rPr>
              <a:t>Má se za to, že při splnění podmínek podle věty první skutečným majitelem je u obchodní korporace fyzická osoba,</a:t>
            </a:r>
            <a:endParaRPr/>
          </a:p>
          <a:p>
            <a:pPr algn="just">
              <a:lnSpc>
                <a:spcPct val="100000"/>
              </a:lnSpc>
            </a:pPr>
            <a:r>
              <a:rPr i="1" lang="cs-CZ" sz="2000" strike="noStrike">
                <a:solidFill>
                  <a:srgbClr val="000000"/>
                </a:solidFill>
                <a:latin typeface="Calibri"/>
              </a:rPr>
              <a:t>1.</a:t>
            </a:r>
            <a:r>
              <a:rPr lang="cs-CZ" sz="2000" strike="noStrike">
                <a:solidFill>
                  <a:srgbClr val="000000"/>
                </a:solidFill>
                <a:latin typeface="Calibri"/>
              </a:rPr>
              <a:t> která sama nebo společně s osobami jednajícími s ní ve shodě disponuje více než 25 % hlasovacích práv této obchodní korporace nebo má podíl na základním kapitálu větší než 25 %,</a:t>
            </a:r>
            <a:endParaRPr/>
          </a:p>
          <a:p>
            <a:pPr algn="just">
              <a:lnSpc>
                <a:spcPct val="100000"/>
              </a:lnSpc>
            </a:pPr>
            <a:r>
              <a:rPr i="1" lang="cs-CZ" sz="2000" strike="noStrike">
                <a:solidFill>
                  <a:srgbClr val="000000"/>
                </a:solidFill>
                <a:latin typeface="Calibri"/>
              </a:rPr>
              <a:t>2.</a:t>
            </a:r>
            <a:r>
              <a:rPr lang="cs-CZ" sz="2000" strike="noStrike">
                <a:solidFill>
                  <a:srgbClr val="000000"/>
                </a:solidFill>
                <a:latin typeface="Calibri"/>
              </a:rPr>
              <a:t> která sama nebo společně s osobami jednajícími s ní ve shodě ovládá osobu uvedenou v bodě 1,</a:t>
            </a:r>
            <a:endParaRPr/>
          </a:p>
          <a:p>
            <a:pPr algn="just">
              <a:lnSpc>
                <a:spcPct val="100000"/>
              </a:lnSpc>
            </a:pPr>
            <a:r>
              <a:rPr i="1" lang="cs-CZ" sz="2000" strike="noStrike">
                <a:solidFill>
                  <a:srgbClr val="000000"/>
                </a:solidFill>
                <a:latin typeface="Calibri"/>
              </a:rPr>
              <a:t>3.</a:t>
            </a:r>
            <a:r>
              <a:rPr lang="cs-CZ" sz="2000" strike="noStrike">
                <a:solidFill>
                  <a:srgbClr val="000000"/>
                </a:solidFill>
                <a:latin typeface="Calibri"/>
              </a:rPr>
              <a:t> která má být příjemcem alespoň 25 % zisku této obchodní korporace, nebo</a:t>
            </a:r>
            <a:endParaRPr/>
          </a:p>
          <a:p>
            <a:pPr algn="just">
              <a:lnSpc>
                <a:spcPct val="100000"/>
              </a:lnSpc>
            </a:pPr>
            <a:r>
              <a:rPr i="1" lang="cs-CZ" sz="2000" strike="noStrike">
                <a:solidFill>
                  <a:srgbClr val="000000"/>
                </a:solidFill>
                <a:latin typeface="Calibri"/>
              </a:rPr>
              <a:t>4.</a:t>
            </a:r>
            <a:r>
              <a:rPr lang="cs-CZ" sz="2000" strike="noStrike">
                <a:solidFill>
                  <a:srgbClr val="000000"/>
                </a:solidFill>
                <a:latin typeface="Calibri"/>
              </a:rPr>
              <a:t> která je členem statutárního orgánu, zástupcem právnické osoby v tomto orgánu anebo v postavení obdobném postavení člena statutárního orgánu, není-li skutečný majitel nebo nelze-li jej určit podle bodů 1 až 3.</a:t>
            </a:r>
            <a:endParaRPr/>
          </a:p>
          <a:p>
            <a:pPr algn="just">
              <a:lnSpc>
                <a:spcPct val="100000"/>
              </a:lnSpc>
            </a:pP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5" name="CustomShape 1"/>
          <p:cNvSpPr/>
          <p:nvPr/>
        </p:nvSpPr>
        <p:spPr>
          <a:xfrm>
            <a:off x="323640" y="247320"/>
            <a:ext cx="8568720" cy="364680"/>
          </a:xfrm>
          <a:prstGeom prst="rect">
            <a:avLst/>
          </a:prstGeom>
          <a:noFill/>
          <a:ln>
            <a:noFill/>
          </a:ln>
        </p:spPr>
        <p:style>
          <a:lnRef idx="0"/>
          <a:fillRef idx="0"/>
          <a:effectRef idx="0"/>
          <a:fontRef idx="minor"/>
        </p:style>
        <p:txBody>
          <a:bodyPr lIns="90000" rIns="90000" tIns="45000" bIns="45000"/>
          <a:p>
            <a:pPr algn="just">
              <a:lnSpc>
                <a:spcPct val="100000"/>
              </a:lnSpc>
            </a:pPr>
            <a:r>
              <a:rPr b="1" lang="cs-CZ" strike="noStrike">
                <a:solidFill>
                  <a:srgbClr val="000000"/>
                </a:solidFill>
                <a:latin typeface="Calibri"/>
              </a:rPr>
              <a:t>EVIDENCE ÚDAJŮ O SKUTEČNÝCH MAJITELÍCH</a:t>
            </a:r>
            <a:endParaRPr/>
          </a:p>
        </p:txBody>
      </p:sp>
      <p:sp>
        <p:nvSpPr>
          <p:cNvPr id="46" name="CustomShape 2"/>
          <p:cNvSpPr/>
          <p:nvPr/>
        </p:nvSpPr>
        <p:spPr>
          <a:xfrm>
            <a:off x="179640" y="764640"/>
            <a:ext cx="8784720" cy="588384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z="2000" strike="noStrike">
                <a:solidFill>
                  <a:srgbClr val="000000"/>
                </a:solidFill>
                <a:latin typeface="Calibri"/>
              </a:rPr>
              <a:t>Evidenci vede rejstříkový soud v elektronické podobě, je informačním systémem veřejné správy, ale nejde o veřejný rejstřík.</a:t>
            </a:r>
            <a:endParaRPr/>
          </a:p>
          <a:p>
            <a:pPr>
              <a:lnSpc>
                <a:spcPct val="100000"/>
              </a:lnSpc>
              <a:buFont typeface="StarSymbol"/>
              <a:buChar char="-"/>
            </a:pPr>
            <a:r>
              <a:rPr lang="cs-CZ" sz="2000" strike="noStrike">
                <a:solidFill>
                  <a:srgbClr val="000000"/>
                </a:solidFill>
                <a:latin typeface="Calibri"/>
              </a:rPr>
              <a:t>Údaje o skutečném majiteli vede rejstříkový soud pro každou zapsanou právnickou osobu a každý zapsaný svěřenský fond ve zvláštní vložce</a:t>
            </a:r>
            <a:endParaRPr/>
          </a:p>
          <a:p>
            <a:pPr>
              <a:lnSpc>
                <a:spcPct val="100000"/>
              </a:lnSpc>
              <a:buFont typeface="StarSymbol"/>
              <a:buChar char="-"/>
            </a:pPr>
            <a:r>
              <a:rPr lang="cs-CZ" sz="2000" strike="noStrike">
                <a:solidFill>
                  <a:srgbClr val="000000"/>
                </a:solidFill>
                <a:latin typeface="Calibri"/>
              </a:rPr>
              <a:t>Návrh na zápis údajů o skutečném majiteli, jeho změnu nebo výmaz může podat osoba, která je podle tohoto nebo jiného zákona oprávněna podat návrh na zápis do veřejného rejstříku.</a:t>
            </a:r>
            <a:endParaRPr/>
          </a:p>
          <a:p>
            <a:pPr>
              <a:lnSpc>
                <a:spcPct val="100000"/>
              </a:lnSpc>
              <a:buFont typeface="StarSymbol"/>
              <a:buChar char="-"/>
            </a:pPr>
            <a:r>
              <a:rPr lang="cs-CZ" sz="2000" strike="noStrike">
                <a:solidFill>
                  <a:srgbClr val="000000"/>
                </a:solidFill>
                <a:latin typeface="Calibri"/>
              </a:rPr>
              <a:t>Návrh na zápis údajů o skutečném majiteli musí být učiněn bez zbytečného odkladu po vzniku rozhodné skutečnosti.</a:t>
            </a:r>
            <a:endParaRPr/>
          </a:p>
          <a:p>
            <a:pPr>
              <a:lnSpc>
                <a:spcPct val="100000"/>
              </a:lnSpc>
              <a:buFont typeface="StarSymbol"/>
              <a:buChar char="-"/>
            </a:pPr>
            <a:r>
              <a:rPr lang="cs-CZ" sz="2000" strike="noStrike">
                <a:solidFill>
                  <a:srgbClr val="000000"/>
                </a:solidFill>
                <a:latin typeface="Calibri"/>
              </a:rPr>
              <a:t> </a:t>
            </a:r>
            <a:r>
              <a:rPr lang="cs-CZ" sz="2000" strike="noStrike">
                <a:solidFill>
                  <a:srgbClr val="000000"/>
                </a:solidFill>
                <a:latin typeface="Calibri"/>
              </a:rPr>
              <a:t>Návrh na zápis údajů o skutečném majiteli lze učinit pouze na formuláři. Ministerstvo spravedlnosti stanoví vyhláškou náležitosti formuláře pro návrh na zápis údajů o skutečném majiteli. Formulář Ministerstvo spravedlnosti zároveň uveřejní způsobem umožňujícím dálkový přístup.</a:t>
            </a:r>
            <a:endParaRPr/>
          </a:p>
          <a:p>
            <a:pPr>
              <a:lnSpc>
                <a:spcPct val="100000"/>
              </a:lnSpc>
              <a:buFont typeface="StarSymbol"/>
              <a:buChar char="-"/>
            </a:pPr>
            <a:r>
              <a:rPr lang="cs-CZ" sz="2000" strike="noStrike">
                <a:solidFill>
                  <a:srgbClr val="000000"/>
                </a:solidFill>
                <a:latin typeface="Calibri"/>
              </a:rPr>
              <a:t>Do evidence skutečných majitelů se o skutečném majiteli zapisuje jméno a adresa místa pobytu, datum narození a rodné číslo, bylo-li mu přiděleno, státní příslušnost a údaj o podílu na hlasovacích právech nebo podílu na rozdělovaných prostředcích jin skutečnosti. Rozhodné je to, co zakládá postavení skutečného majitele.</a:t>
            </a:r>
            <a:endParaRPr/>
          </a:p>
          <a:p>
            <a:pPr>
              <a:lnSpc>
                <a:spcPct val="100000"/>
              </a:lnSpc>
            </a:pP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7" name="CustomShape 1"/>
          <p:cNvSpPr/>
          <p:nvPr/>
        </p:nvSpPr>
        <p:spPr>
          <a:xfrm>
            <a:off x="251640" y="260640"/>
            <a:ext cx="8568720" cy="456120"/>
          </a:xfrm>
          <a:prstGeom prst="rect">
            <a:avLst/>
          </a:prstGeom>
          <a:noFill/>
          <a:ln>
            <a:noFill/>
          </a:ln>
        </p:spPr>
        <p:style>
          <a:lnRef idx="0"/>
          <a:fillRef idx="0"/>
          <a:effectRef idx="0"/>
          <a:fontRef idx="minor"/>
        </p:style>
        <p:txBody>
          <a:bodyPr lIns="90000" rIns="90000" tIns="45000" bIns="45000"/>
          <a:p>
            <a:pPr>
              <a:lnSpc>
                <a:spcPct val="100000"/>
              </a:lnSpc>
            </a:pPr>
            <a:r>
              <a:rPr b="1" lang="cs-CZ" sz="2400" strike="noStrike">
                <a:solidFill>
                  <a:srgbClr val="000000"/>
                </a:solidFill>
                <a:latin typeface="Calibri"/>
              </a:rPr>
              <a:t>EVIDENCE ÚDAJŮ O SKUTEČNÝCH MAJITELÍCH - Proces</a:t>
            </a:r>
            <a:endParaRPr/>
          </a:p>
        </p:txBody>
      </p:sp>
      <p:sp>
        <p:nvSpPr>
          <p:cNvPr id="48" name="CustomShape 2"/>
          <p:cNvSpPr/>
          <p:nvPr/>
        </p:nvSpPr>
        <p:spPr>
          <a:xfrm>
            <a:off x="53640" y="742320"/>
            <a:ext cx="8964000" cy="557892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z="2000" strike="noStrike">
                <a:solidFill>
                  <a:srgbClr val="000000"/>
                </a:solidFill>
                <a:latin typeface="Calibri"/>
              </a:rPr>
              <a:t>Údaje o skutečném majiteli se neposkytují spolu s opisem zápisu z veřejného rejstříku ani se neuveřejňují.</a:t>
            </a:r>
            <a:endParaRPr/>
          </a:p>
          <a:p>
            <a:pPr>
              <a:lnSpc>
                <a:spcPct val="100000"/>
              </a:lnSpc>
              <a:buFont typeface="StarSymbol"/>
              <a:buChar char="-"/>
            </a:pPr>
            <a:r>
              <a:rPr lang="cs-CZ" sz="2000" strike="noStrike">
                <a:solidFill>
                  <a:srgbClr val="000000"/>
                </a:solidFill>
                <a:latin typeface="Calibri"/>
              </a:rPr>
              <a:t>Dálkový přístup do evidence umožní ministerstvo zejména státním orgánům (soudy, orgány činné v trestním řízení, správci daně, zpravodajská služba, ČNB …)  - taxativní výčet uveden v § 118g odst. 3 ZVR.</a:t>
            </a:r>
            <a:endParaRPr/>
          </a:p>
          <a:p>
            <a:pPr>
              <a:lnSpc>
                <a:spcPct val="100000"/>
              </a:lnSpc>
              <a:buFont typeface="StarSymbol"/>
              <a:buChar char="-"/>
            </a:pPr>
            <a:r>
              <a:rPr lang="cs-CZ" sz="2000" strike="noStrike">
                <a:solidFill>
                  <a:srgbClr val="000000"/>
                </a:solidFill>
                <a:latin typeface="Calibri"/>
              </a:rPr>
              <a:t>Údaje o skutečném majiteli rejstříkový soud zapíše do evidence skutečných majitelů, aniž by o tom vydával rozhodnutí, pouze na základě návrhu na zápis údajů o skutečném majiteli.</a:t>
            </a:r>
            <a:endParaRPr/>
          </a:p>
          <a:p>
            <a:pPr>
              <a:lnSpc>
                <a:spcPct val="100000"/>
              </a:lnSpc>
              <a:buFont typeface="StarSymbol"/>
              <a:buChar char="-"/>
            </a:pPr>
            <a:r>
              <a:rPr lang="cs-CZ" sz="2000" strike="noStrike">
                <a:solidFill>
                  <a:srgbClr val="000000"/>
                </a:solidFill>
                <a:latin typeface="Calibri"/>
              </a:rPr>
              <a:t>Zapisuje-li rejstříkový soud údaje o skutečném majiteli, které mají podklad v přiloženém notářském zápisu, zkoumá pouze to, zda notářský zápis splňuje požadavky kladené na něj jiným zákonem.</a:t>
            </a:r>
            <a:endParaRPr/>
          </a:p>
          <a:p>
            <a:pPr>
              <a:lnSpc>
                <a:spcPct val="100000"/>
              </a:lnSpc>
              <a:buFont typeface="StarSymbol"/>
              <a:buChar char="-"/>
            </a:pPr>
            <a:r>
              <a:rPr lang="cs-CZ" sz="2000" strike="noStrike">
                <a:solidFill>
                  <a:srgbClr val="000000"/>
                </a:solidFill>
                <a:latin typeface="Calibri"/>
              </a:rPr>
              <a:t>Údaje o skutečném majiteli rejstříkový soud zapíše do evidence skutečných majitelů do 5 pracovních dnů ode dne, kdy mu došel návrh na zápis údajů o skutečném majiteli.</a:t>
            </a:r>
            <a:endParaRPr/>
          </a:p>
          <a:p>
            <a:pPr>
              <a:lnSpc>
                <a:spcPct val="100000"/>
              </a:lnSpc>
              <a:buFont typeface="StarSymbol"/>
              <a:buChar char="-"/>
            </a:pPr>
            <a:r>
              <a:rPr lang="cs-CZ" sz="2000" strike="noStrike">
                <a:solidFill>
                  <a:srgbClr val="000000"/>
                </a:solidFill>
                <a:latin typeface="Calibri"/>
              </a:rPr>
              <a:t>Rejstříkový soud provede zápis údajů o skutečném majiteli do evidence skutečných majitelů ke dni uvedenému v návrhu, nejdříve však ke dni provedení.</a:t>
            </a:r>
            <a:endParaRPr/>
          </a:p>
          <a:p>
            <a:pPr>
              <a:lnSpc>
                <a:spcPct val="100000"/>
              </a:lnSpc>
              <a:buFont typeface="StarSymbol"/>
              <a:buChar char="-"/>
            </a:pPr>
            <a:r>
              <a:rPr lang="cs-CZ" sz="2000" strike="noStrike">
                <a:solidFill>
                  <a:srgbClr val="000000"/>
                </a:solidFill>
                <a:latin typeface="Calibri"/>
              </a:rPr>
              <a:t>Zápis do evidence může provést i notář, pokud jsou splněny podmínky pro zápis notářem (§ 108 ZVR).</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9" name="CustomShape 1"/>
          <p:cNvSpPr/>
          <p:nvPr/>
        </p:nvSpPr>
        <p:spPr>
          <a:xfrm>
            <a:off x="385200" y="116640"/>
            <a:ext cx="8228880" cy="6033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cs-CZ" sz="2800" strike="noStrike">
                <a:solidFill>
                  <a:srgbClr val="000000"/>
                </a:solidFill>
                <a:latin typeface="Calibri"/>
              </a:rPr>
              <a:t>Základní zásady právní úpravy veřejných rejstříků právnických osob</a:t>
            </a:r>
            <a:endParaRPr/>
          </a:p>
        </p:txBody>
      </p:sp>
      <p:sp>
        <p:nvSpPr>
          <p:cNvPr id="50" name="CustomShape 2"/>
          <p:cNvSpPr/>
          <p:nvPr/>
        </p:nvSpPr>
        <p:spPr>
          <a:xfrm>
            <a:off x="241560" y="980640"/>
            <a:ext cx="8496360" cy="5576400"/>
          </a:xfrm>
          <a:prstGeom prst="rect">
            <a:avLst/>
          </a:prstGeom>
          <a:noFill/>
          <a:ln>
            <a:noFill/>
          </a:ln>
        </p:spPr>
        <p:style>
          <a:lnRef idx="0"/>
          <a:fillRef idx="0"/>
          <a:effectRef idx="0"/>
          <a:fontRef idx="minor"/>
        </p:style>
        <p:txBody>
          <a:bodyPr lIns="90000" rIns="90000" tIns="45000" bIns="45000"/>
          <a:p>
            <a:pPr>
              <a:lnSpc>
                <a:spcPct val="100000"/>
              </a:lnSpc>
              <a:buFont typeface="StarSymbol"/>
              <a:buChar char="-"/>
            </a:pPr>
            <a:r>
              <a:rPr lang="cs-CZ" sz="2400" strike="noStrike">
                <a:solidFill>
                  <a:srgbClr val="000000"/>
                </a:solidFill>
                <a:latin typeface="Calibri"/>
              </a:rPr>
              <a:t>Veřejné rejstříky vedou soudy</a:t>
            </a:r>
            <a:endParaRPr/>
          </a:p>
          <a:p>
            <a:pPr>
              <a:lnSpc>
                <a:spcPct val="100000"/>
              </a:lnSpc>
            </a:pPr>
            <a:endParaRPr/>
          </a:p>
          <a:p>
            <a:pPr>
              <a:lnSpc>
                <a:spcPct val="100000"/>
              </a:lnSpc>
              <a:buFont typeface="StarSymbol"/>
              <a:buChar char="-"/>
            </a:pPr>
            <a:r>
              <a:rPr lang="cs-CZ" sz="2400" strike="noStrike">
                <a:solidFill>
                  <a:srgbClr val="000000"/>
                </a:solidFill>
                <a:latin typeface="Calibri"/>
              </a:rPr>
              <a:t>Zákon připouští, aby zápisy prováděli i notáři (§ 108 n.)</a:t>
            </a:r>
            <a:endParaRPr/>
          </a:p>
          <a:p>
            <a:pPr>
              <a:lnSpc>
                <a:spcPct val="100000"/>
              </a:lnSpc>
            </a:pPr>
            <a:endParaRPr/>
          </a:p>
          <a:p>
            <a:pPr>
              <a:lnSpc>
                <a:spcPct val="100000"/>
              </a:lnSpc>
              <a:buFont typeface="StarSymbol"/>
              <a:buChar char="-"/>
            </a:pPr>
            <a:r>
              <a:rPr lang="cs-CZ" sz="2400" strike="noStrike">
                <a:solidFill>
                  <a:srgbClr val="000000"/>
                </a:solidFill>
                <a:latin typeface="Calibri"/>
              </a:rPr>
              <a:t>Zápisy o jednotlivých osobách jsou vedeny na vložkách – pro každou osobu vedena samostatná vložka, součástí rejstříku je sbírka listin</a:t>
            </a:r>
            <a:endParaRPr/>
          </a:p>
          <a:p>
            <a:pPr>
              <a:lnSpc>
                <a:spcPct val="100000"/>
              </a:lnSpc>
            </a:pPr>
            <a:endParaRPr/>
          </a:p>
          <a:p>
            <a:pPr>
              <a:lnSpc>
                <a:spcPct val="100000"/>
              </a:lnSpc>
              <a:buFont typeface="StarSymbol"/>
              <a:buChar char="-"/>
            </a:pPr>
            <a:r>
              <a:rPr lang="cs-CZ" sz="2400" strike="noStrike">
                <a:solidFill>
                  <a:srgbClr val="000000"/>
                </a:solidFill>
                <a:latin typeface="Calibri"/>
              </a:rPr>
              <a:t>Rejstříky jsou vedeny elektronicky: informace jsou dostupné na </a:t>
            </a:r>
            <a:r>
              <a:rPr lang="cs-CZ" sz="2400" strike="noStrike" u="sng">
                <a:solidFill>
                  <a:srgbClr val="0000ff"/>
                </a:solidFill>
                <a:latin typeface="Calibri"/>
              </a:rPr>
              <a:t>www.justice.cz</a:t>
            </a:r>
            <a:endParaRPr/>
          </a:p>
          <a:p>
            <a:pPr>
              <a:lnSpc>
                <a:spcPct val="100000"/>
              </a:lnSpc>
            </a:pPr>
            <a:endParaRPr/>
          </a:p>
          <a:p>
            <a:pPr>
              <a:lnSpc>
                <a:spcPct val="100000"/>
              </a:lnSpc>
              <a:buFont typeface="StarSymbol"/>
              <a:buChar char="-"/>
            </a:pPr>
            <a:r>
              <a:rPr lang="cs-CZ" sz="2400" strike="noStrike">
                <a:solidFill>
                  <a:srgbClr val="000000"/>
                </a:solidFill>
                <a:latin typeface="Calibri"/>
              </a:rPr>
              <a:t>Rejstříky jsou ovládány principem publicity: </a:t>
            </a:r>
            <a:endParaRPr/>
          </a:p>
          <a:p>
            <a:pPr>
              <a:lnSpc>
                <a:spcPct val="100000"/>
              </a:lnSpc>
            </a:pPr>
            <a:r>
              <a:rPr lang="cs-CZ" sz="2400" strike="noStrike">
                <a:solidFill>
                  <a:srgbClr val="000000"/>
                </a:solidFill>
                <a:latin typeface="Calibri"/>
              </a:rPr>
              <a:t>     </a:t>
            </a:r>
            <a:r>
              <a:rPr lang="cs-CZ" sz="2400" strike="noStrike">
                <a:solidFill>
                  <a:srgbClr val="000000"/>
                </a:solidFill>
                <a:latin typeface="Calibri"/>
              </a:rPr>
              <a:t>- princip formální publicity</a:t>
            </a:r>
            <a:endParaRPr/>
          </a:p>
          <a:p>
            <a:pPr>
              <a:lnSpc>
                <a:spcPct val="100000"/>
              </a:lnSpc>
            </a:pPr>
            <a:r>
              <a:rPr lang="cs-CZ" sz="2400" strike="noStrike">
                <a:solidFill>
                  <a:srgbClr val="000000"/>
                </a:solidFill>
                <a:latin typeface="Calibri"/>
              </a:rPr>
              <a:t>     </a:t>
            </a:r>
            <a:r>
              <a:rPr lang="cs-CZ" sz="2400" strike="noStrike">
                <a:solidFill>
                  <a:srgbClr val="000000"/>
                </a:solidFill>
                <a:latin typeface="Calibri"/>
              </a:rPr>
              <a:t>- princip materiální publicity pozitivní</a:t>
            </a:r>
            <a:endParaRPr/>
          </a:p>
          <a:p>
            <a:pPr>
              <a:lnSpc>
                <a:spcPct val="100000"/>
              </a:lnSpc>
            </a:pPr>
            <a:r>
              <a:rPr lang="cs-CZ" sz="2400" strike="noStrike">
                <a:solidFill>
                  <a:srgbClr val="000000"/>
                </a:solidFill>
                <a:latin typeface="Calibri"/>
              </a:rPr>
              <a:t>                                                         </a:t>
            </a:r>
            <a:r>
              <a:rPr lang="cs-CZ" sz="2400" strike="noStrike">
                <a:solidFill>
                  <a:srgbClr val="000000"/>
                </a:solidFill>
                <a:latin typeface="Calibri"/>
              </a:rPr>
              <a:t>negativní</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1" name="CustomShape 1"/>
          <p:cNvSpPr/>
          <p:nvPr/>
        </p:nvSpPr>
        <p:spPr>
          <a:xfrm>
            <a:off x="539640" y="404640"/>
            <a:ext cx="8352720" cy="639000"/>
          </a:xfrm>
          <a:prstGeom prst="rect">
            <a:avLst/>
          </a:prstGeom>
          <a:noFill/>
          <a:ln>
            <a:noFill/>
          </a:ln>
        </p:spPr>
        <p:style>
          <a:lnRef idx="0"/>
          <a:fillRef idx="0"/>
          <a:effectRef idx="0"/>
          <a:fontRef idx="minor"/>
        </p:style>
        <p:txBody>
          <a:bodyPr lIns="90000" rIns="90000" tIns="45000" bIns="45000"/>
          <a:p>
            <a:pPr algn="ctr">
              <a:lnSpc>
                <a:spcPct val="100000"/>
              </a:lnSpc>
            </a:pPr>
            <a:r>
              <a:rPr lang="cs-CZ" sz="3600" strike="noStrike">
                <a:solidFill>
                  <a:srgbClr val="000000"/>
                </a:solidFill>
                <a:latin typeface="Calibri"/>
              </a:rPr>
              <a:t>Pozitivní publicita</a:t>
            </a:r>
            <a:endParaRPr/>
          </a:p>
        </p:txBody>
      </p:sp>
      <p:sp>
        <p:nvSpPr>
          <p:cNvPr id="52" name="CustomShape 2"/>
          <p:cNvSpPr/>
          <p:nvPr/>
        </p:nvSpPr>
        <p:spPr>
          <a:xfrm>
            <a:off x="251640" y="1052640"/>
            <a:ext cx="8892000" cy="161496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000000"/>
                </a:solidFill>
                <a:latin typeface="Calibri"/>
              </a:rPr>
              <a:t>Údaje a obsah listin, jejichž zveřejnění zákon ukládá, může zapsaná osoba namítat vůči třetím osobám až od okamžiku jejich zveřejnění, ledaže by prokázala, že třetí osobě byly známy dříve. Těchto údajů a obsahu listin se však zapsaná osoba nemůže dovolávat u jednání uskutečněných do šestnáctého dne po zveřejnění, jestliže třetí osoba prokáže, že o nich nemohla vědět.</a:t>
            </a:r>
            <a:endParaRPr/>
          </a:p>
        </p:txBody>
      </p:sp>
      <p:sp>
        <p:nvSpPr>
          <p:cNvPr id="53" name="CustomShape 3"/>
          <p:cNvSpPr/>
          <p:nvPr/>
        </p:nvSpPr>
        <p:spPr>
          <a:xfrm>
            <a:off x="107640" y="2853000"/>
            <a:ext cx="8640720" cy="3718800"/>
          </a:xfrm>
          <a:prstGeom prst="rect">
            <a:avLst/>
          </a:prstGeom>
          <a:noFill/>
          <a:ln>
            <a:noFill/>
          </a:ln>
        </p:spPr>
        <p:style>
          <a:lnRef idx="0"/>
          <a:fillRef idx="0"/>
          <a:effectRef idx="0"/>
          <a:fontRef idx="minor"/>
        </p:style>
        <p:txBody>
          <a:bodyPr lIns="90000" rIns="90000" tIns="45000" bIns="45000"/>
          <a:p>
            <a:pPr>
              <a:lnSpc>
                <a:spcPct val="100000"/>
              </a:lnSpc>
            </a:pPr>
            <a:r>
              <a:rPr lang="cs-CZ" sz="2000" strike="noStrike">
                <a:solidFill>
                  <a:srgbClr val="ff0000"/>
                </a:solidFill>
                <a:latin typeface="Calibri"/>
              </a:rPr>
              <a:t>Pravidla pro statutární orgány</a:t>
            </a:r>
            <a:endParaRPr/>
          </a:p>
          <a:p>
            <a:pPr>
              <a:lnSpc>
                <a:spcPct val="100000"/>
              </a:lnSpc>
            </a:pPr>
            <a:r>
              <a:rPr lang="cs-CZ" sz="2000" strike="noStrike">
                <a:solidFill>
                  <a:srgbClr val="000000"/>
                </a:solidFill>
                <a:latin typeface="Calibri"/>
              </a:rPr>
              <a:t>Od okamžiku zveřejnění zápisu osoby, která je členem orgánu právnické osoby, se nikdo nemůže vůči třetím osobám dovolávat porušení právních předpisů nebo zakladatelského právního jednání při její volbě nebo jmenování, ledaže zapsaná osoba prokáže, že třetí osoba o tomto porušení věděla. </a:t>
            </a:r>
            <a:endParaRPr/>
          </a:p>
          <a:p>
            <a:pPr>
              <a:lnSpc>
                <a:spcPct val="100000"/>
              </a:lnSpc>
            </a:pPr>
            <a:r>
              <a:rPr lang="cs-CZ" sz="2000" strike="noStrike">
                <a:solidFill>
                  <a:srgbClr val="000000"/>
                </a:solidFill>
                <a:latin typeface="Calibri"/>
              </a:rPr>
              <a:t>Tím není dotčeno právo dovolávat se neplatnosti volby nebo jmenování postupem podle jiného zákona.</a:t>
            </a:r>
            <a:endParaRPr/>
          </a:p>
          <a:p>
            <a:pPr>
              <a:lnSpc>
                <a:spcPct val="100000"/>
              </a:lnSpc>
            </a:pPr>
            <a:r>
              <a:rPr lang="cs-CZ" sz="2000" strike="noStrike">
                <a:solidFill>
                  <a:srgbClr val="000000"/>
                </a:solidFill>
                <a:latin typeface="Calibri"/>
              </a:rPr>
              <a:t>Jestliže rejstříkový soud zamítne návrh na zápis osoby, která je členem orgánu právnické osoby, hledí se na její povolání do funkce, jako by se nestalo; tím nejsou dotčena práva třetích osob nabytá v dobré víře. Zamítavé rozhodnutí rejstříkový soud po nabytí právní moci zveřejní.</a:t>
            </a:r>
            <a:endParaRPr/>
          </a:p>
          <a:p>
            <a:pPr>
              <a:lnSpc>
                <a:spcPct val="100000"/>
              </a:lnSpc>
            </a:pP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aphicFrame>
        <p:nvGraphicFramePr>
          <p:cNvPr id="54" name="Table 1"/>
          <p:cNvGraphicFramePr/>
          <p:nvPr/>
        </p:nvGraphicFramePr>
        <p:xfrm>
          <a:off x="304200" y="915840"/>
          <a:ext cx="8207640" cy="4751640"/>
        </p:xfrm>
        <a:graphic>
          <a:graphicData uri="http://schemas.openxmlformats.org/drawingml/2006/table">
            <a:tbl>
              <a:tblPr/>
              <a:tblGrid>
                <a:gridCol w="2051640"/>
                <a:gridCol w="2051640"/>
                <a:gridCol w="2051640"/>
                <a:gridCol w="2053080"/>
              </a:tblGrid>
              <a:tr h="1068840">
                <a:tc>
                  <a:txBody>
                    <a:bodyPr/>
                    <a:p>
                      <a:pPr>
                        <a:lnSpc>
                          <a:spcPct val="100000"/>
                        </a:lnSpc>
                      </a:pPr>
                      <a:endParaRPr/>
                    </a:p>
                    <a:p>
                      <a:pPr>
                        <a:lnSpc>
                          <a:spcPct val="100000"/>
                        </a:lnSpc>
                      </a:pPr>
                      <a:r>
                        <a:rPr lang="cs-CZ" strike="noStrike">
                          <a:solidFill>
                            <a:srgbClr val="000000"/>
                          </a:solidFill>
                          <a:latin typeface="Verdana"/>
                        </a:rPr>
                        <a:t>Název subjektu</a:t>
                      </a:r>
                      <a:r>
                        <a:rPr lang="cs-CZ" sz="1200" strike="noStrike">
                          <a:solidFill>
                            <a:srgbClr val="000000"/>
                          </a:solidFill>
                          <a:latin typeface="Verdana"/>
                        </a:rPr>
                        <a:t>:</a:t>
                      </a:r>
                      <a:endParaRPr/>
                    </a:p>
                  </a:txBody>
                  <a:tcPr/>
                </a:tc>
                <a:tc>
                  <a:txBody>
                    <a:bodyPr/>
                    <a:p>
                      <a:pPr>
                        <a:lnSpc>
                          <a:spcPct val="100000"/>
                        </a:lnSpc>
                      </a:pPr>
                      <a:r>
                        <a:rPr b="1" lang="cs-CZ" strike="noStrike">
                          <a:solidFill>
                            <a:srgbClr val="000000"/>
                          </a:solidFill>
                          <a:latin typeface="Verdana"/>
                        </a:rPr>
                        <a:t>TON a.s.</a:t>
                      </a:r>
                      <a:endParaRPr/>
                    </a:p>
                  </a:txBody>
                  <a:tcPr/>
                </a:tc>
                <a:tc>
                  <a:txBody>
                    <a:bodyPr/>
                    <a:p>
                      <a:pPr>
                        <a:lnSpc>
                          <a:spcPct val="100000"/>
                        </a:lnSpc>
                      </a:pPr>
                      <a:r>
                        <a:rPr lang="cs-CZ" strike="noStrike">
                          <a:solidFill>
                            <a:srgbClr val="000000"/>
                          </a:solidFill>
                          <a:latin typeface="Verdana"/>
                        </a:rPr>
                        <a:t>IČO:</a:t>
                      </a:r>
                      <a:endParaRPr/>
                    </a:p>
                  </a:txBody>
                  <a:tcPr/>
                </a:tc>
                <a:tc>
                  <a:txBody>
                    <a:bodyPr/>
                    <a:p>
                      <a:pPr>
                        <a:lnSpc>
                          <a:spcPct val="100000"/>
                        </a:lnSpc>
                      </a:pPr>
                      <a:r>
                        <a:rPr b="1" lang="cs-CZ" strike="noStrike">
                          <a:solidFill>
                            <a:srgbClr val="000000"/>
                          </a:solidFill>
                          <a:latin typeface="Verdana"/>
                        </a:rPr>
                        <a:t>49970585</a:t>
                      </a:r>
                      <a:endParaRPr/>
                    </a:p>
                  </a:txBody>
                  <a:tcPr/>
                </a:tc>
              </a:tr>
              <a:tr h="1611720">
                <a:tc>
                  <a:txBody>
                    <a:bodyPr/>
                    <a:p>
                      <a:pPr>
                        <a:lnSpc>
                          <a:spcPct val="100000"/>
                        </a:lnSpc>
                      </a:pPr>
                      <a:r>
                        <a:rPr lang="cs-CZ" strike="noStrike">
                          <a:solidFill>
                            <a:srgbClr val="000000"/>
                          </a:solidFill>
                          <a:latin typeface="Verdana"/>
                        </a:rPr>
                        <a:t>Spisová značka:</a:t>
                      </a:r>
                      <a:endParaRPr/>
                    </a:p>
                  </a:txBody>
                  <a:tcPr/>
                </a:tc>
                <a:tc>
                  <a:txBody>
                    <a:bodyPr/>
                    <a:p>
                      <a:pPr>
                        <a:lnSpc>
                          <a:spcPct val="100000"/>
                        </a:lnSpc>
                      </a:pPr>
                      <a:r>
                        <a:rPr lang="cs-CZ" strike="noStrike">
                          <a:solidFill>
                            <a:srgbClr val="000000"/>
                          </a:solidFill>
                          <a:latin typeface="Verdana"/>
                        </a:rPr>
                        <a:t>B 1239 vedená u Krajského soudu v Brně</a:t>
                      </a:r>
                      <a:endParaRPr/>
                    </a:p>
                  </a:txBody>
                  <a:tcPr/>
                </a:tc>
                <a:tc>
                  <a:txBody>
                    <a:bodyPr/>
                    <a:p>
                      <a:pPr>
                        <a:lnSpc>
                          <a:spcPct val="100000"/>
                        </a:lnSpc>
                      </a:pPr>
                      <a:r>
                        <a:rPr lang="cs-CZ" strike="noStrike">
                          <a:solidFill>
                            <a:srgbClr val="000000"/>
                          </a:solidFill>
                          <a:latin typeface="Verdana"/>
                        </a:rPr>
                        <a:t>Den zápisu:</a:t>
                      </a:r>
                      <a:endParaRPr/>
                    </a:p>
                  </a:txBody>
                  <a:tcPr/>
                </a:tc>
                <a:tc>
                  <a:txBody>
                    <a:bodyPr/>
                    <a:p>
                      <a:pPr>
                        <a:lnSpc>
                          <a:spcPct val="100000"/>
                        </a:lnSpc>
                      </a:pPr>
                      <a:r>
                        <a:rPr lang="cs-CZ" strike="noStrike">
                          <a:solidFill>
                            <a:srgbClr val="000000"/>
                          </a:solidFill>
                          <a:latin typeface="Verdana"/>
                        </a:rPr>
                        <a:t>1. ledna 1994</a:t>
                      </a:r>
                      <a:endParaRPr/>
                    </a:p>
                  </a:txBody>
                  <a:tcPr/>
                </a:tc>
              </a:tr>
              <a:tr h="2071440">
                <a:tc>
                  <a:txBody>
                    <a:bodyPr/>
                    <a:p>
                      <a:pPr>
                        <a:lnSpc>
                          <a:spcPct val="100000"/>
                        </a:lnSpc>
                      </a:pPr>
                      <a:r>
                        <a:rPr lang="cs-CZ" strike="noStrike">
                          <a:solidFill>
                            <a:srgbClr val="000000"/>
                          </a:solidFill>
                          <a:latin typeface="Verdana"/>
                        </a:rPr>
                        <a:t>Sídlo:</a:t>
                      </a:r>
                      <a:endParaRPr/>
                    </a:p>
                  </a:txBody>
                  <a:tcPr/>
                </a:tc>
                <a:tc>
                  <a:txBody>
                    <a:bodyPr/>
                    <a:p>
                      <a:pPr>
                        <a:lnSpc>
                          <a:spcPct val="100000"/>
                        </a:lnSpc>
                      </a:pPr>
                      <a:r>
                        <a:rPr lang="cs-CZ" strike="noStrike">
                          <a:solidFill>
                            <a:srgbClr val="000000"/>
                          </a:solidFill>
                          <a:latin typeface="Verdana"/>
                        </a:rPr>
                        <a:t>Michaela Thoneta 148, 768 61 Bystřice pod Hostýnem</a:t>
                      </a:r>
                      <a:endParaRPr/>
                    </a:p>
                  </a:txBody>
                  <a:tcPr/>
                </a:tc>
                <a:tc>
                  <a:tcPr/>
                </a:tc>
                <a:tc>
                  <a:tcPr/>
                </a:tc>
              </a:tr>
            </a:tbl>
          </a:graphicData>
        </a:graphic>
      </p:graphicFrame>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