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  <p:sldMasterId id="2147483700" r:id="rId5"/>
    <p:sldMasterId id="2147483713" r:id="rId6"/>
    <p:sldMasterId id="2147483726" r:id="rId7"/>
  </p:sld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</p:sldIdLst>
  <p:sldSz cx="9144000" cy="6858000" type="screen4x3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0" name="Obrázek 69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71" name="Obrázek 70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106" name="Obrázek 105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107" name="Obrázek 106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1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1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142" name="Obrázek 141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143" name="Obrázek 142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5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5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58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4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7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178" name="Obrázek 177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179" name="Obrázek 178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8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8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8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9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9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9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9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9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0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0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214" name="Obrázek 213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215" name="Obrázek 214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22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3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33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3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3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4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2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253" name="Obrázek 252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254" name="Obrázek 253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12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4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83.xml"/><Relationship Id="rId5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82.xml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800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400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800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400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800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400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800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400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/>
    <p:bodyStyle/>
    <p:otherStyle/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800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400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/>
    <p:bodyStyle/>
    <p:otherStyle/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18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800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400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/>
    <p:bodyStyle/>
    <p:otherStyle/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2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800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400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Sedmá úroveň</a:t>
            </a:r>
            <a:endParaRPr/>
          </a:p>
        </p:txBody>
      </p:sp>
      <p:sp>
        <p:nvSpPr>
          <p:cNvPr id="218" name="PlaceHolder 3"/>
          <p:cNvSpPr>
            <a:spLocks noGrp="1"/>
          </p:cNvSpPr>
          <p:nvPr>
            <p:ph type="dt"/>
          </p:nvPr>
        </p:nvSpPr>
        <p:spPr>
          <a:xfrm>
            <a:off x="457200" y="6247440"/>
            <a:ext cx="2130120" cy="4726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219" name="PlaceHolder 4"/>
          <p:cNvSpPr>
            <a:spLocks noGrp="1"/>
          </p:cNvSpPr>
          <p:nvPr>
            <p:ph type="ftr"/>
          </p:nvPr>
        </p:nvSpPr>
        <p:spPr>
          <a:xfrm>
            <a:off x="3126960" y="6247440"/>
            <a:ext cx="2898000" cy="4726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220" name="PlaceHolder 5"/>
          <p:cNvSpPr>
            <a:spLocks noGrp="1"/>
          </p:cNvSpPr>
          <p:nvPr>
            <p:ph type="sldNum"/>
          </p:nvPr>
        </p:nvSpPr>
        <p:spPr>
          <a:xfrm>
            <a:off x="6555960" y="6247440"/>
            <a:ext cx="2130120" cy="4726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B28962A5-C731-45E3-A8AD-52C102500607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CustomShape 1"/>
          <p:cNvSpPr/>
          <p:nvPr/>
        </p:nvSpPr>
        <p:spPr>
          <a:xfrm>
            <a:off x="683640" y="260640"/>
            <a:ext cx="7770240" cy="501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Změny výše základního kapitálu</a:t>
            </a:r>
            <a:endParaRPr/>
          </a:p>
        </p:txBody>
      </p:sp>
      <p:sp>
        <p:nvSpPr>
          <p:cNvPr id="256" name="CustomShape 2"/>
          <p:cNvSpPr/>
          <p:nvPr/>
        </p:nvSpPr>
        <p:spPr>
          <a:xfrm>
            <a:off x="227520" y="867960"/>
            <a:ext cx="8782920" cy="1918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Východiska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Soubor pravidel, která závazně upravují postup, jehož cílem je změna údaje o výši základního kapitálu ve společenské smlouvě nebo stanovách . Jde současně o změnu v rozsahu vlastního zdroje financování společnosti, která má dopad na věřitele. Pro změnu proto neplatí běžné postupy, jimiž dochází ke změně společenské smlouvy nebo stanov.</a:t>
            </a:r>
            <a:endParaRPr/>
          </a:p>
        </p:txBody>
      </p:sp>
      <p:sp>
        <p:nvSpPr>
          <p:cNvPr id="257" name="CustomShape 3"/>
          <p:cNvSpPr/>
          <p:nvPr/>
        </p:nvSpPr>
        <p:spPr>
          <a:xfrm>
            <a:off x="287640" y="2809080"/>
            <a:ext cx="8662680" cy="645840"/>
          </a:xfrm>
          <a:prstGeom prst="rect">
            <a:avLst/>
          </a:prstGeom>
          <a:solidFill>
            <a:srgbClr val="00206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Calibri"/>
                <a:ea typeface="DejaVu Sans"/>
              </a:rPr>
              <a:t>Druhy postupu podle ekonomického významu změny </a:t>
            </a:r>
            <a:endParaRPr/>
          </a:p>
        </p:txBody>
      </p:sp>
      <p:sp>
        <p:nvSpPr>
          <p:cNvPr id="258" name="CustomShape 4"/>
          <p:cNvSpPr/>
          <p:nvPr/>
        </p:nvSpPr>
        <p:spPr>
          <a:xfrm>
            <a:off x="2483640" y="3717000"/>
            <a:ext cx="1654200" cy="645840"/>
          </a:xfrm>
          <a:prstGeom prst="rect">
            <a:avLst/>
          </a:prstGeom>
          <a:solidFill>
            <a:srgbClr val="FFC0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Zvýšení</a:t>
            </a:r>
            <a:endParaRPr/>
          </a:p>
        </p:txBody>
      </p:sp>
      <p:sp>
        <p:nvSpPr>
          <p:cNvPr id="259" name="CustomShape 5"/>
          <p:cNvSpPr/>
          <p:nvPr/>
        </p:nvSpPr>
        <p:spPr>
          <a:xfrm>
            <a:off x="6228360" y="3717000"/>
            <a:ext cx="1654200" cy="645840"/>
          </a:xfrm>
          <a:prstGeom prst="rect">
            <a:avLst/>
          </a:prstGeom>
          <a:solidFill>
            <a:srgbClr val="FFC0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Snížení</a:t>
            </a:r>
            <a:endParaRPr/>
          </a:p>
        </p:txBody>
      </p:sp>
      <p:sp>
        <p:nvSpPr>
          <p:cNvPr id="260" name="CustomShape 6"/>
          <p:cNvSpPr/>
          <p:nvPr/>
        </p:nvSpPr>
        <p:spPr>
          <a:xfrm>
            <a:off x="227520" y="4667400"/>
            <a:ext cx="1630080" cy="501840"/>
          </a:xfrm>
          <a:prstGeom prst="rect">
            <a:avLst/>
          </a:prstGeom>
          <a:solidFill>
            <a:srgbClr val="FF66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Efektivní</a:t>
            </a:r>
            <a:endParaRPr/>
          </a:p>
        </p:txBody>
      </p:sp>
      <p:sp>
        <p:nvSpPr>
          <p:cNvPr id="261" name="CustomShape 7"/>
          <p:cNvSpPr/>
          <p:nvPr/>
        </p:nvSpPr>
        <p:spPr>
          <a:xfrm>
            <a:off x="227520" y="5877360"/>
            <a:ext cx="1630080" cy="501840"/>
          </a:xfrm>
          <a:prstGeom prst="rect">
            <a:avLst/>
          </a:prstGeom>
          <a:solidFill>
            <a:srgbClr val="FF66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Nominální</a:t>
            </a:r>
            <a:endParaRPr/>
          </a:p>
        </p:txBody>
      </p:sp>
      <p:sp>
        <p:nvSpPr>
          <p:cNvPr id="262" name="CustomShape 8"/>
          <p:cNvSpPr/>
          <p:nvPr/>
        </p:nvSpPr>
        <p:spPr>
          <a:xfrm>
            <a:off x="2123640" y="4509000"/>
            <a:ext cx="2878200" cy="91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Rozšíření vlastních zdrojů financování, vyrovnání dluhů korporace</a:t>
            </a:r>
            <a:endParaRPr/>
          </a:p>
        </p:txBody>
      </p:sp>
      <p:sp>
        <p:nvSpPr>
          <p:cNvPr id="263" name="CustomShape 9"/>
          <p:cNvSpPr/>
          <p:nvPr/>
        </p:nvSpPr>
        <p:spPr>
          <a:xfrm>
            <a:off x="5308560" y="4546080"/>
            <a:ext cx="3586320" cy="91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Zmenšení rozsahu vázaných zdrojů, uvolněné zdroje se vracejí společníkům</a:t>
            </a:r>
            <a:endParaRPr/>
          </a:p>
        </p:txBody>
      </p:sp>
      <p:sp>
        <p:nvSpPr>
          <p:cNvPr id="264" name="CustomShape 10"/>
          <p:cNvSpPr/>
          <p:nvPr/>
        </p:nvSpPr>
        <p:spPr>
          <a:xfrm>
            <a:off x="2123640" y="5667480"/>
            <a:ext cx="2878200" cy="91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Přesun mezi účetními položkami, rozšíření vázaných zdrojů</a:t>
            </a:r>
            <a:endParaRPr/>
          </a:p>
        </p:txBody>
      </p:sp>
      <p:sp>
        <p:nvSpPr>
          <p:cNvPr id="265" name="CustomShape 11"/>
          <p:cNvSpPr/>
          <p:nvPr/>
        </p:nvSpPr>
        <p:spPr>
          <a:xfrm>
            <a:off x="5222160" y="5529240"/>
            <a:ext cx="3730320" cy="1185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Přesuny uvnitř vlastního kapitálu, např. úhrada ztráty nebo přesun ze základního kapitálu do rezervního fondu (§ 544 ZOK)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CustomShape 1"/>
          <p:cNvSpPr/>
          <p:nvPr/>
        </p:nvSpPr>
        <p:spPr>
          <a:xfrm>
            <a:off x="457200" y="144000"/>
            <a:ext cx="8227440" cy="64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cs-CZ" sz="3600" strike="noStrike">
                <a:solidFill>
                  <a:srgbClr val="000000"/>
                </a:solidFill>
                <a:latin typeface="Calibri"/>
                <a:ea typeface="DejaVu Sans"/>
              </a:rPr>
              <a:t>Finanční asistence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3600" strike="noStrike">
                <a:solidFill>
                  <a:srgbClr val="000000"/>
                </a:solidFill>
                <a:latin typeface="Calibri"/>
                <a:ea typeface="DejaVu Sans"/>
              </a:rPr>
              <a:t>obecná úprava § 41 </a:t>
            </a:r>
            <a:endParaRPr/>
          </a:p>
        </p:txBody>
      </p:sp>
      <p:sp>
        <p:nvSpPr>
          <p:cNvPr id="327" name="CustomShape 2"/>
          <p:cNvSpPr/>
          <p:nvPr/>
        </p:nvSpPr>
        <p:spPr>
          <a:xfrm>
            <a:off x="485640" y="1510920"/>
            <a:ext cx="3166200" cy="52488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Podstata</a:t>
            </a:r>
            <a:endParaRPr/>
          </a:p>
        </p:txBody>
      </p:sp>
      <p:sp>
        <p:nvSpPr>
          <p:cNvPr id="328" name="CustomShape 3"/>
          <p:cNvSpPr/>
          <p:nvPr/>
        </p:nvSpPr>
        <p:spPr>
          <a:xfrm>
            <a:off x="288000" y="2304000"/>
            <a:ext cx="8566200" cy="3742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 dirty="0">
                <a:solidFill>
                  <a:srgbClr val="FF3333"/>
                </a:solidFill>
                <a:latin typeface="Arial"/>
                <a:ea typeface="DejaVu Sans"/>
              </a:rPr>
              <a:t>Finanční asistence</a:t>
            </a:r>
            <a:r>
              <a:rPr lang="cs-CZ" strike="noStrike" dirty="0">
                <a:solidFill>
                  <a:srgbClr val="000000"/>
                </a:solidFill>
                <a:latin typeface="Arial"/>
                <a:ea typeface="DejaVu Sans"/>
              </a:rPr>
              <a:t> je poskytnutí zálohy, půjčky nebo úvěru obchodní korporací investorovi, aby  mohl získat podíl na této korporaci. Obchodní korporace může též poskytnout zajištění pro tentýž účel.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cs-CZ" strike="noStrike" dirty="0">
                <a:solidFill>
                  <a:srgbClr val="000000"/>
                </a:solidFill>
                <a:latin typeface="Arial"/>
                <a:ea typeface="DejaVu Sans"/>
              </a:rPr>
              <a:t>Dříve zcela nepřípustná – viz Druhá směrnice 77/91/EHS</a:t>
            </a:r>
            <a:endParaRPr dirty="0"/>
          </a:p>
          <a:p>
            <a:pPr>
              <a:lnSpc>
                <a:spcPct val="100000"/>
              </a:lnSpc>
            </a:pPr>
            <a:r>
              <a:rPr lang="cs-CZ" strike="noStrike" dirty="0">
                <a:solidFill>
                  <a:srgbClr val="000000"/>
                </a:solidFill>
                <a:latin typeface="Arial"/>
                <a:ea typeface="DejaVu Sans"/>
              </a:rPr>
              <a:t>V českém právu do roku 1996 neupraveno, výslovný zákaz až od 1. 7. 1996 (z. č. 142/1996 Sb., který novelizoval </a:t>
            </a:r>
            <a:r>
              <a:rPr lang="cs-CZ" strike="noStrike" dirty="0" err="1">
                <a:solidFill>
                  <a:srgbClr val="000000"/>
                </a:solidFill>
                <a:latin typeface="Arial"/>
                <a:ea typeface="DejaVu Sans"/>
              </a:rPr>
              <a:t>ObchZ</a:t>
            </a:r>
            <a:r>
              <a:rPr lang="cs-CZ" strike="noStrike" dirty="0">
                <a:solidFill>
                  <a:srgbClr val="000000"/>
                </a:solidFill>
                <a:latin typeface="Arial"/>
                <a:ea typeface="DejaVu Sans"/>
              </a:rPr>
              <a:t> - § 161e odst. 1)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cs-CZ" strike="noStrike" dirty="0">
                <a:solidFill>
                  <a:srgbClr val="000000"/>
                </a:solidFill>
                <a:latin typeface="Arial"/>
                <a:ea typeface="DejaVu Sans"/>
              </a:rPr>
              <a:t>uvolnění přinesla novelizace druhé směrnice směrnicí 2006/68/ES, která formulovala podmínky přípustnosti finanční asistence, do obchodního zákoníku vtěleno z. č. 285/2009 Sb. </a:t>
            </a:r>
            <a:r>
              <a:rPr lang="cs-CZ" dirty="0">
                <a:solidFill>
                  <a:srgbClr val="000000"/>
                </a:solidFill>
                <a:latin typeface="Arial"/>
                <a:ea typeface="DejaVu Sans"/>
              </a:rPr>
              <a:t>o</a:t>
            </a:r>
            <a:r>
              <a:rPr lang="cs-CZ" strike="noStrike" dirty="0" smtClean="0">
                <a:solidFill>
                  <a:srgbClr val="000000"/>
                </a:solidFill>
                <a:latin typeface="Arial"/>
                <a:ea typeface="DejaVu Sans"/>
              </a:rPr>
              <a:t>d </a:t>
            </a:r>
            <a:r>
              <a:rPr lang="cs-CZ" strike="noStrike" dirty="0">
                <a:solidFill>
                  <a:srgbClr val="000000"/>
                </a:solidFill>
                <a:latin typeface="Arial"/>
                <a:ea typeface="DejaVu Sans"/>
              </a:rPr>
              <a:t>1. 1. 2001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cs-CZ" strike="noStrike" dirty="0">
                <a:solidFill>
                  <a:srgbClr val="000000"/>
                </a:solidFill>
                <a:latin typeface="Arial"/>
                <a:ea typeface="DejaVu Sans"/>
              </a:rPr>
              <a:t>Současná úprava: Směrnice Evropského parlamentu a Rady 2012/30/EU, která byla nahrazena směrnicí 2017/1132 – zde čl. 64 - 67</a:t>
            </a:r>
            <a:endParaRPr dirty="0"/>
          </a:p>
          <a:p>
            <a:pPr algn="just"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CustomShape 1"/>
          <p:cNvSpPr/>
          <p:nvPr/>
        </p:nvSpPr>
        <p:spPr>
          <a:xfrm>
            <a:off x="457200" y="144000"/>
            <a:ext cx="8227440" cy="64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cs-CZ" sz="2800" strike="noStrike">
                <a:solidFill>
                  <a:srgbClr val="000000"/>
                </a:solidFill>
                <a:latin typeface="Calibri"/>
                <a:ea typeface="DejaVu Sans"/>
              </a:rPr>
              <a:t>Finanční asistence – výhody a nevýhody </a:t>
            </a:r>
            <a:endParaRPr/>
          </a:p>
        </p:txBody>
      </p:sp>
      <p:sp>
        <p:nvSpPr>
          <p:cNvPr id="330" name="CustomShape 2"/>
          <p:cNvSpPr/>
          <p:nvPr/>
        </p:nvSpPr>
        <p:spPr>
          <a:xfrm>
            <a:off x="288000" y="1080000"/>
            <a:ext cx="8566200" cy="496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FF3333"/>
                </a:solidFill>
                <a:latin typeface="Arial"/>
                <a:ea typeface="DejaVu Sans"/>
              </a:rPr>
              <a:t>Důvody regulace: 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FF3333"/>
                </a:solidFill>
                <a:latin typeface="Arial"/>
                <a:ea typeface="DejaVu Sans"/>
              </a:rPr>
              <a:t>- </a:t>
            </a: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princip tvorby a zachování základního kapitálu – ochrana věřitelů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regulace nabývání vlastních akcií 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zamezení možnosti managementu, aby sám rozhodoval o poskytnutí finanční asistence a mohl tak ovlivnit akcionářskou strukturu společnosti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ochrana minoritních akcionářů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obrana před ovládnutím společnosti příjemcem asistence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nedovolené odlévání majetku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FF3333"/>
                </a:solidFill>
                <a:latin typeface="Arial"/>
                <a:ea typeface="DejaVu Sans"/>
              </a:rPr>
              <a:t>Výhody finanční asistence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pro příjemce: podíl může získat i osoba, která nemá dostatek vlastního kapitálu a jiné možnosti externího financování jsou pro ni nedostupné, pokud je poskytováno zajištění, potom se riziko nevrácení zajištěné pohledávky přenáší na asistující společnost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pro poskytovatele: jen nepřímé efekty: spojení s konkurentem, klíčovým dodavatelem či odběratelem, management buyout – rozhodující podíl získá management – efektivnější správa společnosti, většinou značně finančně náročné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CustomShape 1"/>
          <p:cNvSpPr/>
          <p:nvPr/>
        </p:nvSpPr>
        <p:spPr>
          <a:xfrm>
            <a:off x="457200" y="144000"/>
            <a:ext cx="8227440" cy="64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cs-CZ" sz="3600" strike="noStrike">
                <a:solidFill>
                  <a:srgbClr val="000000"/>
                </a:solidFill>
                <a:latin typeface="Calibri"/>
                <a:ea typeface="DejaVu Sans"/>
              </a:rPr>
              <a:t>Finanční asistence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3600" strike="noStrike">
                <a:solidFill>
                  <a:srgbClr val="000000"/>
                </a:solidFill>
                <a:latin typeface="Calibri"/>
                <a:ea typeface="DejaVu Sans"/>
              </a:rPr>
              <a:t>druhy a obecná úprava § 41 </a:t>
            </a:r>
            <a:endParaRPr/>
          </a:p>
        </p:txBody>
      </p:sp>
      <p:sp>
        <p:nvSpPr>
          <p:cNvPr id="332" name="CustomShape 2"/>
          <p:cNvSpPr/>
          <p:nvPr/>
        </p:nvSpPr>
        <p:spPr>
          <a:xfrm>
            <a:off x="485640" y="1510920"/>
            <a:ext cx="3166200" cy="52488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Druhy finanční asistence</a:t>
            </a:r>
            <a:endParaRPr/>
          </a:p>
        </p:txBody>
      </p:sp>
      <p:sp>
        <p:nvSpPr>
          <p:cNvPr id="333" name="CustomShape 3"/>
          <p:cNvSpPr/>
          <p:nvPr/>
        </p:nvSpPr>
        <p:spPr>
          <a:xfrm>
            <a:off x="288000" y="2016000"/>
            <a:ext cx="8566200" cy="4030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FF3333"/>
                </a:solidFill>
                <a:latin typeface="Arial"/>
                <a:ea typeface="DejaVu Sans"/>
              </a:rPr>
              <a:t>Přímá: </a:t>
            </a: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obchodní korporace poskytuje plnění přímo osobě, která se má stát nabyvatelem podílu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FF3333"/>
                </a:solidFill>
                <a:latin typeface="Arial"/>
                <a:ea typeface="DejaVu Sans"/>
              </a:rPr>
              <a:t>Nepřímá: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FF3333"/>
                </a:solidFill>
                <a:latin typeface="Arial"/>
                <a:ea typeface="DejaVu Sans"/>
              </a:rPr>
              <a:t>- </a:t>
            </a: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plnění poskytnuté korporací slouží třetí osobě k tomu, aby tyto prostředky poskytla jako úvěr k nabytí podílu na korporaci další osobě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účelové nepřímé poskytnutí finančních prostředků, které zlepšuje finanční situaci příjemce a má totožný efekt jako přímá finanční asistence: darování, prominutí dluhu, převzetí dluhu apod.</a:t>
            </a:r>
            <a:r>
              <a:rPr lang="cs-CZ" strike="noStrike">
                <a:solidFill>
                  <a:srgbClr val="FF3333"/>
                </a:solidFill>
                <a:latin typeface="Arial"/>
                <a:ea typeface="DejaVu Sans"/>
              </a:rPr>
              <a:t> 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FF3333"/>
                </a:solidFill>
                <a:latin typeface="Arial"/>
                <a:ea typeface="DejaVu Sans"/>
              </a:rPr>
              <a:t>  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FF3333"/>
                </a:solidFill>
                <a:latin typeface="Arial"/>
                <a:ea typeface="DejaVu Sans"/>
              </a:rPr>
              <a:t>Základní předpoklad pro poskytnutí podle § 41 ZOK:</a:t>
            </a: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 korporace si finanční asistencí nesmí přivodit úpadek ať již v podobě platební neschopnosti nebo předlužení.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CustomShape 1"/>
          <p:cNvSpPr/>
          <p:nvPr/>
        </p:nvSpPr>
        <p:spPr>
          <a:xfrm>
            <a:off x="457200" y="144000"/>
            <a:ext cx="8227440" cy="64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Finanční asistence - § 200</a:t>
            </a:r>
            <a:endParaRPr/>
          </a:p>
        </p:txBody>
      </p:sp>
      <p:sp>
        <p:nvSpPr>
          <p:cNvPr id="335" name="CustomShape 2"/>
          <p:cNvSpPr/>
          <p:nvPr/>
        </p:nvSpPr>
        <p:spPr>
          <a:xfrm>
            <a:off x="504000" y="936000"/>
            <a:ext cx="3166200" cy="52488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Podmínky</a:t>
            </a:r>
            <a:endParaRPr/>
          </a:p>
        </p:txBody>
      </p:sp>
      <p:sp>
        <p:nvSpPr>
          <p:cNvPr id="336" name="CustomShape 3"/>
          <p:cNvSpPr/>
          <p:nvPr/>
        </p:nvSpPr>
        <p:spPr>
          <a:xfrm>
            <a:off x="232200" y="1693080"/>
            <a:ext cx="8566200" cy="4390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je poskytnuta za spravedlivých podmínek, zejména úročení nebo zajištění ve prospěch společnosti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Finanční asistenci musí schválit valná hromada (§ 190 odst. 2 písm. k) ZOK)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jednatel vypracuje písemnou zprávu, v níž poskytnutí finanční asistence věcně zdůvodní, včetně výhod a rizik,  uvede její podmínky a  zdůvodní, proč  finanční asistence není v konfliktu se zájmem společnosti..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Zprávu musí  uložit bez zbytečného odkladu po schválení finanční asistence valnou hromadou  do sbírky listin.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Zpráva musí být k dispozici společníkům  v sídle společnosti ode dne odeslání pozvánek na  valnou hromadu.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Zpráva musí být na valné hromadě k dispozici společníkům.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CustomShape 1"/>
          <p:cNvSpPr/>
          <p:nvPr/>
        </p:nvSpPr>
        <p:spPr>
          <a:xfrm>
            <a:off x="457200" y="144000"/>
            <a:ext cx="8227440" cy="64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Finanční asistence - § 311</a:t>
            </a:r>
            <a:endParaRPr/>
          </a:p>
        </p:txBody>
      </p:sp>
      <p:sp>
        <p:nvSpPr>
          <p:cNvPr id="338" name="CustomShape 2"/>
          <p:cNvSpPr/>
          <p:nvPr/>
        </p:nvSpPr>
        <p:spPr>
          <a:xfrm>
            <a:off x="504000" y="936000"/>
            <a:ext cx="3166200" cy="52488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Podmínky</a:t>
            </a:r>
            <a:endParaRPr/>
          </a:p>
        </p:txBody>
      </p:sp>
      <p:sp>
        <p:nvSpPr>
          <p:cNvPr id="339" name="CustomShape 3"/>
          <p:cNvSpPr/>
          <p:nvPr/>
        </p:nvSpPr>
        <p:spPr>
          <a:xfrm>
            <a:off x="288000" y="1656000"/>
            <a:ext cx="8566200" cy="4390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je poskytnuta za spravedlivých podmínek trhu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představenstvo řádně prošetří finanční způsobilost osoby, které je finanční asistence poskytována,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poskytnutí finanční asistence předem schválí valná hromada na základě zprávy představenstva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představenstvo vypracuje písemnou zprávu, v níž poskytnutí finanční asistence věcně zdůvodní, uvede její podmínky a závěry prošetření finanční způsobilosti osoby, které má být poskytnuta, zdůvodní, proč je finanční asistence v zájmu společnosti,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finanční asistence nezpůsobí změny vlastního kapitálu uvedené v zákoně,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společnost vytvoří ve výši finanční asistence zvláštní rezervní fond.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Zprávu musí společnost uložit bez zbytečného odkladu po schválení finanční asistence do sbírky listin.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Zpráva musí být k dispozici akcionářům v sídle společnosti ode dne svolání valné hromady a v totožné lhůtě musí být umístěna na internetové stránky společnosti.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Zpráva musí být na valné hromadě k dispozici akcionářům.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CustomShape 1"/>
          <p:cNvSpPr/>
          <p:nvPr/>
        </p:nvSpPr>
        <p:spPr>
          <a:xfrm>
            <a:off x="457200" y="144000"/>
            <a:ext cx="8227440" cy="64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Další možnosti financování</a:t>
            </a:r>
            <a:endParaRPr/>
          </a:p>
        </p:txBody>
      </p:sp>
      <p:sp>
        <p:nvSpPr>
          <p:cNvPr id="341" name="CustomShape 2"/>
          <p:cNvSpPr/>
          <p:nvPr/>
        </p:nvSpPr>
        <p:spPr>
          <a:xfrm>
            <a:off x="504000" y="936000"/>
            <a:ext cx="3166200" cy="52488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Initial Public Offering (IPO)</a:t>
            </a:r>
            <a:endParaRPr/>
          </a:p>
        </p:txBody>
      </p:sp>
      <p:sp>
        <p:nvSpPr>
          <p:cNvPr id="342" name="CustomShape 3"/>
          <p:cNvSpPr/>
          <p:nvPr/>
        </p:nvSpPr>
        <p:spPr>
          <a:xfrm>
            <a:off x="231840" y="1693080"/>
            <a:ext cx="8566200" cy="4390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Spočívá ve vstupu akcií společnosti na regulovaný trh, kde jsou akcie veřejně nabízeny.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z="1400" strike="noStrike">
                <a:solidFill>
                  <a:srgbClr val="151515"/>
                </a:solidFill>
                <a:latin typeface="Arial"/>
                <a:ea typeface="Arial"/>
              </a:rPr>
              <a:t>Důvody proč společnosti realizují </a:t>
            </a:r>
            <a:r>
              <a:rPr lang="cs-CZ" sz="1400" i="1" strike="noStrike">
                <a:solidFill>
                  <a:srgbClr val="151515"/>
                </a:solidFill>
                <a:latin typeface="Arial"/>
                <a:ea typeface="Arial"/>
              </a:rPr>
              <a:t>IPO</a:t>
            </a:r>
            <a:r>
              <a:rPr lang="cs-CZ" sz="1400" strike="noStrike">
                <a:solidFill>
                  <a:srgbClr val="151515"/>
                </a:solidFill>
                <a:latin typeface="Arial"/>
                <a:ea typeface="Arial"/>
              </a:rPr>
              <a:t>: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získání dalšího kapitálu pro rozvoj společnosti,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optimalizace kapitálové struktury (poměr cizího  a vlastního kapitálu),</a:t>
            </a:r>
            <a:endParaRPr/>
          </a:p>
          <a:p>
            <a:pPr>
              <a:lnSpc>
                <a:spcPct val="100000"/>
              </a:lnSpc>
            </a:pPr>
            <a:r>
              <a:rPr lang="cs-CZ" sz="1400" strike="noStrike">
                <a:solidFill>
                  <a:srgbClr val="151515"/>
                </a:solidFill>
                <a:latin typeface="Arial"/>
                <a:ea typeface="Arial"/>
              </a:rPr>
              <a:t>- </a:t>
            </a: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zvyšuje se důvěryhodnost společnosti, transparentnost, marketingové účely, větší prestiž,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zvýšení likvidity akcií,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možnost zainteresovat management a zaměstnance formou odměňování manažerskými/zaměstnaneckými akciemi.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Provádí se při konjuktuře, využívá se služeb underwriterů – zpravidla banky, které emisní projekt připravují a realizují.</a:t>
            </a:r>
            <a:endParaRPr/>
          </a:p>
          <a:p>
            <a:pPr>
              <a:lnSpc>
                <a:spcPct val="100000"/>
              </a:lnSpc>
            </a:pPr>
            <a:r>
              <a:rPr lang="cs-CZ" sz="1400" strike="noStrike">
                <a:solidFill>
                  <a:srgbClr val="151515"/>
                </a:solidFill>
                <a:latin typeface="Arial"/>
                <a:ea typeface="Arial"/>
              </a:rPr>
              <a:t>Společnost je důkladně prověřena a to jak z právního, tak i ekonomického a finančního a účetního hlediska.  </a:t>
            </a: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Výsledkem interního ocenění je stanovení cenového rozpětí akcií, které je důležité pro jednání s potenciálními investory. Pokud by se tato cena výrazně lišila od představy stávajících vlastníků, může být celý proces ukončen.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CustomShape 1"/>
          <p:cNvSpPr/>
          <p:nvPr/>
        </p:nvSpPr>
        <p:spPr>
          <a:xfrm>
            <a:off x="457200" y="144000"/>
            <a:ext cx="8227440" cy="64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3200" strike="noStrike">
                <a:solidFill>
                  <a:srgbClr val="000000"/>
                </a:solidFill>
                <a:latin typeface="Calibri"/>
                <a:ea typeface="DejaVu Sans"/>
              </a:rPr>
              <a:t>Další možnosti financování</a:t>
            </a:r>
            <a:endParaRPr/>
          </a:p>
        </p:txBody>
      </p:sp>
      <p:sp>
        <p:nvSpPr>
          <p:cNvPr id="344" name="CustomShape 2"/>
          <p:cNvSpPr/>
          <p:nvPr/>
        </p:nvSpPr>
        <p:spPr>
          <a:xfrm>
            <a:off x="432000" y="720000"/>
            <a:ext cx="3166200" cy="52488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Rizikový (venture) kapitál</a:t>
            </a:r>
            <a:endParaRPr/>
          </a:p>
        </p:txBody>
      </p:sp>
      <p:sp>
        <p:nvSpPr>
          <p:cNvPr id="345" name="CustomShape 3"/>
          <p:cNvSpPr/>
          <p:nvPr/>
        </p:nvSpPr>
        <p:spPr>
          <a:xfrm>
            <a:off x="504000" y="1224000"/>
            <a:ext cx="8566200" cy="4967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MT"/>
              </a:rPr>
              <a:t>Kapitál určený k založení, rozvoji nebo odkupu společností s </a:t>
            </a:r>
            <a:r>
              <a:rPr lang="cs-CZ" sz="2000" b="1" strike="noStrike">
                <a:solidFill>
                  <a:srgbClr val="000000"/>
                </a:solidFill>
                <a:latin typeface="Times New Roman"/>
                <a:ea typeface="ArialMT"/>
              </a:rPr>
              <a:t>rychlým růstovým potenciálem – </a:t>
            </a: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MT"/>
              </a:rPr>
              <a:t>komunikační a informační technologie, </a:t>
            </a:r>
            <a:r>
              <a:rPr lang="cs-CZ" sz="2000" b="1" strike="noStrike">
                <a:solidFill>
                  <a:srgbClr val="000000"/>
                </a:solidFill>
                <a:latin typeface="Times New Roman"/>
                <a:ea typeface="ArialMT"/>
              </a:rPr>
              <a:t> </a:t>
            </a: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MT"/>
              </a:rPr>
              <a:t>obchodní řetězce. 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MT"/>
              </a:rPr>
              <a:t>Tento kapitál poskytují buďto </a:t>
            </a:r>
            <a:r>
              <a:rPr lang="cs-CZ" sz="2000" b="1" strike="noStrike">
                <a:solidFill>
                  <a:srgbClr val="000000"/>
                </a:solidFill>
                <a:latin typeface="Times New Roman"/>
                <a:ea typeface="ArialMT"/>
              </a:rPr>
              <a:t>jednotliví investoři</a:t>
            </a: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MT"/>
              </a:rPr>
              <a:t>, kteří se pak stávají podílníky v příslušné společnosti, nebo jej poskytují </a:t>
            </a:r>
            <a:r>
              <a:rPr lang="cs-CZ" sz="2000" b="1" strike="noStrike">
                <a:solidFill>
                  <a:srgbClr val="000000"/>
                </a:solidFill>
                <a:latin typeface="Times New Roman"/>
                <a:ea typeface="ArialMT"/>
              </a:rPr>
              <a:t>fondy rizikového kapitálu</a:t>
            </a: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MT"/>
              </a:rPr>
              <a:t>, které sdružují individuální investory.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MT"/>
              </a:rPr>
              <a:t>Investoři financují určitý podnikatelský projekt, který je schopen rychlého dosažení vysoké tržní hodnoty podílů. Návratnost rizikového kapitálu je totiž vázána na schopnost společnosti prodat v budoucnu své podíly </a:t>
            </a:r>
            <a:r>
              <a:rPr lang="cs-CZ" sz="2000" b="1" strike="noStrike">
                <a:solidFill>
                  <a:srgbClr val="000000"/>
                </a:solidFill>
                <a:latin typeface="Times New Roman"/>
                <a:ea typeface="ArialMT"/>
              </a:rPr>
              <a:t>strategickému partnerovi</a:t>
            </a: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MT"/>
              </a:rPr>
              <a:t> nebo vstoupit na veřejný trh akcií. Doba působení rizikových investorů: 3 – 5 let, ztráty nese vložený rizikový kapitál, při likvidaci uspokojován až jako poslední.  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MT"/>
              </a:rPr>
              <a:t>Možnosti využití: start-up financing, kdy má společnost již připravený produkt včetně prodejní strategie a je potřeba financovat výrobu a distribuci; rozvojové financování, financování akvizic, financování dluhů a záchranný kapitál.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CustomShape 1"/>
          <p:cNvSpPr/>
          <p:nvPr/>
        </p:nvSpPr>
        <p:spPr>
          <a:xfrm>
            <a:off x="457200" y="144000"/>
            <a:ext cx="8227440" cy="64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3200" strike="noStrike">
                <a:solidFill>
                  <a:srgbClr val="000000"/>
                </a:solidFill>
                <a:latin typeface="Calibri"/>
                <a:ea typeface="DejaVu Sans"/>
              </a:rPr>
              <a:t>Nabývání vlastních podílů</a:t>
            </a:r>
            <a:endParaRPr/>
          </a:p>
        </p:txBody>
      </p:sp>
      <p:sp>
        <p:nvSpPr>
          <p:cNvPr id="347" name="CustomShape 2"/>
          <p:cNvSpPr/>
          <p:nvPr/>
        </p:nvSpPr>
        <p:spPr>
          <a:xfrm>
            <a:off x="432000" y="720000"/>
            <a:ext cx="3599640" cy="52488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Společnost s ručením omezeným</a:t>
            </a:r>
            <a:endParaRPr/>
          </a:p>
        </p:txBody>
      </p:sp>
      <p:sp>
        <p:nvSpPr>
          <p:cNvPr id="348" name="CustomShape 3"/>
          <p:cNvSpPr/>
          <p:nvPr/>
        </p:nvSpPr>
        <p:spPr>
          <a:xfrm>
            <a:off x="504000" y="1224000"/>
            <a:ext cx="8566200" cy="4967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49" name="CustomShape 4"/>
          <p:cNvSpPr/>
          <p:nvPr/>
        </p:nvSpPr>
        <p:spPr>
          <a:xfrm>
            <a:off x="502200" y="1368000"/>
            <a:ext cx="8566200" cy="4558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MT"/>
              </a:rPr>
              <a:t>Úprava v § 149 ZOK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MT"/>
              </a:rPr>
              <a:t>- návaznost na obecný § 33 ZOK – zákonná možnost nabýt vlastní podíl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MT"/>
              </a:rPr>
              <a:t>- zákaz nabytí převodem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MT"/>
              </a:rPr>
              <a:t>- dovolena možnost přechodu: přeměna, vydržení, dědění, POZOR: nevztahuje se na uvolněný podíl podle § 212 ZOK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MT"/>
              </a:rPr>
              <a:t>- nabytý podíl vlastní společnost, ale nesmí vykonávat s podílem spojená hlasovací práva pod sankcí nicotnosti (k hlasům by se nepřihlíželo, nebyl by nutný postup podle § 191 a násl.)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MT"/>
              </a:rPr>
              <a:t>- právo na podíl na zisku spojené s vlastním podílem ve vlastnictví společnosti zaniká splatností podílu na zisku (důvod: převod podílu před splatností podílu na zisku), účetně se převádí do nerozděleného zisku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MT"/>
              </a:rPr>
              <a:t>- zákon nestanoví povinnost převést vlastní podíl ve vlastnictví společnosti do určité doby, pokud nejde o případ, kdy se ve vlastnictví společnosti soustředí všechny podíly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MT"/>
              </a:rPr>
              <a:t>- pokud všechny podíly ve vlastnictví společnosti – povinnost převodu na 3. osobu do 3 měsíců, hodnota podílů se určí znaleckým posudkem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CustomShape 1"/>
          <p:cNvSpPr/>
          <p:nvPr/>
        </p:nvSpPr>
        <p:spPr>
          <a:xfrm>
            <a:off x="457200" y="144000"/>
            <a:ext cx="8227440" cy="64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3200" strike="noStrike">
                <a:solidFill>
                  <a:srgbClr val="000000"/>
                </a:solidFill>
                <a:latin typeface="Calibri"/>
                <a:ea typeface="DejaVu Sans"/>
              </a:rPr>
              <a:t>Nabývání vlastních podílů</a:t>
            </a:r>
            <a:endParaRPr/>
          </a:p>
        </p:txBody>
      </p:sp>
      <p:sp>
        <p:nvSpPr>
          <p:cNvPr id="351" name="CustomShape 2"/>
          <p:cNvSpPr/>
          <p:nvPr/>
        </p:nvSpPr>
        <p:spPr>
          <a:xfrm>
            <a:off x="432000" y="720000"/>
            <a:ext cx="3599640" cy="52488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Akciová společnost</a:t>
            </a:r>
            <a:endParaRPr/>
          </a:p>
        </p:txBody>
      </p:sp>
      <p:sp>
        <p:nvSpPr>
          <p:cNvPr id="352" name="CustomShape 3"/>
          <p:cNvSpPr/>
          <p:nvPr/>
        </p:nvSpPr>
        <p:spPr>
          <a:xfrm>
            <a:off x="504000" y="1224000"/>
            <a:ext cx="8566200" cy="4967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53" name="CustomShape 4"/>
          <p:cNvSpPr/>
          <p:nvPr/>
        </p:nvSpPr>
        <p:spPr>
          <a:xfrm>
            <a:off x="502200" y="1368000"/>
            <a:ext cx="8566200" cy="4558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 dirty="0"/>
          </a:p>
          <a:p>
            <a:pPr algn="just">
              <a:lnSpc>
                <a:spcPct val="100000"/>
              </a:lnSpc>
            </a:pPr>
            <a:r>
              <a:rPr lang="cs-CZ" sz="2000" strike="noStrike" dirty="0">
                <a:solidFill>
                  <a:srgbClr val="000000"/>
                </a:solidFill>
                <a:latin typeface="Times New Roman"/>
                <a:ea typeface="ArialMT"/>
              </a:rPr>
              <a:t>Úprava v § 298 - 310 ZOK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cs-CZ" sz="2000" strike="noStrike" dirty="0">
                <a:solidFill>
                  <a:srgbClr val="000000"/>
                </a:solidFill>
                <a:latin typeface="Times New Roman"/>
                <a:ea typeface="ArialMT"/>
              </a:rPr>
              <a:t>- návaznost na obecný § 33 ZOK – zákonná možnost nabýt vlastní podíl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cs-CZ" sz="2000" strike="noStrike" dirty="0">
                <a:solidFill>
                  <a:srgbClr val="000000"/>
                </a:solidFill>
                <a:latin typeface="Times New Roman"/>
                <a:ea typeface="ArialMT"/>
              </a:rPr>
              <a:t>- zákaz úpisu vlastních akcií, nabytí vlastních akcií jen za podmínek ZOK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cs-CZ" sz="2000" strike="noStrike" dirty="0">
                <a:solidFill>
                  <a:srgbClr val="000000"/>
                </a:solidFill>
                <a:latin typeface="Times New Roman"/>
                <a:ea typeface="ArialMT"/>
              </a:rPr>
              <a:t>- podmínky: lze nabýt jen akcie, jejichž emisní kurs byl zcela splacen a jen pokud: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cs-CZ" sz="2000" strike="noStrike" dirty="0">
                <a:solidFill>
                  <a:srgbClr val="000000"/>
                </a:solidFill>
                <a:latin typeface="Times New Roman"/>
                <a:ea typeface="ArialMT"/>
              </a:rPr>
              <a:t>   - na nabytí se usnesla valná hromada (určí nejvyšší počet akcií, které může společnost nabýt, dobu nabytí – max. 5 let, nejvyšší a nejnižší cenu pro nabytí)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cs-CZ" sz="2000" strike="noStrike" dirty="0">
                <a:solidFill>
                  <a:srgbClr val="000000"/>
                </a:solidFill>
                <a:latin typeface="Times New Roman"/>
                <a:ea typeface="ArialMT"/>
              </a:rPr>
              <a:t>   - nabytí nezpůsobí snížení vlastního kapitálu pod upsaný ZK + fondy, které nelze rozdělit mezi akcionáře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cs-CZ" sz="2000" strike="noStrike" dirty="0">
                <a:solidFill>
                  <a:srgbClr val="000000"/>
                </a:solidFill>
                <a:latin typeface="Times New Roman"/>
                <a:ea typeface="ArialMT"/>
              </a:rPr>
              <a:t>    - společnost má zdroje na vytvoření rezervního fondu na vlastní akcie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cs-CZ" sz="2000" strike="noStrike" dirty="0">
                <a:solidFill>
                  <a:srgbClr val="000000"/>
                </a:solidFill>
                <a:latin typeface="Times New Roman"/>
                <a:ea typeface="ArialMT"/>
              </a:rPr>
              <a:t>- Zákaz nabytí, pokud by si tím společnost přivodila úpadek - § 302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cs-CZ" sz="2000" strike="noStrike" dirty="0">
                <a:solidFill>
                  <a:srgbClr val="000000"/>
                </a:solidFill>
                <a:latin typeface="Times New Roman"/>
                <a:ea typeface="ArialMT"/>
              </a:rPr>
              <a:t>- Nabytí za účelem odvrácení značné újmy hrozící </a:t>
            </a:r>
            <a:r>
              <a:rPr lang="cs-CZ" sz="2000" strike="noStrike" dirty="0" smtClean="0">
                <a:solidFill>
                  <a:srgbClr val="000000"/>
                </a:solidFill>
                <a:latin typeface="Times New Roman"/>
                <a:ea typeface="ArialMT"/>
              </a:rPr>
              <a:t>společnosti: o </a:t>
            </a:r>
            <a:r>
              <a:rPr lang="cs-CZ" sz="2000" strike="noStrike" dirty="0">
                <a:solidFill>
                  <a:srgbClr val="000000"/>
                </a:solidFill>
                <a:latin typeface="Times New Roman"/>
                <a:ea typeface="ArialMT"/>
              </a:rPr>
              <a:t>nabytí rozhoduje představenstvo, podmínky není nutno dodržet, informace na následující VH.  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cs-CZ" sz="2000" strike="noStrike" dirty="0">
                <a:solidFill>
                  <a:srgbClr val="000000"/>
                </a:solidFill>
                <a:latin typeface="Times New Roman"/>
                <a:ea typeface="ArialMT"/>
              </a:rPr>
              <a:t>- Nabytí za účelem prodeje zaměstnancům – rozhoduje představenstvo</a:t>
            </a:r>
            <a:r>
              <a:rPr lang="cs-CZ" sz="2000" strike="noStrike" dirty="0" smtClean="0">
                <a:solidFill>
                  <a:srgbClr val="000000"/>
                </a:solidFill>
                <a:latin typeface="Times New Roman"/>
                <a:ea typeface="ArialMT"/>
              </a:rPr>
              <a:t>, akcie  </a:t>
            </a:r>
            <a:r>
              <a:rPr lang="cs-CZ" sz="2000" strike="noStrike" dirty="0">
                <a:solidFill>
                  <a:srgbClr val="000000"/>
                </a:solidFill>
                <a:latin typeface="Times New Roman"/>
                <a:ea typeface="ArialMT"/>
              </a:rPr>
              <a:t>nutno prodat do 1 roku od jejich nabytí.</a:t>
            </a:r>
            <a:endParaRPr dirty="0"/>
          </a:p>
          <a:p>
            <a:pPr algn="just">
              <a:lnSpc>
                <a:spcPct val="100000"/>
              </a:lnSpc>
            </a:pPr>
            <a:endParaRPr dirty="0"/>
          </a:p>
          <a:p>
            <a:pPr algn="just">
              <a:lnSpc>
                <a:spcPct val="100000"/>
              </a:lnSpc>
            </a:pPr>
            <a:endParaRPr dirty="0"/>
          </a:p>
          <a:p>
            <a:pPr algn="just"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CustomShape 1"/>
          <p:cNvSpPr/>
          <p:nvPr/>
        </p:nvSpPr>
        <p:spPr>
          <a:xfrm>
            <a:off x="457200" y="144000"/>
            <a:ext cx="8227440" cy="64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3200" strike="noStrike">
                <a:solidFill>
                  <a:srgbClr val="000000"/>
                </a:solidFill>
                <a:latin typeface="Calibri"/>
                <a:ea typeface="DejaVu Sans"/>
              </a:rPr>
              <a:t>Nabývání vlastních podílů</a:t>
            </a:r>
            <a:endParaRPr/>
          </a:p>
        </p:txBody>
      </p:sp>
      <p:sp>
        <p:nvSpPr>
          <p:cNvPr id="355" name="CustomShape 2"/>
          <p:cNvSpPr/>
          <p:nvPr/>
        </p:nvSpPr>
        <p:spPr>
          <a:xfrm>
            <a:off x="432000" y="720000"/>
            <a:ext cx="3599640" cy="52488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Akciová společnost</a:t>
            </a:r>
            <a:endParaRPr/>
          </a:p>
        </p:txBody>
      </p:sp>
      <p:sp>
        <p:nvSpPr>
          <p:cNvPr id="356" name="CustomShape 3"/>
          <p:cNvSpPr/>
          <p:nvPr/>
        </p:nvSpPr>
        <p:spPr>
          <a:xfrm>
            <a:off x="504000" y="1224000"/>
            <a:ext cx="8566200" cy="4967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57" name="CustomShape 4"/>
          <p:cNvSpPr/>
          <p:nvPr/>
        </p:nvSpPr>
        <p:spPr>
          <a:xfrm>
            <a:off x="502200" y="1368000"/>
            <a:ext cx="8566200" cy="4558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cs-CZ" sz="2000" strike="noStrike" dirty="0">
                <a:solidFill>
                  <a:srgbClr val="000000"/>
                </a:solidFill>
                <a:latin typeface="Times New Roman"/>
                <a:ea typeface="ArialMT"/>
              </a:rPr>
              <a:t>Nabytí bez splnění podmínek § 301 – 303: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cs-CZ" sz="2000" strike="noStrike" dirty="0">
                <a:solidFill>
                  <a:srgbClr val="000000"/>
                </a:solidFill>
                <a:latin typeface="Times New Roman"/>
                <a:ea typeface="ArialMT"/>
              </a:rPr>
              <a:t>- za účelem realizace rozhodnutí VH o snížení základního kapitálu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cs-CZ" sz="2000" strike="noStrike" dirty="0">
                <a:solidFill>
                  <a:srgbClr val="000000"/>
                </a:solidFill>
                <a:latin typeface="Times New Roman"/>
                <a:ea typeface="ArialMT"/>
              </a:rPr>
              <a:t>- univerzální právní nástupnictví, popř. nabytí při nabytí závodu nebo jeho části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cs-CZ" sz="2000" strike="noStrike" dirty="0">
                <a:solidFill>
                  <a:srgbClr val="000000"/>
                </a:solidFill>
                <a:latin typeface="Times New Roman"/>
                <a:ea typeface="ArialMT"/>
              </a:rPr>
              <a:t>- z důvodu plnění právní povinnosti nebo povinnosti stanovené soudním rozhodnutím k ochraně menšinových akcionářů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cs-CZ" sz="2000" strike="noStrike" dirty="0">
                <a:solidFill>
                  <a:srgbClr val="000000"/>
                </a:solidFill>
                <a:latin typeface="Times New Roman"/>
                <a:ea typeface="ArialMT"/>
              </a:rPr>
              <a:t>- v důsledku nesplnění povinnosti akcionáře ke splacení emisního kursu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cs-CZ" sz="2000" strike="noStrike" dirty="0">
                <a:solidFill>
                  <a:srgbClr val="000000"/>
                </a:solidFill>
                <a:latin typeface="Times New Roman"/>
                <a:ea typeface="ArialMT"/>
              </a:rPr>
              <a:t>- v soudní dražbě při výkonu rozhodnutí na vymožení pohledávky proti vlastníkovi splacených akcií.</a:t>
            </a:r>
            <a:endParaRPr dirty="0"/>
          </a:p>
          <a:p>
            <a:pPr algn="just">
              <a:lnSpc>
                <a:spcPct val="100000"/>
              </a:lnSpc>
            </a:pPr>
            <a:endParaRPr dirty="0"/>
          </a:p>
          <a:p>
            <a:pPr algn="just">
              <a:lnSpc>
                <a:spcPct val="100000"/>
              </a:lnSpc>
            </a:pPr>
            <a:r>
              <a:rPr lang="cs-CZ" sz="2000" strike="noStrike" dirty="0" smtClean="0">
                <a:solidFill>
                  <a:srgbClr val="000000"/>
                </a:solidFill>
                <a:latin typeface="Times New Roman"/>
                <a:ea typeface="ArialMT"/>
              </a:rPr>
              <a:t>Limit u § 306: </a:t>
            </a:r>
            <a:r>
              <a:rPr lang="cs-CZ" sz="2000" strike="noStrike" dirty="0">
                <a:solidFill>
                  <a:srgbClr val="000000"/>
                </a:solidFill>
                <a:latin typeface="Times New Roman"/>
                <a:ea typeface="ArialMT"/>
              </a:rPr>
              <a:t>s výjimkou snížení ZK jmenovitá nebo účetní hodnota nabytých akcií dosahuje 10% ZK, přesahy povinna do 3 let zcizit nebo snížit ZK a přesahující akcie zrušit.</a:t>
            </a:r>
            <a:endParaRPr dirty="0"/>
          </a:p>
          <a:p>
            <a:pPr algn="just">
              <a:lnSpc>
                <a:spcPct val="100000"/>
              </a:lnSpc>
            </a:pPr>
            <a:endParaRPr dirty="0"/>
          </a:p>
          <a:p>
            <a:pPr algn="just">
              <a:lnSpc>
                <a:spcPct val="100000"/>
              </a:lnSpc>
            </a:pPr>
            <a:r>
              <a:rPr lang="cs-CZ" sz="2000" strike="noStrike" dirty="0">
                <a:solidFill>
                  <a:srgbClr val="000000"/>
                </a:solidFill>
                <a:latin typeface="Times New Roman"/>
                <a:ea typeface="ArialMT"/>
              </a:rPr>
              <a:t>Pokud as nabude vlastních akcií, musí zpráva o činnosti společnosti a stavu jejího majetku obsahovat údaje o vlastních akciích (§ 307).</a:t>
            </a:r>
            <a:endParaRPr dirty="0"/>
          </a:p>
          <a:p>
            <a:pPr algn="just">
              <a:lnSpc>
                <a:spcPct val="100000"/>
              </a:lnSpc>
            </a:pPr>
            <a:endParaRPr dirty="0"/>
          </a:p>
          <a:p>
            <a:pPr algn="just">
              <a:lnSpc>
                <a:spcPct val="100000"/>
              </a:lnSpc>
            </a:pPr>
            <a:endParaRPr dirty="0"/>
          </a:p>
          <a:p>
            <a:pPr algn="just"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CustomShape 1"/>
          <p:cNvSpPr/>
          <p:nvPr/>
        </p:nvSpPr>
        <p:spPr>
          <a:xfrm>
            <a:off x="467640" y="116640"/>
            <a:ext cx="8227440" cy="559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3200" strike="noStrike">
                <a:solidFill>
                  <a:srgbClr val="000000"/>
                </a:solidFill>
                <a:latin typeface="Calibri"/>
                <a:ea typeface="DejaVu Sans"/>
              </a:rPr>
              <a:t>Rozhodování o změně výše základního kapitálu</a:t>
            </a:r>
            <a:endParaRPr/>
          </a:p>
        </p:txBody>
      </p:sp>
      <p:sp>
        <p:nvSpPr>
          <p:cNvPr id="267" name="CustomShape 2"/>
          <p:cNvSpPr/>
          <p:nvPr/>
        </p:nvSpPr>
        <p:spPr>
          <a:xfrm>
            <a:off x="2555640" y="836640"/>
            <a:ext cx="2950200" cy="573840"/>
          </a:xfrm>
          <a:prstGeom prst="rect">
            <a:avLst/>
          </a:prstGeom>
          <a:solidFill>
            <a:srgbClr val="00206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FFFFFF"/>
                </a:solidFill>
                <a:latin typeface="Calibri"/>
                <a:ea typeface="DejaVu Sans"/>
              </a:rPr>
              <a:t>Rozhodovací orgán</a:t>
            </a:r>
            <a:endParaRPr/>
          </a:p>
        </p:txBody>
      </p:sp>
      <p:sp>
        <p:nvSpPr>
          <p:cNvPr id="268" name="CustomShape 3"/>
          <p:cNvSpPr/>
          <p:nvPr/>
        </p:nvSpPr>
        <p:spPr>
          <a:xfrm>
            <a:off x="2555640" y="3903480"/>
            <a:ext cx="2950200" cy="573840"/>
          </a:xfrm>
          <a:prstGeom prst="rect">
            <a:avLst/>
          </a:prstGeom>
          <a:solidFill>
            <a:srgbClr val="00206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FFFFFF"/>
                </a:solidFill>
                <a:latin typeface="Calibri"/>
                <a:ea typeface="DejaVu Sans"/>
              </a:rPr>
              <a:t>Přijímání rozhodnutí</a:t>
            </a:r>
            <a:endParaRPr/>
          </a:p>
        </p:txBody>
      </p:sp>
      <p:sp>
        <p:nvSpPr>
          <p:cNvPr id="269" name="CustomShape 4"/>
          <p:cNvSpPr/>
          <p:nvPr/>
        </p:nvSpPr>
        <p:spPr>
          <a:xfrm>
            <a:off x="395640" y="1412640"/>
            <a:ext cx="933840" cy="789840"/>
          </a:xfrm>
          <a:prstGeom prst="rect">
            <a:avLst/>
          </a:prstGeom>
          <a:solidFill>
            <a:srgbClr val="FFC0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sro</a:t>
            </a:r>
            <a:endParaRPr/>
          </a:p>
        </p:txBody>
      </p:sp>
      <p:sp>
        <p:nvSpPr>
          <p:cNvPr id="270" name="CustomShape 5"/>
          <p:cNvSpPr/>
          <p:nvPr/>
        </p:nvSpPr>
        <p:spPr>
          <a:xfrm>
            <a:off x="408600" y="2439720"/>
            <a:ext cx="933840" cy="645840"/>
          </a:xfrm>
          <a:prstGeom prst="rect">
            <a:avLst/>
          </a:prstGeom>
          <a:solidFill>
            <a:srgbClr val="FFC0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as</a:t>
            </a:r>
            <a:endParaRPr/>
          </a:p>
        </p:txBody>
      </p:sp>
      <p:sp>
        <p:nvSpPr>
          <p:cNvPr id="271" name="CustomShape 6"/>
          <p:cNvSpPr/>
          <p:nvPr/>
        </p:nvSpPr>
        <p:spPr>
          <a:xfrm>
            <a:off x="251640" y="4725000"/>
            <a:ext cx="933840" cy="645840"/>
          </a:xfrm>
          <a:prstGeom prst="rect">
            <a:avLst/>
          </a:prstGeom>
          <a:solidFill>
            <a:srgbClr val="FFC0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sro</a:t>
            </a:r>
            <a:endParaRPr/>
          </a:p>
        </p:txBody>
      </p:sp>
      <p:sp>
        <p:nvSpPr>
          <p:cNvPr id="272" name="CustomShape 7"/>
          <p:cNvSpPr/>
          <p:nvPr/>
        </p:nvSpPr>
        <p:spPr>
          <a:xfrm>
            <a:off x="251640" y="5577480"/>
            <a:ext cx="933840" cy="645840"/>
          </a:xfrm>
          <a:prstGeom prst="rect">
            <a:avLst/>
          </a:prstGeom>
          <a:solidFill>
            <a:srgbClr val="FFC0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as</a:t>
            </a:r>
            <a:endParaRPr/>
          </a:p>
        </p:txBody>
      </p:sp>
      <p:sp>
        <p:nvSpPr>
          <p:cNvPr id="273" name="CustomShape 8"/>
          <p:cNvSpPr/>
          <p:nvPr/>
        </p:nvSpPr>
        <p:spPr>
          <a:xfrm>
            <a:off x="1547640" y="1700640"/>
            <a:ext cx="7198560" cy="39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Výlučná působnost valné hromady (§ 190 ZOK)</a:t>
            </a:r>
            <a:endParaRPr/>
          </a:p>
        </p:txBody>
      </p:sp>
      <p:sp>
        <p:nvSpPr>
          <p:cNvPr id="274" name="CustomShape 9"/>
          <p:cNvSpPr/>
          <p:nvPr/>
        </p:nvSpPr>
        <p:spPr>
          <a:xfrm>
            <a:off x="1531080" y="2272320"/>
            <a:ext cx="7198560" cy="1613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Valná hromada: rozhodování o změně výše základního kapitálu</a:t>
            </a:r>
            <a:endParaRPr/>
          </a:p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          rozhodování o pověření představenstva (správní </a:t>
            </a:r>
            <a:endParaRPr/>
          </a:p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          rady) ke zvýšení základního kapitálu (§ 421 ZOK)</a:t>
            </a:r>
            <a:endParaRPr/>
          </a:p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Představenstvo (správní rada): rozhodování na základě pověření a za</a:t>
            </a:r>
            <a:endParaRPr/>
          </a:p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           podmínek stanovených zákonem (§ 511 a n. ZOK)</a:t>
            </a:r>
            <a:endParaRPr/>
          </a:p>
        </p:txBody>
      </p:sp>
      <p:sp>
        <p:nvSpPr>
          <p:cNvPr id="275" name="CustomShape 10"/>
          <p:cNvSpPr/>
          <p:nvPr/>
        </p:nvSpPr>
        <p:spPr>
          <a:xfrm>
            <a:off x="1331640" y="5534640"/>
            <a:ext cx="6838560" cy="1308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Alespoň dvoutřetinová většina hlasů přítomných akcionářů a dvoutřetinová většina hlasů přítomných akcionářů každého rozhodnutím dotčeného druhu akcií, </a:t>
            </a:r>
            <a:endParaRPr/>
          </a:p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osvědčení veřejnou listinou ( § 416, 417 ZOK)</a:t>
            </a:r>
            <a:endParaRPr/>
          </a:p>
        </p:txBody>
      </p:sp>
      <p:sp>
        <p:nvSpPr>
          <p:cNvPr id="276" name="CustomShape 11"/>
          <p:cNvSpPr/>
          <p:nvPr/>
        </p:nvSpPr>
        <p:spPr>
          <a:xfrm>
            <a:off x="1344600" y="4695120"/>
            <a:ext cx="7617600" cy="69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Dvoutřetinová většina hlasů všech společníků, osvědčuje se veřejnou listinou (§ 171, 172 ZOK)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CustomShape 1"/>
          <p:cNvSpPr/>
          <p:nvPr/>
        </p:nvSpPr>
        <p:spPr>
          <a:xfrm>
            <a:off x="457200" y="144000"/>
            <a:ext cx="8227440" cy="64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3200" strike="noStrike">
                <a:solidFill>
                  <a:srgbClr val="000000"/>
                </a:solidFill>
                <a:latin typeface="Calibri"/>
                <a:ea typeface="DejaVu Sans"/>
              </a:rPr>
              <a:t>Nabývání vlastních podílů</a:t>
            </a:r>
            <a:endParaRPr/>
          </a:p>
        </p:txBody>
      </p:sp>
      <p:sp>
        <p:nvSpPr>
          <p:cNvPr id="359" name="CustomShape 2"/>
          <p:cNvSpPr/>
          <p:nvPr/>
        </p:nvSpPr>
        <p:spPr>
          <a:xfrm>
            <a:off x="432000" y="720000"/>
            <a:ext cx="3599640" cy="52488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Akciová společnost</a:t>
            </a:r>
            <a:endParaRPr/>
          </a:p>
        </p:txBody>
      </p:sp>
      <p:sp>
        <p:nvSpPr>
          <p:cNvPr id="360" name="CustomShape 3"/>
          <p:cNvSpPr/>
          <p:nvPr/>
        </p:nvSpPr>
        <p:spPr>
          <a:xfrm>
            <a:off x="504000" y="1224000"/>
            <a:ext cx="8566200" cy="4967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61" name="CustomShape 4"/>
          <p:cNvSpPr/>
          <p:nvPr/>
        </p:nvSpPr>
        <p:spPr>
          <a:xfrm>
            <a:off x="502200" y="1368000"/>
            <a:ext cx="8566200" cy="4558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MT"/>
              </a:rPr>
              <a:t>Nakládání s vlastními akciemi ve vlastnictví společnosti, sankce, 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MT"/>
              </a:rPr>
              <a:t>- akcie nabyté v rozporu se zákonem jsou nabyty platně, pokud převodce jednal v dobré víře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MT"/>
              </a:rPr>
              <a:t>- společnost povinna se jich do 1 roku zbavit – převod, snížení základního kapitálu a zrušení akcií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MT"/>
              </a:rPr>
              <a:t>- pokud se společnost akcií nezbaví, může ji soud i bez návrhu zrušit a nařídit likvidaci.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MT"/>
              </a:rPr>
              <a:t>Společnost nevykonává s vlastními akciemi ve svém vlastnictví hlasovací právo, podíl na zisku zaniká jeho splatností, nevyplacený se převede na účet nerozděleného zisku minulých let.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CustomShape 1"/>
          <p:cNvSpPr/>
          <p:nvPr/>
        </p:nvSpPr>
        <p:spPr>
          <a:xfrm>
            <a:off x="493200" y="116640"/>
            <a:ext cx="8227440" cy="27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3200" strike="noStrike">
                <a:solidFill>
                  <a:srgbClr val="000000"/>
                </a:solidFill>
                <a:latin typeface="Calibri"/>
                <a:ea typeface="DejaVu Sans"/>
              </a:rPr>
              <a:t>Účinnost změny výše základního kapitálu</a:t>
            </a:r>
            <a:endParaRPr/>
          </a:p>
        </p:txBody>
      </p:sp>
      <p:sp>
        <p:nvSpPr>
          <p:cNvPr id="278" name="CustomShape 2"/>
          <p:cNvSpPr/>
          <p:nvPr/>
        </p:nvSpPr>
        <p:spPr>
          <a:xfrm>
            <a:off x="2771640" y="558000"/>
            <a:ext cx="3670200" cy="573840"/>
          </a:xfrm>
          <a:prstGeom prst="rect">
            <a:avLst/>
          </a:prstGeom>
          <a:solidFill>
            <a:srgbClr val="00206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FFFFFF"/>
                </a:solidFill>
                <a:latin typeface="Calibri"/>
                <a:ea typeface="DejaVu Sans"/>
              </a:rPr>
              <a:t>Zvýšení základního kapitálu</a:t>
            </a:r>
            <a:endParaRPr/>
          </a:p>
        </p:txBody>
      </p:sp>
      <p:sp>
        <p:nvSpPr>
          <p:cNvPr id="279" name="CustomShape 3"/>
          <p:cNvSpPr/>
          <p:nvPr/>
        </p:nvSpPr>
        <p:spPr>
          <a:xfrm>
            <a:off x="2771640" y="3789000"/>
            <a:ext cx="3670200" cy="573840"/>
          </a:xfrm>
          <a:prstGeom prst="rect">
            <a:avLst/>
          </a:prstGeom>
          <a:solidFill>
            <a:srgbClr val="00206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FFFFFF"/>
                </a:solidFill>
                <a:latin typeface="Calibri"/>
                <a:ea typeface="DejaVu Sans"/>
              </a:rPr>
              <a:t>Snížení základního kapitálu</a:t>
            </a:r>
            <a:endParaRPr/>
          </a:p>
        </p:txBody>
      </p:sp>
      <p:sp>
        <p:nvSpPr>
          <p:cNvPr id="280" name="CustomShape 4"/>
          <p:cNvSpPr/>
          <p:nvPr/>
        </p:nvSpPr>
        <p:spPr>
          <a:xfrm>
            <a:off x="323640" y="2925000"/>
            <a:ext cx="933840" cy="573840"/>
          </a:xfrm>
          <a:prstGeom prst="rect">
            <a:avLst/>
          </a:prstGeom>
          <a:solidFill>
            <a:srgbClr val="FFC0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as</a:t>
            </a:r>
            <a:endParaRPr/>
          </a:p>
        </p:txBody>
      </p:sp>
      <p:sp>
        <p:nvSpPr>
          <p:cNvPr id="281" name="CustomShape 5"/>
          <p:cNvSpPr/>
          <p:nvPr/>
        </p:nvSpPr>
        <p:spPr>
          <a:xfrm>
            <a:off x="323640" y="4581000"/>
            <a:ext cx="933840" cy="573840"/>
          </a:xfrm>
          <a:prstGeom prst="rect">
            <a:avLst/>
          </a:prstGeom>
          <a:solidFill>
            <a:srgbClr val="FFC0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sro</a:t>
            </a:r>
            <a:endParaRPr/>
          </a:p>
        </p:txBody>
      </p:sp>
      <p:sp>
        <p:nvSpPr>
          <p:cNvPr id="282" name="CustomShape 6"/>
          <p:cNvSpPr/>
          <p:nvPr/>
        </p:nvSpPr>
        <p:spPr>
          <a:xfrm>
            <a:off x="323640" y="5949360"/>
            <a:ext cx="933840" cy="573840"/>
          </a:xfrm>
          <a:prstGeom prst="rect">
            <a:avLst/>
          </a:prstGeom>
          <a:solidFill>
            <a:srgbClr val="FFC0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as</a:t>
            </a:r>
            <a:endParaRPr/>
          </a:p>
        </p:txBody>
      </p:sp>
      <p:sp>
        <p:nvSpPr>
          <p:cNvPr id="283" name="CustomShape 7"/>
          <p:cNvSpPr/>
          <p:nvPr/>
        </p:nvSpPr>
        <p:spPr>
          <a:xfrm>
            <a:off x="323640" y="1749960"/>
            <a:ext cx="933840" cy="573840"/>
          </a:xfrm>
          <a:prstGeom prst="rect">
            <a:avLst/>
          </a:prstGeom>
          <a:solidFill>
            <a:srgbClr val="FFC0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sro</a:t>
            </a:r>
            <a:endParaRPr/>
          </a:p>
        </p:txBody>
      </p:sp>
      <p:sp>
        <p:nvSpPr>
          <p:cNvPr id="284" name="CustomShape 8"/>
          <p:cNvSpPr/>
          <p:nvPr/>
        </p:nvSpPr>
        <p:spPr>
          <a:xfrm>
            <a:off x="1403640" y="1299600"/>
            <a:ext cx="7486560" cy="1460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Převzetím vkladové povinnosti a splněním její předepsané části</a:t>
            </a:r>
            <a:endParaRPr/>
          </a:p>
          <a:p>
            <a:pPr algn="just">
              <a:lnSpc>
                <a:spcPct val="100000"/>
              </a:lnSpc>
              <a:buFont typeface="StarSymbol"/>
              <a:buChar char="-"/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Později podle rozhodnutí valné hromady, avšak ne později, než je nová výše základního kapitálu zapsána do obchodního rejstříku</a:t>
            </a:r>
            <a:endParaRPr/>
          </a:p>
          <a:p>
            <a:pPr algn="just">
              <a:lnSpc>
                <a:spcPct val="100000"/>
              </a:lnSpc>
              <a:buFont typeface="StarSymbol"/>
              <a:buChar char="-"/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Zvýšení z vlastních zdrojů: okamžikem zápisu nové výše základního kapitálu do obchodního rejstříku (§ 216 ZOK)</a:t>
            </a:r>
            <a:endParaRPr/>
          </a:p>
        </p:txBody>
      </p:sp>
      <p:sp>
        <p:nvSpPr>
          <p:cNvPr id="285" name="CustomShape 9"/>
          <p:cNvSpPr/>
          <p:nvPr/>
        </p:nvSpPr>
        <p:spPr>
          <a:xfrm>
            <a:off x="1547640" y="2776680"/>
            <a:ext cx="7342560" cy="91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Okamžikem zápisu nové výše základního kapitálu do obchodního rejstříku, neplatí pro společnosti, jejichž akcie byly přijaty k obchodování na regulovaném trhu (§ 464 odst. 2 ZOK)</a:t>
            </a:r>
            <a:endParaRPr/>
          </a:p>
        </p:txBody>
      </p:sp>
      <p:sp>
        <p:nvSpPr>
          <p:cNvPr id="286" name="CustomShape 10"/>
          <p:cNvSpPr/>
          <p:nvPr/>
        </p:nvSpPr>
        <p:spPr>
          <a:xfrm>
            <a:off x="1655640" y="4581000"/>
            <a:ext cx="7126560" cy="63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Okamžikem zápisu nové výše základního kapitálu do obchodního rejstříku (§ 239 ZOK)</a:t>
            </a:r>
            <a:endParaRPr/>
          </a:p>
        </p:txBody>
      </p:sp>
      <p:sp>
        <p:nvSpPr>
          <p:cNvPr id="287" name="CustomShape 11"/>
          <p:cNvSpPr/>
          <p:nvPr/>
        </p:nvSpPr>
        <p:spPr>
          <a:xfrm>
            <a:off x="1547640" y="5733360"/>
            <a:ext cx="7234560" cy="63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Okamžikem zápisu nové výše základního kapitálu  do obchodního rejstříku (§ 467 ZOK).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CustomShape 1"/>
          <p:cNvSpPr/>
          <p:nvPr/>
        </p:nvSpPr>
        <p:spPr>
          <a:xfrm>
            <a:off x="467640" y="116640"/>
            <a:ext cx="8227440" cy="487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Ochrana akcionářů – přednostní právo na upsání nových akcií</a:t>
            </a:r>
            <a:endParaRPr/>
          </a:p>
        </p:txBody>
      </p:sp>
      <p:sp>
        <p:nvSpPr>
          <p:cNvPr id="289" name="CustomShape 2"/>
          <p:cNvSpPr/>
          <p:nvPr/>
        </p:nvSpPr>
        <p:spPr>
          <a:xfrm>
            <a:off x="323640" y="764640"/>
            <a:ext cx="2014200" cy="645840"/>
          </a:xfrm>
          <a:prstGeom prst="rect">
            <a:avLst/>
          </a:prstGeom>
          <a:solidFill>
            <a:srgbClr val="00B05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FFFFFF"/>
                </a:solidFill>
                <a:latin typeface="Calibri"/>
                <a:ea typeface="DejaVu Sans"/>
              </a:rPr>
              <a:t>Důvod ochrany</a:t>
            </a:r>
            <a:endParaRPr/>
          </a:p>
        </p:txBody>
      </p:sp>
      <p:sp>
        <p:nvSpPr>
          <p:cNvPr id="290" name="CustomShape 3"/>
          <p:cNvSpPr/>
          <p:nvPr/>
        </p:nvSpPr>
        <p:spPr>
          <a:xfrm>
            <a:off x="337320" y="1883520"/>
            <a:ext cx="2014200" cy="822960"/>
          </a:xfrm>
          <a:prstGeom prst="rect">
            <a:avLst/>
          </a:prstGeom>
          <a:solidFill>
            <a:srgbClr val="00B05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FFFFFF"/>
                </a:solidFill>
                <a:latin typeface="Calibri"/>
                <a:ea typeface="DejaVu Sans"/>
              </a:rPr>
              <a:t>Rozsah přednostního práva</a:t>
            </a:r>
            <a:endParaRPr/>
          </a:p>
        </p:txBody>
      </p:sp>
      <p:sp>
        <p:nvSpPr>
          <p:cNvPr id="291" name="CustomShape 4"/>
          <p:cNvSpPr/>
          <p:nvPr/>
        </p:nvSpPr>
        <p:spPr>
          <a:xfrm>
            <a:off x="301680" y="3201120"/>
            <a:ext cx="2014200" cy="645840"/>
          </a:xfrm>
          <a:prstGeom prst="rect">
            <a:avLst/>
          </a:prstGeom>
          <a:solidFill>
            <a:srgbClr val="00B05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FFFFFF"/>
                </a:solidFill>
                <a:latin typeface="Calibri"/>
                <a:ea typeface="DejaVu Sans"/>
              </a:rPr>
              <a:t>Informace pro společníky</a:t>
            </a:r>
            <a:endParaRPr/>
          </a:p>
        </p:txBody>
      </p:sp>
      <p:sp>
        <p:nvSpPr>
          <p:cNvPr id="292" name="CustomShape 5"/>
          <p:cNvSpPr/>
          <p:nvPr/>
        </p:nvSpPr>
        <p:spPr>
          <a:xfrm>
            <a:off x="337320" y="4568760"/>
            <a:ext cx="2014200" cy="645840"/>
          </a:xfrm>
          <a:prstGeom prst="rect">
            <a:avLst/>
          </a:prstGeom>
          <a:solidFill>
            <a:srgbClr val="00B05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FFFFFF"/>
                </a:solidFill>
                <a:latin typeface="Calibri"/>
                <a:ea typeface="DejaVu Sans"/>
              </a:rPr>
              <a:t>Samostatná převoditelnost</a:t>
            </a:r>
            <a:endParaRPr/>
          </a:p>
        </p:txBody>
      </p:sp>
      <p:sp>
        <p:nvSpPr>
          <p:cNvPr id="293" name="CustomShape 6"/>
          <p:cNvSpPr/>
          <p:nvPr/>
        </p:nvSpPr>
        <p:spPr>
          <a:xfrm>
            <a:off x="323640" y="5661360"/>
            <a:ext cx="2014200" cy="861840"/>
          </a:xfrm>
          <a:prstGeom prst="rect">
            <a:avLst/>
          </a:prstGeom>
          <a:solidFill>
            <a:srgbClr val="00B05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FFFFFF"/>
                </a:solidFill>
                <a:latin typeface="Calibri"/>
                <a:ea typeface="DejaVu Sans"/>
              </a:rPr>
              <a:t>Omezení přednostního práva</a:t>
            </a:r>
            <a:endParaRPr/>
          </a:p>
        </p:txBody>
      </p:sp>
      <p:sp>
        <p:nvSpPr>
          <p:cNvPr id="294" name="CustomShape 7"/>
          <p:cNvSpPr/>
          <p:nvPr/>
        </p:nvSpPr>
        <p:spPr>
          <a:xfrm>
            <a:off x="2555640" y="836640"/>
            <a:ext cx="6334560" cy="69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Zabránění poklesu celkového podílu akcionářů na řízení společnosti („naředění akcií)</a:t>
            </a:r>
            <a:endParaRPr/>
          </a:p>
        </p:txBody>
      </p:sp>
      <p:sp>
        <p:nvSpPr>
          <p:cNvPr id="295" name="CustomShape 8"/>
          <p:cNvSpPr/>
          <p:nvPr/>
        </p:nvSpPr>
        <p:spPr>
          <a:xfrm>
            <a:off x="2555640" y="1708200"/>
            <a:ext cx="6334560" cy="1003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Právo podílet se na celkové částce  zvýšení v rozsahu vlastního podílu akcionáře, pokud má být emisní kurs akcií splácen v penězích. (§ 484 ZOK)</a:t>
            </a:r>
            <a:endParaRPr/>
          </a:p>
        </p:txBody>
      </p:sp>
      <p:sp>
        <p:nvSpPr>
          <p:cNvPr id="296" name="CustomShape 9"/>
          <p:cNvSpPr/>
          <p:nvPr/>
        </p:nvSpPr>
        <p:spPr>
          <a:xfrm>
            <a:off x="2555640" y="2925000"/>
            <a:ext cx="6406560" cy="1185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Představenstvo zašle akcionářům informaci o místě a lhůtě vykonání přednostního práva, počtu nových akcií, které lze upsat na jednu dosavadní, charakteristice nových akcií a rozhodném dni (§ 485 ZOK).</a:t>
            </a:r>
            <a:endParaRPr/>
          </a:p>
        </p:txBody>
      </p:sp>
      <p:sp>
        <p:nvSpPr>
          <p:cNvPr id="297" name="CustomShape 10"/>
          <p:cNvSpPr/>
          <p:nvPr/>
        </p:nvSpPr>
        <p:spPr>
          <a:xfrm>
            <a:off x="2499840" y="4393440"/>
            <a:ext cx="6334560" cy="1308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cs-CZ" sz="2000" strike="noStrike" dirty="0">
                <a:solidFill>
                  <a:srgbClr val="000000"/>
                </a:solidFill>
                <a:latin typeface="Calibri"/>
                <a:ea typeface="DejaVu Sans"/>
              </a:rPr>
              <a:t>Přednostní právo je samostatně převoditelné ode dne, kdy valná hromada rozhodla o zvýšení základního kapitálu. Přednostní právo zaniká uplynutím lhůty pro jeho uplatnění. (§ 486</a:t>
            </a:r>
            <a:r>
              <a:rPr lang="cs-CZ" sz="2000" strike="noStrike" dirty="0" smtClean="0">
                <a:solidFill>
                  <a:srgbClr val="000000"/>
                </a:solidFill>
                <a:latin typeface="Calibri"/>
                <a:ea typeface="DejaVu Sans"/>
              </a:rPr>
              <a:t>), opční list (§ 295 – 297)</a:t>
            </a:r>
            <a:endParaRPr dirty="0"/>
          </a:p>
        </p:txBody>
      </p:sp>
      <p:sp>
        <p:nvSpPr>
          <p:cNvPr id="298" name="CustomShape 11"/>
          <p:cNvSpPr/>
          <p:nvPr/>
        </p:nvSpPr>
        <p:spPr>
          <a:xfrm>
            <a:off x="2555640" y="5661360"/>
            <a:ext cx="6406560" cy="91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cs-CZ" strike="noStrike" dirty="0">
                <a:solidFill>
                  <a:srgbClr val="000000"/>
                </a:solidFill>
                <a:latin typeface="Calibri"/>
                <a:ea typeface="DejaVu Sans"/>
              </a:rPr>
              <a:t>Přednostní právo nelze omezit nebo vyloučit stanovami, ale o  - omezení nebo vyloučení může rozhodnout valná hromada, je-li to v důležitém zájmu společnosti. (§ 487 – 489 ZOK)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CustomShape 1"/>
          <p:cNvSpPr/>
          <p:nvPr/>
        </p:nvSpPr>
        <p:spPr>
          <a:xfrm>
            <a:off x="457200" y="274680"/>
            <a:ext cx="8227440" cy="559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3200" strike="noStrike">
                <a:solidFill>
                  <a:srgbClr val="000000"/>
                </a:solidFill>
                <a:latin typeface="Calibri"/>
                <a:ea typeface="DejaVu Sans"/>
              </a:rPr>
              <a:t>Ochrana věřitelů – snížení základního kapitálu</a:t>
            </a:r>
            <a:endParaRPr/>
          </a:p>
        </p:txBody>
      </p:sp>
      <p:sp>
        <p:nvSpPr>
          <p:cNvPr id="300" name="CustomShape 2"/>
          <p:cNvSpPr/>
          <p:nvPr/>
        </p:nvSpPr>
        <p:spPr>
          <a:xfrm>
            <a:off x="179640" y="908640"/>
            <a:ext cx="2446200" cy="645840"/>
          </a:xfrm>
          <a:prstGeom prst="rect">
            <a:avLst/>
          </a:prstGeom>
          <a:solidFill>
            <a:srgbClr val="00B05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FFFFFF"/>
                </a:solidFill>
                <a:latin typeface="Calibri"/>
                <a:ea typeface="DejaVu Sans"/>
              </a:rPr>
              <a:t>Podstata ochrany</a:t>
            </a:r>
            <a:endParaRPr/>
          </a:p>
        </p:txBody>
      </p:sp>
      <p:sp>
        <p:nvSpPr>
          <p:cNvPr id="301" name="CustomShape 3"/>
          <p:cNvSpPr/>
          <p:nvPr/>
        </p:nvSpPr>
        <p:spPr>
          <a:xfrm>
            <a:off x="2857680" y="916560"/>
            <a:ext cx="6046560" cy="69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Informace o rozhodnutí snížit základní kapitál a výzva k přihlášení pohledávek.</a:t>
            </a:r>
            <a:endParaRPr/>
          </a:p>
        </p:txBody>
      </p:sp>
      <p:sp>
        <p:nvSpPr>
          <p:cNvPr id="302" name="CustomShape 4"/>
          <p:cNvSpPr/>
          <p:nvPr/>
        </p:nvSpPr>
        <p:spPr>
          <a:xfrm>
            <a:off x="197280" y="1736640"/>
            <a:ext cx="4678200" cy="645840"/>
          </a:xfrm>
          <a:prstGeom prst="rect">
            <a:avLst/>
          </a:prstGeom>
          <a:solidFill>
            <a:srgbClr val="00B05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FFFFFF"/>
                </a:solidFill>
                <a:latin typeface="Calibri"/>
                <a:ea typeface="DejaVu Sans"/>
              </a:rPr>
              <a:t>Postup představenstva (§ 518 ZOK)</a:t>
            </a:r>
            <a:endParaRPr/>
          </a:p>
        </p:txBody>
      </p:sp>
      <p:sp>
        <p:nvSpPr>
          <p:cNvPr id="303" name="CustomShape 5"/>
          <p:cNvSpPr/>
          <p:nvPr/>
        </p:nvSpPr>
        <p:spPr>
          <a:xfrm>
            <a:off x="179640" y="2709000"/>
            <a:ext cx="8724600" cy="3137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- </a:t>
            </a:r>
            <a:r>
              <a:rPr lang="cs-CZ" sz="2000" strike="noStrike">
                <a:solidFill>
                  <a:srgbClr val="FF0000"/>
                </a:solidFill>
                <a:latin typeface="Calibri"/>
                <a:ea typeface="DejaVu Sans"/>
              </a:rPr>
              <a:t>oznámení rozhodnutí o snížení </a:t>
            </a: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základního kapitálu písemně těm známým věřitelům, jejichž pohledávky vznikly před účinností rozhodnutí valné hromady o snížení, spojeno s výzvou k přihlášení pohledávek - § 518 odst. 1</a:t>
            </a:r>
            <a:endParaRPr/>
          </a:p>
          <a:p>
            <a:pPr algn="just">
              <a:lnSpc>
                <a:spcPct val="100000"/>
              </a:lnSpc>
              <a:buFont typeface="StarSymbol"/>
              <a:buChar char="-"/>
            </a:pPr>
            <a:r>
              <a:rPr lang="cs-CZ" sz="2000" strike="noStrike">
                <a:solidFill>
                  <a:srgbClr val="FF0000"/>
                </a:solidFill>
                <a:latin typeface="Calibri"/>
                <a:ea typeface="DejaVu Sans"/>
              </a:rPr>
              <a:t>zveřejnění usnesení </a:t>
            </a: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o snížení základního kapitálu dvakrát po sobě s odstupem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30 dní. Poprvé zveřejní představenstvo usnesení po zápisu usnesení do obchodního rejstříku, součástí zveřejnění je výzva k přihlášení pohledávek</a:t>
            </a:r>
            <a:endParaRPr/>
          </a:p>
          <a:p>
            <a:pPr algn="just">
              <a:lnSpc>
                <a:spcPct val="100000"/>
              </a:lnSpc>
              <a:buFont typeface="StarSymbol"/>
              <a:buChar char="-"/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Věřitelé mohou do 90 dnů ode dne, kdy obdrželi oznámení, nebo od druhého zveřejnění informace o snížení požadovat, aby jejich dosud nesplatné pohledávky byly </a:t>
            </a:r>
            <a:r>
              <a:rPr lang="cs-CZ" sz="2000" strike="noStrike">
                <a:solidFill>
                  <a:srgbClr val="FF0000"/>
                </a:solidFill>
                <a:latin typeface="Calibri"/>
                <a:ea typeface="DejaVu Sans"/>
              </a:rPr>
              <a:t>splněny</a:t>
            </a: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 nebo přiměřeně </a:t>
            </a:r>
            <a:r>
              <a:rPr lang="cs-CZ" sz="2000" strike="noStrike">
                <a:solidFill>
                  <a:srgbClr val="FF0000"/>
                </a:solidFill>
                <a:latin typeface="Calibri"/>
                <a:ea typeface="DejaVu Sans"/>
              </a:rPr>
              <a:t>zajištěny</a:t>
            </a: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 nebo bylo dohodnuto </a:t>
            </a:r>
            <a:r>
              <a:rPr lang="cs-CZ" sz="2000" strike="noStrike">
                <a:solidFill>
                  <a:srgbClr val="FF0000"/>
                </a:solidFill>
                <a:latin typeface="Calibri"/>
                <a:ea typeface="DejaVu Sans"/>
              </a:rPr>
              <a:t>jiné řešení.</a:t>
            </a:r>
            <a:endParaRPr/>
          </a:p>
        </p:txBody>
      </p:sp>
      <p:sp>
        <p:nvSpPr>
          <p:cNvPr id="304" name="CustomShape 6"/>
          <p:cNvSpPr/>
          <p:nvPr/>
        </p:nvSpPr>
        <p:spPr>
          <a:xfrm>
            <a:off x="197280" y="5879160"/>
            <a:ext cx="8706600" cy="91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00B050"/>
                </a:solidFill>
                <a:latin typeface="Calibri"/>
                <a:ea typeface="DejaVu Sans"/>
              </a:rPr>
              <a:t>Před splněním povinností vůči věřitelům nelze akcionářům poskytnout plnění z důvodu snížení základního kapitálu nebo prominout nesplacené části emisního kursu akcií.  Snížení zapíše soud, jen pokud bylo prokázáno uspokojení nebo zajištění věřitelů.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CustomShape 1"/>
          <p:cNvSpPr/>
          <p:nvPr/>
        </p:nvSpPr>
        <p:spPr>
          <a:xfrm>
            <a:off x="360000" y="116640"/>
            <a:ext cx="8505000" cy="487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800" strike="noStrike">
                <a:solidFill>
                  <a:srgbClr val="000000"/>
                </a:solidFill>
                <a:latin typeface="Calibri"/>
                <a:ea typeface="DejaVu Sans"/>
              </a:rPr>
              <a:t>Výjimky z povinnosti oceňovat nepeněžitý vklad znalcem</a:t>
            </a:r>
            <a:endParaRPr/>
          </a:p>
        </p:txBody>
      </p:sp>
      <p:sp>
        <p:nvSpPr>
          <p:cNvPr id="306" name="CustomShape 2"/>
          <p:cNvSpPr/>
          <p:nvPr/>
        </p:nvSpPr>
        <p:spPr>
          <a:xfrm>
            <a:off x="539640" y="836640"/>
            <a:ext cx="7884000" cy="57384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Calibri"/>
                <a:ea typeface="DejaVu Sans"/>
              </a:rPr>
              <a:t>Případy nepeněžitých vkladů (§ 468 a 469), pro sro totéž – odkaz v § 223 </a:t>
            </a:r>
            <a:endParaRPr/>
          </a:p>
        </p:txBody>
      </p:sp>
      <p:sp>
        <p:nvSpPr>
          <p:cNvPr id="307" name="CustomShape 3"/>
          <p:cNvSpPr/>
          <p:nvPr/>
        </p:nvSpPr>
        <p:spPr>
          <a:xfrm>
            <a:off x="281880" y="1742040"/>
            <a:ext cx="8638920" cy="1185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- nepeněžitým vkladem je investiční cenný papír nebo nástroj peněžního trhu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-  musí rozhodnout představenstvo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- použije se vážený průměr cen, za které byly uskutečněny obchody tímto cenným papírem nebo nástrojem v době 6 měsíců před vnesením vkladu na jednom nebo více evropských regulovaných trzích</a:t>
            </a:r>
            <a:endParaRPr/>
          </a:p>
        </p:txBody>
      </p:sp>
      <p:sp>
        <p:nvSpPr>
          <p:cNvPr id="308" name="CustomShape 4"/>
          <p:cNvSpPr/>
          <p:nvPr/>
        </p:nvSpPr>
        <p:spPr>
          <a:xfrm>
            <a:off x="360000" y="3324240"/>
            <a:ext cx="8638200" cy="135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předmětem vkladu je jiný majetek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rozhodne představenstvo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použije se reálná hodnota majetku určená obecně uznávaným nezávislým odborníkem za využití obecně uznávaných standardů a zásad oceňování, hodnocené období – 6 měsíců před vnesením vkladu</a:t>
            </a:r>
            <a:endParaRPr/>
          </a:p>
        </p:txBody>
      </p:sp>
      <p:sp>
        <p:nvSpPr>
          <p:cNvPr id="309" name="CustomShape 5"/>
          <p:cNvSpPr/>
          <p:nvPr/>
        </p:nvSpPr>
        <p:spPr>
          <a:xfrm>
            <a:off x="360000" y="5040000"/>
            <a:ext cx="8566200" cy="1641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předmětem je majetek, o němž upisovatel účtuje v reálných hodnotách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rozhodne představenstvo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použije se reálná hodnota, je-li vykázána v účetní závěrce za účetní období předcházející rozhodnutí valné hromady o tomto vkladu a tato účetní závěrka byla auditorem ověřena bez výhrad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CustomShape 1"/>
          <p:cNvSpPr/>
          <p:nvPr/>
        </p:nvSpPr>
        <p:spPr>
          <a:xfrm>
            <a:off x="457200" y="273240"/>
            <a:ext cx="8227440" cy="704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2800" strike="noStrike">
                <a:solidFill>
                  <a:srgbClr val="000000"/>
                </a:solidFill>
                <a:latin typeface="Calibri"/>
                <a:ea typeface="DejaVu Sans"/>
              </a:rPr>
              <a:t>Výjimky z povinnosti oceňovat nepeněžitý vklad znalcem</a:t>
            </a:r>
            <a:endParaRPr/>
          </a:p>
        </p:txBody>
      </p:sp>
      <p:sp>
        <p:nvSpPr>
          <p:cNvPr id="311" name="CustomShape 2"/>
          <p:cNvSpPr/>
          <p:nvPr/>
        </p:nvSpPr>
        <p:spPr>
          <a:xfrm>
            <a:off x="360000" y="1296360"/>
            <a:ext cx="4462200" cy="57384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Calibri"/>
                <a:ea typeface="DejaVu Sans"/>
              </a:rPr>
              <a:t>informace</a:t>
            </a:r>
            <a:endParaRPr/>
          </a:p>
        </p:txBody>
      </p:sp>
      <p:sp>
        <p:nvSpPr>
          <p:cNvPr id="312" name="CustomShape 3"/>
          <p:cNvSpPr/>
          <p:nvPr/>
        </p:nvSpPr>
        <p:spPr>
          <a:xfrm>
            <a:off x="360000" y="3888000"/>
            <a:ext cx="4462200" cy="57384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Calibri"/>
                <a:ea typeface="DejaVu Sans"/>
              </a:rPr>
              <a:t>Potřeba nového ocenění</a:t>
            </a:r>
            <a:endParaRPr/>
          </a:p>
        </p:txBody>
      </p:sp>
      <p:sp>
        <p:nvSpPr>
          <p:cNvPr id="313" name="CustomShape 4"/>
          <p:cNvSpPr/>
          <p:nvPr/>
        </p:nvSpPr>
        <p:spPr>
          <a:xfrm>
            <a:off x="288000" y="2232000"/>
            <a:ext cx="8566200" cy="1607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zveřejnění data rozhodnutí o zvýšení základního kapitálu a  oznámení popisujícího vklad a jeho cenu a obsahujícího další náležitosti podle § 473 před  splacením vkladu v Obchodním věstníku (§ 472)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uloží do 1 měsíce ode dne vnesení vkladu do sbírky listin prohlášení popisující vklad a jeho cenu a obsahující další náležitosti (§ 473)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</p:txBody>
      </p:sp>
      <p:sp>
        <p:nvSpPr>
          <p:cNvPr id="314" name="CustomShape 5"/>
          <p:cNvSpPr/>
          <p:nvPr/>
        </p:nvSpPr>
        <p:spPr>
          <a:xfrm>
            <a:off x="216000" y="4752000"/>
            <a:ext cx="8710200" cy="2619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cena nepeněžitého vkladu je ovlivněna výjimečnými okolnostmi, které by ji ke dni splacení významně ovlivnily (§ 470 odst. 1)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nastaly nové okolnosti, které by mohly ke dni splacení vkladu významně změnit jeho cenu (§ 470 odst. 2)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Nové ocenění je povinna provést společnost, pokud není provedeno, mohou o ně požádat akcionáři podle § 471 odst. 1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CustomShape 1"/>
          <p:cNvSpPr/>
          <p:nvPr/>
        </p:nvSpPr>
        <p:spPr>
          <a:xfrm>
            <a:off x="457200" y="274680"/>
            <a:ext cx="8227440" cy="65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Způsoby zvýšení</a:t>
            </a:r>
            <a:endParaRPr/>
          </a:p>
        </p:txBody>
      </p:sp>
      <p:sp>
        <p:nvSpPr>
          <p:cNvPr id="316" name="CustomShape 2"/>
          <p:cNvSpPr/>
          <p:nvPr/>
        </p:nvSpPr>
        <p:spPr>
          <a:xfrm>
            <a:off x="1132560" y="1112760"/>
            <a:ext cx="2590200" cy="646200"/>
          </a:xfrm>
          <a:prstGeom prst="rect">
            <a:avLst/>
          </a:prstGeom>
          <a:solidFill>
            <a:srgbClr val="FF9999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Společnost s ručením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omezeným</a:t>
            </a:r>
            <a:endParaRPr/>
          </a:p>
        </p:txBody>
      </p:sp>
      <p:sp>
        <p:nvSpPr>
          <p:cNvPr id="317" name="CustomShape 3"/>
          <p:cNvSpPr/>
          <p:nvPr/>
        </p:nvSpPr>
        <p:spPr>
          <a:xfrm>
            <a:off x="4985640" y="1152000"/>
            <a:ext cx="3022200" cy="574200"/>
          </a:xfrm>
          <a:prstGeom prst="rect">
            <a:avLst/>
          </a:prstGeom>
          <a:solidFill>
            <a:srgbClr val="FF9999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Akciová společnost</a:t>
            </a:r>
            <a:endParaRPr/>
          </a:p>
        </p:txBody>
      </p:sp>
      <p:sp>
        <p:nvSpPr>
          <p:cNvPr id="318" name="CustomShape 4"/>
          <p:cNvSpPr/>
          <p:nvPr/>
        </p:nvSpPr>
        <p:spPr>
          <a:xfrm>
            <a:off x="504000" y="2088000"/>
            <a:ext cx="3526200" cy="847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převzetím vkladové povinnosti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(§ 219 - 226)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z vlastních zdrojů (§ 227 - 232)</a:t>
            </a:r>
            <a:endParaRPr/>
          </a:p>
        </p:txBody>
      </p:sp>
      <p:sp>
        <p:nvSpPr>
          <p:cNvPr id="319" name="CustomShape 5"/>
          <p:cNvSpPr/>
          <p:nvPr/>
        </p:nvSpPr>
        <p:spPr>
          <a:xfrm>
            <a:off x="4680000" y="2160000"/>
            <a:ext cx="4246200" cy="2563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upsáním nových akcií (§ 474 - 494)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z vlastních zdrojů (§ 495 - 504)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podmíněné zvýšení základního kapitálu (§ 505 – 510: vydání prioritních nebo vyměnitelných dluhopisů - § 286 a n. ZOK nebo uplatnění výměnných nebo přednostních práv věřiteli podle úvěrových smluv - § 505 odst. 2)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320" name="CustomShape 6"/>
          <p:cNvSpPr/>
          <p:nvPr/>
        </p:nvSpPr>
        <p:spPr>
          <a:xfrm>
            <a:off x="4104000" y="5112000"/>
            <a:ext cx="4750200" cy="78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Základní kapitál může být zvýšen i na základě rozhodnutí představenstva nebo správní rady. (§ 511 – 515): limitovaný rozsah jedné poloviny dosavadní výše ZK v době pověření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CustomShape 1"/>
          <p:cNvSpPr/>
          <p:nvPr/>
        </p:nvSpPr>
        <p:spPr>
          <a:xfrm>
            <a:off x="457200" y="274680"/>
            <a:ext cx="8227440" cy="1140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Způsoby snížení</a:t>
            </a:r>
            <a:endParaRPr/>
          </a:p>
        </p:txBody>
      </p:sp>
      <p:sp>
        <p:nvSpPr>
          <p:cNvPr id="322" name="CustomShape 2"/>
          <p:cNvSpPr/>
          <p:nvPr/>
        </p:nvSpPr>
        <p:spPr>
          <a:xfrm>
            <a:off x="504000" y="1656000"/>
            <a:ext cx="2590200" cy="646200"/>
          </a:xfrm>
          <a:prstGeom prst="rect">
            <a:avLst/>
          </a:prstGeom>
          <a:solidFill>
            <a:srgbClr val="FF9999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Společnost s ručením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omezeným</a:t>
            </a:r>
            <a:endParaRPr/>
          </a:p>
        </p:txBody>
      </p:sp>
      <p:sp>
        <p:nvSpPr>
          <p:cNvPr id="323" name="CustomShape 3"/>
          <p:cNvSpPr/>
          <p:nvPr/>
        </p:nvSpPr>
        <p:spPr>
          <a:xfrm>
            <a:off x="4968000" y="1584000"/>
            <a:ext cx="3022200" cy="574200"/>
          </a:xfrm>
          <a:prstGeom prst="rect">
            <a:avLst/>
          </a:prstGeom>
          <a:solidFill>
            <a:srgbClr val="FF9999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Akciová společnost</a:t>
            </a:r>
            <a:endParaRPr/>
          </a:p>
        </p:txBody>
      </p:sp>
      <p:sp>
        <p:nvSpPr>
          <p:cNvPr id="324" name="CustomShape 4"/>
          <p:cNvSpPr/>
          <p:nvPr/>
        </p:nvSpPr>
        <p:spPr>
          <a:xfrm>
            <a:off x="360000" y="2664000"/>
            <a:ext cx="3598200" cy="2113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na základě usnesení valné hromady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Výše vkladu každého společníka se snižuje v poměru dosavadních vkladů, ale valná hromada může rozhodnout i o tom, že se vklady snižují nerovnoměrně.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Výše vkladů jednotlivých společníků nesmí klesnout pod hranici určenou zákonem nebo společenskou smlouvou. (§234, 235)</a:t>
            </a:r>
            <a:endParaRPr/>
          </a:p>
        </p:txBody>
      </p:sp>
      <p:sp>
        <p:nvSpPr>
          <p:cNvPr id="325" name="CustomShape 5"/>
          <p:cNvSpPr/>
          <p:nvPr/>
        </p:nvSpPr>
        <p:spPr>
          <a:xfrm>
            <a:off x="4392000" y="2808000"/>
            <a:ext cx="4390200" cy="2113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snížení jmenovité hodnoty akcíi 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( § 524 - 526)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vzetí akcií z oběhu na základě losování (§ 527 - 531))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vzetí akcií z oběhu na základě veřejného návrhu smlouvy (§ 532 - 535)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upuštění od vydání akcií (§ 536)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Postup při nevrácení nebo nepřevzetí akcií § 537 - 543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2707</Words>
  <Application>Microsoft Office PowerPoint</Application>
  <PresentationFormat>Předvádění na obrazovce (4:3)</PresentationFormat>
  <Paragraphs>246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7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cp:lastModifiedBy>Jarmila Pokorná</cp:lastModifiedBy>
  <cp:revision>2</cp:revision>
  <dcterms:modified xsi:type="dcterms:W3CDTF">2018-03-12T09:41:46Z</dcterms:modified>
</cp:coreProperties>
</file>