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312" r:id="rId9"/>
    <p:sldId id="317" r:id="rId10"/>
    <p:sldId id="265" r:id="rId11"/>
    <p:sldId id="301" r:id="rId12"/>
    <p:sldId id="302" r:id="rId13"/>
    <p:sldId id="315" r:id="rId14"/>
    <p:sldId id="266" r:id="rId15"/>
    <p:sldId id="268" r:id="rId16"/>
    <p:sldId id="269" r:id="rId17"/>
    <p:sldId id="319" r:id="rId18"/>
    <p:sldId id="324" r:id="rId19"/>
    <p:sldId id="270" r:id="rId20"/>
    <p:sldId id="275" r:id="rId21"/>
    <p:sldId id="271" r:id="rId22"/>
    <p:sldId id="272" r:id="rId23"/>
    <p:sldId id="306" r:id="rId24"/>
    <p:sldId id="322" r:id="rId25"/>
    <p:sldId id="283" r:id="rId26"/>
    <p:sldId id="260" r:id="rId27"/>
    <p:sldId id="284" r:id="rId28"/>
    <p:sldId id="285" r:id="rId29"/>
    <p:sldId id="318" r:id="rId30"/>
    <p:sldId id="321" r:id="rId31"/>
    <p:sldId id="287" r:id="rId32"/>
    <p:sldId id="288" r:id="rId33"/>
    <p:sldId id="323" r:id="rId34"/>
    <p:sldId id="313" r:id="rId35"/>
    <p:sldId id="304" r:id="rId36"/>
    <p:sldId id="314" r:id="rId37"/>
    <p:sldId id="273" r:id="rId38"/>
    <p:sldId id="274" r:id="rId39"/>
    <p:sldId id="277" r:id="rId40"/>
    <p:sldId id="282" r:id="rId41"/>
    <p:sldId id="309" r:id="rId42"/>
    <p:sldId id="281" r:id="rId43"/>
    <p:sldId id="278" r:id="rId44"/>
    <p:sldId id="310" r:id="rId45"/>
    <p:sldId id="307" r:id="rId46"/>
    <p:sldId id="308" r:id="rId47"/>
    <p:sldId id="279" r:id="rId48"/>
    <p:sldId id="280" r:id="rId49"/>
    <p:sldId id="276" r:id="rId50"/>
    <p:sldId id="326" r:id="rId51"/>
    <p:sldId id="325" r:id="rId52"/>
    <p:sldId id="296" r:id="rId53"/>
    <p:sldId id="290" r:id="rId54"/>
    <p:sldId id="291" r:id="rId55"/>
    <p:sldId id="311" r:id="rId56"/>
    <p:sldId id="292" r:id="rId57"/>
    <p:sldId id="293" r:id="rId58"/>
    <p:sldId id="294" r:id="rId59"/>
    <p:sldId id="305" r:id="rId60"/>
    <p:sldId id="29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56899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55128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922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44103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7989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74365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82225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6900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91446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22.03.2018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4836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218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CA2F503-408D-4467-8E7C-EF7BC6164BFC}" type="datetimeFigureOut">
              <a:rPr lang="cs-CZ" smtClean="0"/>
              <a:t>22.03.2018</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0627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CA2F503-408D-4467-8E7C-EF7BC6164BFC}" type="datetimeFigureOut">
              <a:rPr lang="cs-CZ" smtClean="0"/>
              <a:t>22.03.2018</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8415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2F503-408D-4467-8E7C-EF7BC6164BFC}" type="datetimeFigureOut">
              <a:rPr lang="cs-CZ" smtClean="0"/>
              <a:t>22.03.2018</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201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09462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22.03.2018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860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A2F503-408D-4467-8E7C-EF7BC6164BFC}" type="datetimeFigureOut">
              <a:rPr lang="cs-CZ" smtClean="0"/>
              <a:t>22.03.2018</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D4A387-9057-4BA8-9C70-D18A3401C5D6}" type="slidenum">
              <a:rPr lang="cs-CZ" smtClean="0"/>
              <a:t>‹#›</a:t>
            </a:fld>
            <a:endParaRPr lang="cs-CZ"/>
          </a:p>
        </p:txBody>
      </p:sp>
    </p:spTree>
    <p:extLst>
      <p:ext uri="{BB962C8B-B14F-4D97-AF65-F5344CB8AC3E}">
        <p14:creationId xmlns:p14="http://schemas.microsoft.com/office/powerpoint/2010/main" val="2536815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arm-europe.eu/blog-en/summary-analysis-of-the-initial-phase-of-implementation-of-the-new-ca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agriculture/future-cap_cs"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ec.europa.eu/agriculture/sites/agriculture/files/future-of-cap/future_of_food_and_farming_communication_en.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onsilium.europa.eu/cs/press/press-releases/2017/10/16/agriculture-omnibus-confirmed/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zif.cz/irj/portal/anonymous/uvod"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www.uzei.cz/" TargetMode="External"/><Relationship Id="rId3" Type="http://schemas.openxmlformats.org/officeDocument/2006/relationships/hyperlink" Target="http://eagri.cz/public/web/mze/poradenstvi-a-vyzkum/poradenstvi/metodiky-pro-zemedelce/" TargetMode="External"/><Relationship Id="rId7" Type="http://schemas.openxmlformats.org/officeDocument/2006/relationships/hyperlink" Target="http://eagri.cz/public/web/mze/poradenstvi-a-vyzkum/poradenstvi/narodni-rada-poradenstvi/" TargetMode="External"/><Relationship Id="rId2" Type="http://schemas.openxmlformats.org/officeDocument/2006/relationships/hyperlink" Target="http://eagri.cz/public/web/file/514229/Koncepce_poradenskeho_systemu_MZe_2017___2025.pdf" TargetMode="External"/><Relationship Id="rId1" Type="http://schemas.openxmlformats.org/officeDocument/2006/relationships/slideLayout" Target="../slideLayouts/slideLayout2.xml"/><Relationship Id="rId6" Type="http://schemas.openxmlformats.org/officeDocument/2006/relationships/hyperlink" Target="http://eagri.cz/public/web/mze/farmar/" TargetMode="External"/><Relationship Id="rId5" Type="http://schemas.openxmlformats.org/officeDocument/2006/relationships/hyperlink" Target="http://eagri.cz/public/web/mze/venkov/o-celostatni-siti-pro-venkov/" TargetMode="External"/><Relationship Id="rId4" Type="http://schemas.openxmlformats.org/officeDocument/2006/relationships/hyperlink" Target="http://eagri.cz/public/web/mze/poradenstvi-a-vyzkum/poradenstvi/registr-akreditace-poradcu/akreditacni-rizen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eagri.cz/public/web/mze/dotace/prime-platby/prechodne-vnitrostatni-podpory/" TargetMode="External"/><Relationship Id="rId2" Type="http://schemas.openxmlformats.org/officeDocument/2006/relationships/hyperlink" Target="http://eagri.cz/public/web/file/542448/VZ_PP_2016.pdf" TargetMode="External"/><Relationship Id="rId1" Type="http://schemas.openxmlformats.org/officeDocument/2006/relationships/slideLayout" Target="../slideLayouts/slideLayout4.xml"/><Relationship Id="rId4" Type="http://schemas.openxmlformats.org/officeDocument/2006/relationships/hyperlink" Target="http://eagri.cz/public/web/file/542452/Podpora_citlivych_komodit_VI.AK.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hyperlink" Target="https://ec.europa.eu/agriculture/sites/agriculture/files/direct-support/direct-payments/docs/simplementation-decisions-ms-2016_en.pdf" TargetMode="Externa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szif.cz/irj/portal/anonymous/CmDocument?rid=/apa_anon/cs/dokumenty_ke_stazeni/saps/03/jz/1365425253319.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agri.cz/public/web/mze/dotace/kontroly-podminenosti-cross-complianc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Formular_Jednotne_zadosti.pdf" TargetMode="External"/><Relationship Id="rId2" Type="http://schemas.openxmlformats.org/officeDocument/2006/relationships/hyperlink" Target="http://eagri.cz/public/web/mze/farmar/LPIS/" TargetMode="External"/><Relationship Id="rId1" Type="http://schemas.openxmlformats.org/officeDocument/2006/relationships/slideLayout" Target="../slideLayouts/slideLayout5.xml"/><Relationship Id="rId6" Type="http://schemas.openxmlformats.org/officeDocument/2006/relationships/hyperlink" Target="https://www.szif.cz/cs/CmDocument?rid=/apa_anon/cs/dokumenty_ke_stazeni/platby_na_zaklade_jz/jz/jz/1491478920463.pdf" TargetMode="External"/><Relationship Id="rId5" Type="http://schemas.openxmlformats.org/officeDocument/2006/relationships/hyperlink" Target="http://eagri.cz/public/web/mze/farmar/IZR/" TargetMode="External"/><Relationship Id="rId4" Type="http://schemas.openxmlformats.org/officeDocument/2006/relationships/hyperlink" Target="http://eagri.cz/public/web/mze/farmar/registr-prijemcu-dotac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agri.cz/public/web/mze/farmar/LP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eagri.cz/public/web/mze/dotace/program-rozvoje-venkova-na-obdobi-2014/zakladni-informace/programove-dokumenty/dohoda-o-partnerstvi-pro-programove.html" TargetMode="External"/><Relationship Id="rId2" Type="http://schemas.openxmlformats.org/officeDocument/2006/relationships/hyperlink" Target="http://www.strukturalni-fondy.cz/cs/Fondy-EU/2014-2020"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eagri.cz/public/web/file/451753/FINAL_schema_podpor_od_2018___na_web__plochy.pdf" TargetMode="External"/><Relationship Id="rId2" Type="http://schemas.openxmlformats.org/officeDocument/2006/relationships/hyperlink" Target="http://eagri.cz/public/web/file/540568/Program_rozvoje_venkova__prijate_zneni_EK.pdf"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agriculture/50-years-of-cap/files/history/timeline_2012_cs.pdf"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Společná zemědělská politika EU – právní základ, cíle, principy. Nástroje společné zemědělské politiky EU a jejich uplatňování. </a:t>
            </a:r>
          </a:p>
        </p:txBody>
      </p:sp>
      <p:sp>
        <p:nvSpPr>
          <p:cNvPr id="3" name="Podnadpis 2"/>
          <p:cNvSpPr>
            <a:spLocks noGrp="1"/>
          </p:cNvSpPr>
          <p:nvPr>
            <p:ph type="subTitle" idx="1"/>
          </p:nvPr>
        </p:nvSpPr>
        <p:spPr/>
        <p:txBody>
          <a:bodyPr/>
          <a:lstStyle/>
          <a:p>
            <a:pPr algn="r"/>
            <a:r>
              <a:rPr lang="cs-CZ" dirty="0"/>
              <a:t>JUDr. Jana </a:t>
            </a:r>
            <a:r>
              <a:rPr lang="cs-CZ" dirty="0" err="1"/>
              <a:t>Tkáčiková</a:t>
            </a:r>
            <a:r>
              <a:rPr lang="cs-CZ" dirty="0"/>
              <a:t>, Ph.D.</a:t>
            </a:r>
          </a:p>
        </p:txBody>
      </p:sp>
    </p:spTree>
    <p:extLst>
      <p:ext uri="{BB962C8B-B14F-4D97-AF65-F5344CB8AC3E}">
        <p14:creationId xmlns:p14="http://schemas.microsoft.com/office/powerpoint/2010/main" val="10328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Reformy CAP</a:t>
            </a:r>
            <a:endParaRPr lang="en-GB" dirty="0"/>
          </a:p>
        </p:txBody>
      </p:sp>
      <p:sp>
        <p:nvSpPr>
          <p:cNvPr id="3" name="Zástupný symbol pro obsah 2"/>
          <p:cNvSpPr>
            <a:spLocks noGrp="1"/>
          </p:cNvSpPr>
          <p:nvPr>
            <p:ph idx="1"/>
          </p:nvPr>
        </p:nvSpPr>
        <p:spPr>
          <a:xfrm>
            <a:off x="2589212" y="1905000"/>
            <a:ext cx="4709363" cy="4628804"/>
          </a:xfrm>
        </p:spPr>
        <p:txBody>
          <a:bodyPr>
            <a:normAutofit fontScale="92500" lnSpcReduction="10000"/>
          </a:bodyPr>
          <a:lstStyle/>
          <a:p>
            <a:r>
              <a:rPr lang="cs-CZ" dirty="0"/>
              <a:t>CAP 2014 – 2020</a:t>
            </a:r>
          </a:p>
          <a:p>
            <a:pPr lvl="1"/>
            <a:r>
              <a:rPr lang="cs-CZ" dirty="0"/>
              <a:t>Nové problémy, výzvy a cíle (čl. 110 odst. 1 nařízení č. 1306/2013)</a:t>
            </a:r>
          </a:p>
          <a:p>
            <a:pPr lvl="2"/>
            <a:r>
              <a:rPr lang="cs-CZ" dirty="0"/>
              <a:t>Hospodářské </a:t>
            </a:r>
          </a:p>
          <a:p>
            <a:pPr lvl="3"/>
            <a:r>
              <a:rPr lang="cs-CZ" dirty="0"/>
              <a:t>Dostatek kvalitních potravin, zemědělská produktivita</a:t>
            </a:r>
          </a:p>
          <a:p>
            <a:pPr lvl="3"/>
            <a:r>
              <a:rPr lang="cs-CZ" dirty="0"/>
              <a:t>Stabilní ceny</a:t>
            </a:r>
          </a:p>
          <a:p>
            <a:pPr lvl="2"/>
            <a:r>
              <a:rPr lang="cs-CZ" dirty="0"/>
              <a:t>Environmentální </a:t>
            </a:r>
          </a:p>
          <a:p>
            <a:pPr lvl="3"/>
            <a:r>
              <a:rPr lang="cs-CZ" dirty="0"/>
              <a:t>Udržitelné hospodaření s přírodními zdroji</a:t>
            </a:r>
          </a:p>
          <a:p>
            <a:pPr lvl="3"/>
            <a:r>
              <a:rPr lang="cs-CZ" dirty="0"/>
              <a:t>Adaptace na změny klimatu</a:t>
            </a:r>
          </a:p>
          <a:p>
            <a:pPr lvl="2"/>
            <a:r>
              <a:rPr lang="cs-CZ" dirty="0"/>
              <a:t>Územní/pozemkové </a:t>
            </a:r>
          </a:p>
          <a:p>
            <a:pPr lvl="3"/>
            <a:r>
              <a:rPr lang="cs-CZ" dirty="0"/>
              <a:t>Rozvoj venkova</a:t>
            </a:r>
          </a:p>
          <a:p>
            <a:pPr lvl="3"/>
            <a:r>
              <a:rPr lang="cs-CZ" dirty="0"/>
              <a:t>Vyvážený rozvoj území</a:t>
            </a:r>
          </a:p>
          <a:p>
            <a:pPr lvl="2"/>
            <a:r>
              <a:rPr lang="cs-CZ" dirty="0"/>
              <a:t>Konkurenceschopnost, udržitelnost a efektivita</a:t>
            </a:r>
          </a:p>
          <a:p>
            <a:pPr lvl="1"/>
            <a:r>
              <a:rPr lang="cs-CZ" dirty="0"/>
              <a:t>Nová legislativa (viz dále)</a:t>
            </a:r>
          </a:p>
          <a:p>
            <a:endParaRPr lang="en-GB" dirty="0"/>
          </a:p>
        </p:txBody>
      </p:sp>
      <p:pic>
        <p:nvPicPr>
          <p:cNvPr id="5" name="Obrázek 4"/>
          <p:cNvPicPr>
            <a:picLocks noChangeAspect="1"/>
          </p:cNvPicPr>
          <p:nvPr/>
        </p:nvPicPr>
        <p:blipFill>
          <a:blip r:embed="rId2"/>
          <a:stretch>
            <a:fillRect/>
          </a:stretch>
        </p:blipFill>
        <p:spPr>
          <a:xfrm>
            <a:off x="7233857" y="2410691"/>
            <a:ext cx="4958143" cy="3326529"/>
          </a:xfrm>
          <a:prstGeom prst="rect">
            <a:avLst/>
          </a:prstGeom>
        </p:spPr>
      </p:pic>
    </p:spTree>
    <p:extLst>
      <p:ext uri="{BB962C8B-B14F-4D97-AF65-F5344CB8AC3E}">
        <p14:creationId xmlns:p14="http://schemas.microsoft.com/office/powerpoint/2010/main" val="130676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D09F1-0256-4C47-90B3-201CCE2F63EB}"/>
              </a:ext>
            </a:extLst>
          </p:cNvPr>
          <p:cNvSpPr>
            <a:spLocks noGrp="1"/>
          </p:cNvSpPr>
          <p:nvPr>
            <p:ph type="title"/>
          </p:nvPr>
        </p:nvSpPr>
        <p:spPr/>
        <p:txBody>
          <a:bodyPr/>
          <a:lstStyle/>
          <a:p>
            <a:r>
              <a:rPr lang="cs-CZ" dirty="0"/>
              <a:t>Průběžné hodnocení nové CAP </a:t>
            </a:r>
          </a:p>
        </p:txBody>
      </p:sp>
      <p:sp>
        <p:nvSpPr>
          <p:cNvPr id="3" name="Zástupný symbol pro obsah 2">
            <a:extLst>
              <a:ext uri="{FF2B5EF4-FFF2-40B4-BE49-F238E27FC236}">
                <a16:creationId xmlns:a16="http://schemas.microsoft.com/office/drawing/2014/main" id="{2B918E62-B0C4-4116-9BFF-B1D3467A8074}"/>
              </a:ext>
            </a:extLst>
          </p:cNvPr>
          <p:cNvSpPr>
            <a:spLocks noGrp="1"/>
          </p:cNvSpPr>
          <p:nvPr>
            <p:ph idx="1"/>
          </p:nvPr>
        </p:nvSpPr>
        <p:spPr/>
        <p:txBody>
          <a:bodyPr>
            <a:normAutofit fontScale="92500" lnSpcReduction="20000"/>
          </a:bodyPr>
          <a:lstStyle/>
          <a:p>
            <a:r>
              <a:rPr lang="cs-CZ" dirty="0">
                <a:hlinkClick r:id="rId2"/>
              </a:rPr>
              <a:t>http://www.farm-europe.eu/blog-en/summary-analysis-of-the-initial-phase-of-implementation-of-the-new-cap/</a:t>
            </a:r>
            <a:endParaRPr lang="cs-CZ" dirty="0"/>
          </a:p>
          <a:p>
            <a:r>
              <a:rPr lang="en-US" b="1" dirty="0"/>
              <a:t>a very widespread use of </a:t>
            </a:r>
            <a:r>
              <a:rPr lang="en-US" b="1" dirty="0" err="1"/>
              <a:t>degressivity</a:t>
            </a:r>
            <a:r>
              <a:rPr lang="en-US" b="1" dirty="0"/>
              <a:t> and </a:t>
            </a:r>
            <a:r>
              <a:rPr lang="en-US" b="1" u="sng" dirty="0"/>
              <a:t>capping of payments</a:t>
            </a:r>
            <a:r>
              <a:rPr lang="en-US" b="1" dirty="0"/>
              <a:t>, going further than the regulatory minimum, with the introduction of caps for individual farms in 8 MS, a move which has seemed unthinkable since 1992;</a:t>
            </a:r>
            <a:endParaRPr lang="en-US" dirty="0"/>
          </a:p>
          <a:p>
            <a:r>
              <a:rPr lang="en-US" b="1" dirty="0"/>
              <a:t>a reversal of the approach to the </a:t>
            </a:r>
            <a:r>
              <a:rPr lang="en-US" b="1" u="sng" dirty="0"/>
              <a:t>coupling</a:t>
            </a:r>
            <a:r>
              <a:rPr lang="en-US" b="1" dirty="0"/>
              <a:t> of support. Systematic decoupling appears no longer to be the ultimate objective. With the exception of Germany, all MS are taking up the ‘recoupling’ option, which provides a generic response to the problem that uncoupled direct aid has been, by definition, unconnected to the needs generated by changing markets(these choices need to be understood in light of the economic context of the milk and meat industries at the time the decisions were being made).</a:t>
            </a:r>
            <a:endParaRPr lang="en-US" dirty="0"/>
          </a:p>
          <a:p>
            <a:r>
              <a:rPr lang="en-US" b="1" dirty="0"/>
              <a:t>a substantial use of national flexibility in relation to the </a:t>
            </a:r>
            <a:r>
              <a:rPr lang="en-US" b="1" u="sng" dirty="0"/>
              <a:t>greening</a:t>
            </a:r>
            <a:r>
              <a:rPr lang="en-US" b="1" dirty="0"/>
              <a:t> objective by a majority of MS, which may introduce a source of market </a:t>
            </a:r>
            <a:r>
              <a:rPr lang="en-US" b="1" dirty="0" err="1"/>
              <a:t>distorsion</a:t>
            </a:r>
            <a:r>
              <a:rPr lang="en-US" b="1" dirty="0"/>
              <a:t>, as well as complexity in terms of implementing and managing the CAP.</a:t>
            </a:r>
            <a:endParaRPr lang="en-US" dirty="0"/>
          </a:p>
          <a:p>
            <a:endParaRPr lang="cs-CZ" dirty="0"/>
          </a:p>
        </p:txBody>
      </p:sp>
    </p:spTree>
    <p:extLst>
      <p:ext uri="{BB962C8B-B14F-4D97-AF65-F5344CB8AC3E}">
        <p14:creationId xmlns:p14="http://schemas.microsoft.com/office/powerpoint/2010/main" val="324776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8CD27412-E8E5-43F0-9C37-F9A53C3AC5AF}"/>
              </a:ext>
            </a:extLst>
          </p:cNvPr>
          <p:cNvPicPr>
            <a:picLocks noChangeAspect="1"/>
          </p:cNvPicPr>
          <p:nvPr/>
        </p:nvPicPr>
        <p:blipFill>
          <a:blip r:embed="rId2"/>
          <a:stretch>
            <a:fillRect/>
          </a:stretch>
        </p:blipFill>
        <p:spPr>
          <a:xfrm>
            <a:off x="4299503" y="506206"/>
            <a:ext cx="6953577" cy="4373362"/>
          </a:xfrm>
          <a:prstGeom prst="rect">
            <a:avLst/>
          </a:prstGeom>
        </p:spPr>
      </p:pic>
      <p:sp>
        <p:nvSpPr>
          <p:cNvPr id="2" name="Nadpis 1">
            <a:extLst>
              <a:ext uri="{FF2B5EF4-FFF2-40B4-BE49-F238E27FC236}">
                <a16:creationId xmlns:a16="http://schemas.microsoft.com/office/drawing/2014/main" id="{5764E8F8-2458-4109-803C-3838F81B37E8}"/>
              </a:ext>
            </a:extLst>
          </p:cNvPr>
          <p:cNvSpPr>
            <a:spLocks noGrp="1"/>
          </p:cNvSpPr>
          <p:nvPr>
            <p:ph type="title"/>
          </p:nvPr>
        </p:nvSpPr>
        <p:spPr>
          <a:xfrm>
            <a:off x="649224" y="645106"/>
            <a:ext cx="3650279" cy="1259894"/>
          </a:xfrm>
        </p:spPr>
        <p:txBody>
          <a:bodyPr>
            <a:normAutofit/>
          </a:bodyPr>
          <a:lstStyle/>
          <a:p>
            <a:pPr>
              <a:lnSpc>
                <a:spcPct val="90000"/>
              </a:lnSpc>
            </a:pPr>
            <a:r>
              <a:rPr lang="cs-CZ" sz="2800" dirty="0">
                <a:hlinkClick r:id="rId3"/>
              </a:rPr>
              <a:t>CAP po roce 2020</a:t>
            </a:r>
            <a:r>
              <a:rPr lang="cs-CZ" sz="2800" dirty="0"/>
              <a:t/>
            </a:r>
            <a:br>
              <a:rPr lang="cs-CZ" sz="2800" dirty="0"/>
            </a:br>
            <a:r>
              <a:rPr lang="cs-CZ" sz="2000" dirty="0">
                <a:hlinkClick r:id="rId4"/>
              </a:rPr>
              <a:t>COM (2017)713 </a:t>
            </a:r>
            <a:r>
              <a:rPr lang="cs-CZ" sz="2000" dirty="0" err="1">
                <a:hlinkClick r:id="rId4"/>
              </a:rPr>
              <a:t>final</a:t>
            </a:r>
            <a:r>
              <a:rPr lang="cs-CZ" sz="2800" dirty="0"/>
              <a:t/>
            </a:r>
            <a:br>
              <a:rPr lang="cs-CZ" sz="2800" dirty="0"/>
            </a:br>
            <a:endParaRPr lang="cs-CZ" sz="2800" dirty="0"/>
          </a:p>
        </p:txBody>
      </p:sp>
      <p:sp>
        <p:nvSpPr>
          <p:cNvPr id="3" name="Zástupný symbol pro obsah 2">
            <a:extLst>
              <a:ext uri="{FF2B5EF4-FFF2-40B4-BE49-F238E27FC236}">
                <a16:creationId xmlns:a16="http://schemas.microsoft.com/office/drawing/2014/main" id="{21B43490-C7B0-4D57-A2D4-5668D7A48946}"/>
              </a:ext>
            </a:extLst>
          </p:cNvPr>
          <p:cNvSpPr>
            <a:spLocks noGrp="1"/>
          </p:cNvSpPr>
          <p:nvPr>
            <p:ph idx="1"/>
          </p:nvPr>
        </p:nvSpPr>
        <p:spPr>
          <a:xfrm>
            <a:off x="649225" y="2133600"/>
            <a:ext cx="3650278" cy="3759253"/>
          </a:xfrm>
        </p:spPr>
        <p:txBody>
          <a:bodyPr>
            <a:normAutofit fontScale="92500" lnSpcReduction="10000"/>
          </a:bodyPr>
          <a:lstStyle/>
          <a:p>
            <a:pPr>
              <a:lnSpc>
                <a:spcPct val="90000"/>
              </a:lnSpc>
            </a:pPr>
            <a:r>
              <a:rPr lang="cs-CZ" sz="1400" dirty="0"/>
              <a:t>Inteligentní, moderní a udržitelné </a:t>
            </a:r>
          </a:p>
          <a:p>
            <a:r>
              <a:rPr lang="cs-CZ" sz="1600" dirty="0"/>
              <a:t>Cíle</a:t>
            </a:r>
          </a:p>
          <a:p>
            <a:pPr lvl="1"/>
            <a:r>
              <a:rPr lang="cs-CZ" sz="1400" dirty="0"/>
              <a:t>podporovat inteligentní a odolné zemědělské odvětví</a:t>
            </a:r>
          </a:p>
          <a:p>
            <a:pPr lvl="1"/>
            <a:r>
              <a:rPr lang="cs-CZ" sz="1400" dirty="0"/>
              <a:t>zintenzivnit ochranu životního prostředí a opatření v oblasti klimatu a přispět k plnění cílů EU týkajících se životního prostředí a klimatu </a:t>
            </a:r>
          </a:p>
          <a:p>
            <a:pPr lvl="1"/>
            <a:r>
              <a:rPr lang="cs-CZ" sz="1400" dirty="0"/>
              <a:t>posílit sociálně-ekonomickou strukturu venkovských oblastí</a:t>
            </a:r>
          </a:p>
          <a:p>
            <a:r>
              <a:rPr lang="cs-CZ" sz="1600" dirty="0"/>
              <a:t>Jinými slovy</a:t>
            </a:r>
          </a:p>
          <a:p>
            <a:pPr lvl="1"/>
            <a:r>
              <a:rPr lang="cs-CZ" sz="1400" dirty="0"/>
              <a:t>Zjednodušení, ozelenění, mládí, preciznost, spravedlivá nákladnost </a:t>
            </a:r>
          </a:p>
          <a:p>
            <a:pPr lvl="1"/>
            <a:endParaRPr lang="cs-CZ" dirty="0"/>
          </a:p>
          <a:p>
            <a:pPr lvl="1">
              <a:lnSpc>
                <a:spcPct val="90000"/>
              </a:lnSpc>
            </a:pPr>
            <a:endParaRPr lang="cs-CZ" sz="1200" dirty="0"/>
          </a:p>
        </p:txBody>
      </p:sp>
      <p:pic>
        <p:nvPicPr>
          <p:cNvPr id="5" name="Obrázek 4"/>
          <p:cNvPicPr>
            <a:picLocks noChangeAspect="1"/>
          </p:cNvPicPr>
          <p:nvPr/>
        </p:nvPicPr>
        <p:blipFill>
          <a:blip r:embed="rId5"/>
          <a:stretch>
            <a:fillRect/>
          </a:stretch>
        </p:blipFill>
        <p:spPr>
          <a:xfrm>
            <a:off x="8149425" y="4687200"/>
            <a:ext cx="4042575" cy="2170800"/>
          </a:xfrm>
          <a:prstGeom prst="rect">
            <a:avLst/>
          </a:prstGeom>
        </p:spPr>
      </p:pic>
    </p:spTree>
    <p:extLst>
      <p:ext uri="{BB962C8B-B14F-4D97-AF65-F5344CB8AC3E}">
        <p14:creationId xmlns:p14="http://schemas.microsoft.com/office/powerpoint/2010/main" val="66894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8A503-3C49-4010-95FF-5E7E50AA6086}"/>
              </a:ext>
            </a:extLst>
          </p:cNvPr>
          <p:cNvSpPr>
            <a:spLocks noGrp="1"/>
          </p:cNvSpPr>
          <p:nvPr>
            <p:ph type="title"/>
          </p:nvPr>
        </p:nvSpPr>
        <p:spPr/>
        <p:txBody>
          <a:bodyPr/>
          <a:lstStyle/>
          <a:p>
            <a:r>
              <a:rPr lang="cs-CZ" dirty="0">
                <a:hlinkClick r:id="rId2"/>
              </a:rPr>
              <a:t>OMNIBUS </a:t>
            </a:r>
            <a:r>
              <a:rPr lang="cs-CZ" dirty="0" err="1">
                <a:hlinkClick r:id="rId2"/>
              </a:rPr>
              <a:t>regulation</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2DB8791C-783C-46E5-82C8-B4F20A447364}"/>
              </a:ext>
            </a:extLst>
          </p:cNvPr>
          <p:cNvSpPr>
            <a:spLocks noGrp="1"/>
          </p:cNvSpPr>
          <p:nvPr>
            <p:ph idx="1"/>
          </p:nvPr>
        </p:nvSpPr>
        <p:spPr>
          <a:xfrm>
            <a:off x="2589212" y="2133600"/>
            <a:ext cx="8915400" cy="4100290"/>
          </a:xfrm>
        </p:spPr>
        <p:txBody>
          <a:bodyPr>
            <a:normAutofit fontScale="85000" lnSpcReduction="20000"/>
          </a:bodyPr>
          <a:lstStyle/>
          <a:p>
            <a:r>
              <a:rPr lang="cs-CZ" b="1" dirty="0"/>
              <a:t>Přímé platby</a:t>
            </a:r>
          </a:p>
          <a:p>
            <a:pPr lvl="1"/>
            <a:r>
              <a:rPr lang="cs-CZ" dirty="0"/>
              <a:t>Pravidla týkající se trvalých travních porostů byla upravena, aby členským států poskytovala větší flexibilitu</a:t>
            </a:r>
          </a:p>
          <a:p>
            <a:pPr lvl="1"/>
            <a:r>
              <a:rPr lang="cs-CZ" dirty="0"/>
              <a:t>Zjednodušení prvků ekologizace</a:t>
            </a:r>
          </a:p>
          <a:p>
            <a:pPr lvl="1"/>
            <a:r>
              <a:rPr lang="cs-CZ" dirty="0"/>
              <a:t>Nepovinné rozlišování mezi aktivními a neaktivními zemědělci</a:t>
            </a:r>
          </a:p>
          <a:p>
            <a:pPr lvl="1"/>
            <a:r>
              <a:rPr lang="cs-CZ" dirty="0"/>
              <a:t>Možnost zvýšení plateb pro mladé zemědělce</a:t>
            </a:r>
          </a:p>
          <a:p>
            <a:r>
              <a:rPr lang="cs-CZ" b="1" dirty="0"/>
              <a:t>Rozvoj venkova</a:t>
            </a:r>
          </a:p>
          <a:p>
            <a:pPr lvl="1"/>
            <a:r>
              <a:rPr lang="cs-CZ" dirty="0"/>
              <a:t>Zvýšení atraktivity opatření k řízení rizik, některé prahy se snižují a zároveň se zvyšují sazby podpory</a:t>
            </a:r>
          </a:p>
          <a:p>
            <a:pPr lvl="1"/>
            <a:r>
              <a:rPr lang="cs-CZ" dirty="0"/>
              <a:t>Jednodušší využívání finančních nástrojů</a:t>
            </a:r>
          </a:p>
          <a:p>
            <a:r>
              <a:rPr lang="cs-CZ" b="1" dirty="0"/>
              <a:t>Společná organizace trhů</a:t>
            </a:r>
          </a:p>
          <a:p>
            <a:pPr lvl="1"/>
            <a:r>
              <a:rPr lang="cs-CZ" dirty="0"/>
              <a:t>Rozšíření pravomocí organizací producentů, jako je plánování produkce, optimalizace produkčních nákladů, uvádění na trh a sjednávání smluv na dodávky zemědělských produktů jménem svých členů, na všechna odvětví s cílem zlepšit postavení zemědělců v dodavatelském řetězci. </a:t>
            </a:r>
          </a:p>
        </p:txBody>
      </p:sp>
    </p:spTree>
    <p:extLst>
      <p:ext uri="{BB962C8B-B14F-4D97-AF65-F5344CB8AC3E}">
        <p14:creationId xmlns:p14="http://schemas.microsoft.com/office/powerpoint/2010/main" val="70029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Evropský model zemědělství</a:t>
            </a:r>
            <a:endParaRPr lang="en-GB" dirty="0"/>
          </a:p>
        </p:txBody>
      </p:sp>
      <p:sp>
        <p:nvSpPr>
          <p:cNvPr id="3" name="Zástupný symbol pro obsah 2"/>
          <p:cNvSpPr>
            <a:spLocks noGrp="1"/>
          </p:cNvSpPr>
          <p:nvPr>
            <p:ph sz="half" idx="1"/>
          </p:nvPr>
        </p:nvSpPr>
        <p:spPr/>
        <p:txBody>
          <a:bodyPr>
            <a:normAutofit fontScale="92500" lnSpcReduction="20000"/>
          </a:bodyPr>
          <a:lstStyle/>
          <a:p>
            <a:r>
              <a:rPr lang="cs-CZ" dirty="0"/>
              <a:t>Multifunkční zemědělství, konkurenceschopné, šetrné k životnímu prostředí</a:t>
            </a:r>
          </a:p>
          <a:p>
            <a:pPr lvl="1"/>
            <a:r>
              <a:rPr lang="cs-CZ" dirty="0"/>
              <a:t>Komoditní i nekomoditní výstupy</a:t>
            </a:r>
          </a:p>
          <a:p>
            <a:r>
              <a:rPr lang="cs-CZ" dirty="0"/>
              <a:t>Zemědělství založené na malém a středním podnikání rodinného typu</a:t>
            </a:r>
          </a:p>
          <a:p>
            <a:r>
              <a:rPr lang="cs-CZ" dirty="0"/>
              <a:t>Provázání s rozvojem venkova</a:t>
            </a:r>
          </a:p>
          <a:p>
            <a:r>
              <a:rPr lang="cs-CZ" dirty="0"/>
              <a:t>Produkce kvalitních bezpečných potravin </a:t>
            </a:r>
          </a:p>
          <a:p>
            <a:endParaRPr lang="en-GB" dirty="0"/>
          </a:p>
        </p:txBody>
      </p:sp>
      <p:sp>
        <p:nvSpPr>
          <p:cNvPr id="4" name="Zástupný symbol pro obsah 3"/>
          <p:cNvSpPr>
            <a:spLocks noGrp="1"/>
          </p:cNvSpPr>
          <p:nvPr>
            <p:ph sz="half" idx="2"/>
          </p:nvPr>
        </p:nvSpPr>
        <p:spPr/>
        <p:txBody>
          <a:bodyPr>
            <a:normAutofit fontScale="92500" lnSpcReduction="20000"/>
          </a:bodyPr>
          <a:lstStyle/>
          <a:p>
            <a:r>
              <a:rPr lang="cs-CZ" dirty="0"/>
              <a:t>„Český model zemědělství“</a:t>
            </a:r>
          </a:p>
          <a:p>
            <a:pPr lvl="1"/>
            <a:r>
              <a:rPr lang="cs-CZ" dirty="0"/>
              <a:t>Vysoká koncentrace výrobních zdrojů</a:t>
            </a:r>
          </a:p>
          <a:p>
            <a:pPr lvl="1"/>
            <a:r>
              <a:rPr lang="cs-CZ" dirty="0"/>
              <a:t>Rozpor mezi vlastnictvím a užíváním půdy</a:t>
            </a:r>
          </a:p>
          <a:p>
            <a:pPr lvl="1"/>
            <a:r>
              <a:rPr lang="cs-CZ" dirty="0"/>
              <a:t>Polarizace ve výkonnosti podniků, nízká přidaná hodnota</a:t>
            </a:r>
          </a:p>
          <a:p>
            <a:pPr lvl="1"/>
            <a:r>
              <a:rPr lang="cs-CZ" dirty="0"/>
              <a:t>Struktura využití půdy a alokace výroby neodpovídá přírodním a klimatickým podmínkám</a:t>
            </a:r>
          </a:p>
          <a:p>
            <a:pPr lvl="2"/>
            <a:r>
              <a:rPr lang="cs-CZ" dirty="0"/>
              <a:t>Vysoký podíl orné půdy</a:t>
            </a:r>
          </a:p>
          <a:p>
            <a:pPr lvl="1"/>
            <a:r>
              <a:rPr lang="cs-CZ" dirty="0"/>
              <a:t>Závislost na dotacích, nevhodné cílení</a:t>
            </a:r>
          </a:p>
          <a:p>
            <a:pPr lvl="1"/>
            <a:r>
              <a:rPr lang="cs-CZ" dirty="0"/>
              <a:t>Neudržitelné hospodaření s přírodními zdroji</a:t>
            </a:r>
          </a:p>
          <a:p>
            <a:endParaRPr lang="cs-CZ" dirty="0"/>
          </a:p>
        </p:txBody>
      </p:sp>
    </p:spTree>
    <p:extLst>
      <p:ext uri="{BB962C8B-B14F-4D97-AF65-F5344CB8AC3E}">
        <p14:creationId xmlns:p14="http://schemas.microsoft.com/office/powerpoint/2010/main" val="118050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CAP</a:t>
            </a:r>
            <a:endParaRPr lang="en-GB" dirty="0"/>
          </a:p>
        </p:txBody>
      </p:sp>
      <p:sp>
        <p:nvSpPr>
          <p:cNvPr id="3" name="Zástupný symbol pro obsah 2"/>
          <p:cNvSpPr>
            <a:spLocks noGrp="1"/>
          </p:cNvSpPr>
          <p:nvPr>
            <p:ph idx="1"/>
          </p:nvPr>
        </p:nvSpPr>
        <p:spPr>
          <a:xfrm>
            <a:off x="2589212" y="2133600"/>
            <a:ext cx="8915400" cy="4100290"/>
          </a:xfrm>
        </p:spPr>
        <p:txBody>
          <a:bodyPr>
            <a:normAutofit/>
          </a:bodyPr>
          <a:lstStyle/>
          <a:p>
            <a:r>
              <a:rPr lang="cs-CZ" dirty="0"/>
              <a:t>Jednotný vnitřní trh se zemědělskými produkty</a:t>
            </a:r>
          </a:p>
          <a:p>
            <a:pPr lvl="1"/>
            <a:r>
              <a:rPr lang="cs-CZ" dirty="0"/>
              <a:t>Volný pohyb zboží</a:t>
            </a:r>
          </a:p>
          <a:p>
            <a:pPr lvl="1"/>
            <a:r>
              <a:rPr lang="cs-CZ" dirty="0"/>
              <a:t>Jednotná pravidla obchodu mezi členskými státy</a:t>
            </a:r>
          </a:p>
          <a:p>
            <a:r>
              <a:rPr lang="cs-CZ" dirty="0"/>
              <a:t>Preference komunitárních produktů (soulad s mezinárodními závazky)</a:t>
            </a:r>
          </a:p>
          <a:p>
            <a:pPr lvl="1"/>
            <a:r>
              <a:rPr lang="cs-CZ" dirty="0"/>
              <a:t>Ochrana domácí výroby před  dovozem a výkyvy světových trhů </a:t>
            </a:r>
          </a:p>
          <a:p>
            <a:r>
              <a:rPr lang="cs-CZ" dirty="0"/>
              <a:t>Finanční solidarita</a:t>
            </a:r>
          </a:p>
          <a:p>
            <a:pPr lvl="1"/>
            <a:r>
              <a:rPr lang="cs-CZ" dirty="0"/>
              <a:t>Rovnoměrný podíl členských států na financování CAP</a:t>
            </a:r>
          </a:p>
          <a:p>
            <a:pPr lvl="1"/>
            <a:r>
              <a:rPr lang="cs-CZ"/>
              <a:t>Součást </a:t>
            </a:r>
            <a:r>
              <a:rPr lang="cs-CZ" dirty="0"/>
              <a:t>společného rozpočtu</a:t>
            </a:r>
          </a:p>
        </p:txBody>
      </p:sp>
    </p:spTree>
    <p:extLst>
      <p:ext uri="{BB962C8B-B14F-4D97-AF65-F5344CB8AC3E}">
        <p14:creationId xmlns:p14="http://schemas.microsoft.com/office/powerpoint/2010/main" val="366242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se zakulacenými rohy 2">
            <a:extLst>
              <a:ext uri="{FF2B5EF4-FFF2-40B4-BE49-F238E27FC236}">
                <a16:creationId xmlns:a16="http://schemas.microsoft.com/office/drawing/2014/main" id="{4DB4C244-EE1E-4716-A46B-38C0E98747DA}"/>
              </a:ext>
            </a:extLst>
          </p:cNvPr>
          <p:cNvSpPr/>
          <p:nvPr/>
        </p:nvSpPr>
        <p:spPr>
          <a:xfrm>
            <a:off x="2040441" y="1264555"/>
            <a:ext cx="9783327" cy="51658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Schéma </a:t>
            </a:r>
            <a:r>
              <a:rPr lang="cs-CZ" dirty="0" smtClean="0"/>
              <a:t>CAP 2014 - 2020</a:t>
            </a:r>
            <a:endParaRPr lang="cs-CZ" dirty="0"/>
          </a:p>
        </p:txBody>
      </p:sp>
      <p:sp>
        <p:nvSpPr>
          <p:cNvPr id="4" name="Zástupný symbol pro text 3"/>
          <p:cNvSpPr>
            <a:spLocks noGrp="1"/>
          </p:cNvSpPr>
          <p:nvPr>
            <p:ph type="body" idx="1"/>
          </p:nvPr>
        </p:nvSpPr>
        <p:spPr/>
        <p:txBody>
          <a:bodyPr/>
          <a:lstStyle/>
          <a:p>
            <a:r>
              <a:rPr lang="cs-CZ" b="1" dirty="0"/>
              <a:t>I. Pilíř</a:t>
            </a:r>
          </a:p>
        </p:txBody>
      </p:sp>
      <p:sp>
        <p:nvSpPr>
          <p:cNvPr id="5" name="Zástupný symbol pro obsah 4"/>
          <p:cNvSpPr>
            <a:spLocks noGrp="1"/>
          </p:cNvSpPr>
          <p:nvPr>
            <p:ph sz="half" idx="2"/>
          </p:nvPr>
        </p:nvSpPr>
        <p:spPr/>
        <p:txBody>
          <a:bodyPr/>
          <a:lstStyle/>
          <a:p>
            <a:r>
              <a:rPr lang="cs-CZ" dirty="0"/>
              <a:t>Společná organizace trhů se zemědělskými produkty</a:t>
            </a:r>
          </a:p>
          <a:p>
            <a:pPr lvl="1"/>
            <a:r>
              <a:rPr lang="cs-CZ" dirty="0">
                <a:solidFill>
                  <a:srgbClr val="FF0000"/>
                </a:solidFill>
              </a:rPr>
              <a:t>Nařízení EU č. 1308/2013</a:t>
            </a:r>
          </a:p>
          <a:p>
            <a:r>
              <a:rPr lang="cs-CZ" dirty="0"/>
              <a:t>Přímé platby </a:t>
            </a:r>
          </a:p>
          <a:p>
            <a:pPr lvl="1"/>
            <a:r>
              <a:rPr lang="cs-CZ" dirty="0">
                <a:solidFill>
                  <a:srgbClr val="FF0000"/>
                </a:solidFill>
              </a:rPr>
              <a:t>Nařízení EU č. 1307/2013</a:t>
            </a:r>
          </a:p>
        </p:txBody>
      </p:sp>
      <p:sp>
        <p:nvSpPr>
          <p:cNvPr id="6" name="Zástupný symbol pro text 5"/>
          <p:cNvSpPr>
            <a:spLocks noGrp="1"/>
          </p:cNvSpPr>
          <p:nvPr>
            <p:ph type="body" sz="quarter" idx="3"/>
          </p:nvPr>
        </p:nvSpPr>
        <p:spPr/>
        <p:txBody>
          <a:bodyPr/>
          <a:lstStyle/>
          <a:p>
            <a:r>
              <a:rPr lang="cs-CZ" b="1" dirty="0"/>
              <a:t>II. Pilíř </a:t>
            </a:r>
          </a:p>
        </p:txBody>
      </p:sp>
      <p:sp>
        <p:nvSpPr>
          <p:cNvPr id="7" name="Zástupný symbol pro obsah 6"/>
          <p:cNvSpPr>
            <a:spLocks noGrp="1"/>
          </p:cNvSpPr>
          <p:nvPr>
            <p:ph sz="quarter" idx="4"/>
          </p:nvPr>
        </p:nvSpPr>
        <p:spPr/>
        <p:txBody>
          <a:bodyPr/>
          <a:lstStyle/>
          <a:p>
            <a:r>
              <a:rPr lang="cs-CZ" dirty="0"/>
              <a:t>Politika rozvoje venkova</a:t>
            </a:r>
          </a:p>
          <a:p>
            <a:pPr lvl="1"/>
            <a:r>
              <a:rPr lang="cs-CZ" dirty="0">
                <a:solidFill>
                  <a:srgbClr val="FF0000"/>
                </a:solidFill>
              </a:rPr>
              <a:t>Nařízení EU č. 1305/2013</a:t>
            </a:r>
          </a:p>
          <a:p>
            <a:pPr lvl="1"/>
            <a:r>
              <a:rPr lang="cs-CZ" dirty="0">
                <a:solidFill>
                  <a:srgbClr val="FF0000"/>
                </a:solidFill>
              </a:rPr>
              <a:t>Nařízení EU č. 1310/2013</a:t>
            </a:r>
          </a:p>
        </p:txBody>
      </p:sp>
      <p:sp>
        <p:nvSpPr>
          <p:cNvPr id="8" name="TextovéPole 7"/>
          <p:cNvSpPr txBox="1"/>
          <p:nvPr/>
        </p:nvSpPr>
        <p:spPr>
          <a:xfrm>
            <a:off x="3043672" y="5304633"/>
            <a:ext cx="7776864" cy="769441"/>
          </a:xfrm>
          <a:prstGeom prst="rect">
            <a:avLst/>
          </a:prstGeom>
          <a:noFill/>
        </p:spPr>
        <p:txBody>
          <a:bodyPr wrap="square" rtlCol="0">
            <a:spAutoFit/>
          </a:bodyPr>
          <a:lstStyle/>
          <a:p>
            <a:pPr algn="ctr"/>
            <a:r>
              <a:rPr lang="cs-CZ" sz="2400" b="1" dirty="0">
                <a:solidFill>
                  <a:schemeClr val="tx1">
                    <a:lumMod val="65000"/>
                    <a:lumOff val="35000"/>
                  </a:schemeClr>
                </a:solidFill>
              </a:rPr>
              <a:t>Financování, řízení a sledování </a:t>
            </a:r>
          </a:p>
          <a:p>
            <a:pPr algn="ctr"/>
            <a:r>
              <a:rPr lang="cs-CZ" sz="2000" dirty="0">
                <a:solidFill>
                  <a:srgbClr val="FF0000"/>
                </a:solidFill>
              </a:rPr>
              <a:t>Nařízení EU č. 1306/2013</a:t>
            </a:r>
          </a:p>
        </p:txBody>
      </p:sp>
      <p:sp>
        <p:nvSpPr>
          <p:cNvPr id="10" name="Ovál 9">
            <a:extLst>
              <a:ext uri="{FF2B5EF4-FFF2-40B4-BE49-F238E27FC236}">
                <a16:creationId xmlns:a16="http://schemas.microsoft.com/office/drawing/2014/main" id="{7D39F563-BF19-4F4F-B7A6-FB3B0DDD30BC}"/>
              </a:ext>
            </a:extLst>
          </p:cNvPr>
          <p:cNvSpPr/>
          <p:nvPr/>
        </p:nvSpPr>
        <p:spPr>
          <a:xfrm>
            <a:off x="2354361" y="1727644"/>
            <a:ext cx="4979694" cy="2995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B0423B92-6A10-4756-83EE-7357A943E262}"/>
              </a:ext>
            </a:extLst>
          </p:cNvPr>
          <p:cNvSpPr/>
          <p:nvPr/>
        </p:nvSpPr>
        <p:spPr>
          <a:xfrm>
            <a:off x="6231118" y="1905001"/>
            <a:ext cx="4769962" cy="2694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358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a:stretch>
            <a:fillRect/>
          </a:stretch>
        </p:blipFill>
        <p:spPr>
          <a:xfrm>
            <a:off x="2165627" y="274320"/>
            <a:ext cx="6305042" cy="4388289"/>
          </a:xfrm>
          <a:prstGeom prst="rect">
            <a:avLst/>
          </a:prstGeom>
        </p:spPr>
      </p:pic>
      <p:pic>
        <p:nvPicPr>
          <p:cNvPr id="6" name="Obrázek 5"/>
          <p:cNvPicPr>
            <a:picLocks noChangeAspect="1"/>
          </p:cNvPicPr>
          <p:nvPr/>
        </p:nvPicPr>
        <p:blipFill>
          <a:blip r:embed="rId3"/>
          <a:stretch>
            <a:fillRect/>
          </a:stretch>
        </p:blipFill>
        <p:spPr>
          <a:xfrm>
            <a:off x="2165627" y="2435288"/>
            <a:ext cx="2662070" cy="4158505"/>
          </a:xfrm>
          <a:prstGeom prst="rect">
            <a:avLst/>
          </a:prstGeom>
        </p:spPr>
      </p:pic>
      <p:pic>
        <p:nvPicPr>
          <p:cNvPr id="8" name="Obrázek 7"/>
          <p:cNvPicPr>
            <a:picLocks noChangeAspect="1"/>
          </p:cNvPicPr>
          <p:nvPr/>
        </p:nvPicPr>
        <p:blipFill>
          <a:blip r:embed="rId4"/>
          <a:stretch>
            <a:fillRect/>
          </a:stretch>
        </p:blipFill>
        <p:spPr>
          <a:xfrm>
            <a:off x="6974377" y="3017520"/>
            <a:ext cx="4896971" cy="3707476"/>
          </a:xfrm>
          <a:prstGeom prst="rect">
            <a:avLst/>
          </a:prstGeom>
        </p:spPr>
      </p:pic>
    </p:spTree>
    <p:extLst>
      <p:ext uri="{BB962C8B-B14F-4D97-AF65-F5344CB8AC3E}">
        <p14:creationId xmlns:p14="http://schemas.microsoft.com/office/powerpoint/2010/main" val="75010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a:t>
            </a:r>
            <a:r>
              <a:rPr lang="cs-CZ" dirty="0"/>
              <a:t>Z</a:t>
            </a:r>
            <a:r>
              <a:rPr lang="cs-CZ" dirty="0" smtClean="0"/>
              <a:t>emědělec“ </a:t>
            </a:r>
          </a:p>
          <a:p>
            <a:pPr lvl="1"/>
            <a:r>
              <a:rPr lang="cs-CZ" dirty="0" smtClean="0"/>
              <a:t>fyzická </a:t>
            </a:r>
            <a:r>
              <a:rPr lang="cs-CZ" dirty="0"/>
              <a:t>nebo právnická osoba či skupina fyzických nebo právnických osob, bez ohledu na právní formu této skupiny a jejích členů podle vnitrostátních právních předpisů, jejíž </a:t>
            </a:r>
            <a:r>
              <a:rPr lang="cs-CZ" dirty="0" smtClean="0"/>
              <a:t>země­dělský </a:t>
            </a:r>
            <a:r>
              <a:rPr lang="cs-CZ" dirty="0"/>
              <a:t>podnik se nachází na území spadajícím do územní působnosti Smluv </a:t>
            </a:r>
            <a:r>
              <a:rPr lang="cs-CZ" dirty="0" smtClean="0"/>
              <a:t>a </a:t>
            </a:r>
            <a:r>
              <a:rPr lang="cs-CZ" dirty="0"/>
              <a:t>která vykonává zemědělskou činnost; </a:t>
            </a:r>
          </a:p>
          <a:p>
            <a:r>
              <a:rPr lang="cs-CZ" dirty="0" smtClean="0"/>
              <a:t>„Zemědělský podnik“ </a:t>
            </a:r>
          </a:p>
          <a:p>
            <a:pPr lvl="1"/>
            <a:r>
              <a:rPr lang="cs-CZ" dirty="0" smtClean="0"/>
              <a:t>soubor </a:t>
            </a:r>
            <a:r>
              <a:rPr lang="cs-CZ" dirty="0"/>
              <a:t>všech produkčních jednotek využívaných k zemědělské činnosti a spravovaných zemědělcem, které se nacházejí na území stejného členského státu; </a:t>
            </a:r>
          </a:p>
          <a:p>
            <a:r>
              <a:rPr lang="cs-CZ" dirty="0" smtClean="0"/>
              <a:t>„Zemědělská činnost“</a:t>
            </a:r>
          </a:p>
          <a:p>
            <a:pPr lvl="1"/>
            <a:r>
              <a:rPr lang="cs-CZ" dirty="0" smtClean="0"/>
              <a:t>i</a:t>
            </a:r>
            <a:r>
              <a:rPr lang="cs-CZ" dirty="0"/>
              <a:t>) produkce, chov zvířat nebo pěstování zemědělských plodin včetně sklizně, dojení, plemenářské činnosti a chovu zvířat pro zemědělské účely, nebo </a:t>
            </a:r>
            <a:endParaRPr lang="cs-CZ" dirty="0" smtClean="0"/>
          </a:p>
          <a:p>
            <a:pPr lvl="1"/>
            <a:r>
              <a:rPr lang="cs-CZ" dirty="0" err="1" smtClean="0"/>
              <a:t>ii</a:t>
            </a:r>
            <a:r>
              <a:rPr lang="cs-CZ" dirty="0"/>
              <a:t>) udržování zemědělských ploch ve stavu vhodném pro pastvu nebo pěstování plodin bez přípravy, která jde nad rámec běžných způsobů zemědělské praxe a použití strojů, na základě kritérií stanovených členskými státy na základě rámce stanoveného Komisí, nebo </a:t>
            </a:r>
            <a:endParaRPr lang="cs-CZ" dirty="0" smtClean="0"/>
          </a:p>
          <a:p>
            <a:pPr lvl="1"/>
            <a:r>
              <a:rPr lang="cs-CZ" dirty="0" err="1" smtClean="0"/>
              <a:t>iii</a:t>
            </a:r>
            <a:r>
              <a:rPr lang="cs-CZ" dirty="0"/>
              <a:t>) provádění minimální činnosti vymezené členskými státy, která je prováděna na zemědělských plochách přirozeně ponechávaných ve stavu vhodném pro pastvu nebo pěstování plodin; </a:t>
            </a:r>
            <a:endParaRPr lang="cs-CZ" dirty="0" smtClean="0"/>
          </a:p>
        </p:txBody>
      </p:sp>
    </p:spTree>
    <p:extLst>
      <p:ext uri="{BB962C8B-B14F-4D97-AF65-F5344CB8AC3E}">
        <p14:creationId xmlns:p14="http://schemas.microsoft.com/office/powerpoint/2010/main" val="423768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dirty="0"/>
              <a:t>Financování, řízení a sledování společné zemědělské politiky </a:t>
            </a:r>
          </a:p>
        </p:txBody>
      </p:sp>
      <p:sp>
        <p:nvSpPr>
          <p:cNvPr id="8" name="Zástupný symbol pro obsah 7"/>
          <p:cNvSpPr>
            <a:spLocks noGrp="1"/>
          </p:cNvSpPr>
          <p:nvPr>
            <p:ph sz="half" idx="1"/>
          </p:nvPr>
        </p:nvSpPr>
        <p:spPr/>
        <p:txBody>
          <a:bodyPr>
            <a:normAutofit fontScale="70000" lnSpcReduction="20000"/>
          </a:bodyPr>
          <a:lstStyle/>
          <a:p>
            <a:r>
              <a:rPr lang="cs-CZ" dirty="0"/>
              <a:t>Fondy pro financování zemědělských výdajů</a:t>
            </a:r>
          </a:p>
          <a:p>
            <a:pPr lvl="1"/>
            <a:r>
              <a:rPr lang="cs-CZ" dirty="0"/>
              <a:t>Evropský zemědělský záruční fond (EZZF)</a:t>
            </a:r>
          </a:p>
          <a:p>
            <a:pPr lvl="3"/>
            <a:r>
              <a:rPr lang="cs-CZ" dirty="0"/>
              <a:t>Opatření pro regulaci nebo podporu zemědělských trhů</a:t>
            </a:r>
          </a:p>
          <a:p>
            <a:pPr lvl="3"/>
            <a:r>
              <a:rPr lang="cs-CZ" dirty="0"/>
              <a:t>Přímé platby zemědělcům</a:t>
            </a:r>
          </a:p>
          <a:p>
            <a:pPr lvl="3"/>
            <a:r>
              <a:rPr lang="cs-CZ" dirty="0"/>
              <a:t>Další výdaje</a:t>
            </a:r>
          </a:p>
          <a:p>
            <a:pPr lvl="2"/>
            <a:r>
              <a:rPr lang="cs-CZ" dirty="0"/>
              <a:t>Rozpočtový strop a rozpočtová </a:t>
            </a:r>
            <a:r>
              <a:rPr lang="cs-CZ" dirty="0" smtClean="0"/>
              <a:t>kázeň</a:t>
            </a:r>
          </a:p>
          <a:p>
            <a:pPr lvl="3"/>
            <a:r>
              <a:rPr lang="cs-CZ" dirty="0" smtClean="0"/>
              <a:t>Rezerva </a:t>
            </a:r>
            <a:r>
              <a:rPr lang="cs-CZ" dirty="0"/>
              <a:t>pro případ krizí v odvětví zemědělství</a:t>
            </a:r>
            <a:endParaRPr lang="cs-CZ" dirty="0" smtClean="0"/>
          </a:p>
          <a:p>
            <a:pPr lvl="3"/>
            <a:r>
              <a:rPr lang="cs-CZ" dirty="0" smtClean="0"/>
              <a:t>Míra úpravy přímých plateb</a:t>
            </a:r>
          </a:p>
          <a:p>
            <a:pPr lvl="3"/>
            <a:r>
              <a:rPr lang="cs-CZ" dirty="0" smtClean="0"/>
              <a:t>Systém </a:t>
            </a:r>
            <a:r>
              <a:rPr lang="cs-CZ" dirty="0"/>
              <a:t>včasného varování a sledování </a:t>
            </a:r>
          </a:p>
          <a:p>
            <a:pPr lvl="1"/>
            <a:r>
              <a:rPr lang="cs-CZ" dirty="0"/>
              <a:t>Evropský zemědělský fond pro rozvoj venkova (EZFRV)</a:t>
            </a:r>
          </a:p>
          <a:p>
            <a:pPr lvl="3"/>
            <a:r>
              <a:rPr lang="cs-CZ" dirty="0" smtClean="0"/>
              <a:t>Sdílené financování</a:t>
            </a:r>
          </a:p>
          <a:p>
            <a:pPr lvl="3"/>
            <a:r>
              <a:rPr lang="cs-CZ" dirty="0" smtClean="0"/>
              <a:t>Platby </a:t>
            </a:r>
            <a:r>
              <a:rPr lang="cs-CZ" dirty="0"/>
              <a:t>pro programy rozvoje venkova </a:t>
            </a:r>
          </a:p>
          <a:p>
            <a:pPr lvl="2"/>
            <a:r>
              <a:rPr lang="cs-CZ" dirty="0"/>
              <a:t>Zákaz dvojího financování</a:t>
            </a:r>
          </a:p>
          <a:p>
            <a:pPr lvl="2"/>
            <a:r>
              <a:rPr lang="cs-CZ" dirty="0"/>
              <a:t>Rozpočtové závazky</a:t>
            </a:r>
          </a:p>
        </p:txBody>
      </p:sp>
      <p:sp>
        <p:nvSpPr>
          <p:cNvPr id="2" name="Zástupný symbol pro obsah 1"/>
          <p:cNvSpPr>
            <a:spLocks noGrp="1"/>
          </p:cNvSpPr>
          <p:nvPr>
            <p:ph sz="half" idx="2"/>
          </p:nvPr>
        </p:nvSpPr>
        <p:spPr/>
        <p:txBody>
          <a:bodyPr>
            <a:normAutofit fontScale="70000" lnSpcReduction="20000"/>
          </a:bodyPr>
          <a:lstStyle/>
          <a:p>
            <a:r>
              <a:rPr lang="cs-CZ" dirty="0"/>
              <a:t>Platební agentury</a:t>
            </a:r>
          </a:p>
          <a:p>
            <a:pPr lvl="1"/>
            <a:r>
              <a:rPr lang="cs-CZ" dirty="0"/>
              <a:t>Subjekty členských států pověřené </a:t>
            </a:r>
            <a:r>
              <a:rPr lang="cs-CZ" dirty="0" smtClean="0"/>
              <a:t>řízením </a:t>
            </a:r>
            <a:r>
              <a:rPr lang="cs-CZ" dirty="0"/>
              <a:t>a kontrolou výdajů</a:t>
            </a:r>
          </a:p>
          <a:p>
            <a:pPr lvl="2"/>
            <a:r>
              <a:rPr lang="cs-CZ" dirty="0"/>
              <a:t>Státní zemědělský intervenční fond</a:t>
            </a:r>
          </a:p>
          <a:p>
            <a:pPr lvl="3"/>
            <a:r>
              <a:rPr lang="cs-CZ" dirty="0"/>
              <a:t>Akreditace </a:t>
            </a:r>
            <a:endParaRPr lang="cs-CZ" dirty="0" smtClean="0"/>
          </a:p>
          <a:p>
            <a:pPr lvl="1"/>
            <a:r>
              <a:rPr lang="cs-CZ" dirty="0"/>
              <a:t>Výdaje </a:t>
            </a:r>
            <a:r>
              <a:rPr lang="cs-CZ" dirty="0" smtClean="0"/>
              <a:t>mohou </a:t>
            </a:r>
            <a:r>
              <a:rPr lang="cs-CZ" dirty="0"/>
              <a:t>být financovány Unií, pouze pokud je uskutečnily akreditované platební agentury.</a:t>
            </a:r>
          </a:p>
          <a:p>
            <a:r>
              <a:rPr lang="cs-CZ" dirty="0"/>
              <a:t>Zemědělský poradenský systém </a:t>
            </a:r>
          </a:p>
          <a:p>
            <a:pPr lvl="1"/>
            <a:r>
              <a:rPr lang="cs-CZ" dirty="0"/>
              <a:t>Poskytování poradenství zemědělcům v oblasti podmínek obhospodařování půdy a řízení zemědělských </a:t>
            </a:r>
            <a:r>
              <a:rPr lang="cs-CZ" dirty="0" smtClean="0"/>
              <a:t>podniků</a:t>
            </a:r>
          </a:p>
          <a:p>
            <a:r>
              <a:rPr lang="cs-CZ" dirty="0" smtClean="0"/>
              <a:t>Kontrolní systémy</a:t>
            </a:r>
          </a:p>
          <a:p>
            <a:pPr lvl="1"/>
            <a:r>
              <a:rPr lang="cs-CZ" dirty="0" smtClean="0"/>
              <a:t>Integrovaný administrativní a kontrolní systém</a:t>
            </a:r>
          </a:p>
          <a:p>
            <a:pPr lvl="1"/>
            <a:r>
              <a:rPr lang="cs-CZ" dirty="0" smtClean="0"/>
              <a:t>Kontrola operací/obchodní dokumentace</a:t>
            </a:r>
          </a:p>
          <a:p>
            <a:pPr lvl="1"/>
            <a:r>
              <a:rPr lang="cs-CZ" dirty="0" smtClean="0"/>
              <a:t>Kontroly </a:t>
            </a:r>
            <a:r>
              <a:rPr lang="cs-CZ" dirty="0"/>
              <a:t>a sankce týkající se pravidel pro uvádění na trh </a:t>
            </a:r>
            <a:endParaRPr lang="cs-CZ" dirty="0" smtClean="0"/>
          </a:p>
          <a:p>
            <a:pPr lvl="1"/>
            <a:endParaRPr lang="cs-CZ" dirty="0"/>
          </a:p>
        </p:txBody>
      </p:sp>
    </p:spTree>
    <p:extLst>
      <p:ext uri="{BB962C8B-B14F-4D97-AF65-F5344CB8AC3E}">
        <p14:creationId xmlns:p14="http://schemas.microsoft.com/office/powerpoint/2010/main" val="67404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zemědělská politika EU</a:t>
            </a:r>
          </a:p>
        </p:txBody>
      </p:sp>
      <p:sp>
        <p:nvSpPr>
          <p:cNvPr id="3" name="Zástupný symbol pro obsah 2"/>
          <p:cNvSpPr>
            <a:spLocks noGrp="1"/>
          </p:cNvSpPr>
          <p:nvPr>
            <p:ph idx="1"/>
          </p:nvPr>
        </p:nvSpPr>
        <p:spPr/>
        <p:txBody>
          <a:bodyPr/>
          <a:lstStyle/>
          <a:p>
            <a:r>
              <a:rPr lang="cs-CZ" dirty="0"/>
              <a:t>Právní základ</a:t>
            </a:r>
          </a:p>
          <a:p>
            <a:r>
              <a:rPr lang="cs-CZ" dirty="0"/>
              <a:t>Cíle</a:t>
            </a:r>
          </a:p>
          <a:p>
            <a:r>
              <a:rPr lang="cs-CZ" dirty="0"/>
              <a:t>Principy</a:t>
            </a:r>
          </a:p>
          <a:p>
            <a:r>
              <a:rPr lang="cs-CZ" dirty="0"/>
              <a:t>Nástroje</a:t>
            </a:r>
          </a:p>
          <a:p>
            <a:pPr lvl="1"/>
            <a:r>
              <a:rPr lang="cs-CZ" dirty="0"/>
              <a:t>Společná organizace zemědělských trhů</a:t>
            </a:r>
          </a:p>
          <a:p>
            <a:pPr lvl="1"/>
            <a:r>
              <a:rPr lang="cs-CZ" dirty="0"/>
              <a:t>Systém jednotných plateb</a:t>
            </a:r>
          </a:p>
          <a:p>
            <a:pPr lvl="1"/>
            <a:r>
              <a:rPr lang="cs-CZ" dirty="0"/>
              <a:t>Politika rozvoje venkova</a:t>
            </a:r>
          </a:p>
        </p:txBody>
      </p:sp>
    </p:spTree>
    <p:extLst>
      <p:ext uri="{BB962C8B-B14F-4D97-AF65-F5344CB8AC3E}">
        <p14:creationId xmlns:p14="http://schemas.microsoft.com/office/powerpoint/2010/main" val="39720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hlinkClick r:id="rId2"/>
              </a:rPr>
              <a:t>Státní zemědělských intervenční fond</a:t>
            </a:r>
            <a:endParaRPr lang="en-GB" dirty="0"/>
          </a:p>
        </p:txBody>
      </p:sp>
      <p:sp>
        <p:nvSpPr>
          <p:cNvPr id="3" name="Zástupný symbol pro obsah 2"/>
          <p:cNvSpPr>
            <a:spLocks noGrp="1"/>
          </p:cNvSpPr>
          <p:nvPr>
            <p:ph sz="half" idx="1"/>
          </p:nvPr>
        </p:nvSpPr>
        <p:spPr>
          <a:xfrm>
            <a:off x="2589212" y="2133600"/>
            <a:ext cx="4313864" cy="4100290"/>
          </a:xfrm>
        </p:spPr>
        <p:txBody>
          <a:bodyPr>
            <a:normAutofit/>
          </a:bodyPr>
          <a:lstStyle/>
          <a:p>
            <a:r>
              <a:rPr lang="cs-CZ" dirty="0"/>
              <a:t>Zákon č. 256/2000 Sb.</a:t>
            </a:r>
          </a:p>
          <a:p>
            <a:r>
              <a:rPr lang="cs-CZ" dirty="0"/>
              <a:t>Právnická osoba</a:t>
            </a:r>
          </a:p>
          <a:p>
            <a:pPr lvl="1"/>
            <a:r>
              <a:rPr lang="cs-CZ" dirty="0"/>
              <a:t>Státní fond</a:t>
            </a:r>
          </a:p>
          <a:p>
            <a:pPr lvl="1"/>
            <a:r>
              <a:rPr lang="cs-CZ" dirty="0"/>
              <a:t>V působnosti Ministerstva zemědělství</a:t>
            </a:r>
          </a:p>
          <a:p>
            <a:r>
              <a:rPr lang="cs-CZ" dirty="0"/>
              <a:t>Akreditovaná platební agentura dle evropských předpisů</a:t>
            </a:r>
          </a:p>
          <a:p>
            <a:pPr lvl="2"/>
            <a:r>
              <a:rPr lang="cs-CZ" dirty="0"/>
              <a:t>Pro I. a II. pilíř CAP</a:t>
            </a:r>
          </a:p>
          <a:p>
            <a:pPr lvl="2"/>
            <a:r>
              <a:rPr lang="cs-CZ" dirty="0"/>
              <a:t>Rozhodování o poskytnutí dotací</a:t>
            </a:r>
          </a:p>
          <a:p>
            <a:pPr lvl="3"/>
            <a:r>
              <a:rPr lang="cs-CZ" dirty="0"/>
              <a:t>Postavení správního úřadu</a:t>
            </a:r>
          </a:p>
          <a:p>
            <a:r>
              <a:rPr lang="cs-CZ" dirty="0"/>
              <a:t>Další oprávnění </a:t>
            </a:r>
          </a:p>
          <a:p>
            <a:pPr lvl="1"/>
            <a:endParaRPr lang="cs-CZ" dirty="0"/>
          </a:p>
        </p:txBody>
      </p:sp>
      <p:sp>
        <p:nvSpPr>
          <p:cNvPr id="4" name="Zástupný symbol pro obsah 3"/>
          <p:cNvSpPr>
            <a:spLocks noGrp="1"/>
          </p:cNvSpPr>
          <p:nvPr>
            <p:ph sz="half" idx="2"/>
          </p:nvPr>
        </p:nvSpPr>
        <p:spPr/>
        <p:txBody>
          <a:bodyPr>
            <a:normAutofit/>
          </a:bodyPr>
          <a:lstStyle/>
          <a:p>
            <a:r>
              <a:rPr lang="cs-CZ" dirty="0"/>
              <a:t>Kontrola </a:t>
            </a:r>
          </a:p>
          <a:p>
            <a:pPr lvl="1"/>
            <a:r>
              <a:rPr lang="cs-CZ" dirty="0"/>
              <a:t>Kontrolní řád</a:t>
            </a:r>
          </a:p>
          <a:p>
            <a:pPr lvl="1"/>
            <a:r>
              <a:rPr lang="cs-CZ" dirty="0"/>
              <a:t>Z</a:t>
            </a:r>
            <a:r>
              <a:rPr lang="en-GB" dirty="0" err="1"/>
              <a:t>ákon</a:t>
            </a:r>
            <a:r>
              <a:rPr lang="en-GB" dirty="0"/>
              <a:t> o </a:t>
            </a:r>
            <a:r>
              <a:rPr lang="en-GB" dirty="0" err="1"/>
              <a:t>zemědělství</a:t>
            </a:r>
            <a:endParaRPr lang="cs-CZ" dirty="0"/>
          </a:p>
          <a:p>
            <a:pPr lvl="1"/>
            <a:r>
              <a:rPr lang="cs-CZ" dirty="0"/>
              <a:t>Zákon o </a:t>
            </a:r>
            <a:r>
              <a:rPr lang="cs-CZ" dirty="0" smtClean="0"/>
              <a:t>SZIF</a:t>
            </a:r>
            <a:endParaRPr lang="cs-CZ" dirty="0"/>
          </a:p>
        </p:txBody>
      </p:sp>
    </p:spTree>
    <p:extLst>
      <p:ext uri="{BB962C8B-B14F-4D97-AF65-F5344CB8AC3E}">
        <p14:creationId xmlns:p14="http://schemas.microsoft.com/office/powerpoint/2010/main" val="181265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hlinkClick r:id="rId2"/>
              </a:rPr>
              <a:t>Zemědělský poradenský systém v ČR</a:t>
            </a:r>
            <a:endParaRPr lang="cs-CZ" dirty="0"/>
          </a:p>
        </p:txBody>
      </p:sp>
      <p:sp>
        <p:nvSpPr>
          <p:cNvPr id="3" name="Zástupný symbol pro obsah 2"/>
          <p:cNvSpPr>
            <a:spLocks noGrp="1"/>
          </p:cNvSpPr>
          <p:nvPr>
            <p:ph idx="1"/>
          </p:nvPr>
        </p:nvSpPr>
        <p:spPr>
          <a:xfrm>
            <a:off x="2589212" y="2133600"/>
            <a:ext cx="8915400" cy="4100290"/>
          </a:xfrm>
        </p:spPr>
        <p:txBody>
          <a:bodyPr>
            <a:normAutofit fontScale="70000" lnSpcReduction="20000"/>
          </a:bodyPr>
          <a:lstStyle/>
          <a:p>
            <a:r>
              <a:rPr lang="cs-CZ" dirty="0"/>
              <a:t>Základní (orientační konzultace)</a:t>
            </a:r>
          </a:p>
          <a:p>
            <a:pPr lvl="1"/>
            <a:r>
              <a:rPr lang="cs-CZ" dirty="0"/>
              <a:t>Zemědělské agentury Ministerstva zemědělství</a:t>
            </a:r>
          </a:p>
          <a:p>
            <a:pPr lvl="1"/>
            <a:r>
              <a:rPr lang="cs-CZ" dirty="0"/>
              <a:t>Ústav zemědělské ekonomiky a informací</a:t>
            </a:r>
          </a:p>
          <a:p>
            <a:pPr lvl="1"/>
            <a:r>
              <a:rPr lang="cs-CZ" dirty="0"/>
              <a:t>Nevládní neziskové organizace </a:t>
            </a:r>
          </a:p>
          <a:p>
            <a:pPr lvl="2"/>
            <a:r>
              <a:rPr lang="cs-CZ" dirty="0"/>
              <a:t>Krajská informační střediska pro zemědělství a rozvoj venkova</a:t>
            </a:r>
          </a:p>
          <a:p>
            <a:r>
              <a:rPr lang="cs-CZ" dirty="0"/>
              <a:t>Odborné konzultace</a:t>
            </a:r>
          </a:p>
          <a:p>
            <a:pPr lvl="1"/>
            <a:r>
              <a:rPr lang="cs-CZ" dirty="0">
                <a:hlinkClick r:id="rId3"/>
              </a:rPr>
              <a:t>Vědecké výzkumné ústavy</a:t>
            </a:r>
            <a:r>
              <a:rPr lang="cs-CZ" dirty="0"/>
              <a:t>, veřejné vysoké školy, odborná sdružení nevládních organizací</a:t>
            </a:r>
          </a:p>
          <a:p>
            <a:r>
              <a:rPr lang="cs-CZ" dirty="0"/>
              <a:t>Individuální poradenství (v rámci Programu rozvoje venkova)</a:t>
            </a:r>
          </a:p>
          <a:p>
            <a:pPr lvl="1"/>
            <a:r>
              <a:rPr lang="cs-CZ" dirty="0">
                <a:hlinkClick r:id="rId4"/>
              </a:rPr>
              <a:t>Registr poradců MZE</a:t>
            </a:r>
            <a:endParaRPr lang="cs-CZ" dirty="0"/>
          </a:p>
          <a:p>
            <a:r>
              <a:rPr lang="cs-CZ" dirty="0"/>
              <a:t>Poskytování informací prostřednictvím specializovaných webových portálů</a:t>
            </a:r>
          </a:p>
          <a:p>
            <a:pPr lvl="1"/>
            <a:r>
              <a:rPr lang="cs-CZ" dirty="0">
                <a:hlinkClick r:id="rId5"/>
              </a:rPr>
              <a:t>Celostátní síť pro venkov</a:t>
            </a:r>
            <a:endParaRPr lang="cs-CZ" dirty="0"/>
          </a:p>
          <a:p>
            <a:pPr lvl="1"/>
            <a:r>
              <a:rPr lang="cs-CZ" dirty="0">
                <a:hlinkClick r:id="rId6"/>
              </a:rPr>
              <a:t>Portál Farmáře</a:t>
            </a:r>
            <a:endParaRPr lang="cs-CZ" dirty="0"/>
          </a:p>
          <a:p>
            <a:r>
              <a:rPr lang="cs-CZ" dirty="0"/>
              <a:t>Řízení</a:t>
            </a:r>
          </a:p>
          <a:p>
            <a:pPr lvl="1"/>
            <a:r>
              <a:rPr lang="cs-CZ" dirty="0">
                <a:hlinkClick r:id="rId7"/>
              </a:rPr>
              <a:t>Národní rada poradenství a vzdělávání pro zemědělství a rozvoj venkova</a:t>
            </a:r>
            <a:endParaRPr lang="cs-CZ" dirty="0"/>
          </a:p>
          <a:p>
            <a:pPr lvl="1"/>
            <a:r>
              <a:rPr lang="cs-CZ" dirty="0"/>
              <a:t>Ústav zemědělské ekonomiky a informací </a:t>
            </a:r>
            <a:r>
              <a:rPr lang="cs-CZ" dirty="0">
                <a:hlinkClick r:id="rId8"/>
              </a:rPr>
              <a:t>(ÚZEI)</a:t>
            </a:r>
            <a:endParaRPr lang="cs-CZ" dirty="0"/>
          </a:p>
          <a:p>
            <a:endParaRPr lang="cs-CZ" dirty="0"/>
          </a:p>
          <a:p>
            <a:pPr lvl="1"/>
            <a:endParaRPr lang="cs-CZ" dirty="0"/>
          </a:p>
          <a:p>
            <a:endParaRPr lang="cs-CZ" dirty="0"/>
          </a:p>
        </p:txBody>
      </p:sp>
    </p:spTree>
    <p:extLst>
      <p:ext uri="{BB962C8B-B14F-4D97-AF65-F5344CB8AC3E}">
        <p14:creationId xmlns:p14="http://schemas.microsoft.com/office/powerpoint/2010/main" val="381384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Kontrolní systémy</a:t>
            </a:r>
          </a:p>
        </p:txBody>
      </p:sp>
      <p:sp>
        <p:nvSpPr>
          <p:cNvPr id="3" name="Zástupný symbol pro obsah 2"/>
          <p:cNvSpPr>
            <a:spLocks noGrp="1"/>
          </p:cNvSpPr>
          <p:nvPr>
            <p:ph sz="half" idx="1"/>
          </p:nvPr>
        </p:nvSpPr>
        <p:spPr>
          <a:xfrm>
            <a:off x="2589212" y="2133599"/>
            <a:ext cx="4313864" cy="4350327"/>
          </a:xfrm>
        </p:spPr>
        <p:txBody>
          <a:bodyPr>
            <a:normAutofit fontScale="77500" lnSpcReduction="20000"/>
          </a:bodyPr>
          <a:lstStyle/>
          <a:p>
            <a:r>
              <a:rPr lang="cs-CZ" dirty="0"/>
              <a:t>Minimalizace rizika finanční </a:t>
            </a:r>
            <a:r>
              <a:rPr lang="cs-CZ" dirty="0" smtClean="0"/>
              <a:t>újmy způsobené Unii</a:t>
            </a:r>
            <a:endParaRPr lang="cs-CZ" dirty="0"/>
          </a:p>
          <a:p>
            <a:r>
              <a:rPr lang="cs-CZ" dirty="0"/>
              <a:t>Zajištění je povinností členských států </a:t>
            </a:r>
            <a:endParaRPr lang="cs-CZ" dirty="0" smtClean="0"/>
          </a:p>
          <a:p>
            <a:pPr lvl="2"/>
            <a:r>
              <a:rPr lang="cs-CZ" dirty="0"/>
              <a:t>účinné řídící a kontrolní </a:t>
            </a:r>
            <a:r>
              <a:rPr lang="cs-CZ" dirty="0" smtClean="0"/>
              <a:t>systémy</a:t>
            </a:r>
          </a:p>
          <a:p>
            <a:pPr lvl="1"/>
            <a:r>
              <a:rPr lang="cs-CZ" dirty="0" smtClean="0"/>
              <a:t>kontrola </a:t>
            </a:r>
            <a:r>
              <a:rPr lang="cs-CZ" dirty="0"/>
              <a:t>legality a správnosti operací financovaných z </a:t>
            </a:r>
            <a:r>
              <a:rPr lang="cs-CZ" dirty="0" smtClean="0"/>
              <a:t>fondů;</a:t>
            </a:r>
          </a:p>
          <a:p>
            <a:pPr lvl="1"/>
            <a:r>
              <a:rPr lang="cs-CZ" dirty="0" smtClean="0"/>
              <a:t>zajištění </a:t>
            </a:r>
            <a:r>
              <a:rPr lang="cs-CZ" dirty="0"/>
              <a:t>účinné ochrany před podvody, především pokud jde o odvětví s vyšší úrovní rizika, přičemž tato ochrana musí mít odrazující účinek, a to s ohledem na náklady a přínos i přiměřenost opatření; </a:t>
            </a:r>
          </a:p>
          <a:p>
            <a:pPr lvl="1"/>
            <a:r>
              <a:rPr lang="cs-CZ" dirty="0" smtClean="0"/>
              <a:t>předcházení </a:t>
            </a:r>
            <a:r>
              <a:rPr lang="cs-CZ" dirty="0"/>
              <a:t>nesrovnalostem a podvodům, jejich zjišťování a nápravě; </a:t>
            </a:r>
          </a:p>
          <a:p>
            <a:pPr lvl="1"/>
            <a:r>
              <a:rPr lang="cs-CZ" dirty="0" smtClean="0"/>
              <a:t>ukládání </a:t>
            </a:r>
            <a:r>
              <a:rPr lang="cs-CZ" dirty="0"/>
              <a:t>sankcí, jež jsou účinné, odrazující a přiměřené v souladu s právem Unie nebo případně vnitrostátními právními předpisy, a dle potřeby k zahájení soudního řízení za tímto účelem; </a:t>
            </a:r>
          </a:p>
          <a:p>
            <a:pPr lvl="1"/>
            <a:r>
              <a:rPr lang="cs-CZ" dirty="0" smtClean="0"/>
              <a:t>zpětné </a:t>
            </a:r>
            <a:r>
              <a:rPr lang="cs-CZ" dirty="0"/>
              <a:t>získání neoprávněných plateb a úroku a dle </a:t>
            </a:r>
            <a:r>
              <a:rPr lang="cs-CZ" dirty="0" smtClean="0"/>
              <a:t>potřeby </a:t>
            </a:r>
            <a:r>
              <a:rPr lang="cs-CZ" dirty="0"/>
              <a:t>zahájení soudního řízení za tímto účelem.</a:t>
            </a:r>
          </a:p>
        </p:txBody>
      </p:sp>
      <p:sp>
        <p:nvSpPr>
          <p:cNvPr id="4" name="Zástupný symbol pro obsah 3"/>
          <p:cNvSpPr>
            <a:spLocks noGrp="1"/>
          </p:cNvSpPr>
          <p:nvPr>
            <p:ph sz="half" idx="2"/>
          </p:nvPr>
        </p:nvSpPr>
        <p:spPr/>
        <p:txBody>
          <a:bodyPr>
            <a:normAutofit fontScale="77500" lnSpcReduction="20000"/>
          </a:bodyPr>
          <a:lstStyle/>
          <a:p>
            <a:r>
              <a:rPr lang="cs-CZ" dirty="0" smtClean="0"/>
              <a:t>Kontroly na místě prováděné Komisí</a:t>
            </a:r>
          </a:p>
          <a:p>
            <a:pPr lvl="1"/>
            <a:r>
              <a:rPr lang="cs-CZ" dirty="0" smtClean="0"/>
              <a:t>zda </a:t>
            </a:r>
            <a:r>
              <a:rPr lang="cs-CZ" dirty="0"/>
              <a:t>je správní praxe v souladu s pravidly </a:t>
            </a:r>
            <a:r>
              <a:rPr lang="cs-CZ" dirty="0" smtClean="0"/>
              <a:t>Unie;</a:t>
            </a:r>
          </a:p>
          <a:p>
            <a:pPr lvl="1"/>
            <a:r>
              <a:rPr lang="cs-CZ" dirty="0" smtClean="0"/>
              <a:t>zda </a:t>
            </a:r>
            <a:r>
              <a:rPr lang="cs-CZ" dirty="0"/>
              <a:t>jsou k dispozici požadované podklady a zda jsou v souladu s operacemi financovanými z EZZF nebo EZFRV; </a:t>
            </a:r>
          </a:p>
          <a:p>
            <a:pPr lvl="1"/>
            <a:r>
              <a:rPr lang="cs-CZ" dirty="0" smtClean="0"/>
              <a:t>podmínky</a:t>
            </a:r>
            <a:r>
              <a:rPr lang="cs-CZ" dirty="0"/>
              <a:t>, za kterých jsou operace financované z EZZF nebo EZFRV prováděny a kontrolovány; </a:t>
            </a:r>
          </a:p>
          <a:p>
            <a:pPr lvl="1"/>
            <a:r>
              <a:rPr lang="cs-CZ" dirty="0" smtClean="0"/>
              <a:t>zda </a:t>
            </a:r>
            <a:r>
              <a:rPr lang="cs-CZ" dirty="0"/>
              <a:t>platební agentura splňuje akreditační </a:t>
            </a:r>
            <a:r>
              <a:rPr lang="cs-CZ" dirty="0" smtClean="0"/>
              <a:t>kritéria</a:t>
            </a:r>
          </a:p>
          <a:p>
            <a:r>
              <a:rPr lang="cs-CZ" dirty="0" smtClean="0"/>
              <a:t>Přístup k informacím a dokumentům </a:t>
            </a:r>
          </a:p>
          <a:p>
            <a:r>
              <a:rPr lang="cs-CZ" dirty="0" smtClean="0"/>
              <a:t>Schvalování účetní uzávěrky a řešení nesrovnalostí</a:t>
            </a:r>
            <a:endParaRPr lang="cs-CZ" dirty="0"/>
          </a:p>
        </p:txBody>
      </p:sp>
    </p:spTree>
    <p:extLst>
      <p:ext uri="{BB962C8B-B14F-4D97-AF65-F5344CB8AC3E}">
        <p14:creationId xmlns:p14="http://schemas.microsoft.com/office/powerpoint/2010/main" val="294305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699877-13E3-4FC1-B91B-2A8A8FA768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B22E03-3087-4988-9DB5-572918FB9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B122-E2DC-4CA5-8B6F-B49249C78D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Obrázek 4">
            <a:extLst>
              <a:ext uri="{FF2B5EF4-FFF2-40B4-BE49-F238E27FC236}">
                <a16:creationId xmlns:a16="http://schemas.microsoft.com/office/drawing/2014/main" id="{3DD93020-54A7-4E9F-BA2B-0DBBD8E8616A}"/>
              </a:ext>
            </a:extLst>
          </p:cNvPr>
          <p:cNvPicPr>
            <a:picLocks noChangeAspect="1"/>
          </p:cNvPicPr>
          <p:nvPr/>
        </p:nvPicPr>
        <p:blipFill>
          <a:blip r:embed="rId2"/>
          <a:stretch>
            <a:fillRect/>
          </a:stretch>
        </p:blipFill>
        <p:spPr>
          <a:xfrm>
            <a:off x="3913094" y="714838"/>
            <a:ext cx="7594802" cy="5281036"/>
          </a:xfrm>
          <a:prstGeom prst="rect">
            <a:avLst/>
          </a:prstGeom>
        </p:spPr>
      </p:pic>
      <p:sp>
        <p:nvSpPr>
          <p:cNvPr id="16" name="Freeform 5">
            <a:extLst>
              <a:ext uri="{FF2B5EF4-FFF2-40B4-BE49-F238E27FC236}">
                <a16:creationId xmlns:a16="http://schemas.microsoft.com/office/drawing/2014/main" id="{4B2A5927-4A36-47DC-BF12-54A96B456D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507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Kontrolní systémy</a:t>
            </a:r>
            <a:endParaRPr lang="cs-CZ" dirty="0"/>
          </a:p>
        </p:txBody>
      </p:sp>
      <p:sp>
        <p:nvSpPr>
          <p:cNvPr id="3" name="Zástupný symbol pro obsah 2"/>
          <p:cNvSpPr>
            <a:spLocks noGrp="1"/>
          </p:cNvSpPr>
          <p:nvPr>
            <p:ph sz="half" idx="1"/>
          </p:nvPr>
        </p:nvSpPr>
        <p:spPr/>
        <p:txBody>
          <a:bodyPr>
            <a:normAutofit fontScale="70000" lnSpcReduction="20000"/>
          </a:bodyPr>
          <a:lstStyle/>
          <a:p>
            <a:r>
              <a:rPr lang="cs-CZ" dirty="0" smtClean="0"/>
              <a:t>Systematické </a:t>
            </a:r>
            <a:r>
              <a:rPr lang="cs-CZ" dirty="0"/>
              <a:t>správní kontroly všech žádostí o podporu a žádostí o </a:t>
            </a:r>
            <a:r>
              <a:rPr lang="cs-CZ" dirty="0" smtClean="0"/>
              <a:t>platbu</a:t>
            </a:r>
          </a:p>
          <a:p>
            <a:r>
              <a:rPr lang="cs-CZ" dirty="0"/>
              <a:t>K</a:t>
            </a:r>
            <a:r>
              <a:rPr lang="cs-CZ" dirty="0" smtClean="0"/>
              <a:t>ontroly </a:t>
            </a:r>
            <a:r>
              <a:rPr lang="cs-CZ" dirty="0"/>
              <a:t>na </a:t>
            </a:r>
            <a:r>
              <a:rPr lang="cs-CZ" dirty="0" smtClean="0"/>
              <a:t>místě</a:t>
            </a:r>
          </a:p>
          <a:p>
            <a:pPr lvl="1"/>
            <a:r>
              <a:rPr lang="cs-CZ" dirty="0" smtClean="0"/>
              <a:t>Kontrolní vzorek</a:t>
            </a:r>
          </a:p>
          <a:p>
            <a:r>
              <a:rPr lang="cs-CZ" dirty="0" smtClean="0"/>
              <a:t>Minimální úroveň a četnost</a:t>
            </a:r>
          </a:p>
          <a:p>
            <a:pPr lvl="1"/>
            <a:r>
              <a:rPr lang="cs-CZ" dirty="0" smtClean="0"/>
              <a:t>Zprávy o provedených kontrolách a ověřování výsledků</a:t>
            </a:r>
          </a:p>
          <a:p>
            <a:pPr lvl="1"/>
            <a:endParaRPr lang="cs-CZ" dirty="0" smtClean="0"/>
          </a:p>
          <a:p>
            <a:pPr lvl="1"/>
            <a:endParaRPr lang="cs-CZ" dirty="0"/>
          </a:p>
          <a:p>
            <a:pPr lvl="1"/>
            <a:endParaRPr lang="cs-CZ" dirty="0" smtClean="0"/>
          </a:p>
          <a:p>
            <a:pPr lvl="1"/>
            <a:endParaRPr lang="cs-CZ" dirty="0"/>
          </a:p>
          <a:p>
            <a:r>
              <a:rPr lang="cs-CZ" dirty="0" smtClean="0"/>
              <a:t>Integrovaný administrativní a kontrolní systém</a:t>
            </a:r>
            <a:endParaRPr lang="cs-CZ" dirty="0"/>
          </a:p>
          <a:p>
            <a:pPr lvl="1"/>
            <a:endParaRPr lang="cs-CZ" dirty="0" smtClean="0"/>
          </a:p>
        </p:txBody>
      </p:sp>
      <p:sp>
        <p:nvSpPr>
          <p:cNvPr id="4" name="Zástupný symbol pro obsah 3"/>
          <p:cNvSpPr>
            <a:spLocks noGrp="1"/>
          </p:cNvSpPr>
          <p:nvPr>
            <p:ph sz="half" idx="2"/>
          </p:nvPr>
        </p:nvSpPr>
        <p:spPr>
          <a:xfrm>
            <a:off x="7190747" y="2126222"/>
            <a:ext cx="4313864" cy="4341080"/>
          </a:xfrm>
        </p:spPr>
        <p:txBody>
          <a:bodyPr>
            <a:normAutofit fontScale="70000" lnSpcReduction="20000"/>
          </a:bodyPr>
          <a:lstStyle/>
          <a:p>
            <a:r>
              <a:rPr lang="cs-CZ" dirty="0" smtClean="0"/>
              <a:t>Neoprávněné platby</a:t>
            </a:r>
          </a:p>
          <a:p>
            <a:pPr lvl="1"/>
            <a:r>
              <a:rPr lang="cs-CZ" dirty="0" smtClean="0"/>
              <a:t>Nevyplacení podpory </a:t>
            </a:r>
          </a:p>
          <a:p>
            <a:pPr lvl="1"/>
            <a:r>
              <a:rPr lang="cs-CZ" dirty="0" smtClean="0"/>
              <a:t>Odejmutí podpory</a:t>
            </a:r>
          </a:p>
          <a:p>
            <a:r>
              <a:rPr lang="cs-CZ" dirty="0" smtClean="0"/>
              <a:t>Správní sankce</a:t>
            </a:r>
          </a:p>
          <a:p>
            <a:pPr lvl="1"/>
            <a:r>
              <a:rPr lang="cs-CZ" dirty="0"/>
              <a:t>S</a:t>
            </a:r>
            <a:r>
              <a:rPr lang="cs-CZ" dirty="0" smtClean="0"/>
              <a:t>nížení </a:t>
            </a:r>
            <a:r>
              <a:rPr lang="cs-CZ" dirty="0"/>
              <a:t>částky podpory, </a:t>
            </a:r>
            <a:r>
              <a:rPr lang="cs-CZ" dirty="0" smtClean="0"/>
              <a:t>příp. pozastavení podpory </a:t>
            </a:r>
            <a:r>
              <a:rPr lang="cs-CZ" dirty="0"/>
              <a:t>v případech, když lze očekávat, že příjemce může nesplnění v přiměřené době </a:t>
            </a:r>
            <a:r>
              <a:rPr lang="cs-CZ" dirty="0" smtClean="0"/>
              <a:t>odstranit</a:t>
            </a:r>
          </a:p>
          <a:p>
            <a:pPr lvl="1"/>
            <a:r>
              <a:rPr lang="cs-CZ" dirty="0" smtClean="0"/>
              <a:t>vyplacení </a:t>
            </a:r>
            <a:r>
              <a:rPr lang="cs-CZ" dirty="0"/>
              <a:t>částky vypočtené na základě množství nebo období dotčených </a:t>
            </a:r>
            <a:r>
              <a:rPr lang="cs-CZ" dirty="0" smtClean="0"/>
              <a:t>nesplněním</a:t>
            </a:r>
          </a:p>
          <a:p>
            <a:pPr lvl="1"/>
            <a:r>
              <a:rPr lang="cs-CZ" dirty="0" smtClean="0"/>
              <a:t>pozastavení </a:t>
            </a:r>
            <a:r>
              <a:rPr lang="cs-CZ" dirty="0"/>
              <a:t>nebo odnětí schválení, uznání nebo </a:t>
            </a:r>
            <a:r>
              <a:rPr lang="cs-CZ" dirty="0" smtClean="0"/>
              <a:t>povolení</a:t>
            </a:r>
          </a:p>
          <a:p>
            <a:pPr lvl="1"/>
            <a:r>
              <a:rPr lang="cs-CZ" dirty="0" smtClean="0"/>
              <a:t>vyloučení </a:t>
            </a:r>
            <a:r>
              <a:rPr lang="cs-CZ" dirty="0"/>
              <a:t>z práva na účast v dotčeném režimu podpory nebo na jeho využívání nebo z práva na účast na dotčeném opatření podpory či jiných opatřeních nebo na jejich </a:t>
            </a:r>
            <a:r>
              <a:rPr lang="cs-CZ" dirty="0" smtClean="0"/>
              <a:t>využívání</a:t>
            </a:r>
          </a:p>
          <a:p>
            <a:r>
              <a:rPr lang="cs-CZ" dirty="0" smtClean="0"/>
              <a:t>Přiměřené </a:t>
            </a:r>
            <a:r>
              <a:rPr lang="cs-CZ" dirty="0"/>
              <a:t>a odstupňované podle </a:t>
            </a:r>
            <a:r>
              <a:rPr lang="cs-CZ" dirty="0" smtClean="0"/>
              <a:t>závaž­nosti</a:t>
            </a:r>
            <a:r>
              <a:rPr lang="cs-CZ" dirty="0"/>
              <a:t>, rozsahu, trvání a opakování zjištěného nesplnění a nesmějí překročit </a:t>
            </a:r>
            <a:r>
              <a:rPr lang="cs-CZ" dirty="0" smtClean="0"/>
              <a:t>stanovené </a:t>
            </a:r>
            <a:r>
              <a:rPr lang="cs-CZ" dirty="0"/>
              <a:t>limity</a:t>
            </a:r>
          </a:p>
        </p:txBody>
      </p:sp>
      <p:sp>
        <p:nvSpPr>
          <p:cNvPr id="5" name="Šipka dolů 4"/>
          <p:cNvSpPr/>
          <p:nvPr/>
        </p:nvSpPr>
        <p:spPr>
          <a:xfrm>
            <a:off x="4322618" y="3998422"/>
            <a:ext cx="856211" cy="65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301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organizace trhů</a:t>
            </a:r>
          </a:p>
        </p:txBody>
      </p:sp>
      <p:sp>
        <p:nvSpPr>
          <p:cNvPr id="3" name="Zástupný symbol pro obsah 2"/>
          <p:cNvSpPr>
            <a:spLocks noGrp="1"/>
          </p:cNvSpPr>
          <p:nvPr>
            <p:ph idx="1"/>
          </p:nvPr>
        </p:nvSpPr>
        <p:spPr/>
        <p:txBody>
          <a:bodyPr>
            <a:normAutofit fontScale="85000" lnSpcReduction="20000"/>
          </a:bodyPr>
          <a:lstStyle/>
          <a:p>
            <a:r>
              <a:rPr lang="cs-CZ" dirty="0"/>
              <a:t>Tržní opatření</a:t>
            </a:r>
          </a:p>
          <a:p>
            <a:pPr lvl="1"/>
            <a:r>
              <a:rPr lang="cs-CZ" dirty="0"/>
              <a:t>Regulace nabídky</a:t>
            </a:r>
          </a:p>
          <a:p>
            <a:pPr lvl="1"/>
            <a:r>
              <a:rPr lang="cs-CZ" dirty="0"/>
              <a:t>Regulace cen</a:t>
            </a:r>
          </a:p>
          <a:p>
            <a:pPr lvl="1"/>
            <a:r>
              <a:rPr lang="cs-CZ" dirty="0"/>
              <a:t>Regulace dovozu a vývozu</a:t>
            </a:r>
          </a:p>
          <a:p>
            <a:r>
              <a:rPr lang="cs-CZ" dirty="0"/>
              <a:t>Záchranná síť </a:t>
            </a:r>
          </a:p>
          <a:p>
            <a:pPr lvl="1"/>
            <a:r>
              <a:rPr lang="cs-CZ" dirty="0"/>
              <a:t>případy cenové krize a narušení trhů </a:t>
            </a:r>
          </a:p>
          <a:p>
            <a:pPr lvl="1"/>
            <a:r>
              <a:rPr lang="cs-CZ" dirty="0"/>
              <a:t>ustanovení o ochranných opatřeních</a:t>
            </a:r>
          </a:p>
          <a:p>
            <a:pPr lvl="1"/>
            <a:r>
              <a:rPr lang="cs-CZ" dirty="0"/>
              <a:t>nová rezerva pro případ krize </a:t>
            </a:r>
          </a:p>
          <a:p>
            <a:r>
              <a:rPr lang="cs-CZ" dirty="0"/>
              <a:t>Zrušení všech opatření týkajících se kontroly nabídky</a:t>
            </a:r>
          </a:p>
          <a:p>
            <a:r>
              <a:rPr lang="cs-CZ" dirty="0"/>
              <a:t>Dodatečná opatření v případě krize trhů s mlékem a mléčnými výrobky</a:t>
            </a:r>
          </a:p>
          <a:p>
            <a:r>
              <a:rPr lang="cs-CZ" dirty="0"/>
              <a:t>Nové všeobecné legislativní rámce, jejichž cílem je rozdělit přidanou hodnotu v rámci potravinového řetězce posílením organizací producentů a mezioborových organizací, jakož i rozvoj uzavírání smluv a kolektivního vyjednávání</a:t>
            </a:r>
          </a:p>
          <a:p>
            <a:pPr lvl="2"/>
            <a:endParaRPr lang="cs-CZ" dirty="0"/>
          </a:p>
        </p:txBody>
      </p:sp>
    </p:spTree>
    <p:extLst>
      <p:ext uri="{BB962C8B-B14F-4D97-AF65-F5344CB8AC3E}">
        <p14:creationId xmlns:p14="http://schemas.microsoft.com/office/powerpoint/2010/main" val="346732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Zemědělské produkty</a:t>
            </a:r>
          </a:p>
        </p:txBody>
      </p:sp>
      <p:sp>
        <p:nvSpPr>
          <p:cNvPr id="3" name="Zástupný symbol pro obsah 2"/>
          <p:cNvSpPr>
            <a:spLocks noGrp="1"/>
          </p:cNvSpPr>
          <p:nvPr>
            <p:ph idx="1"/>
          </p:nvPr>
        </p:nvSpPr>
        <p:spPr/>
        <p:txBody>
          <a:bodyPr>
            <a:normAutofit fontScale="92500" lnSpcReduction="20000"/>
          </a:bodyPr>
          <a:lstStyle/>
          <a:p>
            <a:r>
              <a:rPr lang="cs-CZ" dirty="0"/>
              <a:t>Produkty rostlinné a živočišné výroby a rybolovu, jakož i výrobky po prvotním zpracování, které mají s těmito produkty přímou souvislost</a:t>
            </a:r>
          </a:p>
          <a:p>
            <a:pPr lvl="1"/>
            <a:r>
              <a:rPr lang="cs-CZ" dirty="0"/>
              <a:t>Case 185/73</a:t>
            </a:r>
          </a:p>
          <a:p>
            <a:pPr lvl="2"/>
            <a:r>
              <a:rPr lang="en-US" dirty="0"/>
              <a:t>The concept of 'products of first-stage processing directly related' to basic products must, accordingly, be interpreted as implying a clear economic interdependence between basic products and products resulting from a productive process, irrespective of the number of operations involved therein.</a:t>
            </a:r>
          </a:p>
          <a:p>
            <a:pPr lvl="2"/>
            <a:r>
              <a:rPr lang="en-US" dirty="0"/>
              <a:t>Processed products which have undergone a productive process, the cost of which is such that the price of the basic agricultural raw materials becomes a completely marginal cost, are therefore excluded.</a:t>
            </a:r>
            <a:endParaRPr lang="cs-CZ" dirty="0"/>
          </a:p>
          <a:p>
            <a:r>
              <a:rPr lang="cs-CZ" dirty="0"/>
              <a:t>Produkty zařazené</a:t>
            </a:r>
          </a:p>
          <a:p>
            <a:pPr lvl="1"/>
            <a:r>
              <a:rPr lang="cs-CZ" dirty="0"/>
              <a:t>Příloha I SFEU</a:t>
            </a:r>
          </a:p>
          <a:p>
            <a:r>
              <a:rPr lang="cs-CZ" dirty="0"/>
              <a:t>Produkty nezařazené</a:t>
            </a:r>
          </a:p>
          <a:p>
            <a:pPr lvl="1"/>
            <a:r>
              <a:rPr lang="cs-CZ" dirty="0"/>
              <a:t>Med, </a:t>
            </a:r>
            <a:r>
              <a:rPr lang="cs-CZ" dirty="0" err="1"/>
              <a:t>ethylalkohol</a:t>
            </a:r>
            <a:r>
              <a:rPr lang="cs-CZ" dirty="0"/>
              <a:t>, brambory, dřevo, vlna</a:t>
            </a:r>
          </a:p>
          <a:p>
            <a:pPr lvl="1"/>
            <a:endParaRPr lang="cs-CZ" dirty="0"/>
          </a:p>
        </p:txBody>
      </p:sp>
    </p:spTree>
    <p:extLst>
      <p:ext uri="{BB962C8B-B14F-4D97-AF65-F5344CB8AC3E}">
        <p14:creationId xmlns:p14="http://schemas.microsoft.com/office/powerpoint/2010/main" val="3021751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Schéma společné organizace trhu</a:t>
            </a:r>
            <a:endParaRPr lang="en-GB" dirty="0"/>
          </a:p>
        </p:txBody>
      </p:sp>
      <p:sp>
        <p:nvSpPr>
          <p:cNvPr id="8" name="Zástupný symbol pro text 7"/>
          <p:cNvSpPr>
            <a:spLocks noGrp="1"/>
          </p:cNvSpPr>
          <p:nvPr>
            <p:ph type="body" idx="1"/>
          </p:nvPr>
        </p:nvSpPr>
        <p:spPr>
          <a:xfrm>
            <a:off x="3004389" y="1905000"/>
            <a:ext cx="3992732" cy="576262"/>
          </a:xfrm>
        </p:spPr>
        <p:txBody>
          <a:bodyPr/>
          <a:lstStyle/>
          <a:p>
            <a:r>
              <a:rPr lang="cs-CZ" dirty="0"/>
              <a:t>Vnitřní trh</a:t>
            </a:r>
          </a:p>
        </p:txBody>
      </p:sp>
      <p:sp>
        <p:nvSpPr>
          <p:cNvPr id="6" name="Zástupný symbol pro obsah 5"/>
          <p:cNvSpPr>
            <a:spLocks noGrp="1"/>
          </p:cNvSpPr>
          <p:nvPr>
            <p:ph sz="half" idx="2"/>
          </p:nvPr>
        </p:nvSpPr>
        <p:spPr>
          <a:xfrm>
            <a:off x="2654228" y="2545738"/>
            <a:ext cx="4342893" cy="3354060"/>
          </a:xfrm>
        </p:spPr>
        <p:txBody>
          <a:bodyPr>
            <a:normAutofit fontScale="70000" lnSpcReduction="20000"/>
          </a:bodyPr>
          <a:lstStyle/>
          <a:p>
            <a:r>
              <a:rPr lang="cs-CZ" dirty="0"/>
              <a:t>Tržní intervence</a:t>
            </a:r>
          </a:p>
          <a:p>
            <a:pPr lvl="1"/>
            <a:r>
              <a:rPr lang="cs-CZ" dirty="0"/>
              <a:t>Veřejná intervence a podpora soukromého skladování </a:t>
            </a:r>
            <a:endParaRPr lang="cs-CZ" dirty="0" smtClean="0"/>
          </a:p>
          <a:p>
            <a:pPr lvl="2"/>
            <a:r>
              <a:rPr lang="cs-CZ" dirty="0"/>
              <a:t>kdy jsou produkty nakupovány a skladovány příslušnými orgány členských států až do jejich </a:t>
            </a:r>
            <a:r>
              <a:rPr lang="cs-CZ" dirty="0" smtClean="0"/>
              <a:t>uvolnění </a:t>
            </a:r>
          </a:p>
          <a:p>
            <a:pPr lvl="2"/>
            <a:r>
              <a:rPr lang="cs-CZ" dirty="0"/>
              <a:t>poskytování podpory skladování produktů soukromými hospodář­ </a:t>
            </a:r>
            <a:r>
              <a:rPr lang="cs-CZ" dirty="0" err="1"/>
              <a:t>skými</a:t>
            </a:r>
            <a:r>
              <a:rPr lang="cs-CZ" dirty="0"/>
              <a:t> subjekty</a:t>
            </a:r>
          </a:p>
          <a:p>
            <a:pPr lvl="1"/>
            <a:r>
              <a:rPr lang="cs-CZ" dirty="0"/>
              <a:t>Režimy </a:t>
            </a:r>
            <a:r>
              <a:rPr lang="cs-CZ" dirty="0" smtClean="0"/>
              <a:t>podpory</a:t>
            </a:r>
          </a:p>
          <a:p>
            <a:r>
              <a:rPr lang="cs-CZ" dirty="0" smtClean="0"/>
              <a:t>Pravidla </a:t>
            </a:r>
            <a:r>
              <a:rPr lang="cs-CZ" dirty="0"/>
              <a:t>týkající se uvádění na trh</a:t>
            </a:r>
          </a:p>
          <a:p>
            <a:pPr lvl="1"/>
            <a:r>
              <a:rPr lang="cs-CZ" dirty="0"/>
              <a:t>Obchodní normy </a:t>
            </a:r>
            <a:endParaRPr lang="cs-CZ" dirty="0" smtClean="0"/>
          </a:p>
          <a:p>
            <a:pPr lvl="1"/>
            <a:r>
              <a:rPr lang="cs-CZ" dirty="0" smtClean="0"/>
              <a:t>Zvláštní </a:t>
            </a:r>
            <a:r>
              <a:rPr lang="cs-CZ" dirty="0"/>
              <a:t>opatření pro jednotlivé </a:t>
            </a:r>
            <a:r>
              <a:rPr lang="cs-CZ" dirty="0" smtClean="0"/>
              <a:t>komodity</a:t>
            </a:r>
          </a:p>
          <a:p>
            <a:pPr lvl="2"/>
            <a:r>
              <a:rPr lang="cs-CZ" dirty="0" smtClean="0"/>
              <a:t>Cukr, víno, mléko,</a:t>
            </a:r>
            <a:endParaRPr lang="cs-CZ" dirty="0"/>
          </a:p>
          <a:p>
            <a:r>
              <a:rPr lang="cs-CZ" dirty="0"/>
              <a:t>Pravidla pro organizace producentů a sdružení </a:t>
            </a:r>
            <a:r>
              <a:rPr lang="cs-CZ" dirty="0" smtClean="0"/>
              <a:t> a mezioborové organizace</a:t>
            </a:r>
            <a:endParaRPr lang="cs-CZ" dirty="0"/>
          </a:p>
          <a:p>
            <a:endParaRPr lang="cs-CZ" dirty="0"/>
          </a:p>
          <a:p>
            <a:endParaRPr lang="en-GB" dirty="0"/>
          </a:p>
        </p:txBody>
      </p:sp>
      <p:sp>
        <p:nvSpPr>
          <p:cNvPr id="9" name="Zástupný symbol pro text 8"/>
          <p:cNvSpPr>
            <a:spLocks noGrp="1"/>
          </p:cNvSpPr>
          <p:nvPr>
            <p:ph type="body" sz="quarter" idx="3"/>
          </p:nvPr>
        </p:nvSpPr>
        <p:spPr>
          <a:xfrm>
            <a:off x="7505610" y="1969476"/>
            <a:ext cx="3999001" cy="576262"/>
          </a:xfrm>
        </p:spPr>
        <p:txBody>
          <a:bodyPr/>
          <a:lstStyle/>
          <a:p>
            <a:r>
              <a:rPr lang="cs-CZ" dirty="0"/>
              <a:t>Obchod s třetími zeměmi</a:t>
            </a:r>
          </a:p>
        </p:txBody>
      </p:sp>
      <p:sp>
        <p:nvSpPr>
          <p:cNvPr id="10" name="Zástupný symbol pro obsah 9"/>
          <p:cNvSpPr>
            <a:spLocks noGrp="1"/>
          </p:cNvSpPr>
          <p:nvPr>
            <p:ph sz="quarter" idx="4"/>
          </p:nvPr>
        </p:nvSpPr>
        <p:spPr/>
        <p:txBody>
          <a:bodyPr>
            <a:normAutofit/>
          </a:bodyPr>
          <a:lstStyle/>
          <a:p>
            <a:r>
              <a:rPr lang="cs-CZ" dirty="0" smtClean="0"/>
              <a:t>Dovozní </a:t>
            </a:r>
            <a:r>
              <a:rPr lang="cs-CZ" dirty="0"/>
              <a:t>cla</a:t>
            </a:r>
          </a:p>
          <a:p>
            <a:r>
              <a:rPr lang="cs-CZ" dirty="0"/>
              <a:t>Vstupní ceny</a:t>
            </a:r>
          </a:p>
          <a:p>
            <a:r>
              <a:rPr lang="cs-CZ" dirty="0"/>
              <a:t>Celní kvóty</a:t>
            </a:r>
          </a:p>
          <a:p>
            <a:r>
              <a:rPr lang="cs-CZ" dirty="0"/>
              <a:t>Ochranná opatření </a:t>
            </a:r>
          </a:p>
          <a:p>
            <a:r>
              <a:rPr lang="cs-CZ" dirty="0"/>
              <a:t>Vývozní náhrady</a:t>
            </a:r>
            <a:endParaRPr lang="en-GB" dirty="0"/>
          </a:p>
        </p:txBody>
      </p:sp>
      <p:sp>
        <p:nvSpPr>
          <p:cNvPr id="11" name="TextovéPole 10"/>
          <p:cNvSpPr txBox="1"/>
          <p:nvPr/>
        </p:nvSpPr>
        <p:spPr>
          <a:xfrm>
            <a:off x="3180697" y="5809869"/>
            <a:ext cx="7632848" cy="1138773"/>
          </a:xfrm>
          <a:prstGeom prst="rect">
            <a:avLst/>
          </a:prstGeom>
          <a:noFill/>
        </p:spPr>
        <p:txBody>
          <a:bodyPr wrap="square" rtlCol="0">
            <a:spAutoFit/>
          </a:bodyPr>
          <a:lstStyle/>
          <a:p>
            <a:pPr algn="ctr"/>
            <a:r>
              <a:rPr lang="cs-CZ" sz="1600" dirty="0"/>
              <a:t>Referenční prahové ceny</a:t>
            </a:r>
          </a:p>
          <a:p>
            <a:pPr algn="ctr"/>
            <a:r>
              <a:rPr lang="cs-CZ" sz="1600" dirty="0"/>
              <a:t>Pravidla hospodářské soutěže</a:t>
            </a:r>
          </a:p>
          <a:p>
            <a:pPr algn="ctr"/>
            <a:r>
              <a:rPr lang="cs-CZ" sz="1600" dirty="0"/>
              <a:t>Výjimečná opatření </a:t>
            </a:r>
          </a:p>
          <a:p>
            <a:endParaRPr lang="en-GB" dirty="0"/>
          </a:p>
        </p:txBody>
      </p:sp>
    </p:spTree>
    <p:extLst>
      <p:ext uri="{BB962C8B-B14F-4D97-AF65-F5344CB8AC3E}">
        <p14:creationId xmlns:p14="http://schemas.microsoft.com/office/powerpoint/2010/main" val="1593879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Přímé platby</a:t>
            </a:r>
            <a:endParaRPr lang="en-GB" dirty="0"/>
          </a:p>
        </p:txBody>
      </p:sp>
      <p:sp>
        <p:nvSpPr>
          <p:cNvPr id="4" name="Zástupný symbol pro obsah 3"/>
          <p:cNvSpPr>
            <a:spLocks noGrp="1"/>
          </p:cNvSpPr>
          <p:nvPr>
            <p:ph sz="half" idx="1"/>
          </p:nvPr>
        </p:nvSpPr>
        <p:spPr>
          <a:xfrm>
            <a:off x="2589212" y="2133599"/>
            <a:ext cx="4313864" cy="4029075"/>
          </a:xfrm>
        </p:spPr>
        <p:txBody>
          <a:bodyPr>
            <a:normAutofit fontScale="77500" lnSpcReduction="20000"/>
          </a:bodyPr>
          <a:lstStyle/>
          <a:p>
            <a:r>
              <a:rPr lang="cs-CZ" dirty="0" smtClean="0"/>
              <a:t>Vícesložkový/multifunkční </a:t>
            </a:r>
            <a:r>
              <a:rPr lang="cs-CZ" dirty="0"/>
              <a:t>systém </a:t>
            </a:r>
          </a:p>
          <a:p>
            <a:pPr lvl="1"/>
            <a:r>
              <a:rPr lang="cs-CZ" dirty="0"/>
              <a:t>Přímá platba </a:t>
            </a:r>
            <a:r>
              <a:rPr lang="cs-CZ" sz="1300" dirty="0" smtClean="0"/>
              <a:t>(až 70 </a:t>
            </a:r>
            <a:r>
              <a:rPr lang="cs-CZ" sz="1300" dirty="0"/>
              <a:t>%)</a:t>
            </a:r>
          </a:p>
          <a:p>
            <a:pPr lvl="2"/>
            <a:r>
              <a:rPr lang="cs-CZ" dirty="0"/>
              <a:t>Základní platba</a:t>
            </a:r>
          </a:p>
          <a:p>
            <a:pPr lvl="3"/>
            <a:r>
              <a:rPr lang="cs-CZ" dirty="0"/>
              <a:t>Platební nároky</a:t>
            </a:r>
          </a:p>
          <a:p>
            <a:pPr lvl="2"/>
            <a:r>
              <a:rPr lang="cs-CZ" dirty="0"/>
              <a:t>Jednotná platba na plochu (do roku 2020)</a:t>
            </a:r>
          </a:p>
          <a:p>
            <a:pPr lvl="3"/>
            <a:r>
              <a:rPr lang="cs-CZ" dirty="0" err="1"/>
              <a:t>Degresivita</a:t>
            </a:r>
            <a:r>
              <a:rPr lang="cs-CZ" dirty="0"/>
              <a:t> 5 % nad 150 tis. EUR</a:t>
            </a:r>
          </a:p>
          <a:p>
            <a:pPr lvl="2"/>
            <a:r>
              <a:rPr lang="cs-CZ" dirty="0">
                <a:hlinkClick r:id="rId3"/>
              </a:rPr>
              <a:t>Přechodné vnitrostátní podpory </a:t>
            </a:r>
            <a:r>
              <a:rPr lang="cs-CZ" dirty="0"/>
              <a:t>(Top-Up platba)</a:t>
            </a:r>
          </a:p>
          <a:p>
            <a:pPr lvl="1"/>
            <a:r>
              <a:rPr lang="cs-CZ" dirty="0" smtClean="0"/>
              <a:t>„Zelená“ platba, tzv. </a:t>
            </a:r>
            <a:r>
              <a:rPr lang="cs-CZ" dirty="0" err="1" smtClean="0"/>
              <a:t>Greening</a:t>
            </a:r>
            <a:r>
              <a:rPr lang="cs-CZ" dirty="0" smtClean="0"/>
              <a:t> </a:t>
            </a:r>
            <a:r>
              <a:rPr lang="cs-CZ" sz="1300" dirty="0"/>
              <a:t>(30 %)</a:t>
            </a:r>
            <a:endParaRPr lang="cs-CZ" dirty="0"/>
          </a:p>
          <a:p>
            <a:pPr lvl="2"/>
            <a:r>
              <a:rPr lang="cs-CZ" dirty="0"/>
              <a:t>Platba na zemědělské postupy příznivé pro klima a životní </a:t>
            </a:r>
            <a:r>
              <a:rPr lang="cs-CZ" dirty="0" smtClean="0"/>
              <a:t>prostředí</a:t>
            </a:r>
          </a:p>
          <a:p>
            <a:pPr lvl="3"/>
            <a:r>
              <a:rPr lang="cs-CZ" dirty="0"/>
              <a:t>diverzifikace </a:t>
            </a:r>
            <a:r>
              <a:rPr lang="cs-CZ" dirty="0" smtClean="0"/>
              <a:t>plodin</a:t>
            </a:r>
          </a:p>
          <a:p>
            <a:pPr lvl="3"/>
            <a:r>
              <a:rPr lang="cs-CZ" dirty="0"/>
              <a:t>zachování stávajících trvalých travních </a:t>
            </a:r>
            <a:r>
              <a:rPr lang="cs-CZ" dirty="0" smtClean="0"/>
              <a:t>porostů</a:t>
            </a:r>
          </a:p>
          <a:p>
            <a:pPr lvl="3"/>
            <a:r>
              <a:rPr lang="cs-CZ" dirty="0"/>
              <a:t>vyhrazení plochy využívané v ekologickém zájmu v rámci zemědělských ploch</a:t>
            </a:r>
          </a:p>
          <a:p>
            <a:pPr lvl="1"/>
            <a:r>
              <a:rPr lang="cs-CZ" dirty="0"/>
              <a:t>Platba pro mladé zemědělce </a:t>
            </a:r>
            <a:r>
              <a:rPr lang="cs-CZ" sz="1300" dirty="0" smtClean="0"/>
              <a:t>(do </a:t>
            </a:r>
            <a:r>
              <a:rPr lang="cs-CZ" sz="1300" dirty="0"/>
              <a:t>2</a:t>
            </a:r>
            <a:r>
              <a:rPr lang="cs-CZ" sz="1300" dirty="0" smtClean="0"/>
              <a:t> </a:t>
            </a:r>
            <a:r>
              <a:rPr lang="cs-CZ" sz="1300" dirty="0"/>
              <a:t>%)</a:t>
            </a:r>
            <a:endParaRPr lang="cs-CZ" dirty="0"/>
          </a:p>
        </p:txBody>
      </p:sp>
      <p:sp>
        <p:nvSpPr>
          <p:cNvPr id="5" name="Zástupný symbol pro obsah 4"/>
          <p:cNvSpPr>
            <a:spLocks noGrp="1"/>
          </p:cNvSpPr>
          <p:nvPr>
            <p:ph sz="half" idx="2"/>
          </p:nvPr>
        </p:nvSpPr>
        <p:spPr>
          <a:xfrm>
            <a:off x="7190747" y="2126222"/>
            <a:ext cx="4313864" cy="4107668"/>
          </a:xfrm>
        </p:spPr>
        <p:txBody>
          <a:bodyPr>
            <a:normAutofit fontScale="77500" lnSpcReduction="20000"/>
          </a:bodyPr>
          <a:lstStyle/>
          <a:p>
            <a:r>
              <a:rPr lang="cs-CZ" dirty="0"/>
              <a:t>Další přímé </a:t>
            </a:r>
            <a:r>
              <a:rPr lang="cs-CZ" dirty="0" smtClean="0"/>
              <a:t>platby (dobrovolné)</a:t>
            </a:r>
            <a:endParaRPr lang="cs-CZ" dirty="0"/>
          </a:p>
          <a:p>
            <a:pPr lvl="1"/>
            <a:r>
              <a:rPr lang="cs-CZ" dirty="0" err="1" smtClean="0"/>
              <a:t>Redistributivní</a:t>
            </a:r>
            <a:r>
              <a:rPr lang="cs-CZ" dirty="0" smtClean="0"/>
              <a:t> platba </a:t>
            </a:r>
            <a:r>
              <a:rPr lang="cs-CZ" sz="1300" dirty="0" smtClean="0"/>
              <a:t>(do 30 %)</a:t>
            </a:r>
          </a:p>
          <a:p>
            <a:pPr lvl="2"/>
            <a:r>
              <a:rPr lang="cs-CZ" dirty="0" smtClean="0"/>
              <a:t>Podpora na první hektary podniku</a:t>
            </a:r>
          </a:p>
          <a:p>
            <a:pPr lvl="1"/>
            <a:r>
              <a:rPr lang="cs-CZ" dirty="0" smtClean="0"/>
              <a:t>Podpora </a:t>
            </a:r>
            <a:r>
              <a:rPr lang="cs-CZ" dirty="0"/>
              <a:t>vázaná na produkci </a:t>
            </a:r>
            <a:r>
              <a:rPr lang="cs-CZ" sz="1100" dirty="0" smtClean="0"/>
              <a:t>(do 15 </a:t>
            </a:r>
            <a:r>
              <a:rPr lang="cs-CZ" sz="1100" dirty="0"/>
              <a:t>%)</a:t>
            </a:r>
          </a:p>
          <a:p>
            <a:pPr lvl="2"/>
            <a:r>
              <a:rPr lang="cs-CZ" dirty="0">
                <a:hlinkClick r:id="rId4"/>
              </a:rPr>
              <a:t>Dobrovolná podpora vázaná na produkci</a:t>
            </a:r>
            <a:endParaRPr lang="cs-CZ" dirty="0"/>
          </a:p>
          <a:p>
            <a:pPr lvl="3"/>
            <a:r>
              <a:rPr lang="cs-CZ" dirty="0"/>
              <a:t>Dle odvětví a </a:t>
            </a:r>
            <a:r>
              <a:rPr lang="cs-CZ" dirty="0" smtClean="0"/>
              <a:t>plodin</a:t>
            </a:r>
          </a:p>
          <a:p>
            <a:pPr lvl="3"/>
            <a:r>
              <a:rPr lang="cs-CZ" dirty="0" smtClean="0"/>
              <a:t>Tam kde </a:t>
            </a:r>
            <a:r>
              <a:rPr lang="cs-CZ" dirty="0"/>
              <a:t>zvláštní druhy </a:t>
            </a:r>
            <a:r>
              <a:rPr lang="cs-CZ" dirty="0" smtClean="0"/>
              <a:t>země­dělské </a:t>
            </a:r>
            <a:r>
              <a:rPr lang="cs-CZ" dirty="0"/>
              <a:t>činnosti nebo zvláštní zemědělská odvětví, které jsou obzvláště důležité z hospodářských, sociálních nebo environmentálních důvodů, čelí určitým obtížím</a:t>
            </a:r>
          </a:p>
          <a:p>
            <a:pPr lvl="2"/>
            <a:r>
              <a:rPr lang="cs-CZ" dirty="0"/>
              <a:t>Zvláštní podpora pro </a:t>
            </a:r>
            <a:r>
              <a:rPr lang="cs-CZ" dirty="0" smtClean="0"/>
              <a:t>bavlnu</a:t>
            </a:r>
            <a:endParaRPr lang="cs-CZ" dirty="0"/>
          </a:p>
          <a:p>
            <a:pPr lvl="1"/>
            <a:r>
              <a:rPr lang="cs-CZ" dirty="0"/>
              <a:t>Platba pro malé </a:t>
            </a:r>
            <a:r>
              <a:rPr lang="cs-CZ" dirty="0" smtClean="0"/>
              <a:t>zemědělce </a:t>
            </a:r>
            <a:r>
              <a:rPr lang="cs-CZ" sz="1300" dirty="0" smtClean="0"/>
              <a:t>(až 10 %)</a:t>
            </a:r>
            <a:endParaRPr lang="cs-CZ" dirty="0" smtClean="0"/>
          </a:p>
          <a:p>
            <a:pPr lvl="2"/>
            <a:r>
              <a:rPr lang="cs-CZ" dirty="0" smtClean="0"/>
              <a:t>Zjednodušený režim pro platby do 1250 EUR</a:t>
            </a:r>
            <a:endParaRPr lang="cs-CZ" dirty="0"/>
          </a:p>
          <a:p>
            <a:pPr lvl="1"/>
            <a:r>
              <a:rPr lang="cs-CZ" dirty="0"/>
              <a:t>Platba pro oblasti s přírodním </a:t>
            </a:r>
            <a:r>
              <a:rPr lang="cs-CZ" dirty="0" smtClean="0"/>
              <a:t>znevýhodněním </a:t>
            </a:r>
            <a:r>
              <a:rPr lang="cs-CZ" sz="1300" dirty="0" smtClean="0"/>
              <a:t>(do 5 %)</a:t>
            </a:r>
            <a:endParaRPr lang="cs-CZ" sz="1300" dirty="0"/>
          </a:p>
          <a:p>
            <a:pPr lvl="2"/>
            <a:r>
              <a:rPr lang="cs-CZ" dirty="0"/>
              <a:t>Vazba na politiku rozvoje venkov</a:t>
            </a:r>
          </a:p>
          <a:p>
            <a:endParaRPr lang="cs-CZ" dirty="0"/>
          </a:p>
        </p:txBody>
      </p:sp>
    </p:spTree>
    <p:extLst>
      <p:ext uri="{BB962C8B-B14F-4D97-AF65-F5344CB8AC3E}">
        <p14:creationId xmlns:p14="http://schemas.microsoft.com/office/powerpoint/2010/main" val="3625112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6841354" y="0"/>
            <a:ext cx="5350646" cy="5707402"/>
          </a:xfrm>
          <a:prstGeom prst="rect">
            <a:avLst/>
          </a:prstGeom>
        </p:spPr>
      </p:pic>
      <p:pic>
        <p:nvPicPr>
          <p:cNvPr id="6" name="Obrázek 5"/>
          <p:cNvPicPr>
            <a:picLocks noChangeAspect="1"/>
          </p:cNvPicPr>
          <p:nvPr/>
        </p:nvPicPr>
        <p:blipFill>
          <a:blip r:embed="rId3"/>
          <a:stretch>
            <a:fillRect/>
          </a:stretch>
        </p:blipFill>
        <p:spPr>
          <a:xfrm>
            <a:off x="580801" y="2987564"/>
            <a:ext cx="6189076" cy="3734134"/>
          </a:xfrm>
          <a:prstGeom prst="rect">
            <a:avLst/>
          </a:prstGeom>
        </p:spPr>
      </p:pic>
      <p:pic>
        <p:nvPicPr>
          <p:cNvPr id="7" name="Obrázek 6"/>
          <p:cNvPicPr>
            <a:picLocks noChangeAspect="1"/>
          </p:cNvPicPr>
          <p:nvPr/>
        </p:nvPicPr>
        <p:blipFill>
          <a:blip r:embed="rId4"/>
          <a:stretch>
            <a:fillRect/>
          </a:stretch>
        </p:blipFill>
        <p:spPr>
          <a:xfrm>
            <a:off x="1588904" y="133863"/>
            <a:ext cx="4758075" cy="2867600"/>
          </a:xfrm>
          <a:prstGeom prst="rect">
            <a:avLst/>
          </a:prstGeom>
        </p:spPr>
      </p:pic>
      <p:sp>
        <p:nvSpPr>
          <p:cNvPr id="8" name="TextovéPole 7"/>
          <p:cNvSpPr txBox="1"/>
          <p:nvPr/>
        </p:nvSpPr>
        <p:spPr>
          <a:xfrm>
            <a:off x="7034509" y="5841265"/>
            <a:ext cx="4821382" cy="954107"/>
          </a:xfrm>
          <a:prstGeom prst="rect">
            <a:avLst/>
          </a:prstGeom>
          <a:noFill/>
        </p:spPr>
        <p:txBody>
          <a:bodyPr wrap="square" rtlCol="0">
            <a:spAutoFit/>
          </a:bodyPr>
          <a:lstStyle/>
          <a:p>
            <a:r>
              <a:rPr lang="cs-CZ" sz="1400" dirty="0">
                <a:hlinkClick r:id="rId5"/>
              </a:rPr>
              <a:t>https://</a:t>
            </a:r>
            <a:r>
              <a:rPr lang="cs-CZ" sz="1400" dirty="0" smtClean="0">
                <a:hlinkClick r:id="rId5"/>
              </a:rPr>
              <a:t>ec.europa.eu/agriculture/sites/agriculture/files/direct-support/direct-payments/docs/simplementation-decisions-ms-2016_en.pdf</a:t>
            </a:r>
            <a:r>
              <a:rPr lang="cs-CZ" sz="1400" dirty="0" smtClean="0"/>
              <a:t> </a:t>
            </a:r>
            <a:endParaRPr lang="cs-CZ" sz="1400" dirty="0"/>
          </a:p>
        </p:txBody>
      </p:sp>
    </p:spTree>
    <p:extLst>
      <p:ext uri="{BB962C8B-B14F-4D97-AF65-F5344CB8AC3E}">
        <p14:creationId xmlns:p14="http://schemas.microsoft.com/office/powerpoint/2010/main" val="425836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Společná zemědělská politika (CAP)</a:t>
            </a:r>
          </a:p>
        </p:txBody>
      </p:sp>
      <p:sp>
        <p:nvSpPr>
          <p:cNvPr id="3" name="Zástupný symbol pro obsah 2"/>
          <p:cNvSpPr>
            <a:spLocks noGrp="1"/>
          </p:cNvSpPr>
          <p:nvPr>
            <p:ph sz="half" idx="1"/>
          </p:nvPr>
        </p:nvSpPr>
        <p:spPr/>
        <p:txBody>
          <a:bodyPr>
            <a:normAutofit fontScale="92500" lnSpcReduction="20000"/>
          </a:bodyPr>
          <a:lstStyle/>
          <a:p>
            <a:r>
              <a:rPr lang="cs-CZ" dirty="0"/>
              <a:t>Hlava III (čl. 38 - 44) Smlouvy o fungování EU</a:t>
            </a:r>
          </a:p>
          <a:p>
            <a:pPr lvl="1"/>
            <a:r>
              <a:rPr lang="cs-CZ" dirty="0"/>
              <a:t>Sdílená pravomoc EU a členských států</a:t>
            </a:r>
          </a:p>
          <a:p>
            <a:pPr lvl="1"/>
            <a:r>
              <a:rPr lang="cs-CZ" dirty="0"/>
              <a:t>Vnitřní trh se zemědělskými produkty</a:t>
            </a:r>
          </a:p>
          <a:p>
            <a:r>
              <a:rPr lang="cs-CZ" dirty="0"/>
              <a:t>Cíle (rovnocenné, ale protikladné)</a:t>
            </a:r>
          </a:p>
          <a:p>
            <a:pPr lvl="1"/>
            <a:r>
              <a:rPr lang="cs-CZ" dirty="0"/>
              <a:t>Zvýšení produktivity zemědělství</a:t>
            </a:r>
          </a:p>
          <a:p>
            <a:pPr lvl="1"/>
            <a:r>
              <a:rPr lang="cs-CZ" dirty="0"/>
              <a:t>Odpovídající životní úroveň zemědělců</a:t>
            </a:r>
          </a:p>
          <a:p>
            <a:pPr lvl="1"/>
            <a:r>
              <a:rPr lang="cs-CZ" dirty="0"/>
              <a:t>Stabilizace trhů</a:t>
            </a:r>
          </a:p>
          <a:p>
            <a:pPr lvl="1"/>
            <a:r>
              <a:rPr lang="cs-CZ" dirty="0"/>
              <a:t>Plynulé zásobování potravinami</a:t>
            </a:r>
          </a:p>
          <a:p>
            <a:pPr lvl="1"/>
            <a:r>
              <a:rPr lang="cs-CZ" dirty="0"/>
              <a:t>Rozumné ceny zemědělských produktů pro spotřebitele</a:t>
            </a:r>
          </a:p>
          <a:p>
            <a:endParaRPr lang="cs-CZ" dirty="0"/>
          </a:p>
        </p:txBody>
      </p:sp>
      <p:sp>
        <p:nvSpPr>
          <p:cNvPr id="4" name="Zástupný symbol pro obsah 3">
            <a:extLst>
              <a:ext uri="{FF2B5EF4-FFF2-40B4-BE49-F238E27FC236}">
                <a16:creationId xmlns:a16="http://schemas.microsoft.com/office/drawing/2014/main" id="{8670D407-AF3D-476B-88E0-AAD11E6C696E}"/>
              </a:ext>
            </a:extLst>
          </p:cNvPr>
          <p:cNvSpPr>
            <a:spLocks noGrp="1"/>
          </p:cNvSpPr>
          <p:nvPr>
            <p:ph sz="half" idx="2"/>
          </p:nvPr>
        </p:nvSpPr>
        <p:spPr/>
        <p:txBody>
          <a:bodyPr>
            <a:normAutofit fontScale="92500" lnSpcReduction="20000"/>
          </a:bodyPr>
          <a:lstStyle/>
          <a:p>
            <a:r>
              <a:rPr lang="cs-CZ" dirty="0"/>
              <a:t>Faktory a jejich úskalí</a:t>
            </a:r>
          </a:p>
          <a:p>
            <a:pPr lvl="1"/>
            <a:r>
              <a:rPr lang="cs-CZ" dirty="0"/>
              <a:t>Politicko-ekonomické</a:t>
            </a:r>
          </a:p>
          <a:p>
            <a:pPr lvl="2"/>
            <a:r>
              <a:rPr lang="cs-CZ" dirty="0"/>
              <a:t>Přebytky produkce a tržní nerovnováha</a:t>
            </a:r>
          </a:p>
          <a:p>
            <a:pPr lvl="1"/>
            <a:r>
              <a:rPr lang="cs-CZ" dirty="0"/>
              <a:t>Socio-politické</a:t>
            </a:r>
          </a:p>
          <a:p>
            <a:pPr lvl="2"/>
            <a:r>
              <a:rPr lang="cs-CZ" dirty="0"/>
              <a:t>Ochrana domácí výroby, lobbystické skupiny </a:t>
            </a:r>
          </a:p>
          <a:p>
            <a:pPr lvl="1"/>
            <a:r>
              <a:rPr lang="cs-CZ" dirty="0"/>
              <a:t>Socio-ekonomické </a:t>
            </a:r>
          </a:p>
          <a:p>
            <a:pPr lvl="2"/>
            <a:r>
              <a:rPr lang="cs-CZ" dirty="0"/>
              <a:t>Pokles počtu zemědělců a vylidňování venkova</a:t>
            </a:r>
          </a:p>
          <a:p>
            <a:pPr lvl="2"/>
            <a:r>
              <a:rPr lang="cs-CZ" dirty="0"/>
              <a:t>Zvýšení cen zemědělských produktů pro spotřebitele</a:t>
            </a:r>
          </a:p>
        </p:txBody>
      </p:sp>
    </p:spTree>
    <p:extLst>
      <p:ext uri="{BB962C8B-B14F-4D97-AF65-F5344CB8AC3E}">
        <p14:creationId xmlns:p14="http://schemas.microsoft.com/office/powerpoint/2010/main" val="1976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197922" y="379009"/>
            <a:ext cx="9408826" cy="6199734"/>
          </a:xfrm>
          <a:prstGeom prst="rect">
            <a:avLst/>
          </a:prstGeom>
        </p:spPr>
      </p:pic>
    </p:spTree>
    <p:extLst>
      <p:ext uri="{BB962C8B-B14F-4D97-AF65-F5344CB8AC3E}">
        <p14:creationId xmlns:p14="http://schemas.microsoft.com/office/powerpoint/2010/main" val="3793476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pro přímé platby</a:t>
            </a:r>
            <a:endParaRPr lang="en-GB" dirty="0"/>
          </a:p>
        </p:txBody>
      </p:sp>
      <p:sp>
        <p:nvSpPr>
          <p:cNvPr id="3" name="Zástupný symbol pro obsah 2"/>
          <p:cNvSpPr>
            <a:spLocks noGrp="1"/>
          </p:cNvSpPr>
          <p:nvPr>
            <p:ph sz="half" idx="1"/>
          </p:nvPr>
        </p:nvSpPr>
        <p:spPr>
          <a:xfrm>
            <a:off x="2589212" y="2133600"/>
            <a:ext cx="4313864" cy="4333702"/>
          </a:xfrm>
        </p:spPr>
        <p:txBody>
          <a:bodyPr>
            <a:normAutofit fontScale="62500" lnSpcReduction="20000"/>
          </a:bodyPr>
          <a:lstStyle/>
          <a:p>
            <a:r>
              <a:rPr lang="cs-CZ" dirty="0"/>
              <a:t>Vnitrostátní a čisté </a:t>
            </a:r>
            <a:r>
              <a:rPr lang="cs-CZ" dirty="0" smtClean="0"/>
              <a:t>stropy</a:t>
            </a:r>
          </a:p>
          <a:p>
            <a:pPr lvl="1"/>
            <a:r>
              <a:rPr lang="cs-CZ" dirty="0"/>
              <a:t>sestávající z celkové hodnoty všech přiznaných platebních nároků, z vnitrostátní rezervy nebo regionálních </a:t>
            </a:r>
            <a:r>
              <a:rPr lang="cs-CZ" dirty="0" smtClean="0"/>
              <a:t>rezerv (do 3 %) </a:t>
            </a:r>
            <a:r>
              <a:rPr lang="cs-CZ" dirty="0"/>
              <a:t>a </a:t>
            </a:r>
            <a:r>
              <a:rPr lang="cs-CZ" dirty="0" smtClean="0"/>
              <a:t>z jednotlivých </a:t>
            </a:r>
            <a:r>
              <a:rPr lang="cs-CZ" dirty="0"/>
              <a:t>stropů </a:t>
            </a:r>
            <a:r>
              <a:rPr lang="cs-CZ" dirty="0" smtClean="0"/>
              <a:t> </a:t>
            </a:r>
          </a:p>
          <a:p>
            <a:pPr lvl="1"/>
            <a:r>
              <a:rPr lang="cs-CZ" dirty="0"/>
              <a:t>č</a:t>
            </a:r>
            <a:r>
              <a:rPr lang="cs-CZ" dirty="0" smtClean="0"/>
              <a:t>ástka přímých plateb</a:t>
            </a:r>
          </a:p>
          <a:p>
            <a:pPr lvl="2"/>
            <a:r>
              <a:rPr lang="cs-CZ" dirty="0" smtClean="0"/>
              <a:t>Finanční kázeň</a:t>
            </a:r>
            <a:endParaRPr lang="cs-CZ" dirty="0"/>
          </a:p>
          <a:p>
            <a:pPr lvl="1"/>
            <a:r>
              <a:rPr lang="cs-CZ" dirty="0"/>
              <a:t>Přesuny mezi pilíři CAP</a:t>
            </a:r>
          </a:p>
          <a:p>
            <a:r>
              <a:rPr lang="cs-CZ" dirty="0"/>
              <a:t>Pravidla pro výše plateb</a:t>
            </a:r>
          </a:p>
          <a:p>
            <a:pPr lvl="1"/>
            <a:r>
              <a:rPr lang="cs-CZ" dirty="0"/>
              <a:t>Minimální požadavky</a:t>
            </a:r>
          </a:p>
          <a:p>
            <a:pPr lvl="1"/>
            <a:r>
              <a:rPr lang="cs-CZ" dirty="0" err="1"/>
              <a:t>Zastropování</a:t>
            </a:r>
            <a:r>
              <a:rPr lang="cs-CZ" dirty="0"/>
              <a:t> (</a:t>
            </a:r>
            <a:r>
              <a:rPr lang="cs-CZ" dirty="0" err="1"/>
              <a:t>capping</a:t>
            </a:r>
            <a:r>
              <a:rPr lang="cs-CZ" dirty="0" smtClean="0"/>
              <a:t>)</a:t>
            </a:r>
          </a:p>
          <a:p>
            <a:pPr lvl="2"/>
            <a:r>
              <a:rPr lang="cs-CZ" dirty="0" smtClean="0"/>
              <a:t>Min. 5 % nad 150.000 EUR</a:t>
            </a:r>
            <a:endParaRPr lang="cs-CZ" dirty="0"/>
          </a:p>
          <a:p>
            <a:r>
              <a:rPr lang="cs-CZ" dirty="0"/>
              <a:t>Kontrola podmíněnosti</a:t>
            </a:r>
          </a:p>
          <a:p>
            <a:r>
              <a:rPr lang="cs-CZ" dirty="0"/>
              <a:t>Aktivní zemědělská činnost (čl. 9)</a:t>
            </a:r>
          </a:p>
          <a:p>
            <a:r>
              <a:rPr lang="cs-CZ" dirty="0"/>
              <a:t>Oprávněné </a:t>
            </a:r>
            <a:r>
              <a:rPr lang="cs-CZ" dirty="0" smtClean="0"/>
              <a:t>hektary</a:t>
            </a:r>
          </a:p>
          <a:p>
            <a:r>
              <a:rPr lang="cs-CZ" dirty="0" smtClean="0"/>
              <a:t>Kumulace žádostí</a:t>
            </a:r>
          </a:p>
          <a:p>
            <a:pPr lvl="1"/>
            <a:r>
              <a:rPr lang="cs-CZ" dirty="0"/>
              <a:t>Plocha, která odpovídá počtu způsobilých hektarů a na kterou </a:t>
            </a:r>
            <a:r>
              <a:rPr lang="cs-CZ" dirty="0" smtClean="0"/>
              <a:t>země­dělec </a:t>
            </a:r>
            <a:r>
              <a:rPr lang="cs-CZ" dirty="0"/>
              <a:t>předložil žádost o </a:t>
            </a:r>
            <a:r>
              <a:rPr lang="cs-CZ" dirty="0" smtClean="0"/>
              <a:t>základní, může </a:t>
            </a:r>
            <a:r>
              <a:rPr lang="cs-CZ" dirty="0"/>
              <a:t>být předmětem žádosti o jinou přímou platbu i o jinou podporu, na kterou se toto nařízení nevztahuje, nestanoví-li toto nařízení výslovně jinak.</a:t>
            </a:r>
          </a:p>
        </p:txBody>
      </p:sp>
      <p:sp>
        <p:nvSpPr>
          <p:cNvPr id="4" name="Zástupný symbol pro obsah 3"/>
          <p:cNvSpPr>
            <a:spLocks noGrp="1"/>
          </p:cNvSpPr>
          <p:nvPr>
            <p:ph sz="half" idx="2"/>
          </p:nvPr>
        </p:nvSpPr>
        <p:spPr/>
        <p:txBody>
          <a:bodyPr>
            <a:normAutofit fontScale="62500" lnSpcReduction="20000"/>
          </a:bodyPr>
          <a:lstStyle/>
          <a:p>
            <a:r>
              <a:rPr lang="cs-CZ" dirty="0">
                <a:hlinkClick r:id="rId2"/>
              </a:rPr>
              <a:t>Jednotná žádost</a:t>
            </a:r>
            <a:endParaRPr lang="cs-CZ" dirty="0"/>
          </a:p>
          <a:p>
            <a:pPr lvl="1"/>
            <a:r>
              <a:rPr lang="cs-CZ" dirty="0"/>
              <a:t>Prekluzivní lhůta k podání</a:t>
            </a:r>
          </a:p>
          <a:p>
            <a:pPr lvl="1"/>
            <a:r>
              <a:rPr lang="cs-CZ" dirty="0"/>
              <a:t>Minimální výměra půdy</a:t>
            </a:r>
          </a:p>
          <a:p>
            <a:pPr lvl="1"/>
            <a:r>
              <a:rPr lang="cs-CZ" dirty="0"/>
              <a:t>Evidence v LPIS</a:t>
            </a:r>
          </a:p>
          <a:p>
            <a:pPr lvl="1"/>
            <a:r>
              <a:rPr lang="cs-CZ" dirty="0"/>
              <a:t>Zemědělské obhospodařování</a:t>
            </a:r>
          </a:p>
          <a:p>
            <a:pPr lvl="1"/>
            <a:r>
              <a:rPr lang="cs-CZ" dirty="0"/>
              <a:t>Závazek dodržovat podmínky dobrého zemědělského a environmentálního stavu</a:t>
            </a:r>
            <a:endParaRPr lang="en-GB" dirty="0"/>
          </a:p>
        </p:txBody>
      </p:sp>
    </p:spTree>
    <p:extLst>
      <p:ext uri="{BB962C8B-B14F-4D97-AF65-F5344CB8AC3E}">
        <p14:creationId xmlns:p14="http://schemas.microsoft.com/office/powerpoint/2010/main" val="461122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C-470/08</a:t>
            </a:r>
            <a:endParaRPr lang="en-GB" dirty="0"/>
          </a:p>
        </p:txBody>
      </p:sp>
      <p:sp>
        <p:nvSpPr>
          <p:cNvPr id="3" name="Zástupný symbol pro obsah 2"/>
          <p:cNvSpPr>
            <a:spLocks noGrp="1"/>
          </p:cNvSpPr>
          <p:nvPr>
            <p:ph idx="1"/>
          </p:nvPr>
        </p:nvSpPr>
        <p:spPr>
          <a:xfrm>
            <a:off x="2589212" y="2133600"/>
            <a:ext cx="8915400" cy="4100290"/>
          </a:xfrm>
        </p:spPr>
        <p:txBody>
          <a:bodyPr>
            <a:normAutofit fontScale="85000" lnSpcReduction="10000"/>
          </a:bodyPr>
          <a:lstStyle/>
          <a:p>
            <a:r>
              <a:rPr lang="cs-CZ" dirty="0"/>
              <a:t>Podstatou tří otázek předkládajícího soudu, které je třeba posoudit společně, je, zda právo Společenství ukládá pachtýři povinnost, aby při uplynutí </a:t>
            </a:r>
            <a:r>
              <a:rPr lang="cs-CZ" dirty="0" err="1"/>
              <a:t>pachtovní</a:t>
            </a:r>
            <a:r>
              <a:rPr lang="cs-CZ" dirty="0"/>
              <a:t> smlouvy vrátil pronajímateli propachtovanou půdu spolu s platebními nároky, které ve vztahu k této půdě vznikly nebo které s ní souvisejí, anebo mu vyplatil náhradu.</a:t>
            </a:r>
          </a:p>
          <a:p>
            <a:r>
              <a:rPr lang="cs-CZ" dirty="0"/>
              <a:t>Soudní dvůr takový převod nároků při uplynutí </a:t>
            </a:r>
            <a:r>
              <a:rPr lang="cs-CZ" dirty="0" err="1"/>
              <a:t>pachtovní</a:t>
            </a:r>
            <a:r>
              <a:rPr lang="cs-CZ" dirty="0"/>
              <a:t> smlouvy zcela odmítnul, přičemž ihned zdůraznil, že se režim jednotné platby odlišuje od režimu mléčných kvót, který se řídí zásadou převodu kvót spolu se zemědělským podnikem. </a:t>
            </a:r>
          </a:p>
          <a:p>
            <a:r>
              <a:rPr lang="cs-CZ" dirty="0"/>
              <a:t>Dotčený režim podpor má za cíl zajistit zemědělskému obyvatelstvu přiměřenou životní úroveň, přičemž platební nároky přiznávané zemědělci z titulu režimu jednotné platby závisí na počtu hektarů, které měl k dispozici (tj. obstarával) v průběhu referenčního období, jakož i na platbách, které mu byly přiznány v rámci režimů podpory. Cílem tohoto spojení mezi platebními nároky a skutečně obstarávanými hektary, na něž lze poskytnout podporu, spočívá především v tom zabránit spekulativním převodům vedoucím ke kumulaci platebních nároků, které neodpovídají zemědělské skutečnosti. </a:t>
            </a:r>
          </a:p>
          <a:p>
            <a:r>
              <a:rPr lang="cs-CZ" dirty="0"/>
              <a:t>Naopak z dotčené unijní úpravy nevyplývá, že platební nároky jsou pouze vázány na určité pozemky, které měl zemědělec k dispozici v průběhu referenčního období a navíc tato úprava umožňuje pouze v restriktivní míře převést platební nároky.</a:t>
            </a:r>
            <a:endParaRPr lang="cs-CZ" b="1" dirty="0"/>
          </a:p>
          <a:p>
            <a:endParaRPr lang="en-GB" dirty="0"/>
          </a:p>
        </p:txBody>
      </p:sp>
    </p:spTree>
    <p:extLst>
      <p:ext uri="{BB962C8B-B14F-4D97-AF65-F5344CB8AC3E}">
        <p14:creationId xmlns:p14="http://schemas.microsoft.com/office/powerpoint/2010/main" val="153452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hlinkClick r:id="rId2"/>
              </a:rPr>
              <a:t>Kontrola podmíněnosti</a:t>
            </a:r>
            <a:br>
              <a:rPr lang="cs-CZ" dirty="0" smtClean="0">
                <a:hlinkClick r:id="rId2"/>
              </a:rPr>
            </a:br>
            <a:r>
              <a:rPr lang="cs-CZ" dirty="0" err="1" smtClean="0">
                <a:hlinkClick r:id="rId2"/>
              </a:rPr>
              <a:t>Cross</a:t>
            </a:r>
            <a:r>
              <a:rPr lang="cs-CZ" dirty="0" smtClean="0">
                <a:hlinkClick r:id="rId2"/>
              </a:rPr>
              <a:t> - </a:t>
            </a:r>
            <a:r>
              <a:rPr lang="cs-CZ" dirty="0" err="1" smtClean="0">
                <a:hlinkClick r:id="rId2"/>
              </a:rPr>
              <a:t>compliance</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Pokud příjemce </a:t>
            </a:r>
            <a:r>
              <a:rPr lang="cs-CZ" dirty="0" smtClean="0"/>
              <a:t>vybrané platby nebo podpory </a:t>
            </a:r>
            <a:r>
              <a:rPr lang="cs-CZ" dirty="0"/>
              <a:t>nedodržuje pravidla </a:t>
            </a:r>
            <a:r>
              <a:rPr lang="cs-CZ" dirty="0" smtClean="0"/>
              <a:t>podmíněnosti, uloží </a:t>
            </a:r>
            <a:r>
              <a:rPr lang="cs-CZ" dirty="0"/>
              <a:t>se mu správní </a:t>
            </a:r>
            <a:r>
              <a:rPr lang="cs-CZ" dirty="0" smtClean="0"/>
              <a:t>sankce</a:t>
            </a:r>
            <a:endParaRPr lang="cs-CZ" dirty="0"/>
          </a:p>
          <a:p>
            <a:pPr lvl="1"/>
            <a:r>
              <a:rPr lang="cs-CZ" dirty="0" smtClean="0"/>
              <a:t>pokud </a:t>
            </a:r>
            <a:r>
              <a:rPr lang="cs-CZ" dirty="0"/>
              <a:t>nedodržení podmínek vyplývá z jednání nebo opominutí, které lze přímo připsat dotyčnému příjemci; </a:t>
            </a:r>
            <a:endParaRPr lang="cs-CZ" dirty="0" smtClean="0"/>
          </a:p>
          <a:p>
            <a:pPr lvl="1"/>
            <a:r>
              <a:rPr lang="cs-CZ" dirty="0" smtClean="0"/>
              <a:t>a </a:t>
            </a:r>
            <a:r>
              <a:rPr lang="cs-CZ" dirty="0"/>
              <a:t>pokud je splněna jedna nebo obě tyto dodatečné podmínky</a:t>
            </a:r>
            <a:r>
              <a:rPr lang="cs-CZ" dirty="0" smtClean="0"/>
              <a:t>:</a:t>
            </a:r>
          </a:p>
          <a:p>
            <a:pPr lvl="2"/>
            <a:r>
              <a:rPr lang="cs-CZ" dirty="0" smtClean="0"/>
              <a:t>nedodržení </a:t>
            </a:r>
            <a:r>
              <a:rPr lang="cs-CZ" dirty="0"/>
              <a:t>podmínek souvisí se zemědělskou činností příjemce</a:t>
            </a:r>
            <a:r>
              <a:rPr lang="cs-CZ" dirty="0" smtClean="0"/>
              <a:t>;</a:t>
            </a:r>
          </a:p>
          <a:p>
            <a:pPr lvl="2"/>
            <a:r>
              <a:rPr lang="cs-CZ" dirty="0" smtClean="0"/>
              <a:t>jedná </a:t>
            </a:r>
            <a:r>
              <a:rPr lang="cs-CZ" dirty="0"/>
              <a:t>se o plochu zemědělského podniku příjemce</a:t>
            </a:r>
          </a:p>
        </p:txBody>
      </p:sp>
      <p:sp>
        <p:nvSpPr>
          <p:cNvPr id="4" name="Zástupný symbol pro obsah 3"/>
          <p:cNvSpPr>
            <a:spLocks noGrp="1"/>
          </p:cNvSpPr>
          <p:nvPr>
            <p:ph sz="half" idx="2"/>
          </p:nvPr>
        </p:nvSpPr>
        <p:spPr/>
        <p:txBody>
          <a:bodyPr>
            <a:normAutofit fontScale="92500" lnSpcReduction="10000"/>
          </a:bodyPr>
          <a:lstStyle/>
          <a:p>
            <a:r>
              <a:rPr lang="cs-CZ" dirty="0"/>
              <a:t>Pravidla podmíněnosti </a:t>
            </a:r>
            <a:endParaRPr lang="cs-CZ" dirty="0" smtClean="0"/>
          </a:p>
          <a:p>
            <a:pPr lvl="2"/>
            <a:r>
              <a:rPr lang="cs-CZ" dirty="0" smtClean="0"/>
              <a:t>povinné </a:t>
            </a:r>
            <a:r>
              <a:rPr lang="cs-CZ" dirty="0"/>
              <a:t>požadavky na hospodaření podle práva Unie </a:t>
            </a:r>
            <a:endParaRPr lang="cs-CZ" dirty="0" smtClean="0"/>
          </a:p>
          <a:p>
            <a:pPr lvl="2"/>
            <a:r>
              <a:rPr lang="cs-CZ" dirty="0" smtClean="0"/>
              <a:t>a </a:t>
            </a:r>
            <a:r>
              <a:rPr lang="cs-CZ" dirty="0"/>
              <a:t>standardy dobrého zemědělského a environmentálního stavu půdy stanovené na vnitrostátní úrovni a uvedené v příloze II, </a:t>
            </a:r>
            <a:endParaRPr lang="cs-CZ" dirty="0" smtClean="0"/>
          </a:p>
          <a:p>
            <a:pPr lvl="1"/>
            <a:r>
              <a:rPr lang="cs-CZ" dirty="0" smtClean="0"/>
              <a:t>jež se týkají: </a:t>
            </a:r>
          </a:p>
          <a:p>
            <a:pPr lvl="2"/>
            <a:r>
              <a:rPr lang="cs-CZ" dirty="0" smtClean="0"/>
              <a:t>a</a:t>
            </a:r>
            <a:r>
              <a:rPr lang="cs-CZ" dirty="0"/>
              <a:t>) životního prostředí, změny klimatu a dobrého zemědělského stavu půdy; </a:t>
            </a:r>
            <a:endParaRPr lang="cs-CZ" dirty="0" smtClean="0"/>
          </a:p>
          <a:p>
            <a:pPr lvl="2"/>
            <a:r>
              <a:rPr lang="cs-CZ" dirty="0" smtClean="0"/>
              <a:t>b</a:t>
            </a:r>
            <a:r>
              <a:rPr lang="cs-CZ" dirty="0"/>
              <a:t>) veřejného zdraví, zdraví zvířat a rostlin; </a:t>
            </a:r>
            <a:endParaRPr lang="cs-CZ" dirty="0" smtClean="0"/>
          </a:p>
          <a:p>
            <a:pPr lvl="2"/>
            <a:r>
              <a:rPr lang="cs-CZ" dirty="0" smtClean="0"/>
              <a:t>c</a:t>
            </a:r>
            <a:r>
              <a:rPr lang="cs-CZ" dirty="0"/>
              <a:t>) dobrých životních podmínek zvířat.</a:t>
            </a:r>
          </a:p>
        </p:txBody>
      </p:sp>
    </p:spTree>
    <p:extLst>
      <p:ext uri="{BB962C8B-B14F-4D97-AF65-F5344CB8AC3E}">
        <p14:creationId xmlns:p14="http://schemas.microsoft.com/office/powerpoint/2010/main" val="30908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699877-13E3-4FC1-B91B-2A8A8FA768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B22E03-3087-4988-9DB5-572918FB9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B122-E2DC-4CA5-8B6F-B49249C78D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Obrázek 4">
            <a:extLst>
              <a:ext uri="{FF2B5EF4-FFF2-40B4-BE49-F238E27FC236}">
                <a16:creationId xmlns:a16="http://schemas.microsoft.com/office/drawing/2014/main" id="{8A43AD19-A223-4311-80FD-6969FC315E40}"/>
              </a:ext>
            </a:extLst>
          </p:cNvPr>
          <p:cNvPicPr>
            <a:picLocks noChangeAspect="1"/>
          </p:cNvPicPr>
          <p:nvPr/>
        </p:nvPicPr>
        <p:blipFill>
          <a:blip r:embed="rId2"/>
          <a:stretch>
            <a:fillRect/>
          </a:stretch>
        </p:blipFill>
        <p:spPr>
          <a:xfrm>
            <a:off x="3942080" y="448111"/>
            <a:ext cx="7386319" cy="5935436"/>
          </a:xfrm>
          <a:prstGeom prst="rect">
            <a:avLst/>
          </a:prstGeom>
        </p:spPr>
      </p:pic>
      <p:sp>
        <p:nvSpPr>
          <p:cNvPr id="16" name="Freeform 5">
            <a:extLst>
              <a:ext uri="{FF2B5EF4-FFF2-40B4-BE49-F238E27FC236}">
                <a16:creationId xmlns:a16="http://schemas.microsoft.com/office/drawing/2014/main" id="{4B2A5927-4A36-47DC-BF12-54A96B456D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182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4699877-13E3-4FC1-B91B-2A8A8FA768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AB22E03-3087-4988-9DB5-572918FB9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B122-E2DC-4CA5-8B6F-B49249C78D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Obrázek 4">
            <a:extLst>
              <a:ext uri="{FF2B5EF4-FFF2-40B4-BE49-F238E27FC236}">
                <a16:creationId xmlns:a16="http://schemas.microsoft.com/office/drawing/2014/main" id="{EEFE90D1-631A-486E-B8E6-BCC797DF91CD}"/>
              </a:ext>
            </a:extLst>
          </p:cNvPr>
          <p:cNvPicPr>
            <a:picLocks noChangeAspect="1"/>
          </p:cNvPicPr>
          <p:nvPr/>
        </p:nvPicPr>
        <p:blipFill>
          <a:blip r:embed="rId2"/>
          <a:stretch>
            <a:fillRect/>
          </a:stretch>
        </p:blipFill>
        <p:spPr>
          <a:xfrm>
            <a:off x="3913094" y="926250"/>
            <a:ext cx="7594802" cy="4858213"/>
          </a:xfrm>
          <a:prstGeom prst="rect">
            <a:avLst/>
          </a:prstGeom>
        </p:spPr>
      </p:pic>
      <p:sp>
        <p:nvSpPr>
          <p:cNvPr id="16" name="Freeform 5">
            <a:extLst>
              <a:ext uri="{FF2B5EF4-FFF2-40B4-BE49-F238E27FC236}">
                <a16:creationId xmlns:a16="http://schemas.microsoft.com/office/drawing/2014/main" id="{4B2A5927-4A36-47DC-BF12-54A96B456D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7975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A2F47212-081A-4E41-8623-C5BD41ADDC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87B9C3B9-3755-41FF-96AF-A857F9CC2433}"/>
              </a:ext>
            </a:extLst>
          </p:cNvPr>
          <p:cNvPicPr>
            <a:picLocks noChangeAspect="1"/>
          </p:cNvPicPr>
          <p:nvPr/>
        </p:nvPicPr>
        <p:blipFill>
          <a:blip r:embed="rId2"/>
          <a:stretch>
            <a:fillRect/>
          </a:stretch>
        </p:blipFill>
        <p:spPr>
          <a:xfrm>
            <a:off x="2910944" y="1073430"/>
            <a:ext cx="8319604" cy="4713962"/>
          </a:xfrm>
          <a:prstGeom prst="rect">
            <a:avLst/>
          </a:prstGeom>
        </p:spPr>
      </p:pic>
      <p:sp>
        <p:nvSpPr>
          <p:cNvPr id="51" name="Freeform 11">
            <a:extLst>
              <a:ext uri="{FF2B5EF4-FFF2-40B4-BE49-F238E27FC236}">
                <a16:creationId xmlns:a16="http://schemas.microsoft.com/office/drawing/2014/main" id="{54EEEBD9-D37D-42B9-BE64-2C102B1D6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426955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Integrovaný administrativní a kontrolní systém</a:t>
            </a:r>
          </a:p>
        </p:txBody>
      </p:sp>
      <p:sp>
        <p:nvSpPr>
          <p:cNvPr id="7" name="Zástupný symbol pro text 6"/>
          <p:cNvSpPr>
            <a:spLocks noGrp="1"/>
          </p:cNvSpPr>
          <p:nvPr>
            <p:ph type="body" idx="1"/>
          </p:nvPr>
        </p:nvSpPr>
        <p:spPr/>
        <p:txBody>
          <a:bodyPr/>
          <a:lstStyle/>
          <a:p>
            <a:r>
              <a:rPr lang="cs-CZ" dirty="0"/>
              <a:t>Prvky systému</a:t>
            </a:r>
          </a:p>
        </p:txBody>
      </p:sp>
      <p:sp>
        <p:nvSpPr>
          <p:cNvPr id="3" name="Zástupný symbol pro obsah 2"/>
          <p:cNvSpPr>
            <a:spLocks noGrp="1"/>
          </p:cNvSpPr>
          <p:nvPr>
            <p:ph sz="half" idx="2"/>
          </p:nvPr>
        </p:nvSpPr>
        <p:spPr/>
        <p:txBody>
          <a:bodyPr>
            <a:normAutofit fontScale="77500" lnSpcReduction="20000"/>
          </a:bodyPr>
          <a:lstStyle/>
          <a:p>
            <a:pPr lvl="1"/>
            <a:r>
              <a:rPr lang="cs-CZ" dirty="0"/>
              <a:t>Počítačová databáze</a:t>
            </a:r>
          </a:p>
          <a:p>
            <a:pPr lvl="1"/>
            <a:r>
              <a:rPr lang="cs-CZ" dirty="0"/>
              <a:t>Systém identifikace zemědělských </a:t>
            </a:r>
            <a:r>
              <a:rPr lang="cs-CZ" dirty="0" smtClean="0"/>
              <a:t>pozemků</a:t>
            </a:r>
          </a:p>
          <a:p>
            <a:pPr lvl="2"/>
            <a:r>
              <a:rPr lang="cs-CZ" dirty="0" smtClean="0">
                <a:hlinkClick r:id="rId2"/>
              </a:rPr>
              <a:t>LPIS</a:t>
            </a:r>
            <a:endParaRPr lang="cs-CZ" dirty="0"/>
          </a:p>
          <a:p>
            <a:pPr lvl="1"/>
            <a:r>
              <a:rPr lang="cs-CZ" dirty="0"/>
              <a:t>Systém identifikace a evidence platebních nároků</a:t>
            </a:r>
          </a:p>
          <a:p>
            <a:pPr lvl="1"/>
            <a:r>
              <a:rPr lang="cs-CZ" dirty="0"/>
              <a:t>Žádosti o podporu a žádosti o </a:t>
            </a:r>
            <a:r>
              <a:rPr lang="cs-CZ" dirty="0" smtClean="0"/>
              <a:t>platbu</a:t>
            </a:r>
          </a:p>
          <a:p>
            <a:pPr lvl="2"/>
            <a:r>
              <a:rPr lang="cs-CZ" dirty="0" smtClean="0">
                <a:hlinkClick r:id="rId3" action="ppaction://hlinkfile"/>
              </a:rPr>
              <a:t>Jednotná žádost</a:t>
            </a:r>
            <a:endParaRPr lang="cs-CZ" dirty="0"/>
          </a:p>
          <a:p>
            <a:pPr lvl="1"/>
            <a:r>
              <a:rPr lang="cs-CZ" dirty="0"/>
              <a:t>Integrovaný kontrolní systém</a:t>
            </a:r>
          </a:p>
          <a:p>
            <a:pPr lvl="1"/>
            <a:r>
              <a:rPr lang="cs-CZ" dirty="0"/>
              <a:t>Jednotný systém identifikace příjemců </a:t>
            </a:r>
            <a:r>
              <a:rPr lang="cs-CZ" dirty="0" smtClean="0"/>
              <a:t>podpory</a:t>
            </a:r>
          </a:p>
          <a:p>
            <a:pPr lvl="2"/>
            <a:r>
              <a:rPr lang="cs-CZ" dirty="0" smtClean="0">
                <a:hlinkClick r:id="rId4"/>
              </a:rPr>
              <a:t>Společný zemědělský registr</a:t>
            </a:r>
            <a:endParaRPr lang="cs-CZ" dirty="0"/>
          </a:p>
          <a:p>
            <a:pPr lvl="1"/>
            <a:r>
              <a:rPr lang="cs-CZ" dirty="0">
                <a:hlinkClick r:id="rId5"/>
              </a:rPr>
              <a:t>Systém pro identifikaci a evidenci zvířat</a:t>
            </a:r>
            <a:endParaRPr lang="cs-CZ" dirty="0"/>
          </a:p>
        </p:txBody>
      </p:sp>
      <p:sp>
        <p:nvSpPr>
          <p:cNvPr id="8" name="Zástupný symbol pro text 7"/>
          <p:cNvSpPr>
            <a:spLocks noGrp="1"/>
          </p:cNvSpPr>
          <p:nvPr>
            <p:ph type="body" sz="quarter" idx="3"/>
          </p:nvPr>
        </p:nvSpPr>
        <p:spPr/>
        <p:txBody>
          <a:bodyPr/>
          <a:lstStyle/>
          <a:p>
            <a:r>
              <a:rPr lang="cs-CZ" dirty="0"/>
              <a:t>Základní schéma fungování</a:t>
            </a:r>
          </a:p>
        </p:txBody>
      </p:sp>
      <p:sp>
        <p:nvSpPr>
          <p:cNvPr id="4" name="Zástupný symbol pro obsah 3"/>
          <p:cNvSpPr>
            <a:spLocks noGrp="1"/>
          </p:cNvSpPr>
          <p:nvPr>
            <p:ph sz="quarter" idx="4"/>
          </p:nvPr>
        </p:nvSpPr>
        <p:spPr/>
        <p:txBody>
          <a:bodyPr>
            <a:normAutofit fontScale="92500" lnSpcReduction="20000"/>
          </a:bodyPr>
          <a:lstStyle/>
          <a:p>
            <a:pPr algn="ctr"/>
            <a:r>
              <a:rPr lang="cs-CZ" dirty="0"/>
              <a:t>Žádost</a:t>
            </a:r>
          </a:p>
          <a:p>
            <a:pPr marL="114300" indent="0" algn="ctr">
              <a:buNone/>
            </a:pPr>
            <a:endParaRPr lang="cs-CZ" dirty="0"/>
          </a:p>
          <a:p>
            <a:pPr algn="ctr"/>
            <a:r>
              <a:rPr lang="cs-CZ" dirty="0"/>
              <a:t>Administrativní kontrola způsobilosti</a:t>
            </a:r>
          </a:p>
          <a:p>
            <a:pPr lvl="1" algn="ctr"/>
            <a:r>
              <a:rPr lang="cs-CZ" dirty="0"/>
              <a:t>Identifikace žadatele</a:t>
            </a:r>
          </a:p>
          <a:p>
            <a:pPr lvl="1" algn="ctr"/>
            <a:r>
              <a:rPr lang="cs-CZ" dirty="0"/>
              <a:t>Identifikace ploch</a:t>
            </a:r>
          </a:p>
          <a:p>
            <a:pPr lvl="1" algn="ctr"/>
            <a:r>
              <a:rPr lang="cs-CZ" dirty="0"/>
              <a:t>Identifikace zvířat</a:t>
            </a:r>
          </a:p>
          <a:p>
            <a:pPr algn="ctr"/>
            <a:r>
              <a:rPr lang="cs-CZ" dirty="0">
                <a:hlinkClick r:id="rId6"/>
              </a:rPr>
              <a:t>Kontrola na místě</a:t>
            </a:r>
            <a:endParaRPr lang="cs-CZ" dirty="0"/>
          </a:p>
          <a:p>
            <a:pPr marL="114300" indent="0" algn="ctr">
              <a:buNone/>
            </a:pPr>
            <a:endParaRPr lang="cs-CZ" dirty="0"/>
          </a:p>
          <a:p>
            <a:pPr algn="ctr"/>
            <a:r>
              <a:rPr lang="cs-CZ" dirty="0"/>
              <a:t>Rozhodnutí o (ne)poskytnutí podpory </a:t>
            </a:r>
          </a:p>
        </p:txBody>
      </p:sp>
      <p:sp>
        <p:nvSpPr>
          <p:cNvPr id="5" name="Šipka dolů 4"/>
          <p:cNvSpPr/>
          <p:nvPr/>
        </p:nvSpPr>
        <p:spPr>
          <a:xfrm>
            <a:off x="9084266" y="2898443"/>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a:off x="9084266" y="4822279"/>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43991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89212" y="561256"/>
            <a:ext cx="8915400" cy="1143000"/>
          </a:xfrm>
        </p:spPr>
        <p:txBody>
          <a:bodyPr>
            <a:normAutofit fontScale="90000"/>
          </a:bodyPr>
          <a:lstStyle/>
          <a:p>
            <a:r>
              <a:rPr lang="cs-CZ" dirty="0"/>
              <a:t>Integrovaný administrativní a kontrolní systém v ČR</a:t>
            </a:r>
            <a:endParaRPr lang="en-GB" dirty="0"/>
          </a:p>
        </p:txBody>
      </p:sp>
      <p:sp>
        <p:nvSpPr>
          <p:cNvPr id="3" name="Zástupný symbol pro obsah 2"/>
          <p:cNvSpPr>
            <a:spLocks noGrp="1"/>
          </p:cNvSpPr>
          <p:nvPr>
            <p:ph idx="1"/>
          </p:nvPr>
        </p:nvSpPr>
        <p:spPr/>
        <p:txBody>
          <a:bodyPr>
            <a:normAutofit lnSpcReduction="10000"/>
          </a:bodyPr>
          <a:lstStyle/>
          <a:p>
            <a:r>
              <a:rPr lang="cs-CZ" dirty="0"/>
              <a:t>Zákon o zemědělství a zákon o SZIF</a:t>
            </a:r>
            <a:endParaRPr lang="en-GB" dirty="0"/>
          </a:p>
          <a:p>
            <a:r>
              <a:rPr lang="cs-CZ" dirty="0"/>
              <a:t>Registr subjektů, půdy a zvířat</a:t>
            </a:r>
          </a:p>
          <a:p>
            <a:r>
              <a:rPr lang="cs-CZ" dirty="0"/>
              <a:t>Administrace a kontrola vybraných dotačních schémat CAP</a:t>
            </a:r>
          </a:p>
          <a:p>
            <a:pPr lvl="1"/>
            <a:r>
              <a:rPr lang="cs-CZ" dirty="0"/>
              <a:t>LPIS</a:t>
            </a:r>
          </a:p>
          <a:p>
            <a:pPr lvl="1"/>
            <a:r>
              <a:rPr lang="cs-CZ" dirty="0"/>
              <a:t>Společný zemědělský registr</a:t>
            </a:r>
          </a:p>
          <a:p>
            <a:pPr lvl="2"/>
            <a:r>
              <a:rPr lang="cs-CZ" dirty="0"/>
              <a:t>neveřejná databáze</a:t>
            </a:r>
          </a:p>
          <a:p>
            <a:pPr lvl="2"/>
            <a:r>
              <a:rPr lang="cs-CZ" dirty="0"/>
              <a:t>identifikační údaje o fyzických a právnických osobách vedených v evidencích, registrech a informačních systémech resortu ministerstva zemědělství</a:t>
            </a:r>
          </a:p>
          <a:p>
            <a:pPr lvl="3"/>
            <a:r>
              <a:rPr lang="cs-CZ" dirty="0"/>
              <a:t>Registr příjemců dotací</a:t>
            </a:r>
          </a:p>
          <a:p>
            <a:pPr lvl="1"/>
            <a:r>
              <a:rPr lang="cs-CZ" dirty="0"/>
              <a:t>Integrovaný registr zvířat</a:t>
            </a:r>
          </a:p>
          <a:p>
            <a:pPr lvl="1"/>
            <a:r>
              <a:rPr lang="cs-CZ" dirty="0"/>
              <a:t>Informační systém SZIF</a:t>
            </a:r>
          </a:p>
        </p:txBody>
      </p:sp>
    </p:spTree>
    <p:extLst>
      <p:ext uri="{BB962C8B-B14F-4D97-AF65-F5344CB8AC3E}">
        <p14:creationId xmlns:p14="http://schemas.microsoft.com/office/powerpoint/2010/main" val="369602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LPIS – Veřejný registr půdy</a:t>
            </a:r>
            <a:endParaRPr lang="cs-CZ" dirty="0"/>
          </a:p>
        </p:txBody>
      </p:sp>
      <p:sp>
        <p:nvSpPr>
          <p:cNvPr id="3" name="Zástupný symbol pro obsah 2"/>
          <p:cNvSpPr>
            <a:spLocks noGrp="1"/>
          </p:cNvSpPr>
          <p:nvPr>
            <p:ph idx="1"/>
          </p:nvPr>
        </p:nvSpPr>
        <p:spPr>
          <a:xfrm>
            <a:off x="2589212" y="2133600"/>
            <a:ext cx="8915400" cy="4100290"/>
          </a:xfrm>
        </p:spPr>
        <p:txBody>
          <a:bodyPr>
            <a:normAutofit fontScale="77500" lnSpcReduction="20000"/>
          </a:bodyPr>
          <a:lstStyle/>
          <a:p>
            <a:r>
              <a:rPr lang="cs-CZ" dirty="0"/>
              <a:t>Geografický informační systém veřejné správy</a:t>
            </a:r>
          </a:p>
          <a:p>
            <a:pPr lvl="1"/>
            <a:r>
              <a:rPr lang="cs-CZ" dirty="0"/>
              <a:t>Správcem Ministerstvo zemědělství</a:t>
            </a:r>
          </a:p>
          <a:p>
            <a:pPr lvl="1"/>
            <a:r>
              <a:rPr lang="cs-CZ" dirty="0"/>
              <a:t>Aktualizuje SZIF</a:t>
            </a:r>
          </a:p>
          <a:p>
            <a:r>
              <a:rPr lang="cs-CZ" dirty="0"/>
              <a:t>Evidence využití půdy dle uživatelských vztahů</a:t>
            </a:r>
          </a:p>
          <a:p>
            <a:pPr lvl="1"/>
            <a:r>
              <a:rPr lang="cs-CZ" dirty="0"/>
              <a:t>K ověřování správnosti údajů uvedených v žádosti o dotace, ke kontrolám plnění podmínek poskytnutí dotace, pro evidenci ekologického zemědělství, pro evidenci ovocných sadů, pro evidenci pěstování geneticky modifikované odrůdy, pro uplatnění nároku na vrácení spotřební daně, pro evidenci pěstování máku setého a konopí a pro evidenci území určeného k řízeným rozlivům povodní</a:t>
            </a:r>
          </a:p>
          <a:p>
            <a:r>
              <a:rPr lang="cs-CZ" dirty="0"/>
              <a:t>Obsah</a:t>
            </a:r>
          </a:p>
          <a:p>
            <a:pPr lvl="1"/>
            <a:r>
              <a:rPr lang="cs-CZ" dirty="0"/>
              <a:t>Evidence půdy</a:t>
            </a:r>
          </a:p>
          <a:p>
            <a:pPr lvl="1"/>
            <a:r>
              <a:rPr lang="cs-CZ" dirty="0"/>
              <a:t>Evidence ekologicky významných prvků</a:t>
            </a:r>
          </a:p>
          <a:p>
            <a:pPr lvl="2"/>
            <a:r>
              <a:rPr lang="cs-CZ" dirty="0"/>
              <a:t>prvek, který představuje souvislou plochu i zemědělsky neobhospodařované půdy plnící mimoprodukční funkci zemědělství, popřípadě jiný útvar, který je součástí zemědělsky obhospodařované půdy nebo k ní bezprostředně přiléhá</a:t>
            </a:r>
          </a:p>
          <a:p>
            <a:pPr lvl="1"/>
            <a:r>
              <a:rPr lang="cs-CZ" dirty="0"/>
              <a:t>Evidence objektů </a:t>
            </a:r>
          </a:p>
          <a:p>
            <a:pPr lvl="2"/>
            <a:r>
              <a:rPr lang="cs-CZ" dirty="0"/>
              <a:t>objekt příslušející k hospodářství chovatele představující jednotlivou stavbu, zařízení nebo místo v krajině, kde jsou držena evidovaná zvířata</a:t>
            </a:r>
          </a:p>
        </p:txBody>
      </p:sp>
    </p:spTree>
    <p:extLst>
      <p:ext uri="{BB962C8B-B14F-4D97-AF65-F5344CB8AC3E}">
        <p14:creationId xmlns:p14="http://schemas.microsoft.com/office/powerpoint/2010/main" val="155147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5/67 a 5/73</a:t>
            </a:r>
            <a:endParaRPr lang="en-GB" dirty="0"/>
          </a:p>
        </p:txBody>
      </p:sp>
      <p:sp>
        <p:nvSpPr>
          <p:cNvPr id="3" name="Zástupný symbol pro obsah 2"/>
          <p:cNvSpPr>
            <a:spLocks noGrp="1"/>
          </p:cNvSpPr>
          <p:nvPr>
            <p:ph idx="1"/>
          </p:nvPr>
        </p:nvSpPr>
        <p:spPr/>
        <p:txBody>
          <a:bodyPr>
            <a:normAutofit fontScale="92500" lnSpcReduction="20000"/>
          </a:bodyPr>
          <a:lstStyle/>
          <a:p>
            <a:r>
              <a:rPr lang="en-US" i="1" dirty="0"/>
              <a:t>THE OBJECTIVES SET OUT IN ARTICLE 39 OF THE EEC TREATY, WHICH ARE INTENDED TO SAFEGUARD THE INTERESTS OF FARMERS AND CONSUMERS, MAY NOT ALL BE SIMULTANEOUSLY AND FULLY ATTAINED .</a:t>
            </a:r>
          </a:p>
          <a:p>
            <a:r>
              <a:rPr lang="en-US" i="1" dirty="0"/>
              <a:t>THE COMMUNITY INSTITUTIONS MUST HARMONIZE THE VARIOUS OBJECTIVES OF THE COMMON AGRICULTURAL POLICY WHICH, TAKEN SEPARATELY, APPEAR TO CONFLICT WITH ONE ANOTHER AND, WHERE NECESSARY, ALLOW TEMPORARY PRIORITY TO ONE OF THEM IN ACCORDANCE WITH THE DEMANDS OF THOSE ECONOMIC FACTORS OR CONDITIONS IN VIEW OF WHICH THEIR DECISIONS ARE MADE.</a:t>
            </a:r>
            <a:endParaRPr lang="cs-CZ" i="1" dirty="0"/>
          </a:p>
          <a:p>
            <a:r>
              <a:rPr lang="cs-CZ" i="1" dirty="0"/>
              <a:t>C-131/86</a:t>
            </a:r>
          </a:p>
          <a:p>
            <a:pPr lvl="1"/>
            <a:r>
              <a:rPr lang="en-US" i="1" dirty="0"/>
              <a:t>Efforts to achieve objectives of the common agricultural policy, in particular under</a:t>
            </a:r>
            <a:r>
              <a:rPr lang="cs-CZ" i="1" dirty="0"/>
              <a:t> </a:t>
            </a:r>
            <a:r>
              <a:rPr lang="en-US" i="1" dirty="0"/>
              <a:t>common organizations of the markets, cannot disregard requirements relating to</a:t>
            </a:r>
            <a:r>
              <a:rPr lang="cs-CZ" i="1" dirty="0"/>
              <a:t> </a:t>
            </a:r>
            <a:r>
              <a:rPr lang="en-US" i="1" dirty="0"/>
              <a:t>the public interest such as the protection of consumers or the protection of the</a:t>
            </a:r>
            <a:r>
              <a:rPr lang="cs-CZ" i="1" dirty="0"/>
              <a:t> </a:t>
            </a:r>
            <a:r>
              <a:rPr lang="en-US" i="1" dirty="0"/>
              <a:t>health and life of humans and animals, requirements which the Community</a:t>
            </a:r>
            <a:r>
              <a:rPr lang="cs-CZ" i="1" dirty="0"/>
              <a:t> </a:t>
            </a:r>
            <a:r>
              <a:rPr lang="en-US" i="1" dirty="0"/>
              <a:t>institutions must take into account in exercising their powers.</a:t>
            </a:r>
          </a:p>
          <a:p>
            <a:endParaRPr lang="en-US" i="1" dirty="0"/>
          </a:p>
          <a:p>
            <a:endParaRPr lang="en-GB" dirty="0"/>
          </a:p>
        </p:txBody>
      </p:sp>
    </p:spTree>
    <p:extLst>
      <p:ext uri="{BB962C8B-B14F-4D97-AF65-F5344CB8AC3E}">
        <p14:creationId xmlns:p14="http://schemas.microsoft.com/office/powerpoint/2010/main" val="2509488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integrovaná evidence</a:t>
            </a:r>
          </a:p>
        </p:txBody>
      </p:sp>
      <p:sp>
        <p:nvSpPr>
          <p:cNvPr id="3" name="Zástupný symbol pro obsah 2"/>
          <p:cNvSpPr>
            <a:spLocks noGrp="1"/>
          </p:cNvSpPr>
          <p:nvPr>
            <p:ph idx="1"/>
          </p:nvPr>
        </p:nvSpPr>
        <p:spPr/>
        <p:txBody>
          <a:bodyPr>
            <a:normAutofit lnSpcReduction="10000"/>
          </a:bodyPr>
          <a:lstStyle/>
          <a:p>
            <a:r>
              <a:rPr lang="cs-CZ" dirty="0"/>
              <a:t>Registr vinic</a:t>
            </a:r>
          </a:p>
          <a:p>
            <a:pPr lvl="1"/>
            <a:r>
              <a:rPr lang="cs-CZ" dirty="0"/>
              <a:t>Dle zákona o vinohradnictví a vinařství (321/2004)</a:t>
            </a:r>
          </a:p>
          <a:p>
            <a:r>
              <a:rPr lang="cs-CZ" dirty="0"/>
              <a:t>Registr chmelnic</a:t>
            </a:r>
          </a:p>
          <a:p>
            <a:pPr lvl="1"/>
            <a:r>
              <a:rPr lang="cs-CZ" dirty="0"/>
              <a:t>Dle zákona o ochraně chmele (97/1996)</a:t>
            </a:r>
          </a:p>
          <a:p>
            <a:r>
              <a:rPr lang="cs-CZ" dirty="0"/>
              <a:t>Registr intenzivních sadů</a:t>
            </a:r>
          </a:p>
          <a:p>
            <a:r>
              <a:rPr lang="cs-CZ" dirty="0"/>
              <a:t>Registr množitelských porostů a materiálů (registr školek)</a:t>
            </a:r>
          </a:p>
          <a:p>
            <a:pPr lvl="1"/>
            <a:r>
              <a:rPr lang="cs-CZ" dirty="0"/>
              <a:t>Dle zákona o oběhu osiva a sadby (219/2003)</a:t>
            </a:r>
          </a:p>
          <a:p>
            <a:r>
              <a:rPr lang="cs-CZ" dirty="0"/>
              <a:t>Registr zvířat</a:t>
            </a:r>
          </a:p>
          <a:p>
            <a:pPr lvl="1"/>
            <a:r>
              <a:rPr lang="cs-CZ" dirty="0"/>
              <a:t>Dle plemenářského zákona (154/2000)</a:t>
            </a:r>
          </a:p>
          <a:p>
            <a:r>
              <a:rPr lang="cs-CZ" dirty="0"/>
              <a:t>Evidence přípravků a hnojiv</a:t>
            </a:r>
          </a:p>
        </p:txBody>
      </p:sp>
    </p:spTree>
    <p:extLst>
      <p:ext uri="{BB962C8B-B14F-4D97-AF65-F5344CB8AC3E}">
        <p14:creationId xmlns:p14="http://schemas.microsoft.com/office/powerpoint/2010/main" val="4549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7650F-1622-4D8D-86E0-87332A909190}"/>
              </a:ext>
            </a:extLst>
          </p:cNvPr>
          <p:cNvSpPr>
            <a:spLocks noGrp="1"/>
          </p:cNvSpPr>
          <p:nvPr>
            <p:ph type="title"/>
          </p:nvPr>
        </p:nvSpPr>
        <p:spPr/>
        <p:txBody>
          <a:bodyPr/>
          <a:lstStyle/>
          <a:p>
            <a:r>
              <a:rPr lang="cs-CZ" dirty="0"/>
              <a:t>LPIS – historie</a:t>
            </a:r>
          </a:p>
        </p:txBody>
      </p:sp>
      <p:sp>
        <p:nvSpPr>
          <p:cNvPr id="3" name="Zástupný symbol pro obsah 2">
            <a:extLst>
              <a:ext uri="{FF2B5EF4-FFF2-40B4-BE49-F238E27FC236}">
                <a16:creationId xmlns:a16="http://schemas.microsoft.com/office/drawing/2014/main" id="{E28E36F3-7BF6-42ED-9FA9-BA2D0FCE9129}"/>
              </a:ext>
            </a:extLst>
          </p:cNvPr>
          <p:cNvSpPr>
            <a:spLocks noGrp="1"/>
          </p:cNvSpPr>
          <p:nvPr>
            <p:ph idx="1"/>
          </p:nvPr>
        </p:nvSpPr>
        <p:spPr>
          <a:xfrm>
            <a:off x="2589212" y="2133600"/>
            <a:ext cx="8915400" cy="4100290"/>
          </a:xfrm>
        </p:spPr>
        <p:txBody>
          <a:bodyPr>
            <a:normAutofit fontScale="92500" lnSpcReduction="20000"/>
          </a:bodyPr>
          <a:lstStyle/>
          <a:p>
            <a:r>
              <a:rPr lang="cs-CZ" dirty="0"/>
              <a:t>Vznik k 1. 1. 2004</a:t>
            </a:r>
          </a:p>
          <a:p>
            <a:r>
              <a:rPr lang="cs-CZ" dirty="0"/>
              <a:t>Každý uživatel půdního bloku nebo dílu půdního bloku, pokud má zájem o zařazení do evidence půdy, ohlásí tuto skutečnost do 60 dnů ode dne nabytí účinnosti tohoto zákona</a:t>
            </a:r>
          </a:p>
          <a:p>
            <a:pPr lvl="1"/>
            <a:r>
              <a:rPr lang="cs-CZ" dirty="0"/>
              <a:t>Pochybnosti o skutečném průběhu hranic užívání dílů půdního bloku mezi různými uživateli, případně o uživatelem uváděné výměře</a:t>
            </a:r>
          </a:p>
          <a:p>
            <a:pPr lvl="2"/>
            <a:r>
              <a:rPr lang="cs-CZ" dirty="0"/>
              <a:t>Výzva k odstranění pochybností</a:t>
            </a:r>
          </a:p>
          <a:p>
            <a:pPr lvl="2"/>
            <a:r>
              <a:rPr lang="cs-CZ" dirty="0"/>
              <a:t>Svolání místního šetření v terénu</a:t>
            </a:r>
          </a:p>
          <a:p>
            <a:pPr lvl="1"/>
            <a:r>
              <a:rPr lang="cs-CZ" dirty="0"/>
              <a:t>Podají-li na stejný půdní blok, případně díl půdního bloku ohlášení dva nebo více uživatelů, ministerstvo je vyzve k uzavření písemné dohody do 15 dnů o tom, který z nich je uživatelem.</a:t>
            </a:r>
          </a:p>
          <a:p>
            <a:pPr lvl="2"/>
            <a:r>
              <a:rPr lang="cs-CZ" dirty="0"/>
              <a:t>Nedojde-li ve stanovené lhůtě k uzavření písemné dohody mezi uživateli </a:t>
            </a:r>
          </a:p>
          <a:p>
            <a:pPr lvl="3"/>
            <a:r>
              <a:rPr lang="cs-CZ" dirty="0"/>
              <a:t>Možnost místního šetření v terénu</a:t>
            </a:r>
          </a:p>
          <a:p>
            <a:pPr lvl="3"/>
            <a:r>
              <a:rPr lang="cs-CZ" dirty="0"/>
              <a:t>Neodstranění sporných záležitostí zápis uživatele, který prokáže platný právní důvod užívání zemědělsky obhospodařované půdy</a:t>
            </a:r>
          </a:p>
          <a:p>
            <a:r>
              <a:rPr lang="cs-CZ" dirty="0"/>
              <a:t>Potvrzení o zařazení do evidence x Rozhodnutí o nezařazení do evidence</a:t>
            </a:r>
          </a:p>
        </p:txBody>
      </p:sp>
    </p:spTree>
    <p:extLst>
      <p:ext uri="{BB962C8B-B14F-4D97-AF65-F5344CB8AC3E}">
        <p14:creationId xmlns:p14="http://schemas.microsoft.com/office/powerpoint/2010/main" val="58974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NSS </a:t>
            </a:r>
            <a:r>
              <a:rPr lang="en-GB" dirty="0"/>
              <a:t>11 Ca 143/2008 - 35</a:t>
            </a:r>
          </a:p>
        </p:txBody>
      </p:sp>
      <p:sp>
        <p:nvSpPr>
          <p:cNvPr id="3" name="Zástupný symbol pro obsah 2"/>
          <p:cNvSpPr>
            <a:spLocks noGrp="1"/>
          </p:cNvSpPr>
          <p:nvPr>
            <p:ph idx="1"/>
          </p:nvPr>
        </p:nvSpPr>
        <p:spPr>
          <a:xfrm>
            <a:off x="2589212" y="2133600"/>
            <a:ext cx="8915400" cy="4248150"/>
          </a:xfrm>
        </p:spPr>
        <p:txBody>
          <a:bodyPr>
            <a:normAutofit lnSpcReduction="10000"/>
          </a:bodyPr>
          <a:lstStyle/>
          <a:p>
            <a:r>
              <a:rPr lang="cs-CZ" dirty="0"/>
              <a:t>I. Rozhodnutím o nezařazení do evidence využití zemědělské půdy podle uživatelských vztahů (§ 3a a násl. zákona č. 252/1997 Sb., o zemědělství) je zasahováno do veřejných subjektivních práv žadatele, neboť takové rozhodnutí předurčuje výsledek rozhodování o poskytnutí dotace. Proto takové rozhodnutí podléhá přezkumu soudem ve správním soudnictví.</a:t>
            </a:r>
          </a:p>
          <a:p>
            <a:r>
              <a:rPr lang="cs-CZ" dirty="0"/>
              <a:t>II. Aktualizace evidence půdy podle § 3g zákona č. 252/1997 Sb., o zemědělství, má místo tehdy, pokud je uváděn stav evidence a zapsaných uživatelů do souladu s realitou. Tomu odpovídají důvody, pro které je třeba aktualizaci provádět, obsažené v § 3g odst. 1 tohoto zákona.</a:t>
            </a:r>
          </a:p>
          <a:p>
            <a:r>
              <a:rPr lang="cs-CZ" dirty="0"/>
              <a:t>III. Právní úprava svěřuje rozhodnutí o tom, kterému z žadatelů svědčí právní titul k užívání z hlediska zapsání do evidence využití půdy, Ministerstvu zemědělství. Námitka, že jinému žadateli titul k užívání nesvědčí z důvodu neplatnosti jeho nájemní smlouvy k pozemku, nesměřuje proti tomu, zda správní orgán posoudil, komu svědčí užívací titul, ale je otázkou občanskoprávního sporu mezi žadateli.</a:t>
            </a:r>
          </a:p>
        </p:txBody>
      </p:sp>
    </p:spTree>
    <p:extLst>
      <p:ext uri="{BB962C8B-B14F-4D97-AF65-F5344CB8AC3E}">
        <p14:creationId xmlns:p14="http://schemas.microsoft.com/office/powerpoint/2010/main" val="3513031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Evidence půdy – půdní blok</a:t>
            </a:r>
          </a:p>
        </p:txBody>
      </p:sp>
      <p:sp>
        <p:nvSpPr>
          <p:cNvPr id="3" name="Zástupný symbol pro obsah 2"/>
          <p:cNvSpPr>
            <a:spLocks noGrp="1"/>
          </p:cNvSpPr>
          <p:nvPr>
            <p:ph idx="1"/>
          </p:nvPr>
        </p:nvSpPr>
        <p:spPr>
          <a:xfrm>
            <a:off x="2589212" y="2133600"/>
            <a:ext cx="8915400" cy="4100290"/>
          </a:xfrm>
        </p:spPr>
        <p:txBody>
          <a:bodyPr>
            <a:normAutofit lnSpcReduction="10000"/>
          </a:bodyPr>
          <a:lstStyle/>
          <a:p>
            <a:r>
              <a:rPr lang="cs-CZ" dirty="0"/>
              <a:t>Základní jednotka evidence</a:t>
            </a:r>
          </a:p>
          <a:p>
            <a:pPr lvl="1"/>
            <a:r>
              <a:rPr lang="cs-CZ" dirty="0"/>
              <a:t>minimální výměra 0,01 ha</a:t>
            </a:r>
          </a:p>
          <a:p>
            <a:pPr lvl="1"/>
            <a:r>
              <a:rPr lang="cs-CZ" dirty="0"/>
              <a:t>souvislá plocha zemědělsky obhospodařované půdy zřetelně v terénu oddělenou zejména lesním porostem, zpevněnou cestou, vodním útvarem povrchových vod nebo trvale zemědělsky neobhospodařovanou půdou, která může obsahovat ekologicky významný prvek obklopený zemědělsky obhospodařovanou půdou</a:t>
            </a:r>
          </a:p>
          <a:p>
            <a:pPr lvl="1"/>
            <a:r>
              <a:rPr lang="cs-CZ" dirty="0"/>
              <a:t>souvislá vodní plocha využívanou pro účely chovu ryb, vodních živočichů a pěstování rostlin ve vodním útvaru povrchových vod, pro účely provozování rybníkářství</a:t>
            </a:r>
          </a:p>
          <a:p>
            <a:pPr lvl="1"/>
            <a:r>
              <a:rPr lang="cs-CZ" dirty="0"/>
              <a:t>souvislá plocha zalesněné půdy, která byla v evidenci půdy vedena jako zemědělsky obhospodařovaná půda se zemědělskou kulturou</a:t>
            </a:r>
          </a:p>
          <a:p>
            <a:pPr lvl="1"/>
            <a:r>
              <a:rPr lang="cs-CZ" dirty="0"/>
              <a:t>ekologicky významný prvek, který není součástí půdního bloku a současně bezprostředně přiléhá k zemědělsky obhospodařované půdě evidované jako půdní blok</a:t>
            </a:r>
          </a:p>
        </p:txBody>
      </p:sp>
    </p:spTree>
    <p:extLst>
      <p:ext uri="{BB962C8B-B14F-4D97-AF65-F5344CB8AC3E}">
        <p14:creationId xmlns:p14="http://schemas.microsoft.com/office/powerpoint/2010/main" val="90099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699877-13E3-4FC1-B91B-2A8A8FA768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B22E03-3087-4988-9DB5-572918FB9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B122-E2DC-4CA5-8B6F-B49249C78D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Obrázek 3">
            <a:extLst>
              <a:ext uri="{FF2B5EF4-FFF2-40B4-BE49-F238E27FC236}">
                <a16:creationId xmlns:a16="http://schemas.microsoft.com/office/drawing/2014/main" id="{30B5917E-31CE-4A7F-B9FF-C9152F8445A2}"/>
              </a:ext>
            </a:extLst>
          </p:cNvPr>
          <p:cNvPicPr>
            <a:picLocks noChangeAspect="1"/>
          </p:cNvPicPr>
          <p:nvPr/>
        </p:nvPicPr>
        <p:blipFill>
          <a:blip r:embed="rId2"/>
          <a:stretch>
            <a:fillRect/>
          </a:stretch>
        </p:blipFill>
        <p:spPr>
          <a:xfrm>
            <a:off x="3913094" y="1453336"/>
            <a:ext cx="7594802" cy="3804040"/>
          </a:xfrm>
          <a:prstGeom prst="rect">
            <a:avLst/>
          </a:prstGeom>
        </p:spPr>
      </p:pic>
      <p:sp>
        <p:nvSpPr>
          <p:cNvPr id="15" name="Freeform 5">
            <a:extLst>
              <a:ext uri="{FF2B5EF4-FFF2-40B4-BE49-F238E27FC236}">
                <a16:creationId xmlns:a16="http://schemas.microsoft.com/office/drawing/2014/main" id="{4B2A5927-4A36-47DC-BF12-54A96B456D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65645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22A8E4-52B7-450D-B0D9-0855A51EC298}"/>
              </a:ext>
            </a:extLst>
          </p:cNvPr>
          <p:cNvSpPr>
            <a:spLocks noGrp="1"/>
          </p:cNvSpPr>
          <p:nvPr>
            <p:ph type="title"/>
          </p:nvPr>
        </p:nvSpPr>
        <p:spPr/>
        <p:txBody>
          <a:bodyPr/>
          <a:lstStyle/>
          <a:p>
            <a:r>
              <a:rPr lang="cs-CZ" dirty="0"/>
              <a:t>Evidence půdy – díl půdního bloku</a:t>
            </a:r>
          </a:p>
        </p:txBody>
      </p:sp>
      <p:sp>
        <p:nvSpPr>
          <p:cNvPr id="3" name="Zástupný symbol pro obsah 2">
            <a:extLst>
              <a:ext uri="{FF2B5EF4-FFF2-40B4-BE49-F238E27FC236}">
                <a16:creationId xmlns:a16="http://schemas.microsoft.com/office/drawing/2014/main" id="{DE20E28F-6A5C-4CAC-80AC-527B25C82B17}"/>
              </a:ext>
            </a:extLst>
          </p:cNvPr>
          <p:cNvSpPr>
            <a:spLocks noGrp="1"/>
          </p:cNvSpPr>
          <p:nvPr>
            <p:ph idx="1"/>
          </p:nvPr>
        </p:nvSpPr>
        <p:spPr>
          <a:xfrm>
            <a:off x="2589212" y="2133600"/>
            <a:ext cx="8915400" cy="4100290"/>
          </a:xfrm>
        </p:spPr>
        <p:txBody>
          <a:bodyPr>
            <a:normAutofit fontScale="92500" lnSpcReduction="10000"/>
          </a:bodyPr>
          <a:lstStyle/>
          <a:p>
            <a:pPr lvl="1"/>
            <a:r>
              <a:rPr lang="cs-CZ" dirty="0"/>
              <a:t>Součást půdního bloku,</a:t>
            </a:r>
          </a:p>
          <a:p>
            <a:r>
              <a:rPr lang="cs-CZ" dirty="0"/>
              <a:t>Souvislá plocha půdy o minimální výměře 0,01 ha, jejíž hranice lze identifikovat v terénu, a</a:t>
            </a:r>
          </a:p>
          <a:p>
            <a:pPr lvl="1"/>
            <a:r>
              <a:rPr lang="cs-CZ" dirty="0"/>
              <a:t>na níž vykonává vlastním jménem a na vlastní odpovědnost zemědělskou činnost fyzická nebo právnická osoba, „UŽIVATEL“ a</a:t>
            </a:r>
          </a:p>
          <a:p>
            <a:pPr lvl="1"/>
            <a:r>
              <a:rPr lang="cs-CZ" dirty="0"/>
              <a:t>je na ní pěstován jeden druh zemědělské kultury, popřípadě se na ní nachází ekologicky významný prvek</a:t>
            </a:r>
          </a:p>
          <a:p>
            <a:r>
              <a:rPr lang="cs-CZ" dirty="0"/>
              <a:t>Souvislá plocha půdy,</a:t>
            </a:r>
          </a:p>
          <a:p>
            <a:pPr lvl="1"/>
            <a:r>
              <a:rPr lang="cs-CZ" dirty="0"/>
              <a:t>která je obhospodařována v rámci ekologického zemědělství, nebo v etapě přechodného období v rámci ekologického zemědělství podle zákona o ekologickém zemědělství, nebo</a:t>
            </a:r>
          </a:p>
          <a:p>
            <a:pPr lvl="1"/>
            <a:r>
              <a:rPr lang="cs-CZ" dirty="0"/>
              <a:t>je na ní uplatňováno opatření (AEO), jehož podmínky vyžadují, aby bylo prováděno na samostatném dílu půdního bloku, nebo</a:t>
            </a:r>
          </a:p>
          <a:p>
            <a:pPr lvl="1"/>
            <a:r>
              <a:rPr lang="cs-CZ" dirty="0"/>
              <a:t>které odpovídá registrační číslo vinice, chmelnice, nebo ovocného sadu.</a:t>
            </a:r>
          </a:p>
        </p:txBody>
      </p:sp>
    </p:spTree>
    <p:extLst>
      <p:ext uri="{BB962C8B-B14F-4D97-AF65-F5344CB8AC3E}">
        <p14:creationId xmlns:p14="http://schemas.microsoft.com/office/powerpoint/2010/main" val="2457992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3456AF4-05FA-4430-8EFD-50401821BA9C}"/>
              </a:ext>
            </a:extLst>
          </p:cNvPr>
          <p:cNvSpPr>
            <a:spLocks noGrp="1"/>
          </p:cNvSpPr>
          <p:nvPr>
            <p:ph type="title"/>
          </p:nvPr>
        </p:nvSpPr>
        <p:spPr/>
        <p:txBody>
          <a:bodyPr>
            <a:normAutofit/>
          </a:bodyPr>
          <a:lstStyle/>
          <a:p>
            <a:r>
              <a:rPr lang="cs-CZ" dirty="0"/>
              <a:t>Údaje</a:t>
            </a:r>
            <a:br>
              <a:rPr lang="cs-CZ" dirty="0"/>
            </a:br>
            <a:r>
              <a:rPr lang="cs-CZ" sz="2800" dirty="0"/>
              <a:t>(viz § 3a </a:t>
            </a:r>
            <a:r>
              <a:rPr lang="cs-CZ" sz="2800" dirty="0" err="1"/>
              <a:t>ZoZ</a:t>
            </a:r>
            <a:r>
              <a:rPr lang="cs-CZ" sz="2800" dirty="0"/>
              <a:t> a nařízení vlády č. 307/2014 Sb.)</a:t>
            </a:r>
            <a:endParaRPr lang="cs-CZ" dirty="0"/>
          </a:p>
        </p:txBody>
      </p:sp>
      <p:sp>
        <p:nvSpPr>
          <p:cNvPr id="5" name="Zástupný symbol pro text 4">
            <a:extLst>
              <a:ext uri="{FF2B5EF4-FFF2-40B4-BE49-F238E27FC236}">
                <a16:creationId xmlns:a16="http://schemas.microsoft.com/office/drawing/2014/main" id="{8F815251-306E-4878-A095-A5519C3A3CCA}"/>
              </a:ext>
            </a:extLst>
          </p:cNvPr>
          <p:cNvSpPr>
            <a:spLocks noGrp="1"/>
          </p:cNvSpPr>
          <p:nvPr>
            <p:ph type="body" idx="1"/>
          </p:nvPr>
        </p:nvSpPr>
        <p:spPr/>
        <p:txBody>
          <a:bodyPr/>
          <a:lstStyle/>
          <a:p>
            <a:r>
              <a:rPr lang="cs-CZ" dirty="0"/>
              <a:t>Půdní blok</a:t>
            </a:r>
          </a:p>
        </p:txBody>
      </p:sp>
      <p:sp>
        <p:nvSpPr>
          <p:cNvPr id="6" name="Zástupný symbol pro obsah 5">
            <a:extLst>
              <a:ext uri="{FF2B5EF4-FFF2-40B4-BE49-F238E27FC236}">
                <a16:creationId xmlns:a16="http://schemas.microsoft.com/office/drawing/2014/main" id="{37538079-84DC-4303-AA77-D5C03F9B47C7}"/>
              </a:ext>
            </a:extLst>
          </p:cNvPr>
          <p:cNvSpPr>
            <a:spLocks noGrp="1"/>
          </p:cNvSpPr>
          <p:nvPr>
            <p:ph sz="half" idx="2"/>
          </p:nvPr>
        </p:nvSpPr>
        <p:spPr>
          <a:xfrm>
            <a:off x="2589212" y="2548966"/>
            <a:ext cx="4342893" cy="3947084"/>
          </a:xfrm>
        </p:spPr>
        <p:txBody>
          <a:bodyPr>
            <a:normAutofit/>
          </a:bodyPr>
          <a:lstStyle/>
          <a:p>
            <a:r>
              <a:rPr lang="cs-CZ" dirty="0"/>
              <a:t>identifikační číslo </a:t>
            </a:r>
          </a:p>
          <a:p>
            <a:r>
              <a:rPr lang="cs-CZ" dirty="0"/>
              <a:t>výměra </a:t>
            </a:r>
          </a:p>
          <a:p>
            <a:pPr lvl="1"/>
            <a:r>
              <a:rPr lang="cs-CZ" dirty="0"/>
              <a:t>půdního bloku</a:t>
            </a:r>
          </a:p>
          <a:p>
            <a:pPr lvl="1"/>
            <a:r>
              <a:rPr lang="cs-CZ" dirty="0"/>
              <a:t>způsobilé plochy, je-li vyžadována</a:t>
            </a:r>
          </a:p>
          <a:p>
            <a:r>
              <a:rPr lang="cs-CZ" dirty="0"/>
              <a:t>samostatná plocha v rámci půdního bloku, která nepředstavuje díl půdního bloku, včetně její výměry.</a:t>
            </a:r>
          </a:p>
        </p:txBody>
      </p:sp>
      <p:sp>
        <p:nvSpPr>
          <p:cNvPr id="7" name="Zástupný symbol pro text 6">
            <a:extLst>
              <a:ext uri="{FF2B5EF4-FFF2-40B4-BE49-F238E27FC236}">
                <a16:creationId xmlns:a16="http://schemas.microsoft.com/office/drawing/2014/main" id="{0565B54B-70DC-4545-9B53-0A76B910F047}"/>
              </a:ext>
            </a:extLst>
          </p:cNvPr>
          <p:cNvSpPr>
            <a:spLocks noGrp="1"/>
          </p:cNvSpPr>
          <p:nvPr>
            <p:ph type="body" sz="quarter" idx="3"/>
          </p:nvPr>
        </p:nvSpPr>
        <p:spPr/>
        <p:txBody>
          <a:bodyPr/>
          <a:lstStyle/>
          <a:p>
            <a:r>
              <a:rPr lang="cs-CZ" dirty="0"/>
              <a:t>Díl půdního bloku</a:t>
            </a:r>
          </a:p>
        </p:txBody>
      </p:sp>
      <p:sp>
        <p:nvSpPr>
          <p:cNvPr id="8" name="Zástupný symbol pro obsah 7">
            <a:extLst>
              <a:ext uri="{FF2B5EF4-FFF2-40B4-BE49-F238E27FC236}">
                <a16:creationId xmlns:a16="http://schemas.microsoft.com/office/drawing/2014/main" id="{09D51A76-99BB-48C3-82A2-59A91CEA4D5C}"/>
              </a:ext>
            </a:extLst>
          </p:cNvPr>
          <p:cNvSpPr>
            <a:spLocks noGrp="1"/>
          </p:cNvSpPr>
          <p:nvPr>
            <p:ph sz="quarter" idx="4"/>
          </p:nvPr>
        </p:nvSpPr>
        <p:spPr>
          <a:xfrm>
            <a:off x="7166957" y="2545738"/>
            <a:ext cx="4338674" cy="3950312"/>
          </a:xfrm>
        </p:spPr>
        <p:txBody>
          <a:bodyPr>
            <a:normAutofit fontScale="85000" lnSpcReduction="20000"/>
          </a:bodyPr>
          <a:lstStyle/>
          <a:p>
            <a:r>
              <a:rPr lang="cs-CZ" dirty="0"/>
              <a:t>příslušnost k půdnímu bloku,</a:t>
            </a:r>
          </a:p>
          <a:p>
            <a:r>
              <a:rPr lang="cs-CZ" dirty="0"/>
              <a:t>identifikační číslo </a:t>
            </a:r>
          </a:p>
          <a:p>
            <a:r>
              <a:rPr lang="cs-CZ" dirty="0"/>
              <a:t>výměra </a:t>
            </a:r>
          </a:p>
          <a:p>
            <a:pPr lvl="1"/>
            <a:r>
              <a:rPr lang="cs-CZ" dirty="0"/>
              <a:t>dílu půdního bloku</a:t>
            </a:r>
          </a:p>
          <a:p>
            <a:pPr lvl="1"/>
            <a:r>
              <a:rPr lang="cs-CZ" dirty="0"/>
              <a:t>způsobilé plochy, je-li stanoveno</a:t>
            </a:r>
          </a:p>
          <a:p>
            <a:pPr lvl="1"/>
            <a:r>
              <a:rPr lang="cs-CZ" dirty="0"/>
              <a:t>jednotlivých druhů ekologicky významných prvků, které jsou součástí tohoto dílu půdního bloku</a:t>
            </a:r>
          </a:p>
          <a:p>
            <a:r>
              <a:rPr lang="cs-CZ" dirty="0"/>
              <a:t>označení uživatele</a:t>
            </a:r>
          </a:p>
          <a:p>
            <a:r>
              <a:rPr lang="cs-CZ" dirty="0"/>
              <a:t>druh zemědělské kultury </a:t>
            </a:r>
          </a:p>
          <a:p>
            <a:r>
              <a:rPr lang="cs-CZ" dirty="0"/>
              <a:t>obhospodařování v rámci ekologického zemědělství, nebo v etapě přechodného období v rámci ekologického zemědělství </a:t>
            </a:r>
          </a:p>
          <a:p>
            <a:r>
              <a:rPr lang="cs-CZ" dirty="0"/>
              <a:t>další údaje stanovené</a:t>
            </a:r>
          </a:p>
        </p:txBody>
      </p:sp>
    </p:spTree>
    <p:extLst>
      <p:ext uri="{BB962C8B-B14F-4D97-AF65-F5344CB8AC3E}">
        <p14:creationId xmlns:p14="http://schemas.microsoft.com/office/powerpoint/2010/main" val="2339598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Druhy zemědělské kultury </a:t>
            </a:r>
            <a:endParaRPr lang="cs-CZ" sz="2800" dirty="0"/>
          </a:p>
        </p:txBody>
      </p:sp>
      <p:sp>
        <p:nvSpPr>
          <p:cNvPr id="3" name="Zástupný symbol pro obsah 2"/>
          <p:cNvSpPr>
            <a:spLocks noGrp="1"/>
          </p:cNvSpPr>
          <p:nvPr>
            <p:ph sz="half" idx="1"/>
          </p:nvPr>
        </p:nvSpPr>
        <p:spPr>
          <a:xfrm>
            <a:off x="2589212" y="2133599"/>
            <a:ext cx="4313864" cy="4107667"/>
          </a:xfrm>
        </p:spPr>
        <p:txBody>
          <a:bodyPr>
            <a:normAutofit fontScale="70000" lnSpcReduction="20000"/>
          </a:bodyPr>
          <a:lstStyle/>
          <a:p>
            <a:r>
              <a:rPr lang="cs-CZ" dirty="0"/>
              <a:t>Nařízení vlády č. 307/2014 Sb.</a:t>
            </a:r>
          </a:p>
          <a:p>
            <a:pPr lvl="1"/>
            <a:r>
              <a:rPr lang="cs-CZ" dirty="0"/>
              <a:t>Vazba na nařízení EU č. 1307/2013</a:t>
            </a:r>
          </a:p>
          <a:p>
            <a:pPr lvl="1"/>
            <a:r>
              <a:rPr lang="cs-CZ" dirty="0"/>
              <a:t>Srov. druhy pozemku pro účely katastru nemovitostí</a:t>
            </a:r>
          </a:p>
        </p:txBody>
      </p:sp>
      <p:sp>
        <p:nvSpPr>
          <p:cNvPr id="4" name="Zástupný symbol pro obsah 3">
            <a:extLst>
              <a:ext uri="{FF2B5EF4-FFF2-40B4-BE49-F238E27FC236}">
                <a16:creationId xmlns:a16="http://schemas.microsoft.com/office/drawing/2014/main" id="{2270A1E2-768E-4C86-BA5D-B96C71B9477C}"/>
              </a:ext>
            </a:extLst>
          </p:cNvPr>
          <p:cNvSpPr>
            <a:spLocks noGrp="1"/>
          </p:cNvSpPr>
          <p:nvPr>
            <p:ph sz="half" idx="2"/>
          </p:nvPr>
        </p:nvSpPr>
        <p:spPr>
          <a:xfrm>
            <a:off x="7190747" y="2126222"/>
            <a:ext cx="4313864" cy="4107668"/>
          </a:xfrm>
        </p:spPr>
        <p:txBody>
          <a:bodyPr>
            <a:normAutofit fontScale="70000" lnSpcReduction="20000"/>
          </a:bodyPr>
          <a:lstStyle/>
          <a:p>
            <a:r>
              <a:rPr lang="cs-CZ" dirty="0"/>
              <a:t>Orná půda</a:t>
            </a:r>
          </a:p>
          <a:p>
            <a:pPr lvl="1"/>
            <a:r>
              <a:rPr lang="cs-CZ" dirty="0"/>
              <a:t>Standardní orná půda</a:t>
            </a:r>
          </a:p>
          <a:p>
            <a:pPr lvl="1"/>
            <a:r>
              <a:rPr lang="cs-CZ" dirty="0"/>
              <a:t>Travní porost</a:t>
            </a:r>
          </a:p>
          <a:p>
            <a:pPr lvl="1"/>
            <a:r>
              <a:rPr lang="cs-CZ" dirty="0"/>
              <a:t>Úhor </a:t>
            </a:r>
          </a:p>
          <a:p>
            <a:r>
              <a:rPr lang="cs-CZ" dirty="0"/>
              <a:t>Trvalý travní porost</a:t>
            </a:r>
          </a:p>
          <a:p>
            <a:r>
              <a:rPr lang="cs-CZ" dirty="0"/>
              <a:t>Trvalá kultura</a:t>
            </a:r>
          </a:p>
          <a:p>
            <a:pPr lvl="1"/>
            <a:r>
              <a:rPr lang="cs-CZ" dirty="0"/>
              <a:t>Vinice </a:t>
            </a:r>
          </a:p>
          <a:p>
            <a:pPr lvl="1"/>
            <a:r>
              <a:rPr lang="cs-CZ" dirty="0"/>
              <a:t>Chmelnice </a:t>
            </a:r>
          </a:p>
          <a:p>
            <a:pPr lvl="1"/>
            <a:r>
              <a:rPr lang="cs-CZ" dirty="0"/>
              <a:t>Ovocný sad </a:t>
            </a:r>
          </a:p>
          <a:p>
            <a:pPr lvl="1"/>
            <a:r>
              <a:rPr lang="cs-CZ" dirty="0"/>
              <a:t>Školka</a:t>
            </a:r>
          </a:p>
          <a:p>
            <a:pPr lvl="1"/>
            <a:r>
              <a:rPr lang="cs-CZ" dirty="0"/>
              <a:t>Rychle rostoucí dřeviny pěstované ve výmladkových plantážích </a:t>
            </a:r>
          </a:p>
          <a:p>
            <a:pPr lvl="1"/>
            <a:r>
              <a:rPr lang="cs-CZ" dirty="0"/>
              <a:t>Jiná trvalá kultura</a:t>
            </a:r>
          </a:p>
          <a:p>
            <a:r>
              <a:rPr lang="cs-CZ" dirty="0"/>
              <a:t>Ostatní kultura </a:t>
            </a:r>
          </a:p>
          <a:p>
            <a:pPr lvl="1"/>
            <a:r>
              <a:rPr lang="cs-CZ" dirty="0"/>
              <a:t>zalesněná půda, rybník, mimoprodukční plocha a jiná kultura</a:t>
            </a:r>
          </a:p>
        </p:txBody>
      </p:sp>
    </p:spTree>
    <p:extLst>
      <p:ext uri="{BB962C8B-B14F-4D97-AF65-F5344CB8AC3E}">
        <p14:creationId xmlns:p14="http://schemas.microsoft.com/office/powerpoint/2010/main" val="3061615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Zařazení do evidence půdy</a:t>
            </a:r>
          </a:p>
        </p:txBody>
      </p:sp>
      <p:sp>
        <p:nvSpPr>
          <p:cNvPr id="3" name="Zástupný symbol pro obsah 2"/>
          <p:cNvSpPr>
            <a:spLocks noGrp="1"/>
          </p:cNvSpPr>
          <p:nvPr>
            <p:ph sz="half" idx="1"/>
          </p:nvPr>
        </p:nvSpPr>
        <p:spPr/>
        <p:txBody>
          <a:bodyPr>
            <a:normAutofit fontScale="85000" lnSpcReduction="20000"/>
          </a:bodyPr>
          <a:lstStyle/>
          <a:p>
            <a:r>
              <a:rPr lang="cs-CZ" dirty="0"/>
              <a:t>Dosud neevidovaná půda a uživatel</a:t>
            </a:r>
          </a:p>
          <a:p>
            <a:pPr lvl="1"/>
            <a:r>
              <a:rPr lang="cs-CZ" dirty="0"/>
              <a:t>Právní důvod užívání půdy</a:t>
            </a:r>
          </a:p>
          <a:p>
            <a:pPr lvl="2"/>
            <a:r>
              <a:rPr lang="cs-CZ" dirty="0"/>
              <a:t>Výpis z listu vlastnictví</a:t>
            </a:r>
          </a:p>
          <a:p>
            <a:pPr lvl="2"/>
            <a:r>
              <a:rPr lang="cs-CZ" dirty="0"/>
              <a:t>Pachtovní/nájemní smlouva</a:t>
            </a:r>
          </a:p>
          <a:p>
            <a:pPr lvl="1"/>
            <a:r>
              <a:rPr lang="cs-CZ" dirty="0"/>
              <a:t>Prokázání totožnosti nebo vzniku</a:t>
            </a:r>
          </a:p>
          <a:p>
            <a:pPr lvl="1"/>
            <a:r>
              <a:rPr lang="cs-CZ" dirty="0"/>
              <a:t>Zákres hranic v </a:t>
            </a:r>
            <a:r>
              <a:rPr lang="cs-CZ" dirty="0" err="1"/>
              <a:t>ortofotomapě</a:t>
            </a:r>
            <a:endParaRPr lang="cs-CZ" dirty="0"/>
          </a:p>
          <a:p>
            <a:pPr lvl="2"/>
            <a:r>
              <a:rPr lang="cs-CZ" dirty="0"/>
              <a:t>Nesmí být účelově korigováno podle katastru nemovitostí</a:t>
            </a:r>
          </a:p>
          <a:p>
            <a:pPr lvl="1"/>
            <a:r>
              <a:rPr lang="cs-CZ" dirty="0"/>
              <a:t>Aktualizace údajů</a:t>
            </a:r>
          </a:p>
        </p:txBody>
      </p:sp>
      <p:sp>
        <p:nvSpPr>
          <p:cNvPr id="4" name="Zástupný symbol pro obsah 3">
            <a:extLst>
              <a:ext uri="{FF2B5EF4-FFF2-40B4-BE49-F238E27FC236}">
                <a16:creationId xmlns:a16="http://schemas.microsoft.com/office/drawing/2014/main" id="{4D34529B-4B37-41B4-9930-EA7283542719}"/>
              </a:ext>
            </a:extLst>
          </p:cNvPr>
          <p:cNvSpPr>
            <a:spLocks noGrp="1"/>
          </p:cNvSpPr>
          <p:nvPr>
            <p:ph sz="half" idx="2"/>
          </p:nvPr>
        </p:nvSpPr>
        <p:spPr/>
        <p:txBody>
          <a:bodyPr>
            <a:normAutofit fontScale="85000" lnSpcReduction="20000"/>
          </a:bodyPr>
          <a:lstStyle/>
          <a:p>
            <a:r>
              <a:rPr lang="cs-CZ" dirty="0"/>
              <a:t>Aktualizace údajů řádná</a:t>
            </a:r>
          </a:p>
          <a:p>
            <a:pPr lvl="1"/>
            <a:r>
              <a:rPr lang="cs-CZ" dirty="0"/>
              <a:t>Ohlašovací povinnost uživatele</a:t>
            </a:r>
          </a:p>
          <a:p>
            <a:pPr lvl="1"/>
            <a:r>
              <a:rPr lang="cs-CZ" dirty="0"/>
              <a:t>Oznámení o aktualizaci evidence</a:t>
            </a:r>
          </a:p>
          <a:p>
            <a:pPr lvl="1"/>
            <a:r>
              <a:rPr lang="cs-CZ" dirty="0"/>
              <a:t>Oznámení o neprovedení aktualizace</a:t>
            </a:r>
          </a:p>
          <a:p>
            <a:pPr lvl="2"/>
            <a:r>
              <a:rPr lang="cs-CZ" dirty="0"/>
              <a:t>Námitky </a:t>
            </a:r>
          </a:p>
          <a:p>
            <a:pPr lvl="3"/>
            <a:r>
              <a:rPr lang="cs-CZ" dirty="0"/>
              <a:t>Písemné a zdůvodněné</a:t>
            </a:r>
          </a:p>
          <a:p>
            <a:pPr lvl="1"/>
            <a:r>
              <a:rPr lang="cs-CZ" dirty="0"/>
              <a:t>Rozhodnutí </a:t>
            </a:r>
            <a:r>
              <a:rPr lang="cs-CZ" dirty="0" err="1"/>
              <a:t>Mze</a:t>
            </a:r>
            <a:r>
              <a:rPr lang="cs-CZ" dirty="0"/>
              <a:t> o námitkách</a:t>
            </a:r>
          </a:p>
          <a:p>
            <a:pPr lvl="2"/>
            <a:r>
              <a:rPr lang="cs-CZ" dirty="0"/>
              <a:t>Subsidiarita správního řádu</a:t>
            </a:r>
          </a:p>
          <a:p>
            <a:r>
              <a:rPr lang="cs-CZ" dirty="0"/>
              <a:t>Aktualizace údajů mimořádná</a:t>
            </a:r>
          </a:p>
          <a:p>
            <a:pPr lvl="1"/>
            <a:r>
              <a:rPr lang="cs-CZ" dirty="0"/>
              <a:t>Jednou za pět let</a:t>
            </a:r>
          </a:p>
          <a:p>
            <a:pPr lvl="1"/>
            <a:r>
              <a:rPr lang="cs-CZ" dirty="0"/>
              <a:t>Na základě </a:t>
            </a:r>
            <a:r>
              <a:rPr lang="cs-CZ" dirty="0" err="1"/>
              <a:t>ortofotomap</a:t>
            </a:r>
            <a:endParaRPr lang="cs-CZ" dirty="0"/>
          </a:p>
          <a:p>
            <a:pPr lvl="1"/>
            <a:r>
              <a:rPr lang="cs-CZ" dirty="0"/>
              <a:t>Ve vzájemné součinnosti Fondu a dotčených uživatelů</a:t>
            </a:r>
          </a:p>
        </p:txBody>
      </p:sp>
    </p:spTree>
    <p:extLst>
      <p:ext uri="{BB962C8B-B14F-4D97-AF65-F5344CB8AC3E}">
        <p14:creationId xmlns:p14="http://schemas.microsoft.com/office/powerpoint/2010/main" val="2588522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NSS </a:t>
            </a:r>
            <a:r>
              <a:rPr lang="en-GB" dirty="0"/>
              <a:t>7 As 173/2012 - 44</a:t>
            </a:r>
          </a:p>
        </p:txBody>
      </p:sp>
      <p:sp>
        <p:nvSpPr>
          <p:cNvPr id="8" name="Zástupný symbol pro obsah 7"/>
          <p:cNvSpPr>
            <a:spLocks noGrp="1"/>
          </p:cNvSpPr>
          <p:nvPr>
            <p:ph idx="1"/>
          </p:nvPr>
        </p:nvSpPr>
        <p:spPr/>
        <p:txBody>
          <a:bodyPr>
            <a:normAutofit/>
          </a:bodyPr>
          <a:lstStyle/>
          <a:p>
            <a:r>
              <a:rPr lang="cs-CZ" dirty="0"/>
              <a:t>Pro finanční zabezpečení zvlášť stanovených úkolů a hospodaření s prostředky pro ně určenými se zřizují státní fondy jako právnické osoby. </a:t>
            </a:r>
          </a:p>
          <a:p>
            <a:r>
              <a:rPr lang="cs-CZ" dirty="0"/>
              <a:t>Každý státní fond se zřizuje zákonem [§ 28 odst. 1 zákona č. 218/2000 Sb., o rozpočtových pravidlech a o změně některých zákonů (rozpočtová pravidla), ve znění pozdějších předpisů]. </a:t>
            </a:r>
          </a:p>
          <a:p>
            <a:r>
              <a:rPr lang="cs-CZ" dirty="0"/>
              <a:t>Šestý odstavec citovaného ustanovení pak uvádí, že poskytování dotací a návratných finančních výpomocí ze státního fondu včetně způsobu jejich poskytnutí upraví zvláštní právní předpis. </a:t>
            </a:r>
          </a:p>
          <a:p>
            <a:r>
              <a:rPr lang="cs-CZ" dirty="0"/>
              <a:t>Na poskytování dotací ze státního fondu se tak nevztahuje § 14 rozpočtových pravidel; v projednávaném případě se tedy neuplatní výluka ze soudního přezkumu na rozhodnutí o poskytnutí dotace ze státního fondu dle § 14 odst. 5 rozpočtových pravidel.</a:t>
            </a:r>
          </a:p>
        </p:txBody>
      </p:sp>
    </p:spTree>
    <p:extLst>
      <p:ext uri="{BB962C8B-B14F-4D97-AF65-F5344CB8AC3E}">
        <p14:creationId xmlns:p14="http://schemas.microsoft.com/office/powerpoint/2010/main" val="106159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Společná zemědělská politika (SZP/CAP) od roku 1962</a:t>
            </a:r>
            <a:endParaRPr lang="en-GB" dirty="0"/>
          </a:p>
        </p:txBody>
      </p:sp>
      <p:sp>
        <p:nvSpPr>
          <p:cNvPr id="3" name="Zástupný symbol pro obsah 2"/>
          <p:cNvSpPr>
            <a:spLocks noGrp="1"/>
          </p:cNvSpPr>
          <p:nvPr>
            <p:ph sz="half" idx="1"/>
          </p:nvPr>
        </p:nvSpPr>
        <p:spPr/>
        <p:txBody>
          <a:bodyPr>
            <a:normAutofit/>
          </a:bodyPr>
          <a:lstStyle/>
          <a:p>
            <a:r>
              <a:rPr lang="cs-CZ" dirty="0"/>
              <a:t>Východiska</a:t>
            </a:r>
          </a:p>
          <a:p>
            <a:pPr lvl="1"/>
            <a:r>
              <a:rPr lang="cs-CZ" dirty="0"/>
              <a:t>Nízká úroveň samozásobení</a:t>
            </a:r>
          </a:p>
          <a:p>
            <a:pPr lvl="1"/>
            <a:r>
              <a:rPr lang="cs-CZ" dirty="0"/>
              <a:t>Množství malých rodinných farem</a:t>
            </a:r>
          </a:p>
          <a:p>
            <a:pPr lvl="1"/>
            <a:r>
              <a:rPr lang="cs-CZ" dirty="0"/>
              <a:t>Nerozvinutá dopravní infrastruktura</a:t>
            </a:r>
          </a:p>
          <a:p>
            <a:pPr lvl="1"/>
            <a:r>
              <a:rPr lang="cs-CZ" dirty="0"/>
              <a:t>Absence záchranné sociální sítě </a:t>
            </a:r>
          </a:p>
          <a:p>
            <a:pPr lvl="1"/>
            <a:r>
              <a:rPr lang="cs-CZ" dirty="0"/>
              <a:t>Ekonomická nemožnost přímé finanční podpory</a:t>
            </a:r>
          </a:p>
          <a:p>
            <a:pPr lvl="1"/>
            <a:r>
              <a:rPr lang="cs-CZ" dirty="0"/>
              <a:t>Hlavní nástroj</a:t>
            </a:r>
          </a:p>
          <a:p>
            <a:pPr lvl="2"/>
            <a:r>
              <a:rPr lang="cs-CZ" dirty="0"/>
              <a:t>Společné cenové systémy a finanční režim</a:t>
            </a:r>
          </a:p>
          <a:p>
            <a:pPr lvl="2"/>
            <a:endParaRPr lang="cs-CZ" dirty="0"/>
          </a:p>
          <a:p>
            <a:pPr lvl="1"/>
            <a:endParaRPr lang="cs-CZ" dirty="0"/>
          </a:p>
        </p:txBody>
      </p:sp>
      <p:sp>
        <p:nvSpPr>
          <p:cNvPr id="4" name="Zástupný symbol pro obsah 3"/>
          <p:cNvSpPr>
            <a:spLocks noGrp="1"/>
          </p:cNvSpPr>
          <p:nvPr>
            <p:ph sz="half" idx="2"/>
          </p:nvPr>
        </p:nvSpPr>
        <p:spPr/>
        <p:txBody>
          <a:bodyPr>
            <a:normAutofit/>
          </a:bodyPr>
          <a:lstStyle/>
          <a:p>
            <a:r>
              <a:rPr lang="cs-CZ" dirty="0"/>
              <a:t>Důsledky</a:t>
            </a:r>
          </a:p>
          <a:p>
            <a:pPr lvl="1"/>
            <a:r>
              <a:rPr lang="cs-CZ" dirty="0"/>
              <a:t>Růst přebytků, zahlcení intervenčních skladů, rostoucí finanční náklady</a:t>
            </a:r>
          </a:p>
          <a:p>
            <a:pPr lvl="1"/>
            <a:r>
              <a:rPr lang="cs-CZ" dirty="0"/>
              <a:t>Intenzifikace zemědělství, nekonkurenceschopnost, nízká výkonnost</a:t>
            </a:r>
          </a:p>
          <a:p>
            <a:pPr lvl="1"/>
            <a:r>
              <a:rPr lang="cs-CZ" dirty="0"/>
              <a:t>Nespravedlivá a nerovnoměrná distribuce finanční podpory mezi zemědělce a členské státy</a:t>
            </a:r>
          </a:p>
          <a:p>
            <a:endParaRPr lang="cs-CZ" dirty="0"/>
          </a:p>
        </p:txBody>
      </p:sp>
    </p:spTree>
    <p:extLst>
      <p:ext uri="{BB962C8B-B14F-4D97-AF65-F5344CB8AC3E}">
        <p14:creationId xmlns:p14="http://schemas.microsoft.com/office/powerpoint/2010/main" val="3118592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Poskytování přímých plateb</a:t>
            </a:r>
            <a:endParaRPr lang="cs-CZ" dirty="0"/>
          </a:p>
        </p:txBody>
      </p:sp>
      <p:sp>
        <p:nvSpPr>
          <p:cNvPr id="3" name="Zástupný symbol pro obsah 2"/>
          <p:cNvSpPr>
            <a:spLocks noGrp="1"/>
          </p:cNvSpPr>
          <p:nvPr>
            <p:ph sz="half" idx="1"/>
          </p:nvPr>
        </p:nvSpPr>
        <p:spPr>
          <a:xfrm>
            <a:off x="2589212" y="2133599"/>
            <a:ext cx="4313864" cy="4441767"/>
          </a:xfrm>
        </p:spPr>
        <p:txBody>
          <a:bodyPr>
            <a:normAutofit fontScale="62500" lnSpcReduction="20000"/>
          </a:bodyPr>
          <a:lstStyle/>
          <a:p>
            <a:r>
              <a:rPr lang="cs-CZ" dirty="0" smtClean="0"/>
              <a:t>O </a:t>
            </a:r>
            <a:r>
              <a:rPr lang="cs-CZ" dirty="0"/>
              <a:t>poskytnutí přímé platby zemědělcům </a:t>
            </a:r>
            <a:r>
              <a:rPr lang="cs-CZ" dirty="0" smtClean="0"/>
              <a:t>může </a:t>
            </a:r>
            <a:r>
              <a:rPr lang="cs-CZ" dirty="0"/>
              <a:t>požádat fyzická nebo právnická osoba, </a:t>
            </a:r>
            <a:r>
              <a:rPr lang="cs-CZ" dirty="0" smtClean="0"/>
              <a:t>která</a:t>
            </a:r>
            <a:endParaRPr lang="cs-CZ" dirty="0"/>
          </a:p>
          <a:p>
            <a:pPr lvl="1"/>
            <a:r>
              <a:rPr lang="cs-CZ" dirty="0"/>
              <a:t>a) je aktivním zemědělcem podle předpisu Evropské unie upravujícího pravidla pro přímé platby zemědělcům2) a splňuje podmínky uvedené v § 3</a:t>
            </a:r>
            <a:r>
              <a:rPr lang="cs-CZ" dirty="0" smtClean="0"/>
              <a:t>,</a:t>
            </a:r>
            <a:endParaRPr lang="cs-CZ" dirty="0"/>
          </a:p>
          <a:p>
            <a:pPr lvl="1"/>
            <a:r>
              <a:rPr lang="cs-CZ" dirty="0"/>
              <a:t>b) je zemědělským podnikatelem podle zákona o zemědělství </a:t>
            </a:r>
            <a:r>
              <a:rPr lang="cs-CZ" dirty="0" smtClean="0"/>
              <a:t>a</a:t>
            </a:r>
            <a:endParaRPr lang="cs-CZ" dirty="0"/>
          </a:p>
          <a:p>
            <a:pPr lvl="1"/>
            <a:r>
              <a:rPr lang="cs-CZ" dirty="0"/>
              <a:t>c) obhospodařuje zemědělskou půdu evidovanou na ni v evidenci využití půdy podle uživatelských vztahů podle zákona o zemědělství (dále jen „evidence využití půdy</a:t>
            </a:r>
            <a:r>
              <a:rPr lang="cs-CZ" dirty="0" smtClean="0"/>
              <a:t>“).</a:t>
            </a:r>
            <a:endParaRPr lang="cs-CZ" dirty="0"/>
          </a:p>
          <a:p>
            <a:r>
              <a:rPr lang="cs-CZ" dirty="0" smtClean="0"/>
              <a:t>O </a:t>
            </a:r>
            <a:r>
              <a:rPr lang="cs-CZ" dirty="0"/>
              <a:t>poskytnutí přímé platby zemědělcům </a:t>
            </a:r>
            <a:r>
              <a:rPr lang="cs-CZ" dirty="0" smtClean="0"/>
              <a:t>může </a:t>
            </a:r>
            <a:r>
              <a:rPr lang="cs-CZ" dirty="0"/>
              <a:t>požádat též organizační složka státu podle zákona č. 219/2000 Sb., o majetku České republiky a jejím vystupování v právních vztazích, která splňuje podmínky uvedené v </a:t>
            </a:r>
            <a:r>
              <a:rPr lang="cs-CZ" dirty="0" smtClean="0"/>
              <a:t>písm</a:t>
            </a:r>
            <a:r>
              <a:rPr lang="cs-CZ" dirty="0"/>
              <a:t>. a) a c).</a:t>
            </a:r>
          </a:p>
          <a:p>
            <a:r>
              <a:rPr lang="cs-CZ" dirty="0" smtClean="0"/>
              <a:t>Žadatel </a:t>
            </a:r>
            <a:r>
              <a:rPr lang="cs-CZ" dirty="0"/>
              <a:t>o poskytnutí přímé platby zemědělcům </a:t>
            </a:r>
            <a:r>
              <a:rPr lang="cs-CZ" dirty="0" smtClean="0"/>
              <a:t>doručí </a:t>
            </a:r>
            <a:r>
              <a:rPr lang="cs-CZ" dirty="0"/>
              <a:t>Státnímu zemědělskému intervenčnímu fondu </a:t>
            </a:r>
            <a:r>
              <a:rPr lang="cs-CZ" dirty="0" smtClean="0"/>
              <a:t>žádost </a:t>
            </a:r>
            <a:r>
              <a:rPr lang="cs-CZ" dirty="0"/>
              <a:t>o poskytnutí přímé platby zemědělcům do 15. května příslušného kalendářního roku, a to na formuláři vydaném Fondem pro příslušný kalendářní rok v rámci jednotné </a:t>
            </a:r>
            <a:r>
              <a:rPr lang="cs-CZ" dirty="0" smtClean="0"/>
              <a:t>žádosti.</a:t>
            </a:r>
          </a:p>
        </p:txBody>
      </p:sp>
      <p:sp>
        <p:nvSpPr>
          <p:cNvPr id="4" name="Zástupný symbol pro obsah 3"/>
          <p:cNvSpPr>
            <a:spLocks noGrp="1"/>
          </p:cNvSpPr>
          <p:nvPr>
            <p:ph sz="half" idx="2"/>
          </p:nvPr>
        </p:nvSpPr>
        <p:spPr>
          <a:xfrm>
            <a:off x="7190747" y="2126222"/>
            <a:ext cx="4313864" cy="4449144"/>
          </a:xfrm>
        </p:spPr>
        <p:txBody>
          <a:bodyPr>
            <a:normAutofit fontScale="62500" lnSpcReduction="20000"/>
          </a:bodyPr>
          <a:lstStyle/>
          <a:p>
            <a:r>
              <a:rPr lang="cs-CZ" dirty="0"/>
              <a:t>Fond poskytne žadateli jednotnou platbu na plochu zemědělské půdy na minimální výměru, která činí nejméně 1 hektar plochy zemědělské půdy, na kterou lze poskytnout jednotnou platbu na plochu zemědělské půdy. Zemědělská půda se zemědělskou kulturou jiná kultura není způsobilá pro poskytnutí této platby</a:t>
            </a:r>
            <a:r>
              <a:rPr lang="cs-CZ" dirty="0" smtClean="0"/>
              <a:t>.</a:t>
            </a:r>
          </a:p>
          <a:p>
            <a:r>
              <a:rPr lang="cs-CZ" dirty="0"/>
              <a:t>(2) Fond poskytne žadateli jednotnou platbu na plochu zemědělské půdy, která </a:t>
            </a:r>
            <a:r>
              <a:rPr lang="cs-CZ" dirty="0" smtClean="0"/>
              <a:t>je</a:t>
            </a:r>
            <a:endParaRPr lang="cs-CZ" dirty="0"/>
          </a:p>
          <a:p>
            <a:pPr lvl="1"/>
            <a:r>
              <a:rPr lang="cs-CZ" dirty="0"/>
              <a:t>a) evidována v evidenci využití půdy a splňuje podmínky k poskytnutí jednotné platby na plochu zemědělské půdy podle předpisu Evropské unie7</a:t>
            </a:r>
            <a:r>
              <a:rPr lang="cs-CZ" dirty="0" smtClean="0"/>
              <a:t>),</a:t>
            </a:r>
            <a:endParaRPr lang="cs-CZ" dirty="0"/>
          </a:p>
          <a:p>
            <a:pPr lvl="1"/>
            <a:r>
              <a:rPr lang="cs-CZ" dirty="0"/>
              <a:t>b) evidována v evidenci využití půdy na žadatele nejméně ode dne doručení žádosti Fondu do 31. srpna příslušného kalendářního roku</a:t>
            </a:r>
            <a:r>
              <a:rPr lang="cs-CZ" dirty="0" smtClean="0"/>
              <a:t>,</a:t>
            </a:r>
            <a:endParaRPr lang="cs-CZ" dirty="0"/>
          </a:p>
          <a:p>
            <a:pPr lvl="1"/>
            <a:r>
              <a:rPr lang="cs-CZ" dirty="0"/>
              <a:t>c) žadatelem zemědělsky obhospodařována v příslušném kalendářním roce po celou dobu, po kterou je evidována v evidenci využití půdy na žadatele, </a:t>
            </a:r>
            <a:r>
              <a:rPr lang="cs-CZ" dirty="0" smtClean="0"/>
              <a:t>a</a:t>
            </a:r>
            <a:endParaRPr lang="cs-CZ" dirty="0"/>
          </a:p>
          <a:p>
            <a:pPr lvl="1"/>
            <a:r>
              <a:rPr lang="cs-CZ" dirty="0"/>
              <a:t>d) udržována v souladu s pravidly podmíněnosti uvedenými v přílohách č. 1 až 4 k nařízení vlády č. 48/2017 Sb. po celý kalendářní rok.</a:t>
            </a:r>
          </a:p>
          <a:p>
            <a:endParaRPr lang="cs-CZ" dirty="0"/>
          </a:p>
        </p:txBody>
      </p:sp>
    </p:spTree>
    <p:extLst>
      <p:ext uri="{BB962C8B-B14F-4D97-AF65-F5344CB8AC3E}">
        <p14:creationId xmlns:p14="http://schemas.microsoft.com/office/powerpoint/2010/main" val="1698713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Poskytování dotací</a:t>
            </a:r>
            <a:r>
              <a:rPr lang="cs-CZ" dirty="0"/>
              <a:t> </a:t>
            </a:r>
            <a:r>
              <a:rPr lang="cs-CZ" dirty="0" smtClean="0"/>
              <a:t>- specifika</a:t>
            </a:r>
            <a:endParaRPr lang="cs-CZ" dirty="0"/>
          </a:p>
        </p:txBody>
      </p:sp>
      <p:sp>
        <p:nvSpPr>
          <p:cNvPr id="3" name="Zástupný symbol pro obsah 2"/>
          <p:cNvSpPr>
            <a:spLocks noGrp="1"/>
          </p:cNvSpPr>
          <p:nvPr>
            <p:ph sz="half" idx="1"/>
          </p:nvPr>
        </p:nvSpPr>
        <p:spPr>
          <a:xfrm>
            <a:off x="2589212" y="2133600"/>
            <a:ext cx="4313864" cy="4267200"/>
          </a:xfrm>
        </p:spPr>
        <p:txBody>
          <a:bodyPr>
            <a:normAutofit fontScale="62500" lnSpcReduction="20000"/>
          </a:bodyPr>
          <a:lstStyle/>
          <a:p>
            <a:r>
              <a:rPr lang="cs-CZ" dirty="0"/>
              <a:t>Na řízení o poskytnutí dotace a rozhodování v něm se nevztahují </a:t>
            </a:r>
            <a:endParaRPr lang="cs-CZ" dirty="0" smtClean="0"/>
          </a:p>
          <a:p>
            <a:pPr lvl="1"/>
            <a:r>
              <a:rPr lang="cs-CZ" dirty="0" smtClean="0"/>
              <a:t>lhůty </a:t>
            </a:r>
            <a:r>
              <a:rPr lang="cs-CZ" dirty="0"/>
              <a:t>pro vydání rozhodnutí, </a:t>
            </a:r>
            <a:endParaRPr lang="cs-CZ" dirty="0" smtClean="0"/>
          </a:p>
          <a:p>
            <a:pPr lvl="1"/>
            <a:r>
              <a:rPr lang="cs-CZ" dirty="0" smtClean="0"/>
              <a:t>ustanovení </a:t>
            </a:r>
            <a:r>
              <a:rPr lang="cs-CZ" dirty="0"/>
              <a:t>o povinnosti umožnit účastníkům řízení před vydáním rozhodnutí ve věci vyjádřit se k podkladům rozhodnutí, </a:t>
            </a:r>
            <a:endParaRPr lang="cs-CZ" dirty="0" smtClean="0"/>
          </a:p>
          <a:p>
            <a:pPr lvl="1"/>
            <a:r>
              <a:rPr lang="cs-CZ" dirty="0" smtClean="0"/>
              <a:t>ustanovení </a:t>
            </a:r>
            <a:r>
              <a:rPr lang="cs-CZ" dirty="0"/>
              <a:t>o vyrozumění účastníků </a:t>
            </a:r>
            <a:endParaRPr lang="cs-CZ" dirty="0" smtClean="0"/>
          </a:p>
          <a:p>
            <a:pPr lvl="1"/>
            <a:r>
              <a:rPr lang="cs-CZ" dirty="0" smtClean="0"/>
              <a:t>řízení </a:t>
            </a:r>
            <a:r>
              <a:rPr lang="cs-CZ" dirty="0"/>
              <a:t>o provádění důkazů mimo ústní jednání, </a:t>
            </a:r>
            <a:endParaRPr lang="cs-CZ" dirty="0" smtClean="0"/>
          </a:p>
          <a:p>
            <a:pPr lvl="1"/>
            <a:r>
              <a:rPr lang="cs-CZ" dirty="0" smtClean="0"/>
              <a:t>ustanovení </a:t>
            </a:r>
            <a:r>
              <a:rPr lang="cs-CZ" dirty="0"/>
              <a:t>o provedení záznamu o provedení důkazu listinou </a:t>
            </a:r>
            <a:endParaRPr lang="cs-CZ" dirty="0" smtClean="0"/>
          </a:p>
          <a:p>
            <a:pPr lvl="1"/>
            <a:r>
              <a:rPr lang="cs-CZ" dirty="0" smtClean="0"/>
              <a:t>a </a:t>
            </a:r>
            <a:r>
              <a:rPr lang="cs-CZ" dirty="0"/>
              <a:t>ustanovení o vydání usnesení při provádění důkazu ohledáním věci na místě </a:t>
            </a:r>
            <a:endParaRPr lang="cs-CZ" dirty="0" smtClean="0"/>
          </a:p>
          <a:p>
            <a:pPr lvl="2"/>
            <a:r>
              <a:rPr lang="cs-CZ" dirty="0" smtClean="0"/>
              <a:t>podle </a:t>
            </a:r>
            <a:r>
              <a:rPr lang="cs-CZ" dirty="0"/>
              <a:t>správního řádu</a:t>
            </a:r>
            <a:r>
              <a:rPr lang="cs-CZ" dirty="0" smtClean="0"/>
              <a:t>.</a:t>
            </a:r>
          </a:p>
          <a:p>
            <a:r>
              <a:rPr lang="cs-CZ" dirty="0"/>
              <a:t>Dotace na opatření, jehož součástí je vypracování a předložení projektu žadatelem o dotaci, poskytuje Fond na základě dohody o poskytnutí </a:t>
            </a:r>
            <a:r>
              <a:rPr lang="cs-CZ" dirty="0" smtClean="0"/>
              <a:t>dotace.</a:t>
            </a:r>
          </a:p>
          <a:p>
            <a:pPr lvl="1"/>
            <a:r>
              <a:rPr lang="cs-CZ" dirty="0"/>
              <a:t>Na uzavření dohody o poskytnutí dotace podle odstavce 4 není právní nárok. Pokud Fond žádosti o dotaci před datem uzavření dohody podle odstavce 4 nevyhoví, sdělí písemně a bez zbytečného odkladu žadateli důvody nevyhovění. V případě, že by toto sdělení Fondu bylo v rozporu s podmínkami, za kterých je poskytována dotace, ministerstvo jej usnesením zruší.</a:t>
            </a:r>
          </a:p>
        </p:txBody>
      </p:sp>
      <p:sp>
        <p:nvSpPr>
          <p:cNvPr id="4" name="Zástupný symbol pro obsah 3"/>
          <p:cNvSpPr>
            <a:spLocks noGrp="1"/>
          </p:cNvSpPr>
          <p:nvPr>
            <p:ph sz="half" idx="2"/>
          </p:nvPr>
        </p:nvSpPr>
        <p:spPr/>
        <p:txBody>
          <a:bodyPr>
            <a:normAutofit fontScale="62500" lnSpcReduction="20000"/>
          </a:bodyPr>
          <a:lstStyle/>
          <a:p>
            <a:pPr marL="0" indent="0">
              <a:buNone/>
            </a:pPr>
            <a:r>
              <a:rPr lang="cs-CZ" dirty="0"/>
              <a:t>V případě neoprávněné platby dotace kryté zcela nebo zčásti prostředky z rozpočtu Evropské unie postupuje Fond podle přímo použitelného předpisu Evropské </a:t>
            </a:r>
            <a:r>
              <a:rPr lang="cs-CZ" dirty="0" smtClean="0"/>
              <a:t>unie </a:t>
            </a:r>
            <a:r>
              <a:rPr lang="cs-CZ" dirty="0"/>
              <a:t>a podle tohoto zákona. </a:t>
            </a:r>
            <a:endParaRPr lang="cs-CZ" dirty="0" smtClean="0"/>
          </a:p>
          <a:p>
            <a:pPr marL="0" indent="0">
              <a:buNone/>
            </a:pPr>
            <a:r>
              <a:rPr lang="cs-CZ" dirty="0" smtClean="0"/>
              <a:t>	Řízení </a:t>
            </a:r>
            <a:r>
              <a:rPr lang="cs-CZ" dirty="0"/>
              <a:t>o vrácení dotace Fond zahájí nejpozději do 10 let ode dne jejího vyplacení</a:t>
            </a:r>
            <a:r>
              <a:rPr lang="cs-CZ" dirty="0" smtClean="0"/>
              <a:t>.</a:t>
            </a:r>
          </a:p>
          <a:p>
            <a:pPr marL="0" indent="0">
              <a:buNone/>
            </a:pPr>
            <a:r>
              <a:rPr lang="cs-CZ" dirty="0"/>
              <a:t>Řízení o vrácení dotace </a:t>
            </a:r>
            <a:r>
              <a:rPr lang="cs-CZ" dirty="0" smtClean="0"/>
              <a:t>a </a:t>
            </a:r>
            <a:r>
              <a:rPr lang="cs-CZ" dirty="0"/>
              <a:t>řízení o povinnosti zaplatit penále </a:t>
            </a:r>
            <a:r>
              <a:rPr lang="cs-CZ" dirty="0" smtClean="0"/>
              <a:t>se </a:t>
            </a:r>
            <a:r>
              <a:rPr lang="cs-CZ" dirty="0"/>
              <a:t>ukončí rozhodnutím vydaným Fondem; </a:t>
            </a:r>
            <a:endParaRPr lang="cs-CZ" dirty="0" smtClean="0"/>
          </a:p>
          <a:p>
            <a:pPr marL="0" indent="0">
              <a:buNone/>
            </a:pPr>
            <a:r>
              <a:rPr lang="cs-CZ" dirty="0"/>
              <a:t>	</a:t>
            </a:r>
            <a:r>
              <a:rPr lang="cs-CZ" dirty="0" smtClean="0"/>
              <a:t>vrácení </a:t>
            </a:r>
            <a:r>
              <a:rPr lang="cs-CZ" dirty="0"/>
              <a:t>dotace a zaplacení penále vymáhá Fond</a:t>
            </a:r>
            <a:r>
              <a:rPr lang="cs-CZ" dirty="0" smtClean="0"/>
              <a:t>.</a:t>
            </a:r>
          </a:p>
          <a:p>
            <a:pPr marL="0" indent="0">
              <a:buNone/>
            </a:pPr>
            <a:r>
              <a:rPr lang="cs-CZ" dirty="0"/>
              <a:t>Nesplní-li příjemce dotace povinnost vrátit neoprávněnou platbu dotace </a:t>
            </a:r>
            <a:r>
              <a:rPr lang="cs-CZ" dirty="0" smtClean="0"/>
              <a:t>nebo </a:t>
            </a:r>
            <a:r>
              <a:rPr lang="cs-CZ" dirty="0"/>
              <a:t>povinnost zaplatit </a:t>
            </a:r>
            <a:r>
              <a:rPr lang="cs-CZ" dirty="0" smtClean="0"/>
              <a:t>penále, </a:t>
            </a:r>
            <a:r>
              <a:rPr lang="cs-CZ" dirty="0"/>
              <a:t>může Fond započítat neoprávněnou platbu dotace a penále do dotace, pro jejíž poskytnutí splnil podmínky.</a:t>
            </a:r>
          </a:p>
        </p:txBody>
      </p:sp>
    </p:spTree>
    <p:extLst>
      <p:ext uri="{BB962C8B-B14F-4D97-AF65-F5344CB8AC3E}">
        <p14:creationId xmlns:p14="http://schemas.microsoft.com/office/powerpoint/2010/main" val="4111739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Poskytování dotací</a:t>
            </a:r>
            <a:endParaRPr lang="en-GB" dirty="0"/>
          </a:p>
        </p:txBody>
      </p:sp>
      <p:sp>
        <p:nvSpPr>
          <p:cNvPr id="9" name="Zástupný symbol pro text 8"/>
          <p:cNvSpPr>
            <a:spLocks noGrp="1"/>
          </p:cNvSpPr>
          <p:nvPr>
            <p:ph type="body" idx="1"/>
          </p:nvPr>
        </p:nvSpPr>
        <p:spPr/>
        <p:txBody>
          <a:bodyPr/>
          <a:lstStyle/>
          <a:p>
            <a:r>
              <a:rPr lang="en-GB" dirty="0"/>
              <a:t>2 As 2/2008 - 55</a:t>
            </a:r>
          </a:p>
        </p:txBody>
      </p:sp>
      <p:sp>
        <p:nvSpPr>
          <p:cNvPr id="8" name="Zástupný symbol pro obsah 7"/>
          <p:cNvSpPr>
            <a:spLocks noGrp="1"/>
          </p:cNvSpPr>
          <p:nvPr>
            <p:ph sz="half" idx="2"/>
          </p:nvPr>
        </p:nvSpPr>
        <p:spPr/>
        <p:txBody>
          <a:bodyPr>
            <a:normAutofit fontScale="85000" lnSpcReduction="20000"/>
          </a:bodyPr>
          <a:lstStyle/>
          <a:p>
            <a:r>
              <a:rPr lang="cs-CZ" dirty="0"/>
              <a:t>I. Rozhodnutí o nároku na poskytnutí dotace na vyrovnání ekonomické újmy vznikající při zemědělském hospodaření v méně příznivých oblastech a oblastech s ekologickými omezeními dle § 13 nařízení vlády č. 241/2004 Sb., o podmínkách provádění pomoci méně příznivým oblastem a oblastem s ekologickými omezeními, podléhá přezkumu soudů ve správním soudnictví (§ 65 soudního řádu správního).</a:t>
            </a:r>
          </a:p>
          <a:p>
            <a:r>
              <a:rPr lang="cs-CZ" dirty="0"/>
              <a:t>II. Pro takové rozhodnutí jsou relevantní jen údaje uvedené v evidenci půdy, nikoli faktický stav užívání půdních bloků. Jiný výklad by byl v rozporu s § 3 odst. 4 a § 3a odst. 1 a 2 zákona č. 252/1997 Sb., o zemědělství.</a:t>
            </a:r>
          </a:p>
        </p:txBody>
      </p:sp>
      <p:sp>
        <p:nvSpPr>
          <p:cNvPr id="10" name="Zástupný symbol pro text 9"/>
          <p:cNvSpPr>
            <a:spLocks noGrp="1"/>
          </p:cNvSpPr>
          <p:nvPr>
            <p:ph type="body" sz="quarter" idx="3"/>
          </p:nvPr>
        </p:nvSpPr>
        <p:spPr/>
        <p:txBody>
          <a:bodyPr/>
          <a:lstStyle/>
          <a:p>
            <a:r>
              <a:rPr lang="en-GB" dirty="0"/>
              <a:t>1 </a:t>
            </a:r>
            <a:r>
              <a:rPr lang="en-GB" dirty="0" err="1"/>
              <a:t>Afs</a:t>
            </a:r>
            <a:r>
              <a:rPr lang="en-GB" dirty="0"/>
              <a:t> 61/2013 - 43</a:t>
            </a:r>
          </a:p>
        </p:txBody>
      </p:sp>
      <p:sp>
        <p:nvSpPr>
          <p:cNvPr id="11" name="Zástupný symbol pro obsah 10"/>
          <p:cNvSpPr>
            <a:spLocks noGrp="1"/>
          </p:cNvSpPr>
          <p:nvPr>
            <p:ph sz="quarter" idx="4"/>
          </p:nvPr>
        </p:nvSpPr>
        <p:spPr/>
        <p:txBody>
          <a:bodyPr>
            <a:normAutofit fontScale="85000" lnSpcReduction="10000"/>
          </a:bodyPr>
          <a:lstStyle/>
          <a:p>
            <a:r>
              <a:rPr lang="cs-CZ" dirty="0"/>
              <a:t>Rozhodnutí Státního zemědělského intervenčního fondu o ukončení administrace žádosti o poskytnutí dotace podle § 11 zákona č. 256/2000 Sb., o Státním zemědělském intervenčním fondu, je rozhodnutím přezkoumatelným ve správním soudnictví (§ 65 odst. 1 s. ř. s.).</a:t>
            </a:r>
          </a:p>
          <a:p>
            <a:r>
              <a:rPr lang="cs-CZ" dirty="0"/>
              <a:t>Právní vztah vzniklý poskytnutím dotace je tedy veřejnoprávním vztahem, tím pádem rovněž rozhodnutí o vyřazení žádosti žadatele o poskytnutí dotace z procesu administrace této žádosti je rozhodováním v oblasti veřejné správy.</a:t>
            </a:r>
          </a:p>
        </p:txBody>
      </p:sp>
    </p:spTree>
    <p:extLst>
      <p:ext uri="{BB962C8B-B14F-4D97-AF65-F5344CB8AC3E}">
        <p14:creationId xmlns:p14="http://schemas.microsoft.com/office/powerpoint/2010/main" val="2448556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Politika rozvoje venkova 2014 - 2020</a:t>
            </a:r>
            <a:endParaRPr lang="en-GB" dirty="0"/>
          </a:p>
        </p:txBody>
      </p:sp>
      <p:sp>
        <p:nvSpPr>
          <p:cNvPr id="9" name="Zástupný symbol pro obsah 8"/>
          <p:cNvSpPr>
            <a:spLocks noGrp="1"/>
          </p:cNvSpPr>
          <p:nvPr>
            <p:ph sz="half" idx="1"/>
          </p:nvPr>
        </p:nvSpPr>
        <p:spPr/>
        <p:txBody>
          <a:bodyPr>
            <a:normAutofit fontScale="85000" lnSpcReduction="20000"/>
          </a:bodyPr>
          <a:lstStyle/>
          <a:p>
            <a:r>
              <a:rPr lang="cs-CZ" dirty="0">
                <a:hlinkClick r:id="rId2"/>
              </a:rPr>
              <a:t>Strategie Evropa 2020</a:t>
            </a:r>
            <a:endParaRPr lang="cs-CZ" dirty="0"/>
          </a:p>
          <a:p>
            <a:pPr lvl="1"/>
            <a:r>
              <a:rPr lang="cs-CZ" dirty="0"/>
              <a:t>Strategie pro inteligentní a udržitelný růst podporující začlenění</a:t>
            </a:r>
          </a:p>
          <a:p>
            <a:pPr lvl="1"/>
            <a:r>
              <a:rPr lang="cs-CZ" dirty="0"/>
              <a:t>Společné tematické cíle EU</a:t>
            </a:r>
          </a:p>
          <a:p>
            <a:pPr lvl="1"/>
            <a:r>
              <a:rPr lang="cs-CZ" dirty="0"/>
              <a:t>Stanovení podporovaných klíčových opatření</a:t>
            </a:r>
          </a:p>
          <a:p>
            <a:pPr lvl="2"/>
            <a:r>
              <a:rPr lang="cs-CZ" dirty="0"/>
              <a:t>Evropské strukturální a investiční fondy</a:t>
            </a:r>
          </a:p>
          <a:p>
            <a:r>
              <a:rPr lang="cs-CZ" dirty="0">
                <a:hlinkClick r:id="rId3"/>
              </a:rPr>
              <a:t>Dohoda o partnerství</a:t>
            </a:r>
            <a:endParaRPr lang="cs-CZ" dirty="0"/>
          </a:p>
          <a:p>
            <a:pPr lvl="1"/>
            <a:r>
              <a:rPr lang="cs-CZ" dirty="0"/>
              <a:t>Definuje hlavní oblasti podpor a priority ČR napříč všemi dotčenými fondy</a:t>
            </a:r>
          </a:p>
          <a:p>
            <a:r>
              <a:rPr lang="cs-CZ" dirty="0"/>
              <a:t>Program rozvoje venkova</a:t>
            </a:r>
          </a:p>
          <a:p>
            <a:pPr lvl="1"/>
            <a:r>
              <a:rPr lang="cs-CZ" dirty="0"/>
              <a:t>6 priorit</a:t>
            </a:r>
          </a:p>
          <a:p>
            <a:pPr lvl="1"/>
            <a:r>
              <a:rPr lang="cs-CZ" dirty="0"/>
              <a:t>Tematické podprogramy</a:t>
            </a:r>
          </a:p>
          <a:p>
            <a:pPr lvl="1"/>
            <a:r>
              <a:rPr lang="cs-CZ" dirty="0"/>
              <a:t>Opatření </a:t>
            </a:r>
            <a:endParaRPr lang="en-GB" dirty="0"/>
          </a:p>
          <a:p>
            <a:endParaRPr lang="cs-CZ" dirty="0"/>
          </a:p>
        </p:txBody>
      </p:sp>
      <p:sp>
        <p:nvSpPr>
          <p:cNvPr id="2" name="Zástupný symbol pro obsah 1">
            <a:extLst>
              <a:ext uri="{FF2B5EF4-FFF2-40B4-BE49-F238E27FC236}">
                <a16:creationId xmlns:a16="http://schemas.microsoft.com/office/drawing/2014/main" id="{E424663E-1AD7-4D95-80BF-9A880F6BC392}"/>
              </a:ext>
            </a:extLst>
          </p:cNvPr>
          <p:cNvSpPr>
            <a:spLocks noGrp="1"/>
          </p:cNvSpPr>
          <p:nvPr>
            <p:ph sz="half" idx="2"/>
          </p:nvPr>
        </p:nvSpPr>
        <p:spPr/>
        <p:txBody>
          <a:bodyPr>
            <a:normAutofit fontScale="85000" lnSpcReduction="20000"/>
          </a:bodyPr>
          <a:lstStyle/>
          <a:p>
            <a:r>
              <a:rPr lang="cs-CZ" dirty="0"/>
              <a:t>Součást politiky soudržnosti </a:t>
            </a:r>
          </a:p>
          <a:p>
            <a:pPr marL="0" indent="0">
              <a:buNone/>
            </a:pPr>
            <a:r>
              <a:rPr lang="cs-CZ" dirty="0">
                <a:latin typeface="Cambria Math"/>
                <a:ea typeface="Cambria Math"/>
              </a:rPr>
              <a:t>⟶</a:t>
            </a:r>
            <a:r>
              <a:rPr lang="cs-CZ" dirty="0"/>
              <a:t> samostatný II. pilíř CAP</a:t>
            </a:r>
          </a:p>
          <a:p>
            <a:r>
              <a:rPr lang="cs-CZ" dirty="0"/>
              <a:t>Podpora multifunkčního zemědělství a produkce veřejných statků</a:t>
            </a:r>
          </a:p>
          <a:p>
            <a:r>
              <a:rPr lang="cs-CZ" dirty="0"/>
              <a:t>Evropský zemědělský fond pro rozvoj venkova</a:t>
            </a:r>
          </a:p>
          <a:p>
            <a:pPr lvl="1"/>
            <a:r>
              <a:rPr lang="cs-CZ" dirty="0"/>
              <a:t>Od 1. 1. 2014 součást Evropských strukturálních a investičních fondů</a:t>
            </a:r>
          </a:p>
        </p:txBody>
      </p:sp>
    </p:spTree>
    <p:extLst>
      <p:ext uri="{BB962C8B-B14F-4D97-AF65-F5344CB8AC3E}">
        <p14:creationId xmlns:p14="http://schemas.microsoft.com/office/powerpoint/2010/main" val="541774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Politika rozvoje venkova</a:t>
            </a:r>
            <a:endParaRPr lang="en-GB" dirty="0"/>
          </a:p>
        </p:txBody>
      </p:sp>
      <p:sp>
        <p:nvSpPr>
          <p:cNvPr id="8" name="Zástupný symbol pro obsah 7"/>
          <p:cNvSpPr>
            <a:spLocks noGrp="1"/>
          </p:cNvSpPr>
          <p:nvPr>
            <p:ph idx="1"/>
          </p:nvPr>
        </p:nvSpPr>
        <p:spPr>
          <a:xfrm>
            <a:off x="2589212" y="2133600"/>
            <a:ext cx="8915400" cy="4100290"/>
          </a:xfrm>
        </p:spPr>
        <p:txBody>
          <a:bodyPr>
            <a:normAutofit fontScale="92500" lnSpcReduction="20000"/>
          </a:bodyPr>
          <a:lstStyle/>
          <a:p>
            <a:r>
              <a:rPr lang="cs-CZ" dirty="0"/>
              <a:t>Obecné cíle</a:t>
            </a:r>
          </a:p>
          <a:p>
            <a:pPr lvl="1"/>
            <a:r>
              <a:rPr lang="cs-CZ" dirty="0"/>
              <a:t>Přispění ke konkurenceschopnosti zemědělství, udržitelnému řízení přírodních zdrojů, k opatřením v oblasti klimatu a k vyváženému územnímu rozvoji venkovských oblastí</a:t>
            </a:r>
          </a:p>
          <a:p>
            <a:r>
              <a:rPr lang="cs-CZ" dirty="0"/>
              <a:t>Priority</a:t>
            </a:r>
          </a:p>
          <a:p>
            <a:pPr lvl="1"/>
            <a:r>
              <a:rPr lang="cs-CZ" dirty="0"/>
              <a:t>Podpora </a:t>
            </a:r>
            <a:r>
              <a:rPr lang="cs-CZ" b="1" dirty="0"/>
              <a:t>předávání znalostí a inovací</a:t>
            </a:r>
          </a:p>
          <a:p>
            <a:pPr lvl="1"/>
            <a:r>
              <a:rPr lang="cs-CZ" dirty="0"/>
              <a:t>Zvýšení životaschopnosti zemědělských podniků a </a:t>
            </a:r>
            <a:r>
              <a:rPr lang="cs-CZ" b="1" dirty="0"/>
              <a:t>konkurenceschopnosti</a:t>
            </a:r>
            <a:r>
              <a:rPr lang="cs-CZ" dirty="0"/>
              <a:t> všech druhů </a:t>
            </a:r>
            <a:r>
              <a:rPr lang="cs-CZ" b="1" dirty="0"/>
              <a:t>zemědělské činnosti </a:t>
            </a:r>
            <a:r>
              <a:rPr lang="cs-CZ" dirty="0"/>
              <a:t>ve všech regionech a podpora inovativních zemědělských technologií a </a:t>
            </a:r>
            <a:r>
              <a:rPr lang="cs-CZ" b="1" dirty="0"/>
              <a:t>udržitelného obhospodařování lesů</a:t>
            </a:r>
            <a:endParaRPr lang="cs-CZ" dirty="0"/>
          </a:p>
          <a:p>
            <a:pPr lvl="1"/>
            <a:r>
              <a:rPr lang="cs-CZ" b="1" dirty="0"/>
              <a:t>Podpora organizace potravinového řetězce</a:t>
            </a:r>
            <a:r>
              <a:rPr lang="cs-CZ" dirty="0"/>
              <a:t>, včetně zpracovávání zemědělských produktů a jejich uvádění na trh, dobrých životních podmínek zvířat a řízení rizik v zemědělství</a:t>
            </a:r>
          </a:p>
          <a:p>
            <a:pPr lvl="1"/>
            <a:r>
              <a:rPr lang="cs-CZ" b="1" dirty="0"/>
              <a:t>Obnova, zachování a zlepšení ekosystémů</a:t>
            </a:r>
            <a:endParaRPr lang="cs-CZ" dirty="0"/>
          </a:p>
          <a:p>
            <a:pPr lvl="1"/>
            <a:r>
              <a:rPr lang="cs-CZ" b="1" dirty="0"/>
              <a:t>Podpora účinného využívání zdrojů</a:t>
            </a:r>
            <a:r>
              <a:rPr lang="cs-CZ" dirty="0"/>
              <a:t> a podpora přechodu na nízkouhlíkovou ekonomiku</a:t>
            </a:r>
          </a:p>
          <a:p>
            <a:pPr lvl="1"/>
            <a:r>
              <a:rPr lang="cs-CZ" dirty="0"/>
              <a:t>Podpora </a:t>
            </a:r>
            <a:r>
              <a:rPr lang="cs-CZ" b="1" dirty="0"/>
              <a:t>sociálního začleňování, snižování chudoby a hospodářského rozvoje ve venkovských oblastech</a:t>
            </a:r>
            <a:endParaRPr lang="cs-CZ" dirty="0"/>
          </a:p>
          <a:p>
            <a:endParaRPr lang="en-GB" dirty="0"/>
          </a:p>
        </p:txBody>
      </p:sp>
    </p:spTree>
    <p:extLst>
      <p:ext uri="{BB962C8B-B14F-4D97-AF65-F5344CB8AC3E}">
        <p14:creationId xmlns:p14="http://schemas.microsoft.com/office/powerpoint/2010/main" val="4251677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2F47212-081A-4E41-8623-C5BD41ADDC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af PRV 2014-2020">
            <a:extLst>
              <a:ext uri="{FF2B5EF4-FFF2-40B4-BE49-F238E27FC236}">
                <a16:creationId xmlns:a16="http://schemas.microsoft.com/office/drawing/2014/main" id="{D0C8B45A-82B5-4801-9996-4BBF74A46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944" y="1329711"/>
            <a:ext cx="8319604" cy="420140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11">
            <a:extLst>
              <a:ext uri="{FF2B5EF4-FFF2-40B4-BE49-F238E27FC236}">
                <a16:creationId xmlns:a16="http://schemas.microsoft.com/office/drawing/2014/main" id="{54EEEBD9-D37D-42B9-BE64-2C102B1D6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2705904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Nástroje politiky rozvoje venkova</a:t>
            </a:r>
            <a:endParaRPr lang="en-GB" dirty="0"/>
          </a:p>
        </p:txBody>
      </p:sp>
      <p:sp>
        <p:nvSpPr>
          <p:cNvPr id="5" name="Zástupný symbol pro obsah 4"/>
          <p:cNvSpPr>
            <a:spLocks noGrp="1"/>
          </p:cNvSpPr>
          <p:nvPr>
            <p:ph sz="half" idx="1"/>
          </p:nvPr>
        </p:nvSpPr>
        <p:spPr/>
        <p:txBody>
          <a:bodyPr>
            <a:normAutofit/>
          </a:bodyPr>
          <a:lstStyle/>
          <a:p>
            <a:r>
              <a:rPr lang="cs-CZ" dirty="0">
                <a:hlinkClick r:id="rId2"/>
              </a:rPr>
              <a:t>Program rozvoje venkova </a:t>
            </a:r>
            <a:r>
              <a:rPr lang="cs-CZ" dirty="0"/>
              <a:t>na úrovni členského státu</a:t>
            </a:r>
          </a:p>
          <a:p>
            <a:pPr lvl="2"/>
            <a:r>
              <a:rPr lang="cs-CZ" dirty="0"/>
              <a:t>Kombinace nástrojů k dosažení obecných cílů na základě priorit</a:t>
            </a:r>
          </a:p>
          <a:p>
            <a:pPr lvl="2"/>
            <a:r>
              <a:rPr lang="cs-CZ" dirty="0"/>
              <a:t>Zjištění potřeb – stanovení cílů – volba opatření k dosažení cílů</a:t>
            </a:r>
          </a:p>
          <a:p>
            <a:pPr lvl="2"/>
            <a:r>
              <a:rPr lang="cs-CZ" dirty="0"/>
              <a:t>Stanovený rámcový obsah</a:t>
            </a:r>
          </a:p>
          <a:p>
            <a:pPr lvl="2"/>
            <a:r>
              <a:rPr lang="cs-CZ" dirty="0"/>
              <a:t>Schválení Komisí </a:t>
            </a:r>
          </a:p>
          <a:p>
            <a:pPr lvl="1"/>
            <a:r>
              <a:rPr lang="cs-CZ" dirty="0"/>
              <a:t>Tematické podprogramy</a:t>
            </a:r>
          </a:p>
          <a:p>
            <a:pPr lvl="2"/>
            <a:r>
              <a:rPr lang="cs-CZ" dirty="0"/>
              <a:t>Zvláštní potřeby členských států</a:t>
            </a:r>
          </a:p>
          <a:p>
            <a:pPr lvl="1"/>
            <a:endParaRPr lang="cs-CZ" dirty="0"/>
          </a:p>
          <a:p>
            <a:endParaRPr lang="en-GB" dirty="0"/>
          </a:p>
        </p:txBody>
      </p:sp>
      <p:sp>
        <p:nvSpPr>
          <p:cNvPr id="3" name="Zástupný symbol pro obsah 2">
            <a:extLst>
              <a:ext uri="{FF2B5EF4-FFF2-40B4-BE49-F238E27FC236}">
                <a16:creationId xmlns:a16="http://schemas.microsoft.com/office/drawing/2014/main" id="{85C1EBFF-E87A-4BD4-8A70-23DD9905C821}"/>
              </a:ext>
            </a:extLst>
          </p:cNvPr>
          <p:cNvSpPr>
            <a:spLocks noGrp="1"/>
          </p:cNvSpPr>
          <p:nvPr>
            <p:ph sz="half" idx="2"/>
          </p:nvPr>
        </p:nvSpPr>
        <p:spPr/>
        <p:txBody>
          <a:bodyPr>
            <a:normAutofit/>
          </a:bodyPr>
          <a:lstStyle/>
          <a:p>
            <a:r>
              <a:rPr lang="cs-CZ" dirty="0">
                <a:hlinkClick r:id="rId3"/>
              </a:rPr>
              <a:t>Opatření</a:t>
            </a:r>
            <a:endParaRPr lang="cs-CZ" dirty="0"/>
          </a:p>
          <a:p>
            <a:pPr lvl="1"/>
            <a:r>
              <a:rPr lang="cs-CZ" dirty="0"/>
              <a:t>Široká škála – ekonomická, environmentální, sociální </a:t>
            </a:r>
          </a:p>
          <a:p>
            <a:pPr lvl="1"/>
            <a:r>
              <a:rPr lang="cs-CZ" dirty="0"/>
              <a:t>Pravidla financování</a:t>
            </a:r>
          </a:p>
          <a:p>
            <a:pPr lvl="2"/>
            <a:r>
              <a:rPr lang="cs-CZ" dirty="0"/>
              <a:t>Jednotná sazba, maximální výše</a:t>
            </a:r>
          </a:p>
          <a:p>
            <a:pPr lvl="2"/>
            <a:r>
              <a:rPr lang="cs-CZ" dirty="0"/>
              <a:t>30 % pro environmentální opatření</a:t>
            </a:r>
          </a:p>
          <a:p>
            <a:pPr lvl="2"/>
            <a:r>
              <a:rPr lang="cs-CZ" dirty="0"/>
              <a:t>5 % pro iniciativu LEADER</a:t>
            </a:r>
          </a:p>
          <a:p>
            <a:pPr lvl="2"/>
            <a:r>
              <a:rPr lang="cs-CZ" dirty="0"/>
              <a:t>Předběžné podmínky a výkonnostní rezerva</a:t>
            </a:r>
          </a:p>
          <a:p>
            <a:endParaRPr lang="cs-CZ" dirty="0"/>
          </a:p>
        </p:txBody>
      </p:sp>
    </p:spTree>
    <p:extLst>
      <p:ext uri="{BB962C8B-B14F-4D97-AF65-F5344CB8AC3E}">
        <p14:creationId xmlns:p14="http://schemas.microsoft.com/office/powerpoint/2010/main" val="1082472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politiky rozvoje venkova</a:t>
            </a:r>
            <a:endParaRPr lang="en-GB" dirty="0"/>
          </a:p>
        </p:txBody>
      </p:sp>
      <p:sp>
        <p:nvSpPr>
          <p:cNvPr id="3" name="Zástupný symbol pro obsah 2"/>
          <p:cNvSpPr>
            <a:spLocks noGrp="1"/>
          </p:cNvSpPr>
          <p:nvPr>
            <p:ph sz="half" idx="1"/>
          </p:nvPr>
        </p:nvSpPr>
        <p:spPr/>
        <p:txBody>
          <a:bodyPr>
            <a:normAutofit/>
          </a:bodyPr>
          <a:lstStyle/>
          <a:p>
            <a:r>
              <a:rPr lang="cs-CZ" dirty="0"/>
              <a:t>Technická pomoc a vytváření sítí</a:t>
            </a:r>
          </a:p>
          <a:p>
            <a:pPr lvl="1"/>
            <a:r>
              <a:rPr lang="cs-CZ" dirty="0"/>
              <a:t>Evropská síť pro rozvoj venkova</a:t>
            </a:r>
          </a:p>
          <a:p>
            <a:pPr lvl="1"/>
            <a:r>
              <a:rPr lang="cs-CZ" dirty="0"/>
              <a:t>Síť evropského inovačního partnerství EIP</a:t>
            </a:r>
          </a:p>
          <a:p>
            <a:pPr lvl="2"/>
            <a:r>
              <a:rPr lang="cs-CZ" dirty="0"/>
              <a:t>Operační skupiny</a:t>
            </a:r>
          </a:p>
          <a:p>
            <a:pPr lvl="1"/>
            <a:r>
              <a:rPr lang="cs-CZ" dirty="0"/>
              <a:t>Celostátní síť pro venkov</a:t>
            </a:r>
          </a:p>
          <a:p>
            <a:endParaRPr lang="en-GB" dirty="0"/>
          </a:p>
        </p:txBody>
      </p:sp>
      <p:sp>
        <p:nvSpPr>
          <p:cNvPr id="4" name="Zástupný symbol pro obsah 3">
            <a:extLst>
              <a:ext uri="{FF2B5EF4-FFF2-40B4-BE49-F238E27FC236}">
                <a16:creationId xmlns:a16="http://schemas.microsoft.com/office/drawing/2014/main" id="{5888FCA2-3E5B-4C78-AB79-F85079C26012}"/>
              </a:ext>
            </a:extLst>
          </p:cNvPr>
          <p:cNvSpPr>
            <a:spLocks noGrp="1"/>
          </p:cNvSpPr>
          <p:nvPr>
            <p:ph sz="half" idx="2"/>
          </p:nvPr>
        </p:nvSpPr>
        <p:spPr/>
        <p:txBody>
          <a:bodyPr>
            <a:normAutofit/>
          </a:bodyPr>
          <a:lstStyle/>
          <a:p>
            <a:r>
              <a:rPr lang="cs-CZ" dirty="0"/>
              <a:t>Řízení a kontrola</a:t>
            </a:r>
          </a:p>
          <a:p>
            <a:pPr lvl="1"/>
            <a:r>
              <a:rPr lang="cs-CZ" dirty="0"/>
              <a:t>Řídící orgán – Ministerstvo zemědělství</a:t>
            </a:r>
          </a:p>
          <a:p>
            <a:pPr lvl="1"/>
            <a:r>
              <a:rPr lang="cs-CZ" dirty="0"/>
              <a:t>Platební agentura – SZIF </a:t>
            </a:r>
          </a:p>
          <a:p>
            <a:pPr lvl="1"/>
            <a:r>
              <a:rPr lang="cs-CZ" dirty="0"/>
              <a:t>Monitorovací výbor</a:t>
            </a:r>
          </a:p>
          <a:p>
            <a:pPr lvl="2"/>
            <a:r>
              <a:rPr lang="cs-CZ" dirty="0"/>
              <a:t>Ustaven Ministerstvem zemědělství</a:t>
            </a:r>
          </a:p>
          <a:p>
            <a:pPr lvl="2"/>
            <a:r>
              <a:rPr lang="cs-CZ" dirty="0"/>
              <a:t>Vládní a nevládní subjekty</a:t>
            </a:r>
          </a:p>
          <a:p>
            <a:pPr lvl="1"/>
            <a:r>
              <a:rPr lang="cs-CZ" dirty="0"/>
              <a:t>Výroční zpráva o provádění</a:t>
            </a:r>
          </a:p>
          <a:p>
            <a:endParaRPr lang="cs-CZ" dirty="0"/>
          </a:p>
        </p:txBody>
      </p:sp>
    </p:spTree>
    <p:extLst>
      <p:ext uri="{BB962C8B-B14F-4D97-AF65-F5344CB8AC3E}">
        <p14:creationId xmlns:p14="http://schemas.microsoft.com/office/powerpoint/2010/main" val="2195529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Mechanismus poskytnutí podpory z Programu rozvoje venkova</a:t>
            </a:r>
            <a:endParaRPr lang="en-GB" dirty="0"/>
          </a:p>
        </p:txBody>
      </p:sp>
      <p:sp>
        <p:nvSpPr>
          <p:cNvPr id="3" name="Zástupný symbol pro obsah 2"/>
          <p:cNvSpPr>
            <a:spLocks noGrp="1"/>
          </p:cNvSpPr>
          <p:nvPr>
            <p:ph idx="1"/>
          </p:nvPr>
        </p:nvSpPr>
        <p:spPr/>
        <p:txBody>
          <a:bodyPr>
            <a:normAutofit/>
          </a:bodyPr>
          <a:lstStyle/>
          <a:p>
            <a:r>
              <a:rPr lang="cs-CZ" dirty="0"/>
              <a:t>Příspěvek EZFRV na Program rozvoj venkova</a:t>
            </a:r>
          </a:p>
          <a:p>
            <a:pPr lvl="1"/>
            <a:r>
              <a:rPr lang="cs-CZ" dirty="0"/>
              <a:t>Princip spolufinancování </a:t>
            </a:r>
          </a:p>
          <a:p>
            <a:r>
              <a:rPr lang="cs-CZ" dirty="0"/>
              <a:t>Žádost o dotaci – návrh projektu pro realizace opatření</a:t>
            </a:r>
          </a:p>
          <a:p>
            <a:pPr lvl="1"/>
            <a:r>
              <a:rPr lang="cs-CZ" dirty="0"/>
              <a:t>Dohoda o poskytnutí dotace (schválení projektu)</a:t>
            </a:r>
          </a:p>
          <a:p>
            <a:pPr lvl="2"/>
            <a:r>
              <a:rPr lang="cs-CZ" dirty="0"/>
              <a:t>Předfinancování ze zdrojů žadatele</a:t>
            </a:r>
          </a:p>
          <a:p>
            <a:pPr lvl="2"/>
            <a:r>
              <a:rPr lang="cs-CZ" dirty="0"/>
              <a:t>Realizace projektu </a:t>
            </a:r>
          </a:p>
          <a:p>
            <a:pPr lvl="2"/>
            <a:r>
              <a:rPr lang="cs-CZ" dirty="0"/>
              <a:t>Žádost o proplacení způsobilých výdajů</a:t>
            </a:r>
          </a:p>
          <a:p>
            <a:pPr lvl="1"/>
            <a:r>
              <a:rPr lang="cs-CZ" dirty="0"/>
              <a:t>Rozhodnutí o neposkytnutí dotace (neschválení projektu)</a:t>
            </a:r>
          </a:p>
          <a:p>
            <a:pPr lvl="1"/>
            <a:r>
              <a:rPr lang="cs-CZ" dirty="0"/>
              <a:t>Specifické správní řízení </a:t>
            </a:r>
          </a:p>
          <a:p>
            <a:r>
              <a:rPr lang="cs-CZ" dirty="0"/>
              <a:t>Kontrola a sankční systém</a:t>
            </a:r>
          </a:p>
          <a:p>
            <a:pPr lvl="1"/>
            <a:endParaRPr lang="cs-CZ" dirty="0"/>
          </a:p>
          <a:p>
            <a:endParaRPr lang="en-GB" dirty="0"/>
          </a:p>
        </p:txBody>
      </p:sp>
    </p:spTree>
    <p:extLst>
      <p:ext uri="{BB962C8B-B14F-4D97-AF65-F5344CB8AC3E}">
        <p14:creationId xmlns:p14="http://schemas.microsoft.com/office/powerpoint/2010/main" val="1021709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699877-13E3-4FC1-B91B-2A8A8FA768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B22E03-3087-4988-9DB5-572918FB95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B122-E2DC-4CA5-8B6F-B49249C78D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Obrázek 3">
            <a:extLst>
              <a:ext uri="{FF2B5EF4-FFF2-40B4-BE49-F238E27FC236}">
                <a16:creationId xmlns:a16="http://schemas.microsoft.com/office/drawing/2014/main" id="{4563183D-CB61-47A7-8A44-262275D2D8F0}"/>
              </a:ext>
            </a:extLst>
          </p:cNvPr>
          <p:cNvPicPr>
            <a:picLocks noChangeAspect="1"/>
          </p:cNvPicPr>
          <p:nvPr/>
        </p:nvPicPr>
        <p:blipFill>
          <a:blip r:embed="rId2"/>
          <a:stretch>
            <a:fillRect/>
          </a:stretch>
        </p:blipFill>
        <p:spPr>
          <a:xfrm>
            <a:off x="3913094" y="855288"/>
            <a:ext cx="7594802" cy="5000136"/>
          </a:xfrm>
          <a:prstGeom prst="rect">
            <a:avLst/>
          </a:prstGeom>
        </p:spPr>
      </p:pic>
      <p:sp>
        <p:nvSpPr>
          <p:cNvPr id="15" name="Freeform 5">
            <a:extLst>
              <a:ext uri="{FF2B5EF4-FFF2-40B4-BE49-F238E27FC236}">
                <a16:creationId xmlns:a16="http://schemas.microsoft.com/office/drawing/2014/main" id="{4B2A5927-4A36-47DC-BF12-54A96B456D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23682"/>
            <a:ext cx="3536576" cy="857047"/>
          </a:xfrm>
          <a:prstGeom prst="rightArrow">
            <a:avLst>
              <a:gd name="adj1" fmla="val 100000"/>
              <a:gd name="adj2" fmla="val 44189"/>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707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Reformy CAP</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70000" lnSpcReduction="20000"/>
          </a:bodyPr>
          <a:lstStyle/>
          <a:p>
            <a:r>
              <a:rPr lang="cs-CZ" dirty="0"/>
              <a:t>60. – 80. léta 20. </a:t>
            </a:r>
            <a:r>
              <a:rPr lang="cs-CZ" dirty="0" smtClean="0"/>
              <a:t>století</a:t>
            </a:r>
          </a:p>
          <a:p>
            <a:pPr lvl="1"/>
            <a:r>
              <a:rPr lang="cs-CZ" dirty="0" smtClean="0"/>
              <a:t>„Oběť vlastního úspěchu“</a:t>
            </a:r>
            <a:endParaRPr lang="cs-CZ" dirty="0"/>
          </a:p>
          <a:p>
            <a:pPr lvl="2"/>
            <a:r>
              <a:rPr lang="cs-CZ" dirty="0"/>
              <a:t>Krize nadvýroby „hory másla, jezera vína“</a:t>
            </a:r>
          </a:p>
          <a:p>
            <a:pPr lvl="2"/>
            <a:r>
              <a:rPr lang="cs-CZ" dirty="0"/>
              <a:t>Dumping na světových trzích, pokles světových cen, mezinárodní tlak</a:t>
            </a:r>
          </a:p>
          <a:p>
            <a:pPr lvl="1"/>
            <a:r>
              <a:rPr lang="cs-CZ" dirty="0" err="1"/>
              <a:t>Mansholtův</a:t>
            </a:r>
            <a:r>
              <a:rPr lang="cs-CZ" dirty="0"/>
              <a:t> plán (1968)</a:t>
            </a:r>
          </a:p>
          <a:p>
            <a:pPr lvl="2"/>
            <a:r>
              <a:rPr lang="cs-CZ" dirty="0"/>
              <a:t>Návrh podpory vzdání se zemědělské výroby, snížení cenové hladiny</a:t>
            </a:r>
          </a:p>
          <a:p>
            <a:pPr lvl="1"/>
            <a:r>
              <a:rPr lang="cs-CZ" dirty="0"/>
              <a:t>Reformy 80. let</a:t>
            </a:r>
          </a:p>
          <a:p>
            <a:pPr lvl="2"/>
            <a:r>
              <a:rPr lang="cs-CZ" dirty="0"/>
              <a:t>Produkční kvóty a limity cenového systému</a:t>
            </a:r>
          </a:p>
          <a:p>
            <a:pPr marL="342900" lvl="1">
              <a:buClr>
                <a:schemeClr val="accent1"/>
              </a:buClr>
            </a:pPr>
            <a:r>
              <a:rPr lang="cs-CZ" dirty="0" err="1"/>
              <a:t>MacSharryho</a:t>
            </a:r>
            <a:r>
              <a:rPr lang="cs-CZ" dirty="0"/>
              <a:t> reforma (1992)</a:t>
            </a:r>
          </a:p>
          <a:p>
            <a:pPr lvl="2"/>
            <a:r>
              <a:rPr lang="cs-CZ" dirty="0" smtClean="0"/>
              <a:t>Od podpory trhu k podpoře producentů</a:t>
            </a:r>
          </a:p>
          <a:p>
            <a:pPr lvl="2"/>
            <a:r>
              <a:rPr lang="cs-CZ" dirty="0" smtClean="0"/>
              <a:t>Snižování </a:t>
            </a:r>
            <a:r>
              <a:rPr lang="cs-CZ" dirty="0"/>
              <a:t>intervenčních cen, uvádění půdy do klidu a využívání zemědělské půdy pro jiné účely</a:t>
            </a:r>
          </a:p>
          <a:p>
            <a:pPr lvl="2"/>
            <a:r>
              <a:rPr lang="cs-CZ" dirty="0"/>
              <a:t>Kompenzační platby</a:t>
            </a:r>
          </a:p>
          <a:p>
            <a:pPr lvl="2"/>
            <a:r>
              <a:rPr lang="cs-CZ" dirty="0"/>
              <a:t>Od plošně vyplácených podpor k přímým platbám</a:t>
            </a:r>
          </a:p>
          <a:p>
            <a:endParaRPr lang="cs-CZ" dirty="0"/>
          </a:p>
          <a:p>
            <a:pPr lvl="2"/>
            <a:endParaRPr lang="cs-CZ" dirty="0"/>
          </a:p>
        </p:txBody>
      </p:sp>
      <p:sp>
        <p:nvSpPr>
          <p:cNvPr id="4" name="Zástupný symbol pro obsah 3"/>
          <p:cNvSpPr>
            <a:spLocks noGrp="1"/>
          </p:cNvSpPr>
          <p:nvPr>
            <p:ph sz="half" idx="2"/>
          </p:nvPr>
        </p:nvSpPr>
        <p:spPr>
          <a:xfrm>
            <a:off x="7190747" y="2126222"/>
            <a:ext cx="4313864" cy="4107668"/>
          </a:xfrm>
        </p:spPr>
        <p:txBody>
          <a:bodyPr>
            <a:normAutofit fontScale="70000" lnSpcReduction="20000"/>
          </a:bodyPr>
          <a:lstStyle/>
          <a:p>
            <a:r>
              <a:rPr lang="cs-CZ" dirty="0"/>
              <a:t>Agenda 2000</a:t>
            </a:r>
          </a:p>
          <a:p>
            <a:pPr lvl="1"/>
            <a:r>
              <a:rPr lang="cs-CZ" dirty="0"/>
              <a:t>Od strukturální k regionální politice</a:t>
            </a:r>
          </a:p>
          <a:p>
            <a:pPr lvl="1"/>
            <a:r>
              <a:rPr lang="cs-CZ" dirty="0"/>
              <a:t>Od podpory produkčního k podpoře multifunkčního modelu zemědělství</a:t>
            </a:r>
          </a:p>
          <a:p>
            <a:r>
              <a:rPr lang="en-US" dirty="0" err="1"/>
              <a:t>Hlavními</a:t>
            </a:r>
            <a:r>
              <a:rPr lang="en-US" dirty="0"/>
              <a:t> </a:t>
            </a:r>
            <a:r>
              <a:rPr lang="en-US" dirty="0" err="1"/>
              <a:t>prvky</a:t>
            </a:r>
            <a:r>
              <a:rPr lang="en-US" dirty="0"/>
              <a:t> </a:t>
            </a:r>
            <a:r>
              <a:rPr lang="en-US" dirty="0" err="1"/>
              <a:t>reformy</a:t>
            </a:r>
            <a:endParaRPr lang="cs-CZ" dirty="0"/>
          </a:p>
          <a:p>
            <a:pPr lvl="1" algn="just"/>
            <a:r>
              <a:rPr lang="cs-CZ" sz="1500" dirty="0"/>
              <a:t>S</a:t>
            </a:r>
            <a:r>
              <a:rPr lang="en-US" sz="1500" dirty="0" err="1"/>
              <a:t>nižování</a:t>
            </a:r>
            <a:r>
              <a:rPr lang="en-US" sz="1500" dirty="0"/>
              <a:t> </a:t>
            </a:r>
            <a:r>
              <a:rPr lang="en-US" sz="1500" dirty="0" err="1"/>
              <a:t>intervenčních</a:t>
            </a:r>
            <a:r>
              <a:rPr lang="en-US" sz="1500" dirty="0"/>
              <a:t> </a:t>
            </a:r>
            <a:r>
              <a:rPr lang="en-US" sz="1500" dirty="0" err="1"/>
              <a:t>cen</a:t>
            </a:r>
            <a:r>
              <a:rPr lang="en-US" sz="1500" dirty="0"/>
              <a:t> u </a:t>
            </a:r>
            <a:r>
              <a:rPr lang="en-US" sz="1500" dirty="0" err="1"/>
              <a:t>významných</a:t>
            </a:r>
            <a:r>
              <a:rPr lang="en-US" sz="1500" dirty="0"/>
              <a:t> </a:t>
            </a:r>
            <a:r>
              <a:rPr lang="en-US" sz="1500" dirty="0" err="1"/>
              <a:t>komodit</a:t>
            </a:r>
            <a:r>
              <a:rPr lang="en-US" sz="1500" dirty="0"/>
              <a:t> (o 15 % u </a:t>
            </a:r>
            <a:r>
              <a:rPr lang="en-US" sz="1500" dirty="0" err="1"/>
              <a:t>obilí</a:t>
            </a:r>
            <a:r>
              <a:rPr lang="en-US" sz="1500" dirty="0"/>
              <a:t>, 20 % u </a:t>
            </a:r>
            <a:r>
              <a:rPr lang="en-US" sz="1500" dirty="0" err="1"/>
              <a:t>hovězího</a:t>
            </a:r>
            <a:r>
              <a:rPr lang="en-US" sz="1500" dirty="0"/>
              <a:t> masa a od </a:t>
            </a:r>
            <a:r>
              <a:rPr lang="en-US" sz="1500" dirty="0" err="1"/>
              <a:t>roku</a:t>
            </a:r>
            <a:r>
              <a:rPr lang="en-US" sz="1500" dirty="0"/>
              <a:t> 2005 u </a:t>
            </a:r>
            <a:r>
              <a:rPr lang="en-US" sz="1500" dirty="0" err="1"/>
              <a:t>mléka</a:t>
            </a:r>
            <a:r>
              <a:rPr lang="en-US" sz="1500" dirty="0"/>
              <a:t> o 15 %)</a:t>
            </a:r>
            <a:endParaRPr lang="cs-CZ" sz="1500" dirty="0"/>
          </a:p>
          <a:p>
            <a:pPr lvl="1" algn="just"/>
            <a:r>
              <a:rPr lang="cs-CZ" sz="1500" dirty="0"/>
              <a:t>Kompenzace </a:t>
            </a:r>
            <a:r>
              <a:rPr lang="en-US" sz="1500" dirty="0" err="1"/>
              <a:t>vyššími</a:t>
            </a:r>
            <a:r>
              <a:rPr lang="en-US" sz="1500" dirty="0"/>
              <a:t> </a:t>
            </a:r>
            <a:r>
              <a:rPr lang="en-US" sz="1500" dirty="0" err="1"/>
              <a:t>přímými</a:t>
            </a:r>
            <a:r>
              <a:rPr lang="en-US" sz="1500" dirty="0"/>
              <a:t> </a:t>
            </a:r>
            <a:r>
              <a:rPr lang="en-US" sz="1500" dirty="0" err="1"/>
              <a:t>platbami</a:t>
            </a:r>
            <a:endParaRPr lang="cs-CZ" sz="1500" dirty="0"/>
          </a:p>
          <a:p>
            <a:pPr lvl="1" algn="just"/>
            <a:r>
              <a:rPr lang="cs-CZ" sz="1500" dirty="0"/>
              <a:t>P</a:t>
            </a:r>
            <a:r>
              <a:rPr lang="en-US" sz="1500" dirty="0" err="1"/>
              <a:t>odpora</a:t>
            </a:r>
            <a:r>
              <a:rPr lang="en-US" sz="1500" dirty="0"/>
              <a:t> </a:t>
            </a:r>
            <a:r>
              <a:rPr lang="en-US" sz="1500" dirty="0" err="1"/>
              <a:t>tržního</a:t>
            </a:r>
            <a:r>
              <a:rPr lang="en-US" sz="1500" dirty="0"/>
              <a:t> </a:t>
            </a:r>
            <a:r>
              <a:rPr lang="en-US" sz="1500" dirty="0" err="1"/>
              <a:t>chování</a:t>
            </a:r>
            <a:r>
              <a:rPr lang="en-US" sz="1500" dirty="0"/>
              <a:t> </a:t>
            </a:r>
            <a:r>
              <a:rPr lang="en-US" sz="1500" dirty="0" err="1"/>
              <a:t>zemědělců</a:t>
            </a:r>
            <a:endParaRPr lang="cs-CZ" sz="1500" dirty="0"/>
          </a:p>
          <a:p>
            <a:pPr lvl="1" algn="just"/>
            <a:r>
              <a:rPr lang="cs-CZ" sz="1500" dirty="0"/>
              <a:t>Bezpečnost potravin a animal </a:t>
            </a:r>
            <a:r>
              <a:rPr lang="cs-CZ" sz="1500" dirty="0" err="1"/>
              <a:t>welfare</a:t>
            </a:r>
            <a:endParaRPr lang="cs-CZ" sz="1500" dirty="0"/>
          </a:p>
          <a:p>
            <a:pPr lvl="1" algn="just"/>
            <a:r>
              <a:rPr lang="cs-CZ" sz="1500" dirty="0" err="1"/>
              <a:t>Agroenvironmentální</a:t>
            </a:r>
            <a:r>
              <a:rPr lang="cs-CZ" sz="1500" dirty="0"/>
              <a:t> otázky a problematika venkov</a:t>
            </a:r>
          </a:p>
          <a:p>
            <a:pPr lvl="1"/>
            <a:endParaRPr lang="cs-CZ" dirty="0"/>
          </a:p>
          <a:p>
            <a:endParaRPr lang="cs-CZ" dirty="0"/>
          </a:p>
        </p:txBody>
      </p:sp>
    </p:spTree>
    <p:extLst>
      <p:ext uri="{BB962C8B-B14F-4D97-AF65-F5344CB8AC3E}">
        <p14:creationId xmlns:p14="http://schemas.microsoft.com/office/powerpoint/2010/main" val="2668547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Pl</a:t>
            </a:r>
            <a:r>
              <a:rPr lang="cs-CZ" dirty="0"/>
              <a:t>. ÚS 38/04</a:t>
            </a:r>
            <a:endParaRPr lang="en-GB" dirty="0"/>
          </a:p>
        </p:txBody>
      </p:sp>
      <p:sp>
        <p:nvSpPr>
          <p:cNvPr id="3" name="Zástupný symbol pro obsah 2"/>
          <p:cNvSpPr>
            <a:spLocks noGrp="1"/>
          </p:cNvSpPr>
          <p:nvPr>
            <p:ph idx="1"/>
          </p:nvPr>
        </p:nvSpPr>
        <p:spPr/>
        <p:txBody>
          <a:bodyPr>
            <a:normAutofit/>
          </a:bodyPr>
          <a:lstStyle/>
          <a:p>
            <a:r>
              <a:rPr lang="cs-CZ" dirty="0"/>
              <a:t>To, zda je možno zemědělsky vyrábět jen s dotacemi, je třeba ponechat na každodenní realitě, na výsledku aktivit pramenících ze svobodného rozhodnutí jednotlivců. Z toho nezbytně plyne, že rozhodnutí o tom, zda vůbec podnikatelé budou podnikat s využitím dotací, by z hlediska čl. 26 Listiny mělo být ponecháno na jejich volbě. V případě, že se rozhodnou o dotaci požádat, je myslitelné, aby zákonodárce vázal až právě pozitivní rozhodnutí o poskytnutí dotace na bezúhonnost v rozsahu vážícímu se k zákonnému využití veřejných prostředků poskytnutých žadateli v minulosti.</a:t>
            </a:r>
          </a:p>
        </p:txBody>
      </p:sp>
    </p:spTree>
    <p:extLst>
      <p:ext uri="{BB962C8B-B14F-4D97-AF65-F5344CB8AC3E}">
        <p14:creationId xmlns:p14="http://schemas.microsoft.com/office/powerpoint/2010/main" val="38621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Mid</a:t>
            </a:r>
            <a:r>
              <a:rPr lang="cs-CZ" dirty="0"/>
              <a:t>-term </a:t>
            </a:r>
            <a:r>
              <a:rPr lang="cs-CZ" dirty="0" err="1"/>
              <a:t>Review</a:t>
            </a:r>
            <a:r>
              <a:rPr lang="cs-CZ" dirty="0"/>
              <a:t> 2003 (</a:t>
            </a:r>
            <a:r>
              <a:rPr lang="cs-CZ" dirty="0" err="1"/>
              <a:t>Fischlerova</a:t>
            </a:r>
            <a:r>
              <a:rPr lang="cs-CZ" dirty="0"/>
              <a:t> reforma)</a:t>
            </a:r>
            <a:endParaRPr lang="en-GB" dirty="0"/>
          </a:p>
        </p:txBody>
      </p:sp>
      <p:sp>
        <p:nvSpPr>
          <p:cNvPr id="3" name="Zástupný symbol pro obsah 2"/>
          <p:cNvSpPr>
            <a:spLocks noGrp="1"/>
          </p:cNvSpPr>
          <p:nvPr>
            <p:ph sz="half" idx="1"/>
          </p:nvPr>
        </p:nvSpPr>
        <p:spPr>
          <a:xfrm>
            <a:off x="2592924" y="1905000"/>
            <a:ext cx="4131726" cy="4328889"/>
          </a:xfrm>
        </p:spPr>
        <p:txBody>
          <a:bodyPr>
            <a:normAutofit fontScale="77500" lnSpcReduction="20000"/>
          </a:bodyPr>
          <a:lstStyle/>
          <a:p>
            <a:r>
              <a:rPr lang="cs-CZ" dirty="0" err="1"/>
              <a:t>Decoupling</a:t>
            </a:r>
            <a:r>
              <a:rPr lang="cs-CZ" dirty="0"/>
              <a:t> = oddělení plateb od produkce</a:t>
            </a:r>
          </a:p>
          <a:p>
            <a:pPr lvl="1"/>
            <a:r>
              <a:rPr lang="cs-CZ" dirty="0"/>
              <a:t>Jednotná platba na farmu (SPS)</a:t>
            </a:r>
          </a:p>
          <a:p>
            <a:pPr lvl="1"/>
            <a:r>
              <a:rPr lang="cs-CZ" dirty="0"/>
              <a:t>Jednotná platba na plochu (SAPS)</a:t>
            </a:r>
          </a:p>
          <a:p>
            <a:pPr lvl="2"/>
            <a:r>
              <a:rPr lang="cs-CZ" dirty="0"/>
              <a:t>(pro nové členské státy)</a:t>
            </a:r>
          </a:p>
          <a:p>
            <a:r>
              <a:rPr lang="cs-CZ" dirty="0" err="1"/>
              <a:t>Cross</a:t>
            </a:r>
            <a:r>
              <a:rPr lang="cs-CZ" dirty="0"/>
              <a:t> </a:t>
            </a:r>
            <a:r>
              <a:rPr lang="cs-CZ" dirty="0" err="1"/>
              <a:t>compliance</a:t>
            </a:r>
            <a:r>
              <a:rPr lang="cs-CZ" dirty="0"/>
              <a:t> </a:t>
            </a:r>
          </a:p>
          <a:p>
            <a:pPr lvl="1"/>
            <a:r>
              <a:rPr lang="cs-CZ" dirty="0"/>
              <a:t>Závislost výplaty plateb na plnění environmentálních požadavků</a:t>
            </a:r>
          </a:p>
          <a:p>
            <a:r>
              <a:rPr lang="cs-CZ" dirty="0"/>
              <a:t>Modulace</a:t>
            </a:r>
          </a:p>
          <a:p>
            <a:pPr lvl="1"/>
            <a:r>
              <a:rPr lang="cs-CZ" dirty="0"/>
              <a:t>Zvyšování objemu finančních prostředků na rozvoj venkova</a:t>
            </a:r>
          </a:p>
          <a:p>
            <a:pPr lvl="1"/>
            <a:r>
              <a:rPr lang="cs-CZ" dirty="0"/>
              <a:t>Snižování přímých plateb velkým farmám</a:t>
            </a:r>
          </a:p>
          <a:p>
            <a:r>
              <a:rPr lang="cs-CZ" dirty="0" err="1"/>
              <a:t>Degresivita</a:t>
            </a:r>
            <a:r>
              <a:rPr lang="cs-CZ" dirty="0"/>
              <a:t> (finanční disciplína)</a:t>
            </a:r>
          </a:p>
          <a:p>
            <a:pPr lvl="1"/>
            <a:r>
              <a:rPr lang="cs-CZ" dirty="0"/>
              <a:t>Roční stropy a lineární snižování přímých plateb</a:t>
            </a:r>
          </a:p>
          <a:p>
            <a:r>
              <a:rPr lang="cs-CZ" dirty="0"/>
              <a:t>Set </a:t>
            </a:r>
            <a:r>
              <a:rPr lang="cs-CZ" dirty="0" err="1"/>
              <a:t>aside</a:t>
            </a:r>
            <a:r>
              <a:rPr lang="cs-CZ" dirty="0"/>
              <a:t> opatření</a:t>
            </a:r>
          </a:p>
          <a:p>
            <a:pPr lvl="1"/>
            <a:r>
              <a:rPr lang="cs-CZ" dirty="0"/>
              <a:t>Ukládání půdy do klidu</a:t>
            </a:r>
          </a:p>
          <a:p>
            <a:pPr lvl="1"/>
            <a:endParaRPr lang="cs-CZ" dirty="0"/>
          </a:p>
          <a:p>
            <a:pPr lvl="2"/>
            <a:endParaRPr lang="cs-CZ" dirty="0"/>
          </a:p>
          <a:p>
            <a:pPr lvl="1"/>
            <a:endParaRPr lang="en-GB" dirty="0"/>
          </a:p>
        </p:txBody>
      </p:sp>
      <p:sp>
        <p:nvSpPr>
          <p:cNvPr id="4" name="Zástupný symbol pro obsah 3"/>
          <p:cNvSpPr>
            <a:spLocks noGrp="1"/>
          </p:cNvSpPr>
          <p:nvPr>
            <p:ph sz="half" idx="2"/>
          </p:nvPr>
        </p:nvSpPr>
        <p:spPr>
          <a:xfrm>
            <a:off x="7190747" y="1905000"/>
            <a:ext cx="4313864" cy="4328888"/>
          </a:xfrm>
        </p:spPr>
        <p:txBody>
          <a:bodyPr>
            <a:normAutofit fontScale="77500" lnSpcReduction="20000"/>
          </a:bodyPr>
          <a:lstStyle/>
          <a:p>
            <a:r>
              <a:rPr lang="cs-CZ" dirty="0"/>
              <a:t>Rozvoj venkova</a:t>
            </a:r>
          </a:p>
          <a:p>
            <a:r>
              <a:rPr lang="cs-CZ" dirty="0"/>
              <a:t>Poradenský systém pro zemědělce (audity farem)</a:t>
            </a:r>
          </a:p>
          <a:p>
            <a:r>
              <a:rPr lang="en-US" dirty="0" err="1"/>
              <a:t>Rozdělení</a:t>
            </a:r>
            <a:r>
              <a:rPr lang="en-US" dirty="0"/>
              <a:t> </a:t>
            </a:r>
            <a:r>
              <a:rPr lang="en-US" dirty="0" err="1"/>
              <a:t>Evropského</a:t>
            </a:r>
            <a:r>
              <a:rPr lang="en-US" dirty="0"/>
              <a:t> </a:t>
            </a:r>
            <a:r>
              <a:rPr lang="en-US" dirty="0" err="1"/>
              <a:t>zemědělského</a:t>
            </a:r>
            <a:r>
              <a:rPr lang="en-US" dirty="0"/>
              <a:t> </a:t>
            </a:r>
            <a:r>
              <a:rPr lang="en-US" dirty="0" err="1"/>
              <a:t>orientačního</a:t>
            </a:r>
            <a:r>
              <a:rPr lang="en-US" dirty="0"/>
              <a:t> a </a:t>
            </a:r>
            <a:r>
              <a:rPr lang="en-US" dirty="0" err="1"/>
              <a:t>záručního</a:t>
            </a:r>
            <a:r>
              <a:rPr lang="en-US" dirty="0"/>
              <a:t> </a:t>
            </a:r>
            <a:r>
              <a:rPr lang="en-US" dirty="0" err="1"/>
              <a:t>fondu</a:t>
            </a:r>
            <a:r>
              <a:rPr lang="en-US" dirty="0"/>
              <a:t> pro </a:t>
            </a:r>
            <a:r>
              <a:rPr lang="en-US" dirty="0" err="1"/>
              <a:t>zemědělství</a:t>
            </a:r>
            <a:r>
              <a:rPr lang="en-US" dirty="0"/>
              <a:t> (EAGGF)</a:t>
            </a:r>
            <a:r>
              <a:rPr lang="cs-CZ" dirty="0"/>
              <a:t> na</a:t>
            </a:r>
          </a:p>
          <a:p>
            <a:pPr lvl="1"/>
            <a:r>
              <a:rPr lang="en-US" dirty="0" err="1"/>
              <a:t>Evropský</a:t>
            </a:r>
            <a:r>
              <a:rPr lang="en-US" dirty="0"/>
              <a:t> </a:t>
            </a:r>
            <a:r>
              <a:rPr lang="en-US" dirty="0" err="1"/>
              <a:t>zemědělský</a:t>
            </a:r>
            <a:r>
              <a:rPr lang="en-US" dirty="0"/>
              <a:t> </a:t>
            </a:r>
            <a:r>
              <a:rPr lang="en-US" dirty="0" err="1"/>
              <a:t>záruční</a:t>
            </a:r>
            <a:r>
              <a:rPr lang="en-US" dirty="0"/>
              <a:t> fond (EAGRD - pro </a:t>
            </a:r>
            <a:r>
              <a:rPr lang="en-US" dirty="0" err="1"/>
              <a:t>přímé</a:t>
            </a:r>
            <a:r>
              <a:rPr lang="en-US" dirty="0"/>
              <a:t> </a:t>
            </a:r>
            <a:r>
              <a:rPr lang="en-US" dirty="0" err="1"/>
              <a:t>platby</a:t>
            </a:r>
            <a:r>
              <a:rPr lang="en-US" dirty="0"/>
              <a:t>) </a:t>
            </a:r>
            <a:endParaRPr lang="cs-CZ" dirty="0"/>
          </a:p>
          <a:p>
            <a:pPr lvl="1"/>
            <a:r>
              <a:rPr lang="en-US" dirty="0" err="1"/>
              <a:t>Evropský</a:t>
            </a:r>
            <a:r>
              <a:rPr lang="en-US" dirty="0"/>
              <a:t> </a:t>
            </a:r>
            <a:r>
              <a:rPr lang="en-US" dirty="0" err="1"/>
              <a:t>zemědělský</a:t>
            </a:r>
            <a:r>
              <a:rPr lang="en-US" dirty="0"/>
              <a:t> fond pro </a:t>
            </a:r>
            <a:r>
              <a:rPr lang="en-US" dirty="0" err="1"/>
              <a:t>rozvoj</a:t>
            </a:r>
            <a:r>
              <a:rPr lang="en-US" dirty="0"/>
              <a:t> </a:t>
            </a:r>
            <a:r>
              <a:rPr lang="en-US" dirty="0" err="1"/>
              <a:t>venkova</a:t>
            </a:r>
            <a:r>
              <a:rPr lang="en-US" dirty="0"/>
              <a:t> (EAFRD)</a:t>
            </a:r>
            <a:endParaRPr lang="cs-CZ" dirty="0"/>
          </a:p>
          <a:p>
            <a:r>
              <a:rPr lang="cs-CZ" dirty="0"/>
              <a:t>Flexibilita </a:t>
            </a:r>
          </a:p>
          <a:p>
            <a:r>
              <a:rPr lang="cs-CZ" dirty="0" err="1"/>
              <a:t>Degresivita</a:t>
            </a:r>
            <a:endParaRPr lang="cs-CZ" dirty="0"/>
          </a:p>
          <a:p>
            <a:r>
              <a:rPr lang="cs-CZ" dirty="0"/>
              <a:t>Jednotná společná organizace zemědělských trhů</a:t>
            </a:r>
          </a:p>
          <a:p>
            <a:pPr lvl="1"/>
            <a:r>
              <a:rPr lang="cs-CZ" dirty="0"/>
              <a:t>Snížení intervenčních cen, příp. zrušení intervenčních nákupů</a:t>
            </a:r>
          </a:p>
          <a:p>
            <a:endParaRPr lang="cs-CZ" dirty="0"/>
          </a:p>
        </p:txBody>
      </p:sp>
    </p:spTree>
    <p:extLst>
      <p:ext uri="{BB962C8B-B14F-4D97-AF65-F5344CB8AC3E}">
        <p14:creationId xmlns:p14="http://schemas.microsoft.com/office/powerpoint/2010/main" val="155076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B2F87-9E71-46BB-9958-628557E3C578}"/>
              </a:ext>
            </a:extLst>
          </p:cNvPr>
          <p:cNvSpPr>
            <a:spLocks noGrp="1"/>
          </p:cNvSpPr>
          <p:nvPr>
            <p:ph type="title"/>
          </p:nvPr>
        </p:nvSpPr>
        <p:spPr/>
        <p:txBody>
          <a:bodyPr/>
          <a:lstStyle/>
          <a:p>
            <a:r>
              <a:rPr lang="cs-CZ" dirty="0" err="1"/>
              <a:t>Health</a:t>
            </a:r>
            <a:r>
              <a:rPr lang="cs-CZ" dirty="0"/>
              <a:t> </a:t>
            </a:r>
            <a:r>
              <a:rPr lang="cs-CZ" dirty="0" err="1"/>
              <a:t>Check</a:t>
            </a:r>
            <a:r>
              <a:rPr lang="cs-CZ" dirty="0"/>
              <a:t> 2008 </a:t>
            </a:r>
            <a:br>
              <a:rPr lang="cs-CZ" dirty="0"/>
            </a:br>
            <a:r>
              <a:rPr lang="cs-CZ" sz="3200" dirty="0"/>
              <a:t>(kontrola funkčnosti)</a:t>
            </a:r>
            <a:endParaRPr lang="cs-CZ" dirty="0"/>
          </a:p>
        </p:txBody>
      </p:sp>
      <p:sp>
        <p:nvSpPr>
          <p:cNvPr id="3" name="Zástupný symbol pro obsah 2">
            <a:extLst>
              <a:ext uri="{FF2B5EF4-FFF2-40B4-BE49-F238E27FC236}">
                <a16:creationId xmlns:a16="http://schemas.microsoft.com/office/drawing/2014/main" id="{AA733A0D-38B2-45F8-990E-EB3BD24B1673}"/>
              </a:ext>
            </a:extLst>
          </p:cNvPr>
          <p:cNvSpPr>
            <a:spLocks noGrp="1"/>
          </p:cNvSpPr>
          <p:nvPr>
            <p:ph idx="1"/>
          </p:nvPr>
        </p:nvSpPr>
        <p:spPr>
          <a:xfrm>
            <a:off x="2589212" y="2133600"/>
            <a:ext cx="8915400" cy="4100290"/>
          </a:xfrm>
        </p:spPr>
        <p:txBody>
          <a:bodyPr>
            <a:normAutofit fontScale="92500" lnSpcReduction="10000"/>
          </a:bodyPr>
          <a:lstStyle/>
          <a:p>
            <a:pPr lvl="1"/>
            <a:r>
              <a:rPr lang="cs-CZ" dirty="0"/>
              <a:t>Úprava stávajících mechanismů</a:t>
            </a:r>
          </a:p>
          <a:p>
            <a:pPr lvl="2"/>
            <a:r>
              <a:rPr lang="cs-CZ" dirty="0"/>
              <a:t>Zvýšení povinné modulace</a:t>
            </a:r>
          </a:p>
          <a:p>
            <a:pPr lvl="3"/>
            <a:r>
              <a:rPr lang="cs-CZ" dirty="0"/>
              <a:t>Vazba na výzvy</a:t>
            </a:r>
          </a:p>
          <a:p>
            <a:pPr lvl="2"/>
            <a:r>
              <a:rPr lang="cs-CZ" dirty="0"/>
              <a:t>Pokračování v </a:t>
            </a:r>
            <a:r>
              <a:rPr lang="cs-CZ" dirty="0" err="1"/>
              <a:t>decoupling</a:t>
            </a:r>
            <a:endParaRPr lang="cs-CZ" dirty="0"/>
          </a:p>
          <a:p>
            <a:pPr lvl="2"/>
            <a:r>
              <a:rPr lang="cs-CZ" dirty="0"/>
              <a:t>Změny v systému mléčných kvót</a:t>
            </a:r>
          </a:p>
          <a:p>
            <a:pPr lvl="2"/>
            <a:r>
              <a:rPr lang="cs-CZ" dirty="0"/>
              <a:t>Zrušení povinného vyjímání části půdy z produkce (set-</a:t>
            </a:r>
            <a:r>
              <a:rPr lang="cs-CZ" dirty="0" err="1"/>
              <a:t>aside</a:t>
            </a:r>
            <a:r>
              <a:rPr lang="cs-CZ" dirty="0"/>
              <a:t> opatření)</a:t>
            </a:r>
          </a:p>
          <a:p>
            <a:pPr lvl="2"/>
            <a:r>
              <a:rPr lang="cs-CZ" dirty="0"/>
              <a:t>Zrušení hektarové podpory pěstování energetických plodin</a:t>
            </a:r>
          </a:p>
          <a:p>
            <a:pPr lvl="1"/>
            <a:r>
              <a:rPr lang="cs-CZ" dirty="0"/>
              <a:t>Nové výzvy v rámci programu rozvoje venkova</a:t>
            </a:r>
          </a:p>
          <a:p>
            <a:pPr lvl="2"/>
            <a:r>
              <a:rPr lang="cs-CZ" dirty="0"/>
              <a:t>Řízení rizik</a:t>
            </a:r>
          </a:p>
          <a:p>
            <a:pPr lvl="2"/>
            <a:r>
              <a:rPr lang="cs-CZ" dirty="0"/>
              <a:t>Změny klimatu</a:t>
            </a:r>
          </a:p>
          <a:p>
            <a:pPr lvl="2"/>
            <a:r>
              <a:rPr lang="cs-CZ" dirty="0"/>
              <a:t>Biopaliva</a:t>
            </a:r>
          </a:p>
          <a:p>
            <a:pPr lvl="2"/>
            <a:r>
              <a:rPr lang="cs-CZ" dirty="0"/>
              <a:t>Voda</a:t>
            </a:r>
          </a:p>
          <a:p>
            <a:pPr lvl="2"/>
            <a:r>
              <a:rPr lang="cs-CZ" dirty="0"/>
              <a:t>Biologická rozmanitost</a:t>
            </a:r>
          </a:p>
          <a:p>
            <a:endParaRPr lang="cs-CZ" dirty="0"/>
          </a:p>
        </p:txBody>
      </p:sp>
    </p:spTree>
    <p:extLst>
      <p:ext uri="{BB962C8B-B14F-4D97-AF65-F5344CB8AC3E}">
        <p14:creationId xmlns:p14="http://schemas.microsoft.com/office/powerpoint/2010/main" val="247394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326917" y="333165"/>
            <a:ext cx="8911687" cy="1280890"/>
          </a:xfrm>
        </p:spPr>
        <p:txBody>
          <a:bodyPr/>
          <a:lstStyle/>
          <a:p>
            <a:r>
              <a:rPr lang="cs-CZ" dirty="0" err="1" smtClean="0"/>
              <a:t>The</a:t>
            </a:r>
            <a:r>
              <a:rPr lang="cs-CZ" dirty="0" smtClean="0"/>
              <a:t> </a:t>
            </a:r>
            <a:r>
              <a:rPr lang="cs-CZ" dirty="0" err="1" smtClean="0"/>
              <a:t>path</a:t>
            </a:r>
            <a:r>
              <a:rPr lang="cs-CZ" dirty="0" smtClean="0"/>
              <a:t> </a:t>
            </a:r>
            <a:r>
              <a:rPr lang="cs-CZ" dirty="0" err="1" smtClean="0"/>
              <a:t>of</a:t>
            </a:r>
            <a:r>
              <a:rPr lang="cs-CZ" dirty="0" smtClean="0"/>
              <a:t> CAP </a:t>
            </a:r>
            <a:r>
              <a:rPr lang="cs-CZ" dirty="0" err="1" smtClean="0"/>
              <a:t>expenditure</a:t>
            </a:r>
            <a:r>
              <a:rPr lang="cs-CZ" dirty="0" smtClean="0"/>
              <a:t> by </a:t>
            </a:r>
            <a:r>
              <a:rPr lang="cs-CZ" dirty="0" err="1" smtClean="0"/>
              <a:t>calendar</a:t>
            </a:r>
            <a:r>
              <a:rPr lang="cs-CZ" dirty="0" smtClean="0"/>
              <a:t> </a:t>
            </a:r>
            <a:r>
              <a:rPr lang="cs-CZ" dirty="0" err="1" smtClean="0"/>
              <a:t>year</a:t>
            </a:r>
            <a:endParaRPr lang="cs-CZ" dirty="0"/>
          </a:p>
        </p:txBody>
      </p:sp>
      <p:pic>
        <p:nvPicPr>
          <p:cNvPr id="5" name="Obrázek 4"/>
          <p:cNvPicPr>
            <a:picLocks noChangeAspect="1"/>
          </p:cNvPicPr>
          <p:nvPr/>
        </p:nvPicPr>
        <p:blipFill>
          <a:blip r:embed="rId2"/>
          <a:stretch>
            <a:fillRect/>
          </a:stretch>
        </p:blipFill>
        <p:spPr>
          <a:xfrm>
            <a:off x="3004728" y="1822356"/>
            <a:ext cx="7556064" cy="4646148"/>
          </a:xfrm>
          <a:prstGeom prst="rect">
            <a:avLst/>
          </a:prstGeom>
        </p:spPr>
      </p:pic>
    </p:spTree>
    <p:extLst>
      <p:ext uri="{BB962C8B-B14F-4D97-AF65-F5344CB8AC3E}">
        <p14:creationId xmlns:p14="http://schemas.microsoft.com/office/powerpoint/2010/main" val="99565258"/>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1139</TotalTime>
  <Words>4822</Words>
  <Application>Microsoft Office PowerPoint</Application>
  <PresentationFormat>Širokoúhlá obrazovka</PresentationFormat>
  <Paragraphs>644</Paragraphs>
  <Slides>60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60</vt:i4>
      </vt:variant>
    </vt:vector>
  </HeadingPairs>
  <TitlesOfParts>
    <vt:vector size="65" baseType="lpstr">
      <vt:lpstr>Arial</vt:lpstr>
      <vt:lpstr>Cambria Math</vt:lpstr>
      <vt:lpstr>Century Gothic</vt:lpstr>
      <vt:lpstr>Wingdings 3</vt:lpstr>
      <vt:lpstr>Stébla</vt:lpstr>
      <vt:lpstr>Společná zemědělská politika EU – právní základ, cíle, principy. Nástroje společné zemědělské politiky EU a jejich uplatňování. </vt:lpstr>
      <vt:lpstr>Společná zemědělská politika EU</vt:lpstr>
      <vt:lpstr>Společná zemědělská politika (CAP)</vt:lpstr>
      <vt:lpstr>Case 5/67 a 5/73</vt:lpstr>
      <vt:lpstr>Společná zemědělská politika (SZP/CAP) od roku 1962</vt:lpstr>
      <vt:lpstr>Reformy CAP</vt:lpstr>
      <vt:lpstr>Mid-term Review 2003 (Fischlerova reforma)</vt:lpstr>
      <vt:lpstr>Health Check 2008  (kontrola funkčnosti)</vt:lpstr>
      <vt:lpstr>The path of CAP expenditure by calendar year</vt:lpstr>
      <vt:lpstr>Reformy CAP</vt:lpstr>
      <vt:lpstr>Průběžné hodnocení nové CAP </vt:lpstr>
      <vt:lpstr>CAP po roce 2020 COM (2017)713 final </vt:lpstr>
      <vt:lpstr>OMNIBUS regulation </vt:lpstr>
      <vt:lpstr>Evropský model zemědělství</vt:lpstr>
      <vt:lpstr>Principy CAP</vt:lpstr>
      <vt:lpstr>Schéma CAP 2014 - 2020</vt:lpstr>
      <vt:lpstr>Prezentace aplikace PowerPoint</vt:lpstr>
      <vt:lpstr>Definice</vt:lpstr>
      <vt:lpstr>Financování, řízení a sledování společné zemědělské politiky </vt:lpstr>
      <vt:lpstr>Státní zemědělských intervenční fond</vt:lpstr>
      <vt:lpstr>Zemědělský poradenský systém v ČR</vt:lpstr>
      <vt:lpstr>Kontrolní systémy</vt:lpstr>
      <vt:lpstr>Prezentace aplikace PowerPoint</vt:lpstr>
      <vt:lpstr>Kontrolní systémy</vt:lpstr>
      <vt:lpstr>Společná organizace trhů</vt:lpstr>
      <vt:lpstr>Zemědělské produkty</vt:lpstr>
      <vt:lpstr>Schéma společné organizace trhu</vt:lpstr>
      <vt:lpstr>Přímé platby</vt:lpstr>
      <vt:lpstr>Prezentace aplikace PowerPoint</vt:lpstr>
      <vt:lpstr>Prezentace aplikace PowerPoint</vt:lpstr>
      <vt:lpstr>Podmínky pro přímé platby</vt:lpstr>
      <vt:lpstr>C-470/08</vt:lpstr>
      <vt:lpstr>Kontrola podmíněnosti Cross - compliance</vt:lpstr>
      <vt:lpstr>Prezentace aplikace PowerPoint</vt:lpstr>
      <vt:lpstr>Prezentace aplikace PowerPoint</vt:lpstr>
      <vt:lpstr>Prezentace aplikace PowerPoint</vt:lpstr>
      <vt:lpstr>Integrovaný administrativní a kontrolní systém</vt:lpstr>
      <vt:lpstr>Integrovaný administrativní a kontrolní systém v ČR</vt:lpstr>
      <vt:lpstr>LPIS – Veřejný registr půdy</vt:lpstr>
      <vt:lpstr>Další integrovaná evidence</vt:lpstr>
      <vt:lpstr>LPIS – historie</vt:lpstr>
      <vt:lpstr>NSS 11 Ca 143/2008 - 35</vt:lpstr>
      <vt:lpstr>Evidence půdy – půdní blok</vt:lpstr>
      <vt:lpstr>Prezentace aplikace PowerPoint</vt:lpstr>
      <vt:lpstr>Evidence půdy – díl půdního bloku</vt:lpstr>
      <vt:lpstr>Údaje (viz § 3a ZoZ a nařízení vlády č. 307/2014 Sb.)</vt:lpstr>
      <vt:lpstr>Druhy zemědělské kultury </vt:lpstr>
      <vt:lpstr>Zařazení do evidence půdy</vt:lpstr>
      <vt:lpstr>NSS 7 As 173/2012 - 44</vt:lpstr>
      <vt:lpstr>Poskytování přímých plateb</vt:lpstr>
      <vt:lpstr>Poskytování dotací - specifika</vt:lpstr>
      <vt:lpstr>Poskytování dotací</vt:lpstr>
      <vt:lpstr>Politika rozvoje venkova 2014 - 2020</vt:lpstr>
      <vt:lpstr>Politika rozvoje venkova</vt:lpstr>
      <vt:lpstr>Prezentace aplikace PowerPoint</vt:lpstr>
      <vt:lpstr>Nástroje politiky rozvoje venkova</vt:lpstr>
      <vt:lpstr>Nástroje politiky rozvoje venkova</vt:lpstr>
      <vt:lpstr>Mechanismus poskytnutí podpory z Programu rozvoje venkova</vt:lpstr>
      <vt:lpstr>Prezentace aplikace PowerPoint</vt:lpstr>
      <vt:lpstr>Pl. ÚS 38/04</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Společná zemědělská politika EU – právní základ, cíle, principy. Nástroje společné zemědělské politiky EU a jejich uplatňování.</dc:title>
  <dc:creator>Jana Tkáčiková</dc:creator>
  <cp:lastModifiedBy>Jana Tkáčiková</cp:lastModifiedBy>
  <cp:revision>75</cp:revision>
  <dcterms:created xsi:type="dcterms:W3CDTF">2018-03-01T14:31:07Z</dcterms:created>
  <dcterms:modified xsi:type="dcterms:W3CDTF">2018-03-22T13:20:41Z</dcterms:modified>
</cp:coreProperties>
</file>