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9" r:id="rId3"/>
    <p:sldId id="261" r:id="rId4"/>
    <p:sldId id="264" r:id="rId5"/>
    <p:sldId id="265" r:id="rId6"/>
    <p:sldId id="298" r:id="rId7"/>
    <p:sldId id="268" r:id="rId8"/>
    <p:sldId id="288" r:id="rId9"/>
    <p:sldId id="289" r:id="rId10"/>
    <p:sldId id="292" r:id="rId11"/>
    <p:sldId id="294" r:id="rId12"/>
    <p:sldId id="281" r:id="rId13"/>
    <p:sldId id="266" r:id="rId14"/>
    <p:sldId id="297" r:id="rId15"/>
    <p:sldId id="295" r:id="rId16"/>
    <p:sldId id="267" r:id="rId17"/>
    <p:sldId id="299" r:id="rId18"/>
    <p:sldId id="285" r:id="rId19"/>
    <p:sldId id="286" r:id="rId20"/>
    <p:sldId id="287" r:id="rId21"/>
    <p:sldId id="278" r:id="rId22"/>
    <p:sldId id="263" r:id="rId23"/>
    <p:sldId id="269" r:id="rId24"/>
    <p:sldId id="270" r:id="rId25"/>
    <p:sldId id="271" r:id="rId26"/>
    <p:sldId id="272" r:id="rId27"/>
    <p:sldId id="301" r:id="rId28"/>
    <p:sldId id="273" r:id="rId29"/>
    <p:sldId id="275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47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27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93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60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95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6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00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84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7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3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3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1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C219-3851-477E-A583-B9BDBD456BD0}" type="datetimeFigureOut">
              <a:rPr lang="cs-CZ" smtClean="0"/>
              <a:t>22.03.2018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6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y.cz/dokumenty/Navrh_zakona_t104600_20170302.pdf" TargetMode="External"/><Relationship Id="rId2" Type="http://schemas.openxmlformats.org/officeDocument/2006/relationships/hyperlink" Target="http://www.ceskatelevize.cz/ivysilani/1097181328-udalosti/217411000101022/obsah/576443-ceny-zemedelske-pudy-v-cesk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538509/Strategie_MZe_final_s_grafikou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eagri.cz/public/app/eagriapp/PU/Prehled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zpravy-domov/agrofert-dotace-podvod-zemedelska-puda-andrej-babis_1711281410_sam" TargetMode="External"/><Relationship Id="rId2" Type="http://schemas.openxmlformats.org/officeDocument/2006/relationships/hyperlink" Target="https://www.irozhlas.cz/zpravy-domov/kroupa-neopravnene-hospodareni-s-pudou-se-netyka-jen-agrofertu-zemedelcu-ale-ve_1711281730_d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ozhlas.cz/zpravy-domov/agrofert-dotace-holding-zemedelstvi-puda_1711280600_jra" TargetMode="External"/><Relationship Id="rId4" Type="http://schemas.openxmlformats.org/officeDocument/2006/relationships/hyperlink" Target="https://www.irozhlas.cz/komentare/agrofert-dotace-zemedelska-puda-podvod_1711280700_cib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ase-rec.ujc.cas.cz/archiv.php?vol=21#h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469110/Strategie_resortu_komunikacni_verze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D1A79-A5A3-481B-AF33-D6A780E0B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Zemědělské právo. </a:t>
            </a:r>
            <a:br>
              <a:rPr lang="cs-CZ" dirty="0"/>
            </a:br>
            <a:r>
              <a:rPr lang="cs-CZ" dirty="0"/>
              <a:t>Úvod do problematiky.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9839BA-94A2-499F-BCAB-542E1A262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JUDr. Jana </a:t>
            </a:r>
            <a:r>
              <a:rPr lang="cs-CZ" dirty="0" err="1"/>
              <a:t>Tkáčiková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259637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19DD9F9-F5C4-4212-9AF4-FA9113A5CD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426F6C-F417-4549-8850-F25566CDD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26019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D511A5-FF35-474E-9247-AF223D41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035364"/>
            <a:ext cx="10261600" cy="4510883"/>
          </a:xfrm>
          <a:prstGeom prst="rect">
            <a:avLst/>
          </a:prstGeom>
        </p:spPr>
      </p:pic>
      <p:sp>
        <p:nvSpPr>
          <p:cNvPr id="24" name="Freeform 11">
            <a:extLst>
              <a:ext uri="{FF2B5EF4-FFF2-40B4-BE49-F238E27FC236}">
                <a16:creationId xmlns:a16="http://schemas.microsoft.com/office/drawing/2014/main" id="{A62F81ED-B4A6-4AE5-80BE-E6269859D3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23F7B86-2477-4AA7-90BF-600CDA16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 jako investice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6967E2F-D39D-4942-A504-DADAC292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>
                <a:hlinkClick r:id="rId2"/>
              </a:rPr>
              <a:t>http://www.ceskatelevize.cz/ivysilani/1097181328-udalosti/217411000101022/obsah/576443-ceny-zemedelske-pudy-v-cesku</a:t>
            </a:r>
            <a:endParaRPr lang="cs-CZ" dirty="0"/>
          </a:p>
          <a:p>
            <a:pPr lvl="1"/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www.farmy.cz/dokumenty/Navrh_zakona_t104600_20170302.pdf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34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7D398D4-5FEE-44BB-93C4-A4FADD4A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Hodnocení stavu zemědělství v ČR</a:t>
            </a:r>
            <a:br>
              <a:rPr lang="cs-CZ" dirty="0"/>
            </a:br>
            <a:r>
              <a:rPr lang="cs-CZ" sz="2400" dirty="0"/>
              <a:t>viz </a:t>
            </a:r>
            <a:r>
              <a:rPr lang="cs-CZ" sz="2400" dirty="0">
                <a:hlinkClick r:id="rId2"/>
              </a:rPr>
              <a:t>Strategie resortu </a:t>
            </a:r>
            <a:r>
              <a:rPr lang="cs-CZ" sz="2400" dirty="0" err="1">
                <a:hlinkClick r:id="rId2"/>
              </a:rPr>
              <a:t>Mze</a:t>
            </a:r>
            <a:r>
              <a:rPr lang="cs-CZ" sz="2400" dirty="0">
                <a:hlinkClick r:id="rId2"/>
              </a:rPr>
              <a:t> s výhledem do roku 2030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CC49C4B-2924-4B3F-A0B8-A5346B0B3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1700" dirty="0"/>
              <a:t>Strukturální ukazatele českého zemědělství se výrazně liší od naprosté většiny zemí EU. </a:t>
            </a:r>
          </a:p>
          <a:p>
            <a:r>
              <a:rPr lang="cs-CZ" sz="1700" dirty="0"/>
              <a:t>Ekonomicky rozhodující část českého zemědělství má velkovýrobní charakter s převahou najaté práce i půdy a s relativně nízkou mírou diverzifikace činností. </a:t>
            </a:r>
          </a:p>
          <a:p>
            <a:r>
              <a:rPr lang="cs-CZ" sz="1700" dirty="0"/>
              <a:t>Tyto charakteristiky sice vytvářejí potenciál pro využití výhod z velikosti, na druhou stranu snižují „manévrovací“ prostor při řízení rizik, v některých případech zhoršují vztahy k environmentálně šetrnému užití půdy a v případě poklesu pracovně náročnější produkce také nepřispívají k udržení zaměstnanosti venkova. </a:t>
            </a:r>
          </a:p>
          <a:p>
            <a:r>
              <a:rPr lang="cs-CZ" sz="1900" b="1" dirty="0"/>
              <a:t>Celkově ve srovnání se svými konkurenty z vyspělejších evropských zemí i přes určité zvýšení produktivity v průměru dospělo české zemědělství za daných podmínek podpor a trhů do nákladově náročného typu zemědělství s klesající intenzitou, který kromě toho nepřispívá ani ke zlepšování životního prostředí ani k rozvoji venkova.</a:t>
            </a:r>
          </a:p>
        </p:txBody>
      </p:sp>
    </p:spTree>
    <p:extLst>
      <p:ext uri="{BB962C8B-B14F-4D97-AF65-F5344CB8AC3E}">
        <p14:creationId xmlns:p14="http://schemas.microsoft.com/office/powerpoint/2010/main" val="53385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Vlastnická struktura půdy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Zemědělský půdní fond: 54 % rozlohy ČR</a:t>
            </a:r>
          </a:p>
          <a:p>
            <a:pPr lvl="1"/>
            <a:r>
              <a:rPr lang="cs-CZ" dirty="0"/>
              <a:t>Setrvalý pokles ve prospěch lesní půdy a zastavěných a ostatních ploch</a:t>
            </a:r>
          </a:p>
          <a:p>
            <a:pPr lvl="1"/>
            <a:r>
              <a:rPr lang="cs-CZ" dirty="0"/>
              <a:t>Snížení výměry orné půdy (podíl 70 %) ve prospěch trvalých travních porostů</a:t>
            </a:r>
          </a:p>
          <a:p>
            <a:r>
              <a:rPr lang="cs-CZ" dirty="0"/>
              <a:t>Vlastnická struktura zemědělské půdy</a:t>
            </a:r>
          </a:p>
          <a:p>
            <a:pPr lvl="1"/>
            <a:r>
              <a:rPr lang="cs-CZ" dirty="0"/>
              <a:t>Významný vliv politického vývoje </a:t>
            </a:r>
          </a:p>
          <a:p>
            <a:pPr lvl="1"/>
            <a:r>
              <a:rPr lang="cs-CZ" dirty="0"/>
              <a:t>„Soukromé“ vlastnictví</a:t>
            </a:r>
          </a:p>
          <a:p>
            <a:pPr lvl="2"/>
            <a:r>
              <a:rPr lang="cs-CZ" dirty="0"/>
              <a:t>Fyzické osoby (76 %), trend ↓</a:t>
            </a:r>
          </a:p>
          <a:p>
            <a:pPr lvl="2"/>
            <a:r>
              <a:rPr lang="cs-CZ" dirty="0"/>
              <a:t>Právnické osoby (20 %), trend ↑</a:t>
            </a:r>
          </a:p>
          <a:p>
            <a:pPr lvl="1"/>
            <a:r>
              <a:rPr lang="cs-CZ" dirty="0"/>
              <a:t>Státní vlastnictví (3,5 %)</a:t>
            </a:r>
          </a:p>
          <a:p>
            <a:pPr lvl="1"/>
            <a:r>
              <a:rPr lang="cs-CZ" dirty="0"/>
              <a:t>Roztříštěnost</a:t>
            </a:r>
          </a:p>
          <a:p>
            <a:pPr lvl="2"/>
            <a:r>
              <a:rPr lang="cs-CZ" dirty="0"/>
              <a:t>Průměrná velikost zemědělské parcely 0,48 ha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A87079-1C4E-4E32-AC5E-9FE822DBF9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Obhospodařování (užívání) zemědělské půdy</a:t>
            </a:r>
          </a:p>
          <a:p>
            <a:pPr lvl="1"/>
            <a:r>
              <a:rPr lang="cs-CZ" dirty="0"/>
              <a:t>Vysoký podíl pronajaté půdy, setrvalý pokles (74 %)</a:t>
            </a:r>
          </a:p>
          <a:p>
            <a:pPr lvl="1"/>
            <a:r>
              <a:rPr lang="cs-CZ" dirty="0"/>
              <a:t>Fyzické osoby 30 % (nárůst)</a:t>
            </a:r>
          </a:p>
          <a:p>
            <a:pPr lvl="1"/>
            <a:r>
              <a:rPr lang="cs-CZ" dirty="0"/>
              <a:t>Právnické osoby 70 % (a.s., s.r.o., </a:t>
            </a:r>
            <a:r>
              <a:rPr lang="cs-CZ" dirty="0" err="1"/>
              <a:t>z.d</a:t>
            </a:r>
            <a:r>
              <a:rPr lang="cs-CZ" dirty="0"/>
              <a:t>.) </a:t>
            </a:r>
          </a:p>
          <a:p>
            <a:r>
              <a:rPr lang="cs-CZ" dirty="0">
                <a:hlinkClick r:id="rId2"/>
              </a:rPr>
              <a:t>Pozemkové úpravy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Ukončené 20 % půdy </a:t>
            </a:r>
          </a:p>
          <a:p>
            <a:pPr lvl="1"/>
            <a:r>
              <a:rPr lang="cs-CZ" dirty="0"/>
              <a:t>Probíhající 10 % půdy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72039B-E9D5-4BB6-9A7D-32ACA0C78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3387500"/>
            <a:ext cx="4313864" cy="3470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376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29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0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2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díl najaté a vlastní půdy v zemědělských subjektech">
            <a:extLst>
              <a:ext uri="{FF2B5EF4-FFF2-40B4-BE49-F238E27FC236}">
                <a16:creationId xmlns:a16="http://schemas.microsoft.com/office/drawing/2014/main" id="{7151F97D-37CD-4E6D-8889-17E2E14A8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4915" y="1188720"/>
            <a:ext cx="6900129" cy="37950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22A814-2293-4E6A-8176-23DC66C2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Podíl najaté a vlastní půdy v zemědělských subjektech</a:t>
            </a:r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FCDD6E7F-E34D-49B7-B763-345D000E2BFF}"/>
              </a:ext>
            </a:extLst>
          </p:cNvPr>
          <p:cNvSpPr txBox="1"/>
          <p:nvPr/>
        </p:nvSpPr>
        <p:spPr>
          <a:xfrm>
            <a:off x="6096000" y="6600341"/>
            <a:ext cx="591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http://www.statistikaamy.cz/2017/10/denne-ubyva-25-ha-zemedelske-pudy/</a:t>
            </a:r>
          </a:p>
        </p:txBody>
      </p:sp>
    </p:spTree>
    <p:extLst>
      <p:ext uri="{BB962C8B-B14F-4D97-AF65-F5344CB8AC3E}">
        <p14:creationId xmlns:p14="http://schemas.microsoft.com/office/powerpoint/2010/main" val="6322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72594-BD17-4A19-9183-1B2A0B92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Užívání zemědělské půdy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BF0403-BADD-4F2D-82CC-A73BCD60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https://www.irozhlas.cz/zpravy-domov/agrofert-zemedelska-puda-hospodareni-dotace-podvod-babis_1711291105_dp</a:t>
            </a:r>
          </a:p>
          <a:p>
            <a:pPr lvl="1"/>
            <a:r>
              <a:rPr lang="cs-CZ" dirty="0"/>
              <a:t>11:05 29. 11. 2017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https://www.irozhlas.cz/zpravy-domov/praxe-agrofertu-je-bezna-tvrdi-agrarni-komora-jde-o-legislativni-problem-reaguje_1711281935_dp</a:t>
            </a:r>
          </a:p>
          <a:p>
            <a:pPr lvl="1"/>
            <a:r>
              <a:rPr lang="cs-CZ" dirty="0"/>
              <a:t>19:35 28. listopadu 2017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https://www.irozhlas.cz/zpravy-domov/kroupa-neopravnene-hospodareni-s-pudou-se-netyka-jen-agrofertu-zemedelcu-ale-ve_1711281730_dp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17:30 28. listopadu 2017</a:t>
            </a:r>
          </a:p>
          <a:p>
            <a:r>
              <a:rPr lang="cs-CZ" dirty="0">
                <a:hlinkClick r:id="rId3"/>
              </a:rPr>
              <a:t>https://www.irozhlas.cz/zpravy-domov/agrofert-dotace-podvod-zemedelska-puda-andrej-babis_1711281410_sam</a:t>
            </a:r>
            <a:endParaRPr lang="cs-CZ" dirty="0"/>
          </a:p>
          <a:p>
            <a:pPr lvl="1"/>
            <a:r>
              <a:rPr lang="cs-CZ" dirty="0"/>
              <a:t>14:10 28. 11. 2017</a:t>
            </a:r>
          </a:p>
          <a:p>
            <a:r>
              <a:rPr lang="cs-CZ" dirty="0">
                <a:hlinkClick r:id="rId4"/>
              </a:rPr>
              <a:t>https://www.irozhlas.cz/komentare/agrofert-dotace-zemedelska-puda-podvod_1711280700_cib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7:00 28. listopadu 2017</a:t>
            </a:r>
          </a:p>
          <a:p>
            <a:r>
              <a:rPr lang="cs-CZ" dirty="0">
                <a:hlinkClick r:id="rId5"/>
              </a:rPr>
              <a:t>https://www.irozhlas.cz/zpravy-domov/agrofert-dotace-holding-zemedelstvi-puda_1711280600_jra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6:00 28. listopadu 2017</a:t>
            </a:r>
          </a:p>
        </p:txBody>
      </p:sp>
    </p:spTree>
    <p:extLst>
      <p:ext uri="{BB962C8B-B14F-4D97-AF65-F5344CB8AC3E}">
        <p14:creationId xmlns:p14="http://schemas.microsoft.com/office/powerpoint/2010/main" val="257149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Podnikatelská struktura zemědělství v ČR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Podniky právnických osob</a:t>
            </a:r>
          </a:p>
          <a:p>
            <a:pPr lvl="1"/>
            <a:r>
              <a:rPr lang="cs-CZ" dirty="0"/>
              <a:t>Nárůst obchodních společností na úkor zemědělských družstev</a:t>
            </a:r>
          </a:p>
          <a:p>
            <a:r>
              <a:rPr lang="cs-CZ" dirty="0"/>
              <a:t>Podniky fyzických osob</a:t>
            </a:r>
          </a:p>
          <a:p>
            <a:pPr lvl="1"/>
            <a:r>
              <a:rPr lang="cs-CZ" dirty="0"/>
              <a:t>Postupný nárůst</a:t>
            </a:r>
          </a:p>
          <a:p>
            <a:pPr lvl="1"/>
            <a:r>
              <a:rPr lang="cs-CZ" dirty="0"/>
              <a:t>36 % drobní zemědělci </a:t>
            </a:r>
          </a:p>
          <a:p>
            <a:r>
              <a:rPr lang="cs-CZ" dirty="0"/>
              <a:t>Struktura zemědělských podniků</a:t>
            </a:r>
          </a:p>
          <a:p>
            <a:pPr lvl="1"/>
            <a:r>
              <a:rPr lang="cs-CZ" dirty="0"/>
              <a:t>Velké (výměra nad 500 ha, 4 %)</a:t>
            </a:r>
          </a:p>
          <a:p>
            <a:pPr lvl="2"/>
            <a:r>
              <a:rPr lang="cs-CZ" dirty="0"/>
              <a:t>Obhospodařování 70 % výměry půdy</a:t>
            </a:r>
          </a:p>
          <a:p>
            <a:pPr lvl="1"/>
            <a:r>
              <a:rPr lang="cs-CZ" dirty="0"/>
              <a:t>Malé a střední (výměra do 10 ha, 76 %)</a:t>
            </a:r>
          </a:p>
          <a:p>
            <a:pPr lvl="2"/>
            <a:r>
              <a:rPr lang="cs-CZ" dirty="0"/>
              <a:t>Obhospodařování 2 % výměry půdy</a:t>
            </a:r>
          </a:p>
        </p:txBody>
      </p:sp>
    </p:spTree>
    <p:extLst>
      <p:ext uri="{BB962C8B-B14F-4D97-AF65-F5344CB8AC3E}">
        <p14:creationId xmlns:p14="http://schemas.microsoft.com/office/powerpoint/2010/main" val="296086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86DB5F-ECF8-4819-A988-63228BE6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rgbClr val="FEFFFF"/>
                </a:solidFill>
              </a:rPr>
              <a:t>Podnikatelská struktura zemědělství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1B73CD-B11C-4C6E-9C78-5777E58C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101" y="1076959"/>
            <a:ext cx="7324247" cy="47385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126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BB67F1-B3D3-4190-BBFE-2B55BEAD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Průměrná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velikost</a:t>
            </a:r>
            <a:r>
              <a:rPr lang="cs-CZ" sz="4000" dirty="0">
                <a:solidFill>
                  <a:srgbClr val="FEFFFF"/>
                </a:solidFill>
              </a:rPr>
              <a:t> zemědělských podniků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1026" name="Picture 2" descr="File:Average utilised agricultural area per holding, 2010 and 2013 (¹) (hectares) YB16.png">
            <a:extLst>
              <a:ext uri="{FF2B5EF4-FFF2-40B4-BE49-F238E27FC236}">
                <a16:creationId xmlns:a16="http://schemas.microsoft.com/office/drawing/2014/main" id="{307BD205-8FB9-4EB8-85E6-BED367C61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6521" y="833120"/>
            <a:ext cx="6880199" cy="52117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0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01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02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3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Zastoupení zemědělských subjektů ve velikostních třídách">
            <a:extLst>
              <a:ext uri="{FF2B5EF4-FFF2-40B4-BE49-F238E27FC236}">
                <a16:creationId xmlns:a16="http://schemas.microsoft.com/office/drawing/2014/main" id="{5E26C1C9-E0BE-48B3-ABDB-10FB4B1B2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3681" y="1399026"/>
            <a:ext cx="6455928" cy="39058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3B3538-1219-44C2-ACF3-D207F0ED2860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Zastoupení zemědělských subjektů ve velikostních třídách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B7A6EBA-57E7-4DAA-8DD5-D84BBBF7C174}"/>
              </a:ext>
            </a:extLst>
          </p:cNvPr>
          <p:cNvSpPr txBox="1"/>
          <p:nvPr/>
        </p:nvSpPr>
        <p:spPr>
          <a:xfrm>
            <a:off x="6610350" y="6600341"/>
            <a:ext cx="539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http://www.statistikaamy.cz/2014/07/v-cem-je-ceske-zemedelstvi-jine/</a:t>
            </a:r>
          </a:p>
        </p:txBody>
      </p:sp>
    </p:spTree>
    <p:extLst>
      <p:ext uri="{BB962C8B-B14F-4D97-AF65-F5344CB8AC3E}">
        <p14:creationId xmlns:p14="http://schemas.microsoft.com/office/powerpoint/2010/main" val="242722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CDDD2-BB30-4261-AE3D-54226C17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pojetí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C5F89-15DC-4DD9-ABA2-09EF1EC9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Výraz </a:t>
            </a:r>
            <a:r>
              <a:rPr lang="cs-CZ" i="1" dirty="0"/>
              <a:t>zemědělství </a:t>
            </a:r>
            <a:r>
              <a:rPr lang="cs-CZ" dirty="0"/>
              <a:t>označuje souhrn </a:t>
            </a:r>
            <a:r>
              <a:rPr lang="cs-CZ" i="1" dirty="0"/>
              <a:t>A. </a:t>
            </a:r>
            <a:r>
              <a:rPr lang="cs-CZ" dirty="0"/>
              <a:t>veškeré biologické výroby (rostlinné a živočišné); a </a:t>
            </a:r>
            <a:r>
              <a:rPr lang="cs-CZ" i="1" dirty="0"/>
              <a:t>B. </a:t>
            </a:r>
            <a:r>
              <a:rPr lang="cs-CZ" dirty="0"/>
              <a:t>přímého zpracování jejích produktů (zemědělského průmyslu). Tato podvojnost — výroba a zpracování prvotních výrobků — objevuje se i v skupinách pojmů podřaděných pojmu zemědělství, to jest:</a:t>
            </a:r>
          </a:p>
          <a:p>
            <a:pPr lvl="1"/>
            <a:r>
              <a:rPr lang="cs-CZ" dirty="0"/>
              <a:t>I. </a:t>
            </a:r>
            <a:r>
              <a:rPr lang="cs-CZ" i="1" dirty="0"/>
              <a:t>v rolnictví</a:t>
            </a:r>
            <a:r>
              <a:rPr lang="cs-CZ" dirty="0"/>
              <a:t>,</a:t>
            </a:r>
            <a:r>
              <a:rPr lang="cs-CZ" i="1" dirty="0"/>
              <a:t> </a:t>
            </a:r>
            <a:r>
              <a:rPr lang="cs-CZ" dirty="0"/>
              <a:t>což je obdělávání polí, luk a pastvin, jakož i chov hospodářských zvířat;</a:t>
            </a:r>
          </a:p>
          <a:p>
            <a:pPr lvl="1"/>
            <a:r>
              <a:rPr lang="cs-CZ" dirty="0"/>
              <a:t>II. </a:t>
            </a:r>
            <a:r>
              <a:rPr lang="cs-CZ" i="1" dirty="0"/>
              <a:t>v lesnictví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III. </a:t>
            </a:r>
            <a:r>
              <a:rPr lang="cs-CZ" i="1" dirty="0"/>
              <a:t>v zahradnictví, zelinářství, ovocnictví a vinařství </a:t>
            </a:r>
            <a:r>
              <a:rPr lang="cs-CZ" dirty="0"/>
              <a:t>(podrobněji o rozsahu těchto pojmů poučuje K. Kamenický, VČAZ. XIII, 78 n.);</a:t>
            </a:r>
          </a:p>
          <a:p>
            <a:pPr lvl="1"/>
            <a:r>
              <a:rPr lang="cs-CZ" dirty="0"/>
              <a:t>IV. </a:t>
            </a:r>
            <a:r>
              <a:rPr lang="cs-CZ" i="1" dirty="0"/>
              <a:t>v t. </a:t>
            </a:r>
            <a:r>
              <a:rPr lang="cs-CZ" i="1" dirty="0" err="1"/>
              <a:t>zv</a:t>
            </a:r>
            <a:r>
              <a:rPr lang="cs-CZ" i="1" dirty="0"/>
              <a:t>. přesuvných odvětvích</a:t>
            </a:r>
            <a:r>
              <a:rPr lang="cs-CZ" dirty="0"/>
              <a:t>,</a:t>
            </a:r>
            <a:r>
              <a:rPr lang="cs-CZ" i="1" dirty="0"/>
              <a:t> </a:t>
            </a:r>
            <a:r>
              <a:rPr lang="cs-CZ" dirty="0"/>
              <a:t>t. j. v chovu (ev. lovu) ryb, zvěře, kožišinových zvířat, včel a bource morušového.</a:t>
            </a:r>
          </a:p>
          <a:p>
            <a:pPr algn="r"/>
            <a:r>
              <a:rPr lang="cs-CZ" b="1" i="1" dirty="0">
                <a:hlinkClick r:id="rId2"/>
              </a:rPr>
              <a:t>Naše řeč, ročník 21 (1937), číslo 6</a:t>
            </a:r>
            <a:r>
              <a:rPr lang="cs-CZ" b="1" i="1" dirty="0"/>
              <a:t>, s. 173-174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22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odíl vlastní půdy v zemědělských subjektech podle velikostních tříd">
            <a:extLst>
              <a:ext uri="{FF2B5EF4-FFF2-40B4-BE49-F238E27FC236}">
                <a16:creationId xmlns:a16="http://schemas.microsoft.com/office/drawing/2014/main" id="{7D37B49F-8A4C-4E30-B69B-8759F48F1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8403" y="1399026"/>
            <a:ext cx="6723161" cy="41515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CEC8C9A-8F03-4DCA-A2DB-93267E1B09F4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Podíl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vlastní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půdy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v 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zemědělských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subjektech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podle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velikostních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tříd</a:t>
            </a:r>
            <a:endParaRPr lang="en-US" sz="36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04A3ED-31A1-4F6B-A644-0017918EB819}"/>
              </a:ext>
            </a:extLst>
          </p:cNvPr>
          <p:cNvSpPr txBox="1"/>
          <p:nvPr/>
        </p:nvSpPr>
        <p:spPr>
          <a:xfrm>
            <a:off x="6610350" y="6600341"/>
            <a:ext cx="539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http://www.statistikaamy.cz/2014/07/v-cem-je-ceske-zemedelstvi-jine/</a:t>
            </a:r>
          </a:p>
        </p:txBody>
      </p:sp>
    </p:spTree>
    <p:extLst>
      <p:ext uri="{BB962C8B-B14F-4D97-AF65-F5344CB8AC3E}">
        <p14:creationId xmlns:p14="http://schemas.microsoft.com/office/powerpoint/2010/main" val="350551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9576F-A5CD-41CF-983A-9CA80676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Strategie resortu Ministerstva zemědělství s výhledem do roku 2030 </a:t>
            </a:r>
            <a:r>
              <a:rPr lang="cs-CZ" sz="2200" dirty="0"/>
              <a:t>(usnesení vlády č. 392/2016)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2BE19-1E44-446B-9582-39C2B04F2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Priority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Potravinové zabezpečení a přiměřená soběstačnost</a:t>
            </a:r>
          </a:p>
          <a:p>
            <a:pPr lvl="1"/>
            <a:r>
              <a:rPr lang="cs-CZ" dirty="0"/>
              <a:t>Konkurenceschopnost </a:t>
            </a:r>
          </a:p>
          <a:p>
            <a:pPr lvl="1"/>
            <a:r>
              <a:rPr lang="cs-CZ" dirty="0"/>
              <a:t>Udržitelné hospodaření s přírodními zdroji a opatření v oblasti klimatu</a:t>
            </a:r>
          </a:p>
          <a:p>
            <a:pPr lvl="1"/>
            <a:r>
              <a:rPr lang="cs-CZ" dirty="0"/>
              <a:t>Dosažení vyváženého územní rozvoje venkovských hospodářství a komunit, včetně vytváření a udržení pracovních míst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E76AC7-23E4-447A-9EB9-CDC6508C7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lnSpcReduction="10000"/>
          </a:bodyPr>
          <a:lstStyle/>
          <a:p>
            <a:r>
              <a:rPr lang="cs-CZ" sz="1900" b="1" dirty="0"/>
              <a:t>Funkce zemědělství</a:t>
            </a:r>
          </a:p>
          <a:p>
            <a:pPr lvl="1"/>
            <a:r>
              <a:rPr lang="cs-CZ" dirty="0"/>
              <a:t>Produkční  </a:t>
            </a:r>
          </a:p>
          <a:p>
            <a:pPr lvl="2"/>
            <a:r>
              <a:rPr lang="cs-CZ" dirty="0"/>
              <a:t>zajišťuje výživu obyvatelstva a výrobu dalších nepotravinářských surovin a produktů (textilní, tukové, farmaceutické, technické nebo energetické plodiny)</a:t>
            </a:r>
          </a:p>
          <a:p>
            <a:pPr lvl="1"/>
            <a:r>
              <a:rPr lang="cs-CZ" dirty="0"/>
              <a:t>Krajinotvorné a ekologické</a:t>
            </a:r>
          </a:p>
          <a:p>
            <a:pPr lvl="2"/>
            <a:r>
              <a:rPr lang="cs-CZ" dirty="0"/>
              <a:t>utváří a udržuje ráz krajiny, ovlivňuje stav životního prostředí</a:t>
            </a:r>
          </a:p>
          <a:p>
            <a:pPr lvl="1"/>
            <a:r>
              <a:rPr lang="cs-CZ" dirty="0"/>
              <a:t>Sociální</a:t>
            </a:r>
          </a:p>
          <a:p>
            <a:pPr lvl="2"/>
            <a:r>
              <a:rPr lang="cs-CZ" dirty="0"/>
              <a:t>zajišťuje pracovní příležitosti pro venkovské obyvatelstvo</a:t>
            </a:r>
          </a:p>
          <a:p>
            <a:pPr lvl="3"/>
            <a:r>
              <a:rPr lang="cs-CZ" dirty="0"/>
              <a:t>Vliv na úroveň osídlení a infrastruktury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88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 cíle právní úpravy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Zajištění základní výživy obyvatel, potravinové bezpečnosti a potřebných nepotravinářských surovin </a:t>
            </a:r>
          </a:p>
          <a:p>
            <a:pPr lvl="1"/>
            <a:r>
              <a:rPr lang="cs-CZ" dirty="0"/>
              <a:t>Volný pohyb zemědělských produktů</a:t>
            </a:r>
          </a:p>
          <a:p>
            <a:r>
              <a:rPr lang="cs-CZ" dirty="0"/>
              <a:t>Ochrana složek životního prostředí jako půdy, vody a ovzduší a udržování osídlené a kulturní krajiny</a:t>
            </a:r>
          </a:p>
          <a:p>
            <a:r>
              <a:rPr lang="cs-CZ" dirty="0"/>
              <a:t>Rozvoj rozmanitých hospodářských činností a zvýšení kvality života ve venkovských oblastech a rozvoj vesnic</a:t>
            </a:r>
          </a:p>
          <a:p>
            <a:r>
              <a:rPr lang="cs-CZ" dirty="0"/>
              <a:t>Zohlednění specifických podmínek pro výkon zemědělské činnosti</a:t>
            </a:r>
          </a:p>
        </p:txBody>
      </p:sp>
    </p:spTree>
    <p:extLst>
      <p:ext uri="{BB962C8B-B14F-4D97-AF65-F5344CB8AC3E}">
        <p14:creationId xmlns:p14="http://schemas.microsoft.com/office/powerpoint/2010/main" val="331229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právo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Účelový soubor právních norem regulující právní vztahy v rámci zemědělské činnosti</a:t>
            </a:r>
          </a:p>
          <a:p>
            <a:r>
              <a:rPr lang="cs-CZ" dirty="0"/>
              <a:t>Systém</a:t>
            </a:r>
          </a:p>
          <a:p>
            <a:pPr lvl="1"/>
            <a:r>
              <a:rPr lang="cs-CZ" dirty="0"/>
              <a:t>Dle metody právní regulace</a:t>
            </a:r>
          </a:p>
          <a:p>
            <a:pPr lvl="2"/>
            <a:r>
              <a:rPr lang="cs-CZ" dirty="0"/>
              <a:t>Soukromoprávní</a:t>
            </a:r>
          </a:p>
          <a:p>
            <a:pPr lvl="3"/>
            <a:r>
              <a:rPr lang="cs-CZ" dirty="0"/>
              <a:t>Občanské a obchodní právo</a:t>
            </a:r>
          </a:p>
          <a:p>
            <a:pPr lvl="4"/>
            <a:r>
              <a:rPr lang="cs-CZ" dirty="0"/>
              <a:t>Vlastnictví a užívací vztahy</a:t>
            </a:r>
          </a:p>
          <a:p>
            <a:pPr lvl="4"/>
            <a:r>
              <a:rPr lang="cs-CZ" dirty="0"/>
              <a:t>Podnikání </a:t>
            </a:r>
          </a:p>
          <a:p>
            <a:pPr lvl="2"/>
            <a:r>
              <a:rPr lang="cs-CZ" dirty="0"/>
              <a:t>Veřejnoprávní </a:t>
            </a:r>
          </a:p>
          <a:p>
            <a:pPr lvl="3"/>
            <a:r>
              <a:rPr lang="cs-CZ" dirty="0"/>
              <a:t>Dle typu zemědělské výroby</a:t>
            </a:r>
          </a:p>
          <a:p>
            <a:pPr lvl="1"/>
            <a:r>
              <a:rPr lang="cs-CZ" dirty="0"/>
              <a:t>Obecná část</a:t>
            </a:r>
          </a:p>
          <a:p>
            <a:pPr lvl="1"/>
            <a:r>
              <a:rPr lang="cs-CZ" dirty="0"/>
              <a:t>Zvláštní část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32559FC-001C-49EA-B04D-101E1ED3F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užším pojetí</a:t>
            </a:r>
          </a:p>
          <a:p>
            <a:pPr lvl="1"/>
            <a:r>
              <a:rPr lang="cs-CZ" dirty="0"/>
              <a:t>Rostlinná (pěstování rostlin) a živočišná (chov hospodářských zvířat) produkce po fázi prvovýroby </a:t>
            </a:r>
          </a:p>
          <a:p>
            <a:r>
              <a:rPr lang="cs-CZ" dirty="0"/>
              <a:t>V širším pojetí</a:t>
            </a:r>
          </a:p>
          <a:p>
            <a:pPr lvl="1"/>
            <a:r>
              <a:rPr lang="cs-CZ" dirty="0"/>
              <a:t>Viz Zemědělské právo na </a:t>
            </a:r>
            <a:r>
              <a:rPr lang="cs-CZ" dirty="0" err="1"/>
              <a:t>PrF</a:t>
            </a:r>
            <a:r>
              <a:rPr lang="cs-CZ" dirty="0"/>
              <a:t> UK</a:t>
            </a:r>
          </a:p>
          <a:p>
            <a:pPr lvl="1"/>
            <a:endParaRPr lang="cs-CZ" dirty="0"/>
          </a:p>
          <a:p>
            <a:r>
              <a:rPr lang="cs-CZ" dirty="0"/>
              <a:t>Průniky </a:t>
            </a:r>
          </a:p>
          <a:p>
            <a:pPr lvl="1"/>
            <a:r>
              <a:rPr lang="cs-CZ" dirty="0"/>
              <a:t>Právo životního prostředí</a:t>
            </a:r>
          </a:p>
          <a:p>
            <a:pPr lvl="1"/>
            <a:r>
              <a:rPr lang="cs-CZ" dirty="0"/>
              <a:t>Ochrana veřejného zdraví</a:t>
            </a:r>
          </a:p>
          <a:p>
            <a:pPr lvl="1"/>
            <a:r>
              <a:rPr lang="cs-CZ" dirty="0"/>
              <a:t>Pozemkové právo</a:t>
            </a:r>
          </a:p>
          <a:p>
            <a:pPr lvl="1"/>
            <a:r>
              <a:rPr lang="cs-CZ" dirty="0"/>
              <a:t>Občanské/obchodní právo</a:t>
            </a:r>
          </a:p>
          <a:p>
            <a:pPr lvl="1"/>
            <a:r>
              <a:rPr lang="cs-CZ" dirty="0"/>
              <a:t>Správní právo</a:t>
            </a:r>
          </a:p>
        </p:txBody>
      </p:sp>
    </p:spTree>
    <p:extLst>
      <p:ext uri="{BB962C8B-B14F-4D97-AF65-F5344CB8AC3E}">
        <p14:creationId xmlns:p14="http://schemas.microsoft.com/office/powerpoint/2010/main" val="2083870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zemědělského práva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36AA619-13D8-4BEE-8C70-9D6610440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Unijní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684924"/>
          </a:xfrm>
        </p:spPr>
        <p:txBody>
          <a:bodyPr>
            <a:normAutofit/>
          </a:bodyPr>
          <a:lstStyle/>
          <a:p>
            <a:r>
              <a:rPr lang="cs-CZ" dirty="0"/>
              <a:t>Primární </a:t>
            </a:r>
          </a:p>
          <a:p>
            <a:r>
              <a:rPr lang="cs-CZ" dirty="0"/>
              <a:t>Sekundární</a:t>
            </a:r>
          </a:p>
          <a:p>
            <a:pPr lvl="1"/>
            <a:r>
              <a:rPr lang="cs-CZ" dirty="0"/>
              <a:t>Tržní </a:t>
            </a:r>
          </a:p>
          <a:p>
            <a:pPr lvl="1"/>
            <a:r>
              <a:rPr lang="cs-CZ" dirty="0"/>
              <a:t>Strukturální </a:t>
            </a:r>
          </a:p>
          <a:p>
            <a:pPr lvl="1"/>
            <a:r>
              <a:rPr lang="cs-CZ" dirty="0"/>
              <a:t>Harmonizační </a:t>
            </a:r>
          </a:p>
          <a:p>
            <a:pPr lvl="1"/>
            <a:r>
              <a:rPr lang="cs-CZ" dirty="0"/>
              <a:t>Mezinárodní </a:t>
            </a:r>
          </a:p>
          <a:p>
            <a:pPr lvl="1"/>
            <a:r>
              <a:rPr lang="cs-CZ" dirty="0"/>
              <a:t>Související</a:t>
            </a:r>
          </a:p>
          <a:p>
            <a:pPr lvl="2"/>
            <a:r>
              <a:rPr lang="cs-CZ" dirty="0"/>
              <a:t>Bezpečnost potravin </a:t>
            </a:r>
          </a:p>
          <a:p>
            <a:pPr lvl="2"/>
            <a:r>
              <a:rPr lang="cs-CZ" dirty="0"/>
              <a:t>Ochrana životního prostředí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A536122-53D9-4680-813F-FA919C20B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Národní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F61A38-039E-4AC6-ADE7-918E5FC24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688152"/>
          </a:xfrm>
        </p:spPr>
        <p:txBody>
          <a:bodyPr>
            <a:normAutofit/>
          </a:bodyPr>
          <a:lstStyle/>
          <a:p>
            <a:r>
              <a:rPr lang="cs-CZ" dirty="0"/>
              <a:t>Rámcové dle jednotlivých právních odvětví</a:t>
            </a:r>
          </a:p>
          <a:p>
            <a:r>
              <a:rPr lang="cs-CZ" dirty="0"/>
              <a:t>Průřezové</a:t>
            </a:r>
          </a:p>
          <a:p>
            <a:pPr lvl="1"/>
            <a:r>
              <a:rPr lang="cs-CZ" dirty="0"/>
              <a:t>Zákon o zemědělství</a:t>
            </a:r>
          </a:p>
          <a:p>
            <a:pPr lvl="1"/>
            <a:r>
              <a:rPr lang="cs-CZ" dirty="0"/>
              <a:t>Zákon o ekologickém zemědělství</a:t>
            </a:r>
          </a:p>
          <a:p>
            <a:r>
              <a:rPr lang="cs-CZ" dirty="0"/>
              <a:t>Sektorové</a:t>
            </a:r>
          </a:p>
          <a:p>
            <a:pPr lvl="1"/>
            <a:r>
              <a:rPr lang="cs-CZ" dirty="0"/>
              <a:t>Dle typu zemědělské výroby </a:t>
            </a:r>
          </a:p>
          <a:p>
            <a:r>
              <a:rPr lang="cs-CZ" dirty="0"/>
              <a:t>Související </a:t>
            </a:r>
          </a:p>
          <a:p>
            <a:pPr lvl="1"/>
            <a:r>
              <a:rPr lang="cs-CZ" dirty="0"/>
              <a:t>Pozemkové, environmentální,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645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právních vztahů </a:t>
            </a:r>
            <a:endParaRPr lang="en-GB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DBB489A-B11C-4481-8E58-B9F1A8655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Nositelé práv a povinností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Fyzické osoby</a:t>
            </a:r>
          </a:p>
          <a:p>
            <a:pPr lvl="1"/>
            <a:r>
              <a:rPr lang="cs-CZ" dirty="0"/>
              <a:t>Zemědělští podnikatelé</a:t>
            </a:r>
          </a:p>
          <a:p>
            <a:r>
              <a:rPr lang="cs-CZ" dirty="0"/>
              <a:t>Právnické osoby</a:t>
            </a:r>
          </a:p>
          <a:p>
            <a:pPr lvl="1"/>
            <a:r>
              <a:rPr lang="cs-CZ" dirty="0"/>
              <a:t>Zemědělská družstva</a:t>
            </a:r>
          </a:p>
          <a:p>
            <a:pPr lvl="1"/>
            <a:r>
              <a:rPr lang="cs-CZ" dirty="0"/>
              <a:t>Obchodní společnosti </a:t>
            </a:r>
          </a:p>
          <a:p>
            <a:pPr lvl="1"/>
            <a:r>
              <a:rPr lang="cs-CZ" dirty="0"/>
              <a:t>Spolky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7C27221-621B-4F67-BEDF-972B2C8C2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Nositelé veřejné správy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6B2C84-CAC9-48C1-A919-E3E958805A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Orgány státní správy</a:t>
            </a:r>
          </a:p>
          <a:p>
            <a:pPr lvl="1"/>
            <a:r>
              <a:rPr lang="cs-CZ" dirty="0"/>
              <a:t>Ústřední </a:t>
            </a:r>
          </a:p>
          <a:p>
            <a:pPr lvl="2"/>
            <a:r>
              <a:rPr lang="cs-CZ" dirty="0"/>
              <a:t>Ministerstvo zemědělství</a:t>
            </a:r>
          </a:p>
          <a:p>
            <a:pPr lvl="2"/>
            <a:r>
              <a:rPr lang="cs-CZ" dirty="0"/>
              <a:t>Ministerstvo životního prostředí</a:t>
            </a:r>
          </a:p>
          <a:p>
            <a:pPr lvl="1"/>
            <a:r>
              <a:rPr lang="cs-CZ" dirty="0"/>
              <a:t>Specializované</a:t>
            </a:r>
          </a:p>
          <a:p>
            <a:pPr lvl="2"/>
            <a:r>
              <a:rPr lang="cs-CZ" dirty="0"/>
              <a:t>SZPI, ČIŽP, ÚKZÚZ, SVS, ČPI, SZIF</a:t>
            </a:r>
          </a:p>
          <a:p>
            <a:r>
              <a:rPr lang="cs-CZ" dirty="0"/>
              <a:t>Zájmová samospráva</a:t>
            </a:r>
          </a:p>
          <a:p>
            <a:pPr lvl="1"/>
            <a:r>
              <a:rPr lang="cs-CZ" dirty="0"/>
              <a:t>Agrární komora</a:t>
            </a:r>
          </a:p>
        </p:txBody>
      </p:sp>
    </p:spTree>
    <p:extLst>
      <p:ext uri="{BB962C8B-B14F-4D97-AF65-F5344CB8AC3E}">
        <p14:creationId xmlns:p14="http://schemas.microsoft.com/office/powerpoint/2010/main" val="801877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Zemědělský podnikatel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nebo právnická osoba </a:t>
            </a:r>
          </a:p>
          <a:p>
            <a:pPr lvl="1"/>
            <a:r>
              <a:rPr lang="cs-CZ" dirty="0"/>
              <a:t>Provozování zemědělské výroby</a:t>
            </a:r>
          </a:p>
          <a:p>
            <a:pPr lvl="2"/>
            <a:r>
              <a:rPr lang="cs-CZ" dirty="0"/>
              <a:t>Soustavná a samostatná činnost vlastním jménem, na vlastní odpovědnost, za účelem dosažení zisku, za podmínek stanovených tímto zákonem</a:t>
            </a:r>
          </a:p>
          <a:p>
            <a:pPr lvl="1"/>
            <a:r>
              <a:rPr lang="cs-CZ" dirty="0"/>
              <a:t>Poskytování práce, výkony nebo služby, které souvisejí výhradně se zemědělskou výrobou a při kterých se využijí prostředky nebo zařízení sloužící zemědělskému podnikateli k zemědělské výrobě</a:t>
            </a:r>
          </a:p>
          <a:p>
            <a:pPr lvl="1"/>
            <a:r>
              <a:rPr lang="cs-CZ" dirty="0"/>
              <a:t>Včetně provozování drobné pěstitelské a chovatelské činnosti, anebo prodej rostlinné výrobky a nezpracované živočišné výrobky (drobný zemědělec)</a:t>
            </a:r>
          </a:p>
          <a:p>
            <a:r>
              <a:rPr lang="cs-CZ" dirty="0"/>
              <a:t>Zápis do evidence zemědělského podnikatele</a:t>
            </a:r>
          </a:p>
          <a:p>
            <a:pPr lvl="1"/>
            <a:r>
              <a:rPr lang="cs-CZ" dirty="0"/>
              <a:t>Na žádost</a:t>
            </a:r>
          </a:p>
          <a:p>
            <a:pPr lvl="1"/>
            <a:r>
              <a:rPr lang="cs-CZ" dirty="0"/>
              <a:t>Osvědčení o zápisu</a:t>
            </a:r>
          </a:p>
          <a:p>
            <a:pPr lvl="2"/>
            <a:r>
              <a:rPr lang="cs-CZ" dirty="0"/>
              <a:t>Obecní úřad obec s rozšířenou působností</a:t>
            </a:r>
          </a:p>
          <a:p>
            <a:pPr lvl="1"/>
            <a:r>
              <a:rPr lang="cs-CZ" dirty="0"/>
              <a:t>Výjimky </a:t>
            </a:r>
          </a:p>
          <a:p>
            <a:pPr lvl="2"/>
            <a:r>
              <a:rPr lang="cs-CZ" dirty="0"/>
              <a:t>Drobní zemědělci a osoby poskytující činnosti související</a:t>
            </a:r>
          </a:p>
          <a:p>
            <a:pPr lvl="3"/>
            <a:r>
              <a:rPr lang="cs-CZ" dirty="0"/>
              <a:t>Poskytování služeb dočasně nebo příležitostně</a:t>
            </a:r>
          </a:p>
        </p:txBody>
      </p:sp>
    </p:spTree>
    <p:extLst>
      <p:ext uri="{BB962C8B-B14F-4D97-AF65-F5344CB8AC3E}">
        <p14:creationId xmlns:p14="http://schemas.microsoft.com/office/powerpoint/2010/main" val="102171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657C3-CA1B-46D1-B743-2A5968AA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Zemědělský podnikatel jako fyzická osoba</a:t>
            </a:r>
            <a:br>
              <a:rPr lang="cs-CZ" sz="3200" dirty="0"/>
            </a:br>
            <a:r>
              <a:rPr lang="cs-CZ" sz="3200" dirty="0"/>
              <a:t>Podmínky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F3603-C387-4D39-8523-85EAF912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Plná svéprávnost</a:t>
            </a:r>
          </a:p>
          <a:p>
            <a:r>
              <a:rPr lang="cs-CZ" dirty="0"/>
              <a:t>Trvalý pobyt na území České republiky, nejedná-li se o občana České republiky nebo o občana členského státu Evropské unie</a:t>
            </a:r>
          </a:p>
          <a:p>
            <a:r>
              <a:rPr lang="cs-CZ" dirty="0"/>
              <a:t>Základní znalost jazyka českého, nejedná-li se o občana České republiky nebo o občana členského státu Evropské unie</a:t>
            </a:r>
          </a:p>
          <a:p>
            <a:r>
              <a:rPr lang="cs-CZ" dirty="0"/>
              <a:t>K otázce odbornosti a bezúhonnosti nález ÚS </a:t>
            </a:r>
            <a:r>
              <a:rPr lang="cs-CZ" dirty="0" err="1"/>
              <a:t>Pl</a:t>
            </a:r>
            <a:r>
              <a:rPr lang="cs-CZ" dirty="0"/>
              <a:t>. ÚS 38/04</a:t>
            </a:r>
          </a:p>
          <a:p>
            <a:pPr lvl="1"/>
            <a:r>
              <a:rPr lang="cs-CZ" dirty="0"/>
              <a:t>To, zda je možno zemědělsky vyrábět jen s dotacemi, je třeba ponechat na každodenní realitě, na výsledku aktivit pramenících ze svobodného rozhodnutí jednotlivců. Z toho nezbytně plyne, že rozhodnutí o tom, zda vůbec podnikatelé budou podnikat s využitím dotací, by z hlediska čl. 26 Listiny mělo být ponecháno na jejich volbě. V případě, že se rozhodnou o dotaci požádat, je myslitelné, aby zákonodárce vázal až právě pozitivní rozhodnutí o poskytnutí dotace na bezúhonnost v rozsahu vážícímu se k zákonnému využití veřejných prostředků poskytnutých žadateli v minulosti</a:t>
            </a:r>
          </a:p>
          <a:p>
            <a:pPr lvl="1"/>
            <a:r>
              <a:rPr lang="cs-CZ" dirty="0"/>
              <a:t>Zákonodárce vymezil možnosti splnění podmínky odbornosti velmi přísně. Jako nadměrně tvrdá a neproporcionální jeví povinnost splnit podmínku odbornosti výhradně osobně, což platí pro všechny fyzické osoby, kterým je tak bráněno v podnikání. Takové omezení však nemůže obstát při poměřování principem potřebnosti, a tím spíše při poměřováním kritériem přiměřenosti v užším smyslu.</a:t>
            </a:r>
          </a:p>
          <a:p>
            <a:pPr lvl="1"/>
            <a:r>
              <a:rPr lang="cs-CZ" dirty="0"/>
              <a:t>Požadavek osobního splnění podmínky odbornosti a bezúhonnosti společně s krátkou lhůtou zániku dosavadního oprávnění je velmi tvrdý. Způsob, jímž byla změna provedena, nebyl nutný, resp. nebyl vyžadován sledovaným cílem.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42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Právnické osoby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Zemědělská družstva </a:t>
            </a:r>
          </a:p>
          <a:p>
            <a:pPr lvl="1"/>
            <a:r>
              <a:rPr lang="cs-CZ" dirty="0"/>
              <a:t>Obchodní korporace</a:t>
            </a:r>
          </a:p>
          <a:p>
            <a:pPr lvl="1"/>
            <a:r>
              <a:rPr lang="cs-CZ" dirty="0"/>
              <a:t>Společenství neuzavřeného počtu osob, které je založeno za účelem vzájemné podpory svých členů nebo třetích osob, případně za účelem podnikání</a:t>
            </a:r>
          </a:p>
          <a:p>
            <a:pPr lvl="2"/>
            <a:r>
              <a:rPr lang="cs-CZ" dirty="0"/>
              <a:t>Sociální a ekonomický aspekt</a:t>
            </a:r>
          </a:p>
          <a:p>
            <a:pPr lvl="1"/>
            <a:r>
              <a:rPr lang="cs-CZ" dirty="0"/>
              <a:t>Zápis do obchodního rejstříku</a:t>
            </a:r>
          </a:p>
          <a:p>
            <a:r>
              <a:rPr lang="cs-CZ" dirty="0"/>
              <a:t>Obchodní společnosti</a:t>
            </a:r>
          </a:p>
          <a:p>
            <a:pPr lvl="1"/>
            <a:r>
              <a:rPr lang="cs-CZ" dirty="0"/>
              <a:t>Akciová společnost </a:t>
            </a:r>
          </a:p>
          <a:p>
            <a:pPr lvl="1"/>
            <a:r>
              <a:rPr lang="cs-CZ" dirty="0"/>
              <a:t>Společnost s ručením omezeným</a:t>
            </a:r>
          </a:p>
          <a:p>
            <a:r>
              <a:rPr lang="cs-CZ" dirty="0"/>
              <a:t>Spolek/spolky (dříve občanská sdružení, zájmová sdružení právnických osob)</a:t>
            </a:r>
          </a:p>
          <a:p>
            <a:pPr lvl="1"/>
            <a:r>
              <a:rPr lang="cs-CZ" dirty="0"/>
              <a:t>Korporace s hlavním účelem odlišným od podnikání</a:t>
            </a:r>
          </a:p>
          <a:p>
            <a:pPr lvl="1"/>
            <a:r>
              <a:rPr lang="cs-CZ" dirty="0"/>
              <a:t>Účelově univerzální společenství osob charakterizované jejich společným zájmem</a:t>
            </a:r>
          </a:p>
          <a:p>
            <a:pPr lvl="2"/>
            <a:r>
              <a:rPr lang="cs-CZ" dirty="0"/>
              <a:t>Svazy k ochraně hospodářských a sociálních zájmů</a:t>
            </a:r>
          </a:p>
          <a:p>
            <a:pPr lvl="1"/>
            <a:r>
              <a:rPr lang="cs-CZ" dirty="0"/>
              <a:t>Zápis do veřejného rejstříku spolků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649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Zemědělec dle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Neexistuje jednotná definice, liší se pro účely jednotlivých nařízení</a:t>
            </a:r>
          </a:p>
          <a:p>
            <a:r>
              <a:rPr lang="cs-CZ" dirty="0"/>
              <a:t>Fyzická nebo právnická osoba či skupina fyzických nebo právnických osob, bez ohledu na právní formu této skupiny a jejích členů podle vnitrostátních práv­ních předpisů, jejíž zemědělský podnik se nachází na území spadajícím do územní působnosti Smluv a která vykonává zemědělskou činnost</a:t>
            </a:r>
          </a:p>
          <a:p>
            <a:r>
              <a:rPr lang="cs-CZ" dirty="0"/>
              <a:t>Zemědělský podnik</a:t>
            </a:r>
          </a:p>
          <a:p>
            <a:pPr lvl="1"/>
            <a:r>
              <a:rPr lang="cs-CZ" dirty="0"/>
              <a:t> soubor všech produkčních jednotek využívaných k zemědělské činnosti a spravovaných zemědělcem, které se nacházejí na území stejného členského státu</a:t>
            </a:r>
          </a:p>
          <a:p>
            <a:r>
              <a:rPr lang="cs-CZ" dirty="0"/>
              <a:t>Zemědělská činnost </a:t>
            </a:r>
          </a:p>
          <a:p>
            <a:pPr lvl="1"/>
            <a:r>
              <a:rPr lang="cs-CZ" dirty="0"/>
              <a:t>produkce, chov zvířat nebo pěstování zemědělských plodin včetně sklizně, dojení, plemenářské činnosti a chovu zvířat pro zemědělské účely</a:t>
            </a:r>
          </a:p>
          <a:p>
            <a:pPr lvl="1"/>
            <a:r>
              <a:rPr lang="cs-CZ" dirty="0"/>
              <a:t>udržování zemědělských ploch ve stavu vhodném pro pastvu nebo pěstování plodin bez přípravy, která jde nad rámec běžných způsobů zemědělské praxe a použití strojů</a:t>
            </a:r>
          </a:p>
          <a:p>
            <a:pPr lvl="1"/>
            <a:r>
              <a:rPr lang="cs-CZ" dirty="0"/>
              <a:t>provádění minimální činnosti, která je prováděna na zemědělských plochách přirozeně ponechávaných ve stavu vhodném pro pastvu nebo pěstování plodin</a:t>
            </a:r>
          </a:p>
          <a:p>
            <a:r>
              <a:rPr lang="cs-CZ" dirty="0"/>
              <a:t>Zemědělská plocha</a:t>
            </a:r>
          </a:p>
          <a:p>
            <a:pPr lvl="1"/>
            <a:r>
              <a:rPr lang="cs-CZ" dirty="0"/>
              <a:t>jakákoli plocha orné půdy, trvalých travních porostů a stálých pastvin nebo trvalých kultur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63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- zvláštnosti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/>
          </a:bodyPr>
          <a:lstStyle/>
          <a:p>
            <a:r>
              <a:rPr lang="cs-CZ" dirty="0"/>
              <a:t>Nezastupitelná úloha v národním hospodářství</a:t>
            </a:r>
          </a:p>
          <a:p>
            <a:pPr lvl="1"/>
            <a:r>
              <a:rPr lang="cs-CZ" dirty="0"/>
              <a:t>Podíl na tvorbě životních podmínek společnosti</a:t>
            </a:r>
          </a:p>
          <a:p>
            <a:pPr lvl="2"/>
            <a:r>
              <a:rPr lang="cs-CZ" dirty="0"/>
              <a:t>Výroba potravin</a:t>
            </a:r>
          </a:p>
          <a:p>
            <a:pPr lvl="3"/>
            <a:r>
              <a:rPr lang="cs-CZ" dirty="0"/>
              <a:t>Kvantitativní i kvalitativní rozměr</a:t>
            </a:r>
          </a:p>
          <a:p>
            <a:pPr lvl="2"/>
            <a:r>
              <a:rPr lang="cs-CZ" dirty="0"/>
              <a:t>Rozvoj prostředí venkova</a:t>
            </a:r>
          </a:p>
          <a:p>
            <a:r>
              <a:rPr lang="cs-CZ" dirty="0"/>
              <a:t>Biologická a přírodní podmíněnost</a:t>
            </a:r>
          </a:p>
          <a:p>
            <a:pPr lvl="2"/>
            <a:r>
              <a:rPr lang="cs-CZ" dirty="0"/>
              <a:t>Georeliéf, klima, půda, přírodní pásmo</a:t>
            </a:r>
          </a:p>
          <a:p>
            <a:pPr lvl="2"/>
            <a:r>
              <a:rPr lang="cs-CZ" dirty="0"/>
              <a:t>Biologické cykly</a:t>
            </a:r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DA19E7-F4B9-4428-B4AB-A0DA29682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/>
          </a:bodyPr>
          <a:lstStyle/>
          <a:p>
            <a:r>
              <a:rPr lang="cs-CZ" dirty="0"/>
              <a:t>Nedokonalé fungování agrárního trhu</a:t>
            </a:r>
          </a:p>
          <a:p>
            <a:pPr lvl="1"/>
            <a:r>
              <a:rPr lang="cs-CZ" dirty="0"/>
              <a:t>Tržní tlak</a:t>
            </a:r>
          </a:p>
          <a:p>
            <a:pPr lvl="1"/>
            <a:r>
              <a:rPr lang="cs-CZ" dirty="0"/>
              <a:t>Rozdíly mezi nabídkou a poptávkou</a:t>
            </a:r>
          </a:p>
          <a:p>
            <a:r>
              <a:rPr lang="cs-CZ" dirty="0"/>
              <a:t>Úroveň produktivity práce a možnosti jejího zvyšování</a:t>
            </a:r>
          </a:p>
          <a:p>
            <a:pPr lvl="1"/>
            <a:r>
              <a:rPr lang="cs-CZ" dirty="0"/>
              <a:t>Diferenciace životní úrovně</a:t>
            </a:r>
          </a:p>
          <a:p>
            <a:r>
              <a:rPr lang="cs-CZ" dirty="0"/>
              <a:t>Externality</a:t>
            </a:r>
          </a:p>
          <a:p>
            <a:pPr lvl="1"/>
            <a:r>
              <a:rPr lang="cs-CZ" dirty="0"/>
              <a:t>Pozitivní i negativní </a:t>
            </a:r>
          </a:p>
          <a:p>
            <a:pPr lvl="1"/>
            <a:r>
              <a:rPr lang="cs-CZ" dirty="0"/>
              <a:t>Diskuse </a:t>
            </a:r>
          </a:p>
        </p:txBody>
      </p:sp>
    </p:spTree>
    <p:extLst>
      <p:ext uri="{BB962C8B-B14F-4D97-AF65-F5344CB8AC3E}">
        <p14:creationId xmlns:p14="http://schemas.microsoft.com/office/powerpoint/2010/main" val="941201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Zájmová 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Veřejnoprávní korporace</a:t>
            </a:r>
          </a:p>
          <a:p>
            <a:pPr lvl="1"/>
            <a:r>
              <a:rPr lang="cs-CZ" dirty="0"/>
              <a:t>Právnická osoba</a:t>
            </a:r>
          </a:p>
          <a:p>
            <a:pPr lvl="1"/>
            <a:r>
              <a:rPr lang="cs-CZ" dirty="0"/>
              <a:t>Člensky organizovaný subjekt veřejné správy, který byl s tímto označením zřízen zákonem nebo rozhodnutím na základě zákona a kterému byla svěřena zákonem nebo rozhodnutím vydaným na základě zákona moc samostatně plnit veřejné úkoly a činit opatření</a:t>
            </a:r>
          </a:p>
          <a:p>
            <a:r>
              <a:rPr lang="cs-CZ" dirty="0"/>
              <a:t>Agrární komora</a:t>
            </a:r>
          </a:p>
          <a:p>
            <a:pPr lvl="1"/>
            <a:r>
              <a:rPr lang="cs-CZ" dirty="0"/>
              <a:t>Zákon č. 301/1992 Sb.</a:t>
            </a:r>
          </a:p>
          <a:p>
            <a:pPr lvl="1"/>
            <a:r>
              <a:rPr lang="cs-CZ" dirty="0"/>
              <a:t>Sdružení podnikatelů (FO i PO) k podpoře podnikatelských aktivit v zemědělství, potravinářství a lesnictví, k prosazování a ochraně zájmů a k zajišťování potřeb svých členů</a:t>
            </a:r>
          </a:p>
          <a:p>
            <a:pPr lvl="1"/>
            <a:r>
              <a:rPr lang="cs-CZ" dirty="0"/>
              <a:t>Dobrovolné členství</a:t>
            </a:r>
          </a:p>
          <a:p>
            <a:pPr lvl="1"/>
            <a:r>
              <a:rPr lang="cs-CZ" dirty="0"/>
              <a:t>Vymezená působnost</a:t>
            </a:r>
          </a:p>
          <a:p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2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systémy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Dle produktu</a:t>
            </a:r>
          </a:p>
          <a:p>
            <a:pPr lvl="1"/>
            <a:r>
              <a:rPr lang="cs-CZ" dirty="0"/>
              <a:t>Rostlinná výroba</a:t>
            </a:r>
          </a:p>
          <a:p>
            <a:pPr lvl="1"/>
            <a:r>
              <a:rPr lang="cs-CZ" dirty="0"/>
              <a:t>Živočišná výroba</a:t>
            </a:r>
          </a:p>
          <a:p>
            <a:r>
              <a:rPr lang="cs-CZ" dirty="0"/>
              <a:t>Dle intenzity hospodaření </a:t>
            </a:r>
          </a:p>
          <a:p>
            <a:pPr lvl="1"/>
            <a:r>
              <a:rPr lang="cs-CZ" dirty="0"/>
              <a:t>Intenzivní</a:t>
            </a:r>
          </a:p>
          <a:p>
            <a:pPr lvl="1"/>
            <a:r>
              <a:rPr lang="cs-CZ" dirty="0"/>
              <a:t>Extenzivní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293E8A-AAA8-45D7-8BFB-343583EAE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Dle způsobu produkce</a:t>
            </a:r>
          </a:p>
          <a:p>
            <a:pPr lvl="1"/>
            <a:r>
              <a:rPr lang="cs-CZ" dirty="0"/>
              <a:t>Konvenční → Precizní</a:t>
            </a:r>
          </a:p>
          <a:p>
            <a:pPr lvl="2"/>
            <a:r>
              <a:rPr lang="cs-CZ" dirty="0"/>
              <a:t>Intenzivní = maximalizace produkce</a:t>
            </a:r>
          </a:p>
          <a:p>
            <a:pPr lvl="2"/>
            <a:r>
              <a:rPr lang="cs-CZ" dirty="0"/>
              <a:t>Využívání všech dostupných prostředků</a:t>
            </a:r>
          </a:p>
          <a:p>
            <a:pPr lvl="2"/>
            <a:r>
              <a:rPr lang="cs-CZ" dirty="0"/>
              <a:t>Vysoká efektivita, negativní externality</a:t>
            </a:r>
          </a:p>
          <a:p>
            <a:pPr lvl="1"/>
            <a:r>
              <a:rPr lang="cs-CZ" dirty="0"/>
              <a:t>Alternativní </a:t>
            </a:r>
          </a:p>
          <a:p>
            <a:pPr lvl="2"/>
            <a:r>
              <a:rPr lang="cs-CZ" dirty="0"/>
              <a:t>Integrované</a:t>
            </a:r>
          </a:p>
          <a:p>
            <a:pPr lvl="3"/>
            <a:r>
              <a:rPr lang="cs-CZ" dirty="0"/>
              <a:t>Zohlednění ekonomických i ekologických hledisek</a:t>
            </a:r>
          </a:p>
          <a:p>
            <a:pPr lvl="3"/>
            <a:r>
              <a:rPr lang="cs-CZ" dirty="0"/>
              <a:t>Adaptace na specifika prostředí </a:t>
            </a:r>
          </a:p>
          <a:p>
            <a:pPr lvl="2"/>
            <a:r>
              <a:rPr lang="cs-CZ" dirty="0"/>
              <a:t>Ekologické</a:t>
            </a:r>
          </a:p>
          <a:p>
            <a:pPr lvl="3"/>
            <a:r>
              <a:rPr lang="cs-CZ" dirty="0" err="1"/>
              <a:t>Low</a:t>
            </a:r>
            <a:r>
              <a:rPr lang="cs-CZ" dirty="0"/>
              <a:t>-input systém</a:t>
            </a:r>
          </a:p>
          <a:p>
            <a:pPr lvl="1"/>
            <a:r>
              <a:rPr lang="cs-CZ" dirty="0"/>
              <a:t>Využívající GMO</a:t>
            </a:r>
          </a:p>
        </p:txBody>
      </p:sp>
    </p:spTree>
    <p:extLst>
      <p:ext uri="{BB962C8B-B14F-4D97-AF65-F5344CB8AC3E}">
        <p14:creationId xmlns:p14="http://schemas.microsoft.com/office/powerpoint/2010/main" val="256766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018161-547E-48F7-A0D9-272C9EA5B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000">
                <a:solidFill>
                  <a:schemeClr val="bg1"/>
                </a:solidFill>
              </a:rPr>
              <a:t>Zemědělská výroba </a:t>
            </a:r>
            <a:br>
              <a:rPr lang="cs-CZ" sz="3000">
                <a:solidFill>
                  <a:schemeClr val="bg1"/>
                </a:solidFill>
              </a:rPr>
            </a:br>
            <a:r>
              <a:rPr lang="cs-CZ" sz="3000">
                <a:solidFill>
                  <a:schemeClr val="bg1"/>
                </a:solidFill>
              </a:rPr>
              <a:t>pro účely zákona o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6578" y="589721"/>
            <a:ext cx="6798033" cy="554071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/>
              <a:t>a) rostlinná výroba 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včetně chmelařství, ovocnářství, vinohradnictví a pěstování zeleniny, hub, okrasných rostlin, léčivých a aromatických rostlin, rostlin pro technické a energetické užití na pozemcích vlastních, pronajatých, nebo užívaných na základě jiného právního důvodu, popřípadě provozovaná bez pozemků,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b) živočišná výroba 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zahrnující chov hospodářských a jiných zvířat či živočichů za účelem získávání, zpracování a výroby živočišných produktů, chov hospodářských zvířat k tahu a chov sportovních a dostihových koní,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c) produkce chovných a plemenných zvířat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využití jejich genetického materiálu a získávání zárodečných produktů, pokud jde o zvířata uvedená v písmenu b),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d) výroba osiv a sadby, školkařských výpěstků a genetického materiálu rostlin,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e) úprava, zpracování a prodej vlastní produkce zemědělské výroby,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f) chov ryb, vodních živočichů a pěstování rostlin 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ve vodním útvaru povrchových vod na pozemcích vlastních, pronajatých nebo užívaných na základě jiného právního důvodu,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g) hospodaření v lese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na pozemcích vlastních, pronajatých, nebo užívaných na základě jiného právního důvodu,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h) hospodaření s vodou pro zemědělské a lesnické účely.</a:t>
            </a:r>
          </a:p>
        </p:txBody>
      </p:sp>
    </p:spTree>
    <p:extLst>
      <p:ext uri="{BB962C8B-B14F-4D97-AF65-F5344CB8AC3E}">
        <p14:creationId xmlns:p14="http://schemas.microsoft.com/office/powerpoint/2010/main" val="37681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&#10;Produkce zemědělského odvětví&#10;Struktura podle nejvýznamnějších výrobků&#10;19,4%&#10;18,8%&#10;10,1%8,3%&#10;16,0%&#10;7,4%&#10;20,0%&#10;2000&#10;obilo...">
            <a:extLst>
              <a:ext uri="{FF2B5EF4-FFF2-40B4-BE49-F238E27FC236}">
                <a16:creationId xmlns:a16="http://schemas.microsoft.com/office/drawing/2014/main" id="{05B0F90D-F689-435A-A6B7-8D4C1BCB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16" y="967417"/>
            <a:ext cx="6957791" cy="49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6F1382-D683-411A-BE15-15095CEA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Produkce</a:t>
            </a:r>
            <a:r>
              <a:rPr lang="en-US" sz="4000" dirty="0">
                <a:solidFill>
                  <a:srgbClr val="FEFFFF"/>
                </a:solidFill>
              </a:rPr>
              <a:t> a </a:t>
            </a:r>
            <a:r>
              <a:rPr lang="en-US" sz="4000" dirty="0" err="1">
                <a:solidFill>
                  <a:srgbClr val="FEFFFF"/>
                </a:solidFill>
              </a:rPr>
              <a:t>struktura</a:t>
            </a:r>
            <a:r>
              <a:rPr lang="cs-CZ" sz="4000" dirty="0">
                <a:solidFill>
                  <a:srgbClr val="FEFFFF"/>
                </a:solidFill>
              </a:rPr>
              <a:t> zemědělství 2016</a:t>
            </a:r>
            <a:endParaRPr lang="en-US" sz="4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6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Kategorizace zemědělského území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Zemědělské výrobní oblasti (rajonizace)</a:t>
            </a:r>
          </a:p>
          <a:p>
            <a:pPr lvl="2"/>
            <a:r>
              <a:rPr lang="cs-CZ" dirty="0"/>
              <a:t>Z hlediska vhodnosti pro specifické zemědělské využití na základě přírodních podmínek</a:t>
            </a:r>
          </a:p>
          <a:p>
            <a:pPr lvl="2"/>
            <a:r>
              <a:rPr lang="cs-CZ" dirty="0"/>
              <a:t>Pro statistické účely</a:t>
            </a:r>
          </a:p>
          <a:p>
            <a:pPr lvl="1"/>
            <a:r>
              <a:rPr lang="cs-CZ" dirty="0"/>
              <a:t>Kukuřičná</a:t>
            </a:r>
          </a:p>
          <a:p>
            <a:pPr lvl="1"/>
            <a:r>
              <a:rPr lang="cs-CZ" dirty="0"/>
              <a:t>Řepařská </a:t>
            </a:r>
          </a:p>
          <a:p>
            <a:pPr lvl="1"/>
            <a:r>
              <a:rPr lang="cs-CZ" dirty="0"/>
              <a:t>Bramborářská</a:t>
            </a:r>
          </a:p>
          <a:p>
            <a:pPr lvl="1"/>
            <a:r>
              <a:rPr lang="cs-CZ" dirty="0"/>
              <a:t>Horská </a:t>
            </a:r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E0F123E-EAEC-449D-8A39-207AE92256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Znevýhodněné zemědělské oblasti (LFA) (50 % půdy)</a:t>
            </a:r>
          </a:p>
          <a:p>
            <a:pPr lvl="1"/>
            <a:r>
              <a:rPr lang="cs-CZ" dirty="0"/>
              <a:t>Horské oblasti</a:t>
            </a:r>
          </a:p>
          <a:p>
            <a:pPr lvl="1"/>
            <a:r>
              <a:rPr lang="cs-CZ" dirty="0"/>
              <a:t>Ostatní méně příznivé oblasti</a:t>
            </a:r>
          </a:p>
          <a:p>
            <a:pPr lvl="1"/>
            <a:r>
              <a:rPr lang="cs-CZ" dirty="0"/>
              <a:t>Specifické oblasti</a:t>
            </a:r>
          </a:p>
          <a:p>
            <a:r>
              <a:rPr lang="cs-CZ" dirty="0"/>
              <a:t>Zranitelné oblasti (49 % půdy)</a:t>
            </a:r>
          </a:p>
          <a:p>
            <a:pPr lvl="1"/>
            <a:r>
              <a:rPr lang="cs-CZ" dirty="0"/>
              <a:t>Pravidla pro používání hnojiv</a:t>
            </a:r>
          </a:p>
        </p:txBody>
      </p:sp>
    </p:spTree>
    <p:extLst>
      <p:ext uri="{BB962C8B-B14F-4D97-AF65-F5344CB8AC3E}">
        <p14:creationId xmlns:p14="http://schemas.microsoft.com/office/powerpoint/2010/main" val="276597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47212-081A-4E41-8623-C5BD41ADDC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09D380-EBC7-4787-8CE8-708623919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4" t="9383" r="15624" b="6111"/>
          <a:stretch/>
        </p:blipFill>
        <p:spPr>
          <a:xfrm>
            <a:off x="3079618" y="714375"/>
            <a:ext cx="7978508" cy="54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A90521B-08C1-4D6A-99F3-8B9CB5DC6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" t="24889" r="1460" b="7703"/>
          <a:stretch/>
        </p:blipFill>
        <p:spPr>
          <a:xfrm>
            <a:off x="731520" y="995680"/>
            <a:ext cx="10657840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4559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508</TotalTime>
  <Words>1637</Words>
  <Application>Microsoft Office PowerPoint</Application>
  <PresentationFormat>Širokoúhlá obrazovka</PresentationFormat>
  <Paragraphs>270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Stébla</vt:lpstr>
      <vt:lpstr>Zemědělské právo.  Úvod do problematiky.</vt:lpstr>
      <vt:lpstr>Zemědělství – pojetí </vt:lpstr>
      <vt:lpstr>Zemědělství - zvláštnosti</vt:lpstr>
      <vt:lpstr>Zemědělské systémy</vt:lpstr>
      <vt:lpstr>Zemědělská výroba  pro účely zákona o zemědělství</vt:lpstr>
      <vt:lpstr>Produkce a struktura zemědělství 2016</vt:lpstr>
      <vt:lpstr>Kategorizace zemědělského území</vt:lpstr>
      <vt:lpstr>Prezentace aplikace PowerPoint</vt:lpstr>
      <vt:lpstr>Prezentace aplikace PowerPoint</vt:lpstr>
      <vt:lpstr>Prezentace aplikace PowerPoint</vt:lpstr>
      <vt:lpstr>Půda jako investice</vt:lpstr>
      <vt:lpstr>Hodnocení stavu zemědělství v ČR viz Strategie resortu Mze s výhledem do roku 2030</vt:lpstr>
      <vt:lpstr>Vlastnická struktura půdy</vt:lpstr>
      <vt:lpstr>Podíl najaté a vlastní půdy v zemědělských subjektech</vt:lpstr>
      <vt:lpstr>Užívání zemědělské půdy</vt:lpstr>
      <vt:lpstr>Podnikatelská struktura zemědělství v ČR</vt:lpstr>
      <vt:lpstr>Podnikatelská struktura zemědělství</vt:lpstr>
      <vt:lpstr>Průměrná velikost zemědělských podniků</vt:lpstr>
      <vt:lpstr>Prezentace aplikace PowerPoint</vt:lpstr>
      <vt:lpstr>Prezentace aplikace PowerPoint</vt:lpstr>
      <vt:lpstr>Strategie resortu Ministerstva zemědělství s výhledem do roku 2030 (usnesení vlády č. 392/2016)</vt:lpstr>
      <vt:lpstr>Význam a cíle právní úpravy </vt:lpstr>
      <vt:lpstr>Zemědělské právo </vt:lpstr>
      <vt:lpstr>Prameny zemědělského práva</vt:lpstr>
      <vt:lpstr>Subjekty právních vztahů </vt:lpstr>
      <vt:lpstr>Zemědělský podnikatel</vt:lpstr>
      <vt:lpstr>Zemědělský podnikatel jako fyzická osoba Podmínky </vt:lpstr>
      <vt:lpstr>Právnické osoby </vt:lpstr>
      <vt:lpstr>Zemědělec dle EU</vt:lpstr>
      <vt:lpstr>Zájmová samospráva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Jana Tkáčiková</cp:lastModifiedBy>
  <cp:revision>47</cp:revision>
  <dcterms:created xsi:type="dcterms:W3CDTF">2018-02-16T14:36:10Z</dcterms:created>
  <dcterms:modified xsi:type="dcterms:W3CDTF">2018-03-22T13:24:56Z</dcterms:modified>
</cp:coreProperties>
</file>