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89" r:id="rId4"/>
    <p:sldId id="297" r:id="rId5"/>
    <p:sldId id="298" r:id="rId6"/>
    <p:sldId id="301" r:id="rId7"/>
    <p:sldId id="302" r:id="rId8"/>
    <p:sldId id="303" r:id="rId9"/>
    <p:sldId id="299" r:id="rId10"/>
    <p:sldId id="304" r:id="rId11"/>
    <p:sldId id="305" r:id="rId12"/>
    <p:sldId id="300" r:id="rId13"/>
    <p:sldId id="306" r:id="rId14"/>
    <p:sldId id="307" r:id="rId15"/>
    <p:sldId id="308" r:id="rId16"/>
    <p:sldId id="310" r:id="rId17"/>
    <p:sldId id="291" r:id="rId18"/>
    <p:sldId id="295" r:id="rId19"/>
    <p:sldId id="296" r:id="rId20"/>
    <p:sldId id="309" r:id="rId21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83" d="100"/>
          <a:sy n="83" d="100"/>
        </p:scale>
        <p:origin x="96" y="214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6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6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  <a:endParaRPr lang="en-GB" altLang="cs-CZ" noProof="0" dirty="0" smtClean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 smtClean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1396965" y="5111086"/>
            <a:ext cx="6784178" cy="1137314"/>
          </a:xfrm>
        </p:spPr>
        <p:txBody>
          <a:bodyPr/>
          <a:lstStyle/>
          <a:p>
            <a:pPr algn="r"/>
            <a:endParaRPr lang="cs-CZ" altLang="cs-CZ" sz="2000" b="1" dirty="0" smtClean="0">
              <a:solidFill>
                <a:schemeClr val="tx1"/>
              </a:solidFill>
            </a:endParaRPr>
          </a:p>
          <a:p>
            <a:pPr algn="r"/>
            <a:r>
              <a:rPr lang="cs-CZ" altLang="cs-CZ" sz="2000" b="1" dirty="0" smtClean="0">
                <a:solidFill>
                  <a:schemeClr val="tx1"/>
                </a:solidFill>
              </a:rPr>
              <a:t>Robert Zbíral</a:t>
            </a:r>
          </a:p>
          <a:p>
            <a:pPr algn="r"/>
            <a:endParaRPr lang="cs-CZ" altLang="cs-CZ" sz="2000" b="1" dirty="0" smtClean="0">
              <a:solidFill>
                <a:schemeClr val="tx1"/>
              </a:solidFill>
            </a:endParaRPr>
          </a:p>
          <a:p>
            <a:pPr algn="r"/>
            <a:endParaRPr lang="cs-CZ" altLang="cs-CZ" sz="1400" b="1" dirty="0" smtClean="0">
              <a:solidFill>
                <a:schemeClr val="tx1"/>
              </a:solidFill>
            </a:endParaRPr>
          </a:p>
          <a:p>
            <a:pPr algn="r"/>
            <a:endParaRPr lang="cs-CZ" altLang="cs-CZ" sz="1400" b="1" dirty="0">
              <a:solidFill>
                <a:schemeClr val="tx1"/>
              </a:solidFill>
            </a:endParaRPr>
          </a:p>
          <a:p>
            <a:pPr algn="r"/>
            <a:endParaRPr lang="en-US" alt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en-US" altLang="cs-CZ" smtClean="0"/>
              <a:pPr/>
              <a:t>1</a:t>
            </a:fld>
            <a:endParaRPr lang="en-US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437" y="1646831"/>
            <a:ext cx="8137235" cy="2909114"/>
          </a:xfrm>
        </p:spPr>
        <p:txBody>
          <a:bodyPr/>
          <a:lstStyle/>
          <a:p>
            <a:r>
              <a:rPr lang="cs-CZ" dirty="0" err="1" smtClean="0"/>
              <a:t>Democracy</a:t>
            </a:r>
            <a:r>
              <a:rPr lang="cs-CZ" dirty="0" smtClean="0"/>
              <a:t> v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Counter-majoritarian</a:t>
            </a:r>
            <a:r>
              <a:rPr lang="cs-CZ" dirty="0" smtClean="0"/>
              <a:t> </a:t>
            </a:r>
            <a:r>
              <a:rPr lang="cs-CZ" dirty="0" err="1" smtClean="0"/>
              <a:t>Difficulty</a:t>
            </a:r>
            <a:endParaRPr lang="en-US" dirty="0"/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3650861" y="509517"/>
            <a:ext cx="4990446" cy="113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endParaRPr lang="en-US" alt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8477392" cy="479036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chemeClr val="bg1">
                    <a:lumMod val="75000"/>
                  </a:schemeClr>
                </a:solidFill>
              </a:rPr>
              <a:t>supporters of JR: some rights (equality, human dignity etc.) must be protected from majoritarian decisions 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chemeClr val="bg1">
                    <a:lumMod val="75000"/>
                  </a:schemeClr>
                </a:solidFill>
              </a:rPr>
              <a:t>critics: democracy is crucial, based on one man – one vote principle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>
                <a:solidFill>
                  <a:schemeClr val="bg1">
                    <a:lumMod val="75000"/>
                  </a:schemeClr>
                </a:solidFill>
              </a:rPr>
              <a:t>assumptions: open elections, fair legislative process 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chemeClr val="bg1">
                    <a:lumMod val="75000"/>
                  </a:schemeClr>
                </a:solidFill>
              </a:rPr>
              <a:t>threat: tyranny of the majority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>
                <a:solidFill>
                  <a:schemeClr val="bg1">
                    <a:lumMod val="75000"/>
                  </a:schemeClr>
                </a:solidFill>
              </a:rPr>
              <a:t>critics: in any case about a right there is a tyranny involved (someone wins or loses)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supporters: the case of „discrete and insular minorities“ (</a:t>
            </a:r>
            <a:r>
              <a:rPr lang="en-US" altLang="cs-CZ" sz="2300" i="1" dirty="0" smtClean="0"/>
              <a:t>United States v </a:t>
            </a:r>
            <a:r>
              <a:rPr lang="en-US" altLang="cs-CZ" sz="2300" i="1" dirty="0" err="1" smtClean="0"/>
              <a:t>Carolene</a:t>
            </a:r>
            <a:r>
              <a:rPr lang="en-US" altLang="cs-CZ" sz="2300" i="1" dirty="0" smtClean="0"/>
              <a:t> Products</a:t>
            </a:r>
            <a:r>
              <a:rPr lang="en-US" altLang="cs-CZ" sz="2300" dirty="0" smtClean="0"/>
              <a:t>, 1938)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but: do the topical and decisional minorities overlap? (affirmative action un/supported by both blacks or whites)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fundamental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rights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796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8477392" cy="47903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members of parliament v judges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directly elected members v appointed 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dependency v insulation from public opinion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decision-making rules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majority rule in parliaments (representation) 	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safeguards against dominance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of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the</a:t>
            </a:r>
            <a:r>
              <a:rPr lang="cs-CZ" altLang="cs-CZ" sz="2300" dirty="0" smtClean="0"/>
              <a:t> majority</a:t>
            </a:r>
            <a:endParaRPr lang="en-US" altLang="cs-CZ" sz="2300" dirty="0" smtClean="0"/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majority rule in courts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sometimes also safeguards (</a:t>
            </a:r>
            <a:r>
              <a:rPr lang="cs-CZ" altLang="cs-CZ" sz="2300" dirty="0" smtClean="0"/>
              <a:t>Czech CC: </a:t>
            </a:r>
            <a:r>
              <a:rPr lang="en-US" altLang="cs-CZ" sz="2300" dirty="0" smtClean="0"/>
              <a:t>9 out of 15 </a:t>
            </a:r>
            <a:r>
              <a:rPr lang="cs-CZ" altLang="cs-CZ" sz="2300" dirty="0" err="1" smtClean="0"/>
              <a:t>judges</a:t>
            </a:r>
            <a:r>
              <a:rPr lang="cs-CZ" altLang="cs-CZ" sz="2300" dirty="0" smtClean="0"/>
              <a:t> to </a:t>
            </a:r>
            <a:r>
              <a:rPr lang="cs-CZ" altLang="cs-CZ" sz="2300" dirty="0" err="1" smtClean="0"/>
              <a:t>invalidate</a:t>
            </a:r>
            <a:r>
              <a:rPr lang="cs-CZ" altLang="cs-CZ" sz="2300" dirty="0" smtClean="0"/>
              <a:t> statute</a:t>
            </a:r>
            <a:r>
              <a:rPr lang="en-US" altLang="cs-CZ" sz="2300" dirty="0" smtClean="0"/>
              <a:t>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but what is the justification of voting?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intermezzo: do the courts always provide „more rights“?</a:t>
            </a:r>
          </a:p>
          <a:p>
            <a:pPr lvl="1">
              <a:lnSpc>
                <a:spcPct val="120000"/>
              </a:lnSpc>
            </a:pPr>
            <a:r>
              <a:rPr lang="en-US" altLang="cs-CZ" sz="2300" i="1" dirty="0" smtClean="0"/>
              <a:t>Plessy v Ferguson </a:t>
            </a:r>
            <a:r>
              <a:rPr lang="en-US" altLang="cs-CZ" sz="2300" dirty="0" smtClean="0"/>
              <a:t>(1896): establishment of the separate but equal doctrine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Rights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institutional</a:t>
            </a:r>
            <a:r>
              <a:rPr lang="cs-CZ" altLang="cs-CZ" dirty="0" smtClean="0"/>
              <a:t> (dis)</a:t>
            </a:r>
            <a:r>
              <a:rPr lang="cs-CZ" altLang="cs-CZ" dirty="0" err="1" smtClean="0"/>
              <a:t>advantages</a:t>
            </a:r>
            <a:r>
              <a:rPr lang="cs-CZ" altLang="cs-CZ" dirty="0" smtClean="0"/>
              <a:t> 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1220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23695" y="1597874"/>
            <a:ext cx="4131634" cy="51262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New York adopted a regulation setting the max working hours of bakers to 10 hours/day (60 h/week)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Supreme Court (</a:t>
            </a:r>
            <a:r>
              <a:rPr lang="en-US" altLang="cs-CZ" sz="2300" i="1" dirty="0" err="1" smtClean="0">
                <a:solidFill>
                  <a:srgbClr val="FF0000"/>
                </a:solidFill>
              </a:rPr>
              <a:t>Lochner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 v New York</a:t>
            </a:r>
            <a:r>
              <a:rPr lang="en-US" altLang="cs-CZ" sz="2300" dirty="0" smtClean="0">
                <a:solidFill>
                  <a:srgbClr val="FF0000"/>
                </a:solidFill>
              </a:rPr>
              <a:t>, 1905)</a:t>
            </a:r>
          </a:p>
          <a:p>
            <a:pPr lvl="1"/>
            <a:r>
              <a:rPr lang="en-US" altLang="cs-CZ" sz="2300" dirty="0" smtClean="0"/>
              <a:t>breach of a freedom of contract (right to sell or purchase </a:t>
            </a:r>
            <a:r>
              <a:rPr lang="en-US" altLang="cs-CZ" sz="2300" dirty="0" err="1" smtClean="0"/>
              <a:t>labour</a:t>
            </a:r>
            <a:r>
              <a:rPr lang="en-US" altLang="cs-CZ" sz="2300" dirty="0" smtClean="0"/>
              <a:t>)</a:t>
            </a:r>
          </a:p>
          <a:p>
            <a:pPr lvl="1"/>
            <a:r>
              <a:rPr lang="en-US" altLang="cs-CZ" sz="2300" dirty="0" smtClean="0"/>
              <a:t>followed by an era in which the SC </a:t>
            </a:r>
            <a:r>
              <a:rPr lang="en-US" altLang="cs-CZ" sz="2300" dirty="0" err="1" smtClean="0"/>
              <a:t>str</a:t>
            </a:r>
            <a:r>
              <a:rPr lang="cs-CZ" altLang="cs-CZ" sz="2300" dirty="0" smtClean="0"/>
              <a:t>o</a:t>
            </a:r>
            <a:r>
              <a:rPr lang="en-US" altLang="cs-CZ" sz="2300" dirty="0" err="1" smtClean="0"/>
              <a:t>ke</a:t>
            </a:r>
            <a:r>
              <a:rPr lang="en-US" altLang="cs-CZ" sz="2300" dirty="0" smtClean="0"/>
              <a:t> </a:t>
            </a:r>
            <a:r>
              <a:rPr lang="en-US" altLang="cs-CZ" sz="2300" dirty="0" smtClean="0"/>
              <a:t>down many laws regulating „economic liberty“ </a:t>
            </a:r>
          </a:p>
          <a:p>
            <a:endParaRPr lang="en-US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</a:t>
            </a:r>
            <a:r>
              <a:rPr lang="cs-CZ" altLang="cs-CZ" dirty="0" smtClean="0"/>
              <a:t>5: </a:t>
            </a:r>
            <a:r>
              <a:rPr lang="cs-CZ" altLang="cs-CZ" dirty="0" err="1" smtClean="0"/>
              <a:t>working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conditions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bakers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ek obrázku pro lochner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40" y="169645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083" y="4050770"/>
            <a:ext cx="3275361" cy="18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8477392" cy="479036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supporters of JR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interpretation requires expertise (undetermined texts)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instruments such as proportionality test applied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detailed reasoning of the outcome provided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decision based on a concrete case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opponents of JR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members of parliament also justify their decisions 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is the meaning of certain right really a legal issue?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concrete case unimportant in the end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some </a:t>
            </a:r>
            <a:r>
              <a:rPr lang="cs-CZ" altLang="cs-CZ" sz="2300" dirty="0" err="1" smtClean="0"/>
              <a:t>decisions</a:t>
            </a:r>
            <a:r>
              <a:rPr lang="en-US" altLang="cs-CZ" sz="2300" dirty="0" smtClean="0"/>
              <a:t> </a:t>
            </a:r>
            <a:r>
              <a:rPr lang="cs-CZ" altLang="cs-CZ" sz="2300" dirty="0" err="1" smtClean="0"/>
              <a:t>rather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have</a:t>
            </a:r>
            <a:r>
              <a:rPr lang="cs-CZ" altLang="cs-CZ" sz="2300" dirty="0" smtClean="0"/>
              <a:t> </a:t>
            </a:r>
            <a:r>
              <a:rPr lang="en-US" altLang="cs-CZ" sz="2300" dirty="0" smtClean="0"/>
              <a:t>moral </a:t>
            </a:r>
            <a:r>
              <a:rPr lang="cs-CZ" altLang="cs-CZ" sz="2300" dirty="0" err="1" smtClean="0"/>
              <a:t>dimension</a:t>
            </a:r>
            <a:r>
              <a:rPr lang="en-US" altLang="cs-CZ" sz="2300" dirty="0" smtClean="0"/>
              <a:t>?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What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meaning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rights</a:t>
            </a:r>
            <a:r>
              <a:rPr lang="cs-CZ" altLang="cs-CZ" dirty="0" smtClean="0"/>
              <a:t>?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3509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23694" y="1597874"/>
            <a:ext cx="7483357" cy="51262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abortion forbidden in many countries around the world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right of a women to decide about her body or right to life of an unborn child?</a:t>
            </a:r>
            <a:endParaRPr lang="en-US" altLang="cs-CZ" sz="2300" dirty="0" smtClean="0">
              <a:solidFill>
                <a:srgbClr val="FF0000"/>
              </a:solidFill>
            </a:endParaRPr>
          </a:p>
          <a:p>
            <a:r>
              <a:rPr lang="cs-CZ" altLang="cs-CZ" sz="2300" dirty="0" smtClean="0">
                <a:solidFill>
                  <a:srgbClr val="FF0000"/>
                </a:solidFill>
              </a:rPr>
              <a:t>US </a:t>
            </a:r>
            <a:r>
              <a:rPr lang="en-US" altLang="cs-CZ" sz="2300" dirty="0" smtClean="0">
                <a:solidFill>
                  <a:srgbClr val="FF0000"/>
                </a:solidFill>
              </a:rPr>
              <a:t>Supreme Court (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Roe v Wade</a:t>
            </a:r>
            <a:r>
              <a:rPr lang="en-US" altLang="cs-CZ" sz="2300" dirty="0" smtClean="0">
                <a:solidFill>
                  <a:srgbClr val="FF0000"/>
                </a:solidFill>
              </a:rPr>
              <a:t>, 1973)</a:t>
            </a:r>
          </a:p>
          <a:p>
            <a:pPr lvl="1"/>
            <a:r>
              <a:rPr lang="en-US" altLang="cs-CZ" sz="2300" dirty="0" smtClean="0"/>
              <a:t>woman´s right to privacy under due process clause prevailed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European Court of Justice (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A, B and C v Ireland</a:t>
            </a:r>
            <a:r>
              <a:rPr lang="en-US" altLang="cs-CZ" sz="2300" dirty="0" smtClean="0">
                <a:solidFill>
                  <a:srgbClr val="FF0000"/>
                </a:solidFill>
              </a:rPr>
              <a:t>, 2010)</a:t>
            </a:r>
          </a:p>
          <a:p>
            <a:pPr lvl="1"/>
            <a:r>
              <a:rPr lang="en-US" altLang="cs-CZ" sz="2300" dirty="0" smtClean="0"/>
              <a:t>Art. 8 ECHR (right to privacy) does not guarantee right to abortion</a:t>
            </a:r>
          </a:p>
          <a:p>
            <a:pPr lvl="1"/>
            <a:r>
              <a:rPr lang="en-US" altLang="cs-CZ" sz="2300" dirty="0" smtClean="0"/>
              <a:t>Ireland may keep the ban on abortion</a:t>
            </a:r>
            <a:endParaRPr lang="en-US" altLang="cs-CZ" sz="2300" dirty="0" smtClean="0"/>
          </a:p>
          <a:p>
            <a:pPr lvl="1"/>
            <a:endParaRPr lang="en-US" altLang="cs-CZ" sz="2300" dirty="0" smtClean="0"/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Antonin Scalia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: „Do we decide on texts and their interpretation or about value judgments?</a:t>
            </a:r>
            <a:r>
              <a:rPr lang="cs-CZ" altLang="cs-CZ" sz="2300" i="1" dirty="0" smtClean="0">
                <a:solidFill>
                  <a:srgbClr val="FF0000"/>
                </a:solidFill>
              </a:rPr>
              <a:t>“</a:t>
            </a:r>
          </a:p>
          <a:p>
            <a:pPr lvl="1"/>
            <a:r>
              <a:rPr lang="cs-CZ" altLang="cs-CZ" sz="2300" dirty="0"/>
              <a:t>m</a:t>
            </a:r>
            <a:r>
              <a:rPr lang="en-US" altLang="cs-CZ" sz="2300" dirty="0" err="1" smtClean="0"/>
              <a:t>aybe</a:t>
            </a:r>
            <a:r>
              <a:rPr lang="en-US" altLang="cs-CZ" sz="2300" dirty="0" smtClean="0"/>
              <a:t> the latter are better left to the common man?</a:t>
            </a: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</a:t>
            </a:r>
            <a:r>
              <a:rPr lang="cs-CZ" altLang="cs-CZ" dirty="0" smtClean="0"/>
              <a:t>6: </a:t>
            </a:r>
            <a:r>
              <a:rPr lang="cs-CZ" altLang="cs-CZ" dirty="0" err="1" smtClean="0"/>
              <a:t>right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abortion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23694" y="1597874"/>
            <a:ext cx="8076046" cy="5126212"/>
          </a:xfrm>
        </p:spPr>
        <p:txBody>
          <a:bodyPr>
            <a:normAutofit/>
          </a:bodyPr>
          <a:lstStyle/>
          <a:p>
            <a:r>
              <a:rPr lang="en-US" altLang="cs-CZ" sz="2300" dirty="0" smtClean="0">
                <a:solidFill>
                  <a:srgbClr val="FF0000"/>
                </a:solidFill>
              </a:rPr>
              <a:t>what if courts generally do not act against political majorities?</a:t>
            </a:r>
            <a:endParaRPr lang="en-US" altLang="cs-CZ" sz="2300" dirty="0" smtClean="0">
              <a:solidFill>
                <a:srgbClr val="FF0000"/>
              </a:solidFill>
            </a:endParaRPr>
          </a:p>
          <a:p>
            <a:pPr lvl="1"/>
            <a:r>
              <a:rPr lang="en-US" altLang="cs-CZ" sz="2300" dirty="0" smtClean="0"/>
              <a:t>supported by empirical evidence (e.g. in the US); reasons: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judges appointed by democratically elected bodies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fear of backlash (constitutional changes), no compliance from other powers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cs-CZ" sz="2300" dirty="0" smtClean="0"/>
              <a:t>judges with similar values as common man?</a:t>
            </a:r>
            <a:endParaRPr lang="en-US" altLang="cs-CZ" sz="2300" dirty="0" smtClean="0"/>
          </a:p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people generally have trust in courts</a:t>
            </a:r>
          </a:p>
          <a:p>
            <a:pPr lvl="1"/>
            <a:r>
              <a:rPr lang="en-US" altLang="cs-CZ" sz="2300" dirty="0" smtClean="0"/>
              <a:t>democratic legitimacy only part of the (whole) picture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but how far could courts go in order not to lose support?</a:t>
            </a: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Dissolving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counter</a:t>
            </a:r>
            <a:r>
              <a:rPr lang="cs-CZ" altLang="cs-CZ" dirty="0" err="1" smtClean="0"/>
              <a:t>-majoritarian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difficulty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16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59" y="542767"/>
            <a:ext cx="2181185" cy="4440714"/>
          </a:xfrm>
        </p:spPr>
        <p:txBody>
          <a:bodyPr/>
          <a:lstStyle/>
          <a:p>
            <a:r>
              <a:rPr lang="cs-CZ" altLang="cs-CZ" dirty="0" err="1" smtClean="0"/>
              <a:t>Ideological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development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US </a:t>
            </a:r>
            <a:r>
              <a:rPr lang="cs-CZ" altLang="cs-CZ" dirty="0" err="1" smtClean="0"/>
              <a:t>Supreme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Court</a:t>
            </a:r>
            <a:r>
              <a:rPr lang="cs-CZ" altLang="cs-CZ" dirty="0" smtClean="0"/>
              <a:t> </a:t>
            </a:r>
            <a:endParaRPr lang="en-US" altLang="cs-CZ" dirty="0"/>
          </a:p>
        </p:txBody>
      </p:sp>
      <p:pic>
        <p:nvPicPr>
          <p:cNvPr id="2050" name="Picture 2" descr="http://www.motherjones.com/wp-content/uploads/images/justices-motherjon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/>
          <a:stretch/>
        </p:blipFill>
        <p:spPr bwMode="auto">
          <a:xfrm>
            <a:off x="2945908" y="1272619"/>
            <a:ext cx="6000750" cy="49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17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59" y="542767"/>
            <a:ext cx="1346507" cy="4440714"/>
          </a:xfrm>
        </p:spPr>
        <p:txBody>
          <a:bodyPr/>
          <a:lstStyle/>
          <a:p>
            <a:r>
              <a:rPr lang="cs-CZ" altLang="cs-CZ" dirty="0" smtClean="0"/>
              <a:t>Support for the US </a:t>
            </a:r>
            <a:r>
              <a:rPr lang="cs-CZ" altLang="cs-CZ" dirty="0" err="1" smtClean="0"/>
              <a:t>Supreme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Court</a:t>
            </a:r>
            <a:endParaRPr lang="en-US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2499" t="14248" r="29541" b="23758"/>
          <a:stretch/>
        </p:blipFill>
        <p:spPr>
          <a:xfrm>
            <a:off x="2143356" y="682617"/>
            <a:ext cx="6556384" cy="60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18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Support for the US </a:t>
            </a:r>
            <a:r>
              <a:rPr lang="cs-CZ" altLang="cs-CZ" dirty="0" err="1" smtClean="0"/>
              <a:t>Supreme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Court</a:t>
            </a:r>
            <a:endParaRPr lang="en-US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Trend: Do you approve or disapprove of the way the Supreme Court is handling its job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714"/>
            <a:ext cx="9152295" cy="47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19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Trust in Czech </a:t>
            </a:r>
            <a:r>
              <a:rPr lang="cs-CZ" altLang="cs-CZ" dirty="0" err="1" smtClean="0"/>
              <a:t>Constitutional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Court</a:t>
            </a:r>
            <a:endParaRPr lang="en-US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87" t="36520" r="15680" b="43704"/>
          <a:stretch/>
        </p:blipFill>
        <p:spPr>
          <a:xfrm>
            <a:off x="679788" y="3739798"/>
            <a:ext cx="8128932" cy="25625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6309" t="38068" r="16597" b="42803"/>
          <a:stretch/>
        </p:blipFill>
        <p:spPr>
          <a:xfrm>
            <a:off x="627599" y="1676399"/>
            <a:ext cx="7846300" cy="17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82293" y="1659117"/>
            <a:ext cx="4131634" cy="51262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picture of first year class from multicultural </a:t>
            </a:r>
            <a:r>
              <a:rPr lang="en-US" altLang="cs-CZ" sz="2300" dirty="0" err="1" smtClean="0">
                <a:solidFill>
                  <a:srgbClr val="FF0000"/>
                </a:solidFill>
              </a:rPr>
              <a:t>neighbo</a:t>
            </a:r>
            <a:r>
              <a:rPr lang="cs-CZ" altLang="cs-CZ" sz="2300" dirty="0" smtClean="0">
                <a:solidFill>
                  <a:srgbClr val="FF0000"/>
                </a:solidFill>
              </a:rPr>
              <a:t>u</a:t>
            </a:r>
            <a:r>
              <a:rPr lang="en-US" altLang="cs-CZ" sz="2300" dirty="0" err="1" smtClean="0">
                <a:solidFill>
                  <a:srgbClr val="FF0000"/>
                </a:solidFill>
              </a:rPr>
              <a:t>rhood</a:t>
            </a:r>
            <a:r>
              <a:rPr lang="en-US" altLang="cs-CZ" sz="2300" dirty="0" smtClean="0">
                <a:solidFill>
                  <a:srgbClr val="FF0000"/>
                </a:solidFill>
              </a:rPr>
              <a:t> in Teplice published in local newspapers</a:t>
            </a:r>
          </a:p>
          <a:p>
            <a:pPr>
              <a:lnSpc>
                <a:spcPct val="11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many </a:t>
            </a:r>
            <a:r>
              <a:rPr lang="cs-CZ" altLang="cs-CZ" sz="2300" dirty="0" smtClean="0">
                <a:solidFill>
                  <a:srgbClr val="FF0000"/>
                </a:solidFill>
              </a:rPr>
              <a:t>(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stupid</a:t>
            </a:r>
            <a:r>
              <a:rPr lang="cs-CZ" altLang="cs-CZ" sz="2300" dirty="0" smtClean="0">
                <a:solidFill>
                  <a:srgbClr val="FF0000"/>
                </a:solidFill>
              </a:rPr>
              <a:t>) </a:t>
            </a:r>
            <a:r>
              <a:rPr lang="en-US" altLang="cs-CZ" sz="2300" dirty="0" smtClean="0">
                <a:solidFill>
                  <a:srgbClr val="FF0000"/>
                </a:solidFill>
              </a:rPr>
              <a:t>people </a:t>
            </a:r>
            <a:r>
              <a:rPr lang="en-US" altLang="cs-CZ" sz="2300" dirty="0" smtClean="0">
                <a:solidFill>
                  <a:srgbClr val="FF0000"/>
                </a:solidFill>
              </a:rPr>
              <a:t>reacted </a:t>
            </a:r>
            <a:r>
              <a:rPr lang="en-US" altLang="cs-CZ" sz="2300" dirty="0" smtClean="0">
                <a:solidFill>
                  <a:srgbClr val="FF0000"/>
                </a:solidFill>
              </a:rPr>
              <a:t>on </a:t>
            </a:r>
            <a:r>
              <a:rPr lang="en-US" altLang="cs-CZ" sz="2300" dirty="0" smtClean="0">
                <a:solidFill>
                  <a:srgbClr val="FF0000"/>
                </a:solidFill>
              </a:rPr>
              <a:t>Facebook and elsewhere</a:t>
            </a:r>
          </a:p>
          <a:p>
            <a:endParaRPr lang="en-US" altLang="cs-CZ" sz="2300" dirty="0" smtClean="0">
              <a:solidFill>
                <a:srgbClr val="FF0000"/>
              </a:solidFill>
            </a:endParaRP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is 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their</a:t>
            </a:r>
            <a:r>
              <a:rPr lang="cs-CZ" altLang="cs-CZ" sz="2300" dirty="0" smtClean="0">
                <a:solidFill>
                  <a:srgbClr val="FF0000"/>
                </a:solidFill>
              </a:rPr>
              <a:t> 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behaviour</a:t>
            </a:r>
            <a:r>
              <a:rPr lang="en-US" altLang="cs-CZ" sz="2300" dirty="0" smtClean="0">
                <a:solidFill>
                  <a:srgbClr val="FF0000"/>
                </a:solidFill>
              </a:rPr>
              <a:t> </a:t>
            </a:r>
            <a:r>
              <a:rPr lang="en-US" altLang="cs-CZ" sz="2300" dirty="0" smtClean="0">
                <a:solidFill>
                  <a:srgbClr val="FF0000"/>
                </a:solidFill>
              </a:rPr>
              <a:t>covered by freedom of speech?</a:t>
            </a:r>
          </a:p>
          <a:p>
            <a:endParaRPr lang="en-US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1: </a:t>
            </a:r>
            <a:r>
              <a:rPr lang="cs-CZ" altLang="cs-CZ" dirty="0" err="1" smtClean="0"/>
              <a:t>throw</a:t>
            </a:r>
            <a:r>
              <a:rPr lang="cs-CZ" altLang="cs-CZ" dirty="0" smtClean="0"/>
              <a:t> a hand </a:t>
            </a:r>
            <a:r>
              <a:rPr lang="cs-CZ" altLang="cs-CZ" dirty="0" err="1" smtClean="0"/>
              <a:t>grenade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classroom</a:t>
            </a:r>
            <a:r>
              <a:rPr lang="cs-CZ" altLang="cs-CZ" dirty="0" smtClean="0"/>
              <a:t>!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280" t="12612" r="36521" b="55972"/>
          <a:stretch/>
        </p:blipFill>
        <p:spPr>
          <a:xfrm>
            <a:off x="5620515" y="1604970"/>
            <a:ext cx="2948413" cy="2278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262" t="10457" r="31923" b="48832"/>
          <a:stretch/>
        </p:blipFill>
        <p:spPr>
          <a:xfrm>
            <a:off x="5322273" y="3999708"/>
            <a:ext cx="3377467" cy="278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23694" y="1597874"/>
            <a:ext cx="4466780" cy="5126212"/>
          </a:xfrm>
        </p:spPr>
        <p:txBody>
          <a:bodyPr>
            <a:normAutofit fontScale="92500" lnSpcReduction="10000"/>
          </a:bodyPr>
          <a:lstStyle/>
          <a:p>
            <a:r>
              <a:rPr lang="en-US" altLang="cs-CZ" sz="2300" dirty="0" smtClean="0">
                <a:solidFill>
                  <a:srgbClr val="FF0000"/>
                </a:solidFill>
              </a:rPr>
              <a:t>is judicial review good or bad?</a:t>
            </a:r>
            <a:endParaRPr lang="en-US" altLang="cs-CZ" sz="2300" dirty="0" smtClean="0">
              <a:solidFill>
                <a:srgbClr val="FF0000"/>
              </a:solidFill>
            </a:endParaRPr>
          </a:p>
          <a:p>
            <a:pPr lvl="1"/>
            <a:r>
              <a:rPr lang="en-US" altLang="cs-CZ" sz="2300" u="sng" dirty="0" smtClean="0"/>
              <a:t>depends on perspective and concrete situations</a:t>
            </a:r>
          </a:p>
          <a:p>
            <a:pPr lvl="1"/>
            <a:r>
              <a:rPr lang="en-US" altLang="cs-CZ" sz="2300" dirty="0" smtClean="0"/>
              <a:t>disclaimer: our framework apply only to functioning democratic societies </a:t>
            </a:r>
          </a:p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allegory of judiciary as a bungee cord (Friedman)</a:t>
            </a:r>
          </a:p>
          <a:p>
            <a:pPr lvl="1"/>
            <a:r>
              <a:rPr lang="en-US" altLang="cs-CZ" sz="2300" dirty="0" smtClean="0"/>
              <a:t>courts could stray from the public opinion but eventually get back in line</a:t>
            </a:r>
          </a:p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weak judicial review as a solution?</a:t>
            </a:r>
          </a:p>
          <a:p>
            <a:pPr lvl="1">
              <a:lnSpc>
                <a:spcPct val="110000"/>
              </a:lnSpc>
            </a:pPr>
            <a:r>
              <a:rPr lang="cs-CZ" altLang="cs-CZ" sz="2300" dirty="0" err="1" smtClean="0"/>
              <a:t>court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signals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breach</a:t>
            </a:r>
            <a:r>
              <a:rPr lang="cs-CZ" altLang="cs-CZ" sz="2300" dirty="0" smtClean="0"/>
              <a:t>, </a:t>
            </a:r>
            <a:r>
              <a:rPr lang="cs-CZ" altLang="cs-CZ" sz="2300" dirty="0" err="1"/>
              <a:t>then</a:t>
            </a:r>
            <a:r>
              <a:rPr lang="cs-CZ" altLang="cs-CZ" sz="2300" dirty="0"/>
              <a:t> up to a </a:t>
            </a:r>
            <a:r>
              <a:rPr lang="cs-CZ" altLang="cs-CZ" sz="2300" dirty="0" err="1"/>
              <a:t>parliament</a:t>
            </a:r>
            <a:r>
              <a:rPr lang="cs-CZ" altLang="cs-CZ" sz="2300" dirty="0"/>
              <a:t> to </a:t>
            </a:r>
            <a:r>
              <a:rPr lang="cs-CZ" altLang="cs-CZ" sz="2300" dirty="0" err="1"/>
              <a:t>remedy</a:t>
            </a:r>
            <a:endParaRPr lang="en-US" altLang="cs-CZ" sz="2300" dirty="0"/>
          </a:p>
          <a:p>
            <a:pPr lvl="1">
              <a:lnSpc>
                <a:spcPct val="110000"/>
              </a:lnSpc>
            </a:pPr>
            <a:r>
              <a:rPr lang="cs-CZ" altLang="cs-CZ" sz="2300" dirty="0" err="1" smtClean="0"/>
              <a:t>e.g</a:t>
            </a:r>
            <a:r>
              <a:rPr lang="cs-CZ" altLang="cs-CZ" sz="2300" dirty="0" smtClean="0"/>
              <a:t>.</a:t>
            </a:r>
            <a:r>
              <a:rPr lang="en-US" altLang="cs-CZ" sz="2300" dirty="0" smtClean="0"/>
              <a:t> the UK, Canada</a:t>
            </a:r>
            <a:endParaRPr lang="cs-CZ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20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Conclusion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42" y="3384963"/>
            <a:ext cx="3167186" cy="21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4602975" cy="50405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God etc. = natural rights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innate to all humans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each person by herself = self-</a:t>
            </a:r>
            <a:r>
              <a:rPr lang="en-US" altLang="cs-CZ" sz="2300" dirty="0" err="1" smtClean="0">
                <a:solidFill>
                  <a:srgbClr val="FF0000"/>
                </a:solidFill>
              </a:rPr>
              <a:t>concious</a:t>
            </a:r>
            <a:r>
              <a:rPr lang="en-US" altLang="cs-CZ" sz="2300" dirty="0" smtClean="0">
                <a:solidFill>
                  <a:srgbClr val="FF0000"/>
                </a:solidFill>
              </a:rPr>
              <a:t> decision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morality?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majority of the people = parliaments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by law (statute)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supermajority of the people = parliaments / referendums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by constitutional law (Bill of Rights)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judges = courts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by (binding) case-law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cs-CZ" sz="23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45" y="916382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Who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should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decide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about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fundamental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rights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their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meaning</a:t>
            </a:r>
            <a:r>
              <a:rPr lang="cs-CZ" altLang="cs-CZ" dirty="0" smtClean="0"/>
              <a:t>?</a:t>
            </a:r>
            <a:endParaRPr lang="en-US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70" y="1431555"/>
            <a:ext cx="1242718" cy="964934"/>
          </a:xfrm>
          <a:prstGeom prst="rect">
            <a:avLst/>
          </a:prstGeom>
        </p:spPr>
      </p:pic>
      <p:pic>
        <p:nvPicPr>
          <p:cNvPr id="2052" name="Picture 4" descr="Výsledek obrázku pro individ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12" y="2610467"/>
            <a:ext cx="1324433" cy="11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50" y="4063029"/>
            <a:ext cx="1309677" cy="12470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9" y="4092179"/>
            <a:ext cx="1568375" cy="10455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612" y="5445143"/>
            <a:ext cx="2122995" cy="11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76561" y="1706251"/>
            <a:ext cx="3844610" cy="470200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desecration of US flag was a crime in 48 out of 50 US states</a:t>
            </a:r>
          </a:p>
          <a:p>
            <a:pPr>
              <a:lnSpc>
                <a:spcPct val="11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Mr. Johnson burned US flag and was sentenced to a year in prison</a:t>
            </a:r>
          </a:p>
          <a:p>
            <a:endParaRPr lang="en-US" altLang="cs-CZ" sz="2300" dirty="0" smtClean="0">
              <a:solidFill>
                <a:srgbClr val="FF0000"/>
              </a:solidFill>
            </a:endParaRP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Supreme Court (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Texas v Johnson</a:t>
            </a:r>
            <a:r>
              <a:rPr lang="en-US" altLang="cs-CZ" sz="2300" dirty="0" smtClean="0">
                <a:solidFill>
                  <a:srgbClr val="FF0000"/>
                </a:solidFill>
              </a:rPr>
              <a:t>, 1989)</a:t>
            </a:r>
          </a:p>
          <a:p>
            <a:pPr lvl="1"/>
            <a:r>
              <a:rPr lang="cs-CZ" altLang="cs-CZ" sz="2300" dirty="0" err="1" smtClean="0"/>
              <a:t>burning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of</a:t>
            </a:r>
            <a:r>
              <a:rPr lang="cs-CZ" altLang="cs-CZ" sz="2300" dirty="0" smtClean="0"/>
              <a:t> a flag </a:t>
            </a:r>
            <a:r>
              <a:rPr lang="cs-CZ" altLang="cs-CZ" sz="2300" dirty="0" err="1" smtClean="0"/>
              <a:t>covered</a:t>
            </a:r>
            <a:r>
              <a:rPr lang="cs-CZ" altLang="cs-CZ" sz="2300" dirty="0" smtClean="0"/>
              <a:t> by </a:t>
            </a:r>
            <a:r>
              <a:rPr lang="cs-CZ" altLang="cs-CZ" sz="2300" dirty="0" err="1" smtClean="0"/>
              <a:t>freedom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of</a:t>
            </a: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speech</a:t>
            </a:r>
            <a:r>
              <a:rPr lang="cs-CZ" altLang="cs-CZ" sz="2300" dirty="0" smtClean="0"/>
              <a:t> </a:t>
            </a:r>
            <a:endParaRPr lang="en-US" altLang="cs-CZ" sz="2300" dirty="0" smtClean="0"/>
          </a:p>
          <a:p>
            <a:pPr lvl="1"/>
            <a:r>
              <a:rPr lang="en-US" altLang="cs-CZ" sz="2300" dirty="0" smtClean="0"/>
              <a:t>5 to 4 majority</a:t>
            </a:r>
          </a:p>
          <a:p>
            <a:endParaRPr lang="en-US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2: </a:t>
            </a:r>
            <a:r>
              <a:rPr lang="cs-CZ" altLang="cs-CZ" dirty="0" err="1" smtClean="0"/>
              <a:t>could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you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burn</a:t>
            </a:r>
            <a:r>
              <a:rPr lang="cs-CZ" altLang="cs-CZ" dirty="0" smtClean="0"/>
              <a:t> a flag?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burning us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15" y="2469822"/>
            <a:ext cx="3513825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68106" y="1489434"/>
            <a:ext cx="4131634" cy="51262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Law 367/2011 Coll.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long-term unemployed must participate in a public work in order to maintain financial support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adopted in the House of Deputies by 108 votes (69 against)</a:t>
            </a:r>
          </a:p>
          <a:p>
            <a:pPr lvl="1"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opposition asked for a review by the Constitutional Court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Pl. ÚS 1/12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law invalidated for a breach of Art. 9 para 1 </a:t>
            </a:r>
            <a:r>
              <a:rPr lang="cs-CZ" altLang="cs-CZ" sz="2300" dirty="0" err="1" smtClean="0"/>
              <a:t>of</a:t>
            </a:r>
            <a:r>
              <a:rPr lang="cs-CZ" altLang="cs-CZ" sz="2300" dirty="0" smtClean="0"/>
              <a:t> Czech </a:t>
            </a:r>
            <a:r>
              <a:rPr lang="en-US" altLang="cs-CZ" sz="2300" dirty="0" smtClean="0"/>
              <a:t>Charter </a:t>
            </a:r>
            <a:r>
              <a:rPr lang="en-US" altLang="cs-CZ" sz="2300" dirty="0" smtClean="0"/>
              <a:t>of FR (forced </a:t>
            </a:r>
            <a:r>
              <a:rPr lang="en-US" altLang="cs-CZ" sz="2300" dirty="0" err="1" smtClean="0"/>
              <a:t>labour</a:t>
            </a:r>
            <a:r>
              <a:rPr lang="en-US" altLang="cs-CZ" sz="23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many dissenting opinions</a:t>
            </a:r>
          </a:p>
          <a:p>
            <a:pPr>
              <a:lnSpc>
                <a:spcPct val="120000"/>
              </a:lnSpc>
            </a:pPr>
            <a:endParaRPr lang="en-US" altLang="cs-CZ" sz="23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3: </a:t>
            </a:r>
            <a:r>
              <a:rPr lang="cs-CZ" altLang="cs-CZ" dirty="0" err="1" smtClean="0"/>
              <a:t>obligatory</a:t>
            </a:r>
            <a:r>
              <a:rPr lang="cs-CZ" altLang="cs-CZ" dirty="0" smtClean="0"/>
              <a:t> public </a:t>
            </a:r>
            <a:r>
              <a:rPr lang="cs-CZ" altLang="cs-CZ" dirty="0" err="1" smtClean="0"/>
              <a:t>works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638326"/>
            <a:ext cx="4246797" cy="23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4" y="1665027"/>
            <a:ext cx="8533953" cy="47903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judicial review = courts could strike down statutes adopted by parliaments (a body elected directly by the people) for its unconstitutionality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concrete judicial review = statute invalidated on the background of a concrete case (injury to an applicant)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abstract judicial review = statute invalidated without concrete case</a:t>
            </a:r>
          </a:p>
          <a:p>
            <a:pPr>
              <a:lnSpc>
                <a:spcPct val="120000"/>
              </a:lnSpc>
            </a:pPr>
            <a:endParaRPr lang="cs-CZ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altLang="cs-CZ" sz="2300" dirty="0" smtClean="0">
                <a:solidFill>
                  <a:srgbClr val="FF0000"/>
                </a:solidFill>
              </a:rPr>
              <a:t>CMD 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coined</a:t>
            </a:r>
            <a:r>
              <a:rPr lang="cs-CZ" altLang="cs-CZ" sz="2300" dirty="0" smtClean="0">
                <a:solidFill>
                  <a:srgbClr val="FF0000"/>
                </a:solidFill>
              </a:rPr>
              <a:t> by Alexander 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Bickel</a:t>
            </a:r>
            <a:r>
              <a:rPr lang="cs-CZ" altLang="cs-CZ" sz="2300" dirty="0" smtClean="0">
                <a:solidFill>
                  <a:srgbClr val="FF0000"/>
                </a:solidFill>
              </a:rPr>
              <a:t> (</a:t>
            </a:r>
            <a:r>
              <a:rPr lang="cs-CZ" altLang="cs-CZ" sz="2300" i="1" dirty="0" err="1" smtClean="0">
                <a:solidFill>
                  <a:srgbClr val="FF0000"/>
                </a:solidFill>
              </a:rPr>
              <a:t>The</a:t>
            </a:r>
            <a:r>
              <a:rPr lang="cs-CZ" altLang="cs-CZ" sz="2300" i="1" dirty="0" smtClean="0">
                <a:solidFill>
                  <a:srgbClr val="FF0000"/>
                </a:solidFill>
              </a:rPr>
              <a:t> Least </a:t>
            </a:r>
            <a:r>
              <a:rPr lang="cs-CZ" altLang="cs-CZ" sz="2300" i="1" dirty="0" err="1" smtClean="0">
                <a:solidFill>
                  <a:srgbClr val="FF0000"/>
                </a:solidFill>
              </a:rPr>
              <a:t>Dangerous</a:t>
            </a:r>
            <a:r>
              <a:rPr lang="cs-CZ" altLang="cs-CZ" sz="2300" i="1" dirty="0" smtClean="0">
                <a:solidFill>
                  <a:srgbClr val="FF0000"/>
                </a:solidFill>
              </a:rPr>
              <a:t> </a:t>
            </a:r>
            <a:r>
              <a:rPr lang="cs-CZ" altLang="cs-CZ" sz="2300" i="1" dirty="0" err="1" smtClean="0">
                <a:solidFill>
                  <a:srgbClr val="FF0000"/>
                </a:solidFill>
              </a:rPr>
              <a:t>Branch</a:t>
            </a:r>
            <a:r>
              <a:rPr lang="cs-CZ" altLang="cs-CZ" sz="2300" dirty="0" smtClean="0">
                <a:solidFill>
                  <a:srgbClr val="FF0000"/>
                </a:solidFill>
              </a:rPr>
              <a:t>, 1962)</a:t>
            </a:r>
            <a:endParaRPr lang="en-US" altLang="cs-CZ" sz="23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cs-CZ" sz="2300" i="1" dirty="0" smtClean="0">
                <a:solidFill>
                  <a:srgbClr val="FF0000"/>
                </a:solidFill>
              </a:rPr>
              <a:t>„The central function, and it is at the same time the central problem, of judicial review: a body that is not elected or otherwise politically responsible in any significant way is telling the people’ s elected representatives that they cannot govern as they would like“ </a:t>
            </a:r>
            <a:r>
              <a:rPr lang="en-US" altLang="cs-CZ" sz="2300" dirty="0" smtClean="0">
                <a:solidFill>
                  <a:srgbClr val="FF0000"/>
                </a:solidFill>
              </a:rPr>
              <a:t>(John Hart Ely)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cs-CZ" sz="23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cs-CZ" sz="2300" i="1" dirty="0" smtClean="0">
                <a:solidFill>
                  <a:srgbClr val="FF0000"/>
                </a:solidFill>
              </a:rPr>
              <a:t>„The 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counter</a:t>
            </a:r>
            <a:r>
              <a:rPr lang="cs-CZ" altLang="cs-CZ" sz="2300" i="1" dirty="0" smtClean="0">
                <a:solidFill>
                  <a:srgbClr val="FF0000"/>
                </a:solidFill>
              </a:rPr>
              <a:t>-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majoritarian 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difficulty refers to the supposedly anti-democratic nature of judicial review, since it allows courts to overturn the handiwork of elected officials“ </a:t>
            </a:r>
            <a:r>
              <a:rPr lang="en-US" altLang="cs-CZ" sz="2300" dirty="0" smtClean="0">
                <a:solidFill>
                  <a:srgbClr val="FF0000"/>
                </a:solidFill>
              </a:rPr>
              <a:t>(Daniel Farber)</a:t>
            </a:r>
            <a:endParaRPr lang="en-US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dilemma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counter-majoritarian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difficulty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2312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4753804" cy="47903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allegory of Ulysses and the Sirens</a:t>
            </a:r>
          </a:p>
          <a:p>
            <a:pPr>
              <a:lnSpc>
                <a:spcPct val="11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cs-CZ" sz="2300" b="1" dirty="0" smtClean="0">
                <a:solidFill>
                  <a:srgbClr val="FF0000"/>
                </a:solidFill>
              </a:rPr>
              <a:t>People</a:t>
            </a:r>
            <a:r>
              <a:rPr lang="en-US" altLang="cs-CZ" sz="2300" dirty="0" smtClean="0">
                <a:solidFill>
                  <a:srgbClr val="FF0000"/>
                </a:solidFill>
              </a:rPr>
              <a:t> (Ulysses) are aware of the </a:t>
            </a:r>
            <a:r>
              <a:rPr lang="en-US" altLang="cs-CZ" sz="2300" b="1" dirty="0" smtClean="0">
                <a:solidFill>
                  <a:srgbClr val="FF0000"/>
                </a:solidFill>
              </a:rPr>
              <a:t>temptations of short-term preferences </a:t>
            </a:r>
            <a:r>
              <a:rPr lang="en-US" altLang="cs-CZ" sz="2300" dirty="0" smtClean="0">
                <a:solidFill>
                  <a:srgbClr val="FF0000"/>
                </a:solidFill>
              </a:rPr>
              <a:t>(song of the Sirens) on their </a:t>
            </a:r>
            <a:r>
              <a:rPr lang="en-US" altLang="cs-CZ" sz="2300" b="1" dirty="0" smtClean="0">
                <a:solidFill>
                  <a:srgbClr val="FF0000"/>
                </a:solidFill>
              </a:rPr>
              <a:t>long-term constitutional commitments </a:t>
            </a:r>
            <a:r>
              <a:rPr lang="en-US" altLang="cs-CZ" sz="2300" dirty="0" smtClean="0">
                <a:solidFill>
                  <a:srgbClr val="FF0000"/>
                </a:solidFill>
              </a:rPr>
              <a:t>(ship´s course), so they bind themselves to the </a:t>
            </a:r>
            <a:r>
              <a:rPr lang="en-US" altLang="cs-CZ" sz="2300" b="1" dirty="0" smtClean="0">
                <a:solidFill>
                  <a:srgbClr val="FF0000"/>
                </a:solidFill>
              </a:rPr>
              <a:t>Constitution</a:t>
            </a:r>
            <a:r>
              <a:rPr lang="en-US" altLang="cs-CZ" sz="2300" dirty="0" smtClean="0">
                <a:solidFill>
                  <a:srgbClr val="FF0000"/>
                </a:solidFill>
              </a:rPr>
              <a:t> (mast) and even if Ulysses protests (</a:t>
            </a:r>
            <a:r>
              <a:rPr lang="en-US" altLang="cs-CZ" sz="2300" b="1" dirty="0" smtClean="0">
                <a:solidFill>
                  <a:srgbClr val="FF0000"/>
                </a:solidFill>
              </a:rPr>
              <a:t>legislators accepting current opinions</a:t>
            </a:r>
            <a:r>
              <a:rPr lang="en-US" altLang="cs-CZ" sz="2300" dirty="0" smtClean="0">
                <a:solidFill>
                  <a:srgbClr val="FF0000"/>
                </a:solidFill>
              </a:rPr>
              <a:t>), </a:t>
            </a:r>
            <a:r>
              <a:rPr lang="cs-CZ" altLang="cs-CZ" sz="2300" b="1" dirty="0" err="1" smtClean="0">
                <a:solidFill>
                  <a:srgbClr val="FF0000"/>
                </a:solidFill>
              </a:rPr>
              <a:t>courts</a:t>
            </a:r>
            <a:r>
              <a:rPr lang="en-US" altLang="cs-CZ" sz="2300" dirty="0" smtClean="0">
                <a:solidFill>
                  <a:srgbClr val="FF0000"/>
                </a:solidFill>
              </a:rPr>
              <a:t> (</a:t>
            </a:r>
            <a:r>
              <a:rPr lang="cs-CZ" altLang="cs-CZ" sz="2300" dirty="0" err="1" smtClean="0">
                <a:solidFill>
                  <a:srgbClr val="FF0000"/>
                </a:solidFill>
              </a:rPr>
              <a:t>ropes</a:t>
            </a:r>
            <a:r>
              <a:rPr lang="en-US" altLang="cs-CZ" sz="2300" dirty="0" smtClean="0">
                <a:solidFill>
                  <a:srgbClr val="FF0000"/>
                </a:solidFill>
              </a:rPr>
              <a:t>) save him from losing his mind</a:t>
            </a:r>
            <a:endParaRPr lang="en-US" altLang="cs-CZ" sz="2300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294062" cy="647700"/>
          </a:xfrm>
        </p:spPr>
        <p:txBody>
          <a:bodyPr/>
          <a:lstStyle/>
          <a:p>
            <a:r>
              <a:rPr lang="cs-CZ" altLang="cs-CZ" dirty="0" smtClean="0"/>
              <a:t>(</a:t>
            </a:r>
            <a:r>
              <a:rPr lang="cs-CZ" altLang="cs-CZ" dirty="0" err="1" smtClean="0"/>
              <a:t>Abstract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answer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Why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judiciary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shall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power</a:t>
            </a:r>
            <a:endParaRPr lang="en-US" altLang="cs-CZ" dirty="0"/>
          </a:p>
        </p:txBody>
      </p:sp>
      <p:pic>
        <p:nvPicPr>
          <p:cNvPr id="1026" name="Picture 2" descr="Výsledek obrázku pro ulysses sir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78" y="2671942"/>
            <a:ext cx="3383803" cy="2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8645" y="1665027"/>
            <a:ext cx="8477392" cy="47903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supporters of JR: some rights (equality, human dignity etc.) must be protected from majoritarian decisions 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critics: democracy is crucial, based on one man – one vote principle (legitimacy)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assumptions: open elections, fair legislative process </a:t>
            </a:r>
          </a:p>
          <a:p>
            <a:pPr>
              <a:lnSpc>
                <a:spcPct val="12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threat: tyranny of the majority</a:t>
            </a:r>
          </a:p>
          <a:p>
            <a:pPr lvl="1">
              <a:lnSpc>
                <a:spcPct val="120000"/>
              </a:lnSpc>
            </a:pPr>
            <a:r>
              <a:rPr lang="en-US" altLang="cs-CZ" sz="2300" dirty="0" smtClean="0"/>
              <a:t>critics: in any case about a right there is a tyranny involved (someone wins or loses)</a:t>
            </a:r>
          </a:p>
          <a:p>
            <a:pPr lvl="1">
              <a:lnSpc>
                <a:spcPct val="120000"/>
              </a:lnSpc>
            </a:pPr>
            <a:r>
              <a:rPr lang="cs-CZ" altLang="cs-CZ" sz="2300" dirty="0" smtClean="0"/>
              <a:t>but </a:t>
            </a:r>
            <a:r>
              <a:rPr lang="en-US" altLang="cs-CZ" sz="2300" dirty="0" smtClean="0"/>
              <a:t>supporters: the case of „discrete and insular minorities“ (</a:t>
            </a:r>
            <a:r>
              <a:rPr lang="en-US" altLang="cs-CZ" sz="2300" i="1" dirty="0" smtClean="0"/>
              <a:t>United States v </a:t>
            </a:r>
            <a:r>
              <a:rPr lang="en-US" altLang="cs-CZ" sz="2300" i="1" dirty="0" err="1" smtClean="0"/>
              <a:t>Carolene</a:t>
            </a:r>
            <a:r>
              <a:rPr lang="en-US" altLang="cs-CZ" sz="2300" i="1" dirty="0" smtClean="0"/>
              <a:t> Products</a:t>
            </a:r>
            <a:r>
              <a:rPr lang="en-US" altLang="cs-CZ" sz="2300" dirty="0" smtClean="0"/>
              <a:t>, 1938)</a:t>
            </a:r>
          </a:p>
          <a:p>
            <a:pPr>
              <a:lnSpc>
                <a:spcPct val="120000"/>
              </a:lnSpc>
            </a:pPr>
            <a:endParaRPr lang="en-US" altLang="cs-CZ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fundamental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rights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171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57707" y="1659117"/>
            <a:ext cx="4131634" cy="51262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cs-CZ" sz="2300" dirty="0" smtClean="0">
                <a:solidFill>
                  <a:srgbClr val="FF0000"/>
                </a:solidFill>
              </a:rPr>
              <a:t>all US citizens are equal but it is possible to separate according to race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separation obligatory in 17 US states</a:t>
            </a:r>
          </a:p>
          <a:p>
            <a:r>
              <a:rPr lang="en-US" altLang="cs-CZ" sz="2300" dirty="0" smtClean="0">
                <a:solidFill>
                  <a:srgbClr val="FF0000"/>
                </a:solidFill>
              </a:rPr>
              <a:t>Supreme Court (</a:t>
            </a:r>
            <a:r>
              <a:rPr lang="en-US" altLang="cs-CZ" sz="2300" i="1" dirty="0" smtClean="0">
                <a:solidFill>
                  <a:srgbClr val="FF0000"/>
                </a:solidFill>
              </a:rPr>
              <a:t>Brown v Board of Education of </a:t>
            </a:r>
            <a:r>
              <a:rPr lang="en-US" altLang="cs-CZ" sz="2300" i="1" dirty="0" err="1" smtClean="0">
                <a:solidFill>
                  <a:srgbClr val="FF0000"/>
                </a:solidFill>
              </a:rPr>
              <a:t>Topeca</a:t>
            </a:r>
            <a:r>
              <a:rPr lang="en-US" altLang="cs-CZ" sz="2300" dirty="0" smtClean="0">
                <a:solidFill>
                  <a:srgbClr val="FF0000"/>
                </a:solidFill>
              </a:rPr>
              <a:t>, 1954)</a:t>
            </a:r>
          </a:p>
          <a:p>
            <a:pPr lvl="1"/>
            <a:r>
              <a:rPr lang="en-US" altLang="cs-CZ" sz="2300" dirty="0" smtClean="0"/>
              <a:t>„separate educational facilities are inherently unequal“</a:t>
            </a:r>
          </a:p>
          <a:p>
            <a:pPr lvl="1"/>
            <a:r>
              <a:rPr lang="en-US" altLang="cs-CZ" sz="2300" dirty="0" smtClean="0"/>
              <a:t>unanimous decision</a:t>
            </a:r>
          </a:p>
          <a:p>
            <a:endParaRPr lang="en-US" altLang="cs-CZ" sz="2300" dirty="0" smtClean="0"/>
          </a:p>
          <a:p>
            <a:pPr marL="0" indent="0">
              <a:buNone/>
            </a:pPr>
            <a:endParaRPr lang="en-US" altLang="cs-CZ" sz="2300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293" y="756127"/>
            <a:ext cx="8086635" cy="647700"/>
          </a:xfrm>
        </p:spPr>
        <p:txBody>
          <a:bodyPr/>
          <a:lstStyle/>
          <a:p>
            <a:r>
              <a:rPr lang="cs-CZ" altLang="cs-CZ" dirty="0" err="1" smtClean="0"/>
              <a:t>Scenario</a:t>
            </a:r>
            <a:r>
              <a:rPr lang="cs-CZ" altLang="cs-CZ" dirty="0" smtClean="0"/>
              <a:t> 4: </a:t>
            </a:r>
            <a:r>
              <a:rPr lang="cs-CZ" altLang="cs-CZ" dirty="0" err="1" smtClean="0"/>
              <a:t>separate</a:t>
            </a:r>
            <a:r>
              <a:rPr lang="cs-CZ" altLang="cs-CZ" dirty="0" smtClean="0"/>
              <a:t> but </a:t>
            </a:r>
            <a:r>
              <a:rPr lang="cs-CZ" altLang="cs-CZ" dirty="0" err="1" smtClean="0"/>
              <a:t>equal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doctrine</a:t>
            </a:r>
            <a:endParaRPr lang="en-US" altLang="cs-CZ" dirty="0"/>
          </a:p>
        </p:txBody>
      </p:sp>
      <p:pic>
        <p:nvPicPr>
          <p:cNvPr id="1026" name="Picture 2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o prvňáků, které zveřejnil Teplický Deník, vyvolalo na Facebooku vlnu nenávis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separate but equ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3"/>
          <a:stretch/>
        </p:blipFill>
        <p:spPr bwMode="auto">
          <a:xfrm>
            <a:off x="5580669" y="1659117"/>
            <a:ext cx="2988260" cy="23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separate but equ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55821" r="2526" b="5553"/>
          <a:stretch/>
        </p:blipFill>
        <p:spPr bwMode="auto">
          <a:xfrm>
            <a:off x="4816603" y="4619134"/>
            <a:ext cx="4228717" cy="13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w_sablona_en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law_sablona_en</Template>
  <TotalTime>11688</TotalTime>
  <Words>1188</Words>
  <Application>Microsoft Office PowerPoint</Application>
  <PresentationFormat>Předvádění na obrazovce (4:3)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law_sablona_en</vt:lpstr>
      <vt:lpstr>Democracy v Fundamental Rights:  The Counter-majoritarian Difficulty</vt:lpstr>
      <vt:lpstr>Scenario 1: throw a hand grenade into a classroom!</vt:lpstr>
      <vt:lpstr>Who should decide about fundamental rights and their meaning?</vt:lpstr>
      <vt:lpstr>Scenario 2: could you burn a flag?</vt:lpstr>
      <vt:lpstr>Scenario 3: obligatory public works</vt:lpstr>
      <vt:lpstr>The dilemma of counter-majoritarian difficulty</vt:lpstr>
      <vt:lpstr>(Abstract) answer: Why judiciary shall have this power</vt:lpstr>
      <vt:lpstr>Value of different fundamental rights</vt:lpstr>
      <vt:lpstr>Scenario 4: separate but equal doctrine</vt:lpstr>
      <vt:lpstr>Value of different fundamental rights</vt:lpstr>
      <vt:lpstr>Rights and institutional (dis)advantages  </vt:lpstr>
      <vt:lpstr>Scenario 5: working conditions of bakers</vt:lpstr>
      <vt:lpstr>What is the meaning of rights?</vt:lpstr>
      <vt:lpstr>Scenario 6: right to abortion</vt:lpstr>
      <vt:lpstr>Dissolving counter-majoritarian difficulty</vt:lpstr>
      <vt:lpstr>Ideological development of the US Supreme Court </vt:lpstr>
      <vt:lpstr>Support for the US Supreme Court</vt:lpstr>
      <vt:lpstr>Support for the US Supreme Court</vt:lpstr>
      <vt:lpstr>Trust in Czech Constitutional Court</vt:lpstr>
      <vt:lpstr>Conclusion</vt:lpstr>
    </vt:vector>
  </TitlesOfParts>
  <Company>MSP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anonym</dc:creator>
  <cp:lastModifiedBy>Robert Zbíral</cp:lastModifiedBy>
  <cp:revision>170</cp:revision>
  <cp:lastPrinted>2017-10-24T20:02:56Z</cp:lastPrinted>
  <dcterms:created xsi:type="dcterms:W3CDTF">2016-04-26T11:26:09Z</dcterms:created>
  <dcterms:modified xsi:type="dcterms:W3CDTF">2017-11-14T17:12:29Z</dcterms:modified>
</cp:coreProperties>
</file>