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8"/>
  </p:notesMasterIdLst>
  <p:sldIdLst>
    <p:sldId id="256" r:id="rId3"/>
    <p:sldId id="270" r:id="rId4"/>
    <p:sldId id="266" r:id="rId5"/>
    <p:sldId id="257" r:id="rId6"/>
    <p:sldId id="261" r:id="rId7"/>
    <p:sldId id="258" r:id="rId8"/>
    <p:sldId id="262" r:id="rId9"/>
    <p:sldId id="263" r:id="rId10"/>
    <p:sldId id="269" r:id="rId11"/>
    <p:sldId id="268" r:id="rId12"/>
    <p:sldId id="259" r:id="rId13"/>
    <p:sldId id="267" r:id="rId14"/>
    <p:sldId id="265" r:id="rId15"/>
    <p:sldId id="260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599" autoAdjust="0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4/4/2018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 smtClean="0"/>
              <a:t>Upravte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4/4/2018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men's_suffr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</a:t>
            </a:r>
            <a:r>
              <a:rPr lang="cs-CZ" dirty="0"/>
              <a:t> </a:t>
            </a:r>
            <a:r>
              <a:rPr lang="cs-CZ" dirty="0" smtClean="0"/>
              <a:t>and (</a:t>
            </a:r>
            <a:r>
              <a:rPr lang="cs-CZ" dirty="0" err="1" smtClean="0"/>
              <a:t>popular</a:t>
            </a:r>
            <a:r>
              <a:rPr lang="cs-CZ" dirty="0" smtClean="0"/>
              <a:t>) </a:t>
            </a:r>
            <a:r>
              <a:rPr lang="cs-CZ" dirty="0" err="1" smtClean="0"/>
              <a:t>sovereignty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600" kern="1200" dirty="0" smtClean="0">
              <a:solidFill>
                <a:schemeClr val="tx2">
                  <a:shade val="30000"/>
                  <a:satMod val="1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Ladislav Vyhnánek, 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dirty="0"/>
              <a:t>4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. 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cs-CZ" sz="3600" dirty="0" err="1" smtClean="0"/>
              <a:t>Democratic</a:t>
            </a:r>
            <a:r>
              <a:rPr lang="cs-CZ" sz="3600" dirty="0" smtClean="0"/>
              <a:t> </a:t>
            </a:r>
            <a:r>
              <a:rPr lang="cs-CZ" sz="3600" dirty="0" err="1" smtClean="0"/>
              <a:t>rights</a:t>
            </a:r>
            <a:r>
              <a:rPr lang="cs-CZ" sz="3600" dirty="0" smtClean="0"/>
              <a:t>? </a:t>
            </a:r>
            <a:r>
              <a:rPr lang="cs-CZ" sz="3600" dirty="0" err="1" smtClean="0"/>
              <a:t>Rights</a:t>
            </a:r>
            <a:r>
              <a:rPr lang="cs-CZ" sz="3600" dirty="0" smtClean="0"/>
              <a:t> as </a:t>
            </a:r>
            <a:r>
              <a:rPr lang="cs-CZ" sz="3600" dirty="0" err="1" smtClean="0"/>
              <a:t>prerequisites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democracy</a:t>
            </a:r>
            <a:r>
              <a:rPr lang="cs-CZ" sz="3600" dirty="0"/>
              <a:t> </a:t>
            </a:r>
            <a:r>
              <a:rPr lang="cs-CZ" sz="3600" dirty="0" smtClean="0"/>
              <a:t>(</a:t>
            </a:r>
            <a:r>
              <a:rPr lang="cs-CZ" sz="3600" dirty="0" err="1" smtClean="0"/>
              <a:t>Waldron</a:t>
            </a:r>
            <a:r>
              <a:rPr lang="en-US" sz="3600" dirty="0" smtClean="0"/>
              <a:t>’s Debate with Dworkin</a:t>
            </a:r>
            <a:r>
              <a:rPr lang="cs-CZ" sz="36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cs-CZ" sz="12800" dirty="0" err="1" smtClean="0"/>
              <a:t>Rights</a:t>
            </a:r>
            <a:r>
              <a:rPr lang="cs-CZ" sz="12800" dirty="0" smtClean="0"/>
              <a:t> </a:t>
            </a:r>
            <a:r>
              <a:rPr lang="cs-CZ" sz="12800" dirty="0" err="1" smtClean="0"/>
              <a:t>directly</a:t>
            </a:r>
            <a:r>
              <a:rPr lang="cs-CZ" sz="12800" dirty="0" smtClean="0"/>
              <a:t> </a:t>
            </a:r>
            <a:r>
              <a:rPr lang="cs-CZ" sz="12800" dirty="0" err="1" smtClean="0"/>
              <a:t>connected</a:t>
            </a:r>
            <a:r>
              <a:rPr lang="cs-CZ" sz="12800" dirty="0" smtClean="0"/>
              <a:t> to </a:t>
            </a:r>
            <a:r>
              <a:rPr lang="cs-CZ" sz="12800" dirty="0" err="1" smtClean="0"/>
              <a:t>democracy</a:t>
            </a:r>
            <a:endParaRPr lang="cs-CZ" sz="12800" dirty="0" smtClean="0"/>
          </a:p>
          <a:p>
            <a:pPr marL="1117854" lvl="2" indent="-514350">
              <a:buFont typeface="+mj-lt"/>
              <a:buAutoNum type="arabicPeriod"/>
            </a:pPr>
            <a:r>
              <a:rPr lang="cs-CZ" sz="12000" dirty="0" err="1" smtClean="0"/>
              <a:t>Equal</a:t>
            </a:r>
            <a:r>
              <a:rPr lang="cs-CZ" sz="12000" dirty="0" smtClean="0"/>
              <a:t> </a:t>
            </a:r>
            <a:r>
              <a:rPr lang="cs-CZ" sz="12000" dirty="0" err="1" smtClean="0"/>
              <a:t>participation</a:t>
            </a:r>
            <a:r>
              <a:rPr lang="cs-CZ" sz="12000" dirty="0" smtClean="0"/>
              <a:t> (universal </a:t>
            </a:r>
            <a:r>
              <a:rPr lang="cs-CZ" sz="12000" dirty="0" err="1" smtClean="0"/>
              <a:t>suffrage</a:t>
            </a:r>
            <a:r>
              <a:rPr lang="cs-CZ" sz="12000" dirty="0" smtClean="0"/>
              <a:t>)</a:t>
            </a:r>
          </a:p>
          <a:p>
            <a:endParaRPr lang="cs-CZ" sz="12800" dirty="0"/>
          </a:p>
          <a:p>
            <a:r>
              <a:rPr lang="cs-CZ" sz="12800" dirty="0" err="1" smtClean="0"/>
              <a:t>Rights</a:t>
            </a:r>
            <a:r>
              <a:rPr lang="cs-CZ" sz="12800" dirty="0" smtClean="0"/>
              <a:t> </a:t>
            </a:r>
            <a:r>
              <a:rPr lang="cs-CZ" sz="12800" dirty="0" err="1" smtClean="0"/>
              <a:t>indirectly</a:t>
            </a:r>
            <a:r>
              <a:rPr lang="cs-CZ" sz="12800" dirty="0" smtClean="0"/>
              <a:t> </a:t>
            </a:r>
            <a:r>
              <a:rPr lang="cs-CZ" sz="12800" dirty="0" err="1" smtClean="0"/>
              <a:t>connected</a:t>
            </a:r>
            <a:r>
              <a:rPr lang="cs-CZ" sz="12800" dirty="0" smtClean="0"/>
              <a:t> to </a:t>
            </a:r>
            <a:r>
              <a:rPr lang="cs-CZ" sz="12800" dirty="0" err="1" smtClean="0"/>
              <a:t>democracy</a:t>
            </a:r>
            <a:r>
              <a:rPr lang="cs-CZ" sz="12800" dirty="0" smtClean="0"/>
              <a:t> (</a:t>
            </a:r>
            <a:r>
              <a:rPr lang="cs-CZ" sz="12800" dirty="0" err="1" smtClean="0"/>
              <a:t>democracy</a:t>
            </a:r>
            <a:r>
              <a:rPr lang="cs-CZ" sz="12800" dirty="0" smtClean="0"/>
              <a:t> </a:t>
            </a:r>
            <a:r>
              <a:rPr lang="cs-CZ" sz="12800" dirty="0" err="1" smtClean="0"/>
              <a:t>is</a:t>
            </a:r>
            <a:r>
              <a:rPr lang="cs-CZ" sz="12800" dirty="0"/>
              <a:t> </a:t>
            </a:r>
            <a:r>
              <a:rPr lang="cs-CZ" sz="12800" dirty="0" err="1" smtClean="0"/>
              <a:t>only</a:t>
            </a:r>
            <a:r>
              <a:rPr lang="cs-CZ" sz="12800" dirty="0" smtClean="0"/>
              <a:t> </a:t>
            </a:r>
            <a:r>
              <a:rPr lang="cs-CZ" sz="12800" dirty="0" err="1" smtClean="0"/>
              <a:t>legitimate</a:t>
            </a:r>
            <a:r>
              <a:rPr lang="cs-CZ" sz="12800" dirty="0" smtClean="0"/>
              <a:t> </a:t>
            </a:r>
            <a:r>
              <a:rPr lang="cs-CZ" sz="12800" dirty="0" err="1" smtClean="0"/>
              <a:t>if</a:t>
            </a:r>
            <a:r>
              <a:rPr lang="cs-CZ" sz="12800" dirty="0" smtClean="0"/>
              <a:t>…)</a:t>
            </a:r>
          </a:p>
          <a:p>
            <a:pPr marL="1117854" lvl="2" indent="-514350">
              <a:buFont typeface="+mj-lt"/>
              <a:buAutoNum type="arabicPeriod"/>
            </a:pPr>
            <a:r>
              <a:rPr lang="cs-CZ" sz="12000" dirty="0" err="1" smtClean="0"/>
              <a:t>Freedom</a:t>
            </a:r>
            <a:r>
              <a:rPr lang="cs-CZ" sz="12000" dirty="0" smtClean="0"/>
              <a:t> </a:t>
            </a:r>
            <a:r>
              <a:rPr lang="cs-CZ" sz="12000" dirty="0" err="1" smtClean="0"/>
              <a:t>of</a:t>
            </a:r>
            <a:r>
              <a:rPr lang="cs-CZ" sz="12000" dirty="0" smtClean="0"/>
              <a:t> </a:t>
            </a:r>
            <a:r>
              <a:rPr lang="cs-CZ" sz="12000" dirty="0" err="1" smtClean="0"/>
              <a:t>speech</a:t>
            </a:r>
            <a:endParaRPr lang="cs-CZ" sz="12000" dirty="0" smtClean="0"/>
          </a:p>
          <a:p>
            <a:pPr marL="1117854" lvl="2" indent="-514350">
              <a:buFont typeface="+mj-lt"/>
              <a:buAutoNum type="arabicPeriod"/>
            </a:pPr>
            <a:r>
              <a:rPr lang="cs-CZ" sz="12000" dirty="0" err="1" smtClean="0"/>
              <a:t>Freedom</a:t>
            </a:r>
            <a:r>
              <a:rPr lang="cs-CZ" sz="12000" dirty="0" smtClean="0"/>
              <a:t> </a:t>
            </a:r>
            <a:r>
              <a:rPr lang="cs-CZ" sz="12000" dirty="0" err="1" smtClean="0"/>
              <a:t>of</a:t>
            </a:r>
            <a:r>
              <a:rPr lang="cs-CZ" sz="12000" dirty="0"/>
              <a:t> </a:t>
            </a:r>
            <a:r>
              <a:rPr lang="cs-CZ" sz="12000" dirty="0" err="1" smtClean="0"/>
              <a:t>association</a:t>
            </a:r>
            <a:endParaRPr lang="cs-CZ" sz="12000" dirty="0" smtClean="0"/>
          </a:p>
          <a:p>
            <a:pPr marL="1117854" lvl="2" indent="-514350">
              <a:buFont typeface="+mj-lt"/>
              <a:buAutoNum type="arabicPeriod"/>
            </a:pPr>
            <a:r>
              <a:rPr lang="cs-CZ" sz="12000" dirty="0" smtClean="0"/>
              <a:t>(</a:t>
            </a:r>
            <a:r>
              <a:rPr lang="cs-CZ" sz="12000" i="1" dirty="0" smtClean="0"/>
              <a:t>Real</a:t>
            </a:r>
            <a:r>
              <a:rPr lang="cs-CZ" sz="12000" dirty="0" smtClean="0"/>
              <a:t> </a:t>
            </a:r>
            <a:r>
              <a:rPr lang="cs-CZ" sz="12000" dirty="0" err="1" smtClean="0"/>
              <a:t>membership</a:t>
            </a:r>
            <a:r>
              <a:rPr lang="cs-CZ" sz="12000" dirty="0" smtClean="0"/>
              <a:t> in </a:t>
            </a:r>
            <a:r>
              <a:rPr lang="cs-CZ" sz="12000" dirty="0" err="1" smtClean="0"/>
              <a:t>the</a:t>
            </a:r>
            <a:r>
              <a:rPr lang="cs-CZ" sz="12000" dirty="0" smtClean="0"/>
              <a:t> </a:t>
            </a:r>
            <a:r>
              <a:rPr lang="cs-CZ" sz="12000" dirty="0" err="1" smtClean="0"/>
              <a:t>community</a:t>
            </a:r>
            <a:r>
              <a:rPr lang="cs-CZ" sz="12000" dirty="0" smtClean="0"/>
              <a:t>)</a:t>
            </a:r>
          </a:p>
          <a:p>
            <a:pPr marL="1117854" lvl="2" indent="-514350">
              <a:buFont typeface="+mj-lt"/>
              <a:buAutoNum type="arabicPeriod"/>
            </a:pPr>
            <a:r>
              <a:rPr lang="cs-CZ" sz="12000" dirty="0" smtClean="0"/>
              <a:t>(</a:t>
            </a:r>
            <a:r>
              <a:rPr lang="cs-CZ" sz="12000" dirty="0" err="1" smtClean="0"/>
              <a:t>Equal</a:t>
            </a:r>
            <a:r>
              <a:rPr lang="cs-CZ" sz="12000" dirty="0" smtClean="0"/>
              <a:t> </a:t>
            </a:r>
            <a:r>
              <a:rPr lang="cs-CZ" sz="12000" dirty="0" err="1" smtClean="0"/>
              <a:t>respect</a:t>
            </a:r>
            <a:r>
              <a:rPr lang="cs-CZ" sz="12000" dirty="0" smtClean="0"/>
              <a:t> in </a:t>
            </a:r>
            <a:r>
              <a:rPr lang="cs-CZ" sz="12000" dirty="0" err="1" smtClean="0"/>
              <a:t>Dworkin</a:t>
            </a:r>
            <a:r>
              <a:rPr lang="en-US" sz="12000" dirty="0" smtClean="0"/>
              <a:t>’s understanding</a:t>
            </a:r>
            <a:r>
              <a:rPr lang="cs-CZ" sz="12000" dirty="0" smtClean="0"/>
              <a:t>?)</a:t>
            </a:r>
          </a:p>
          <a:p>
            <a:pPr marL="82296" indent="0">
              <a:buNone/>
            </a:pPr>
            <a:r>
              <a:rPr lang="cs-CZ" sz="12800" dirty="0" smtClean="0"/>
              <a:t>    </a:t>
            </a:r>
            <a:endParaRPr lang="cs-CZ" sz="12800" dirty="0"/>
          </a:p>
        </p:txBody>
      </p:sp>
    </p:spTree>
    <p:extLst>
      <p:ext uri="{BB962C8B-B14F-4D97-AF65-F5344CB8AC3E}">
        <p14:creationId xmlns:p14="http://schemas.microsoft.com/office/powerpoint/2010/main" val="149809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Political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as a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political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struggle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,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evolution</a:t>
            </a:r>
            <a:endParaRPr lang="cs-CZ" dirty="0" smtClean="0"/>
          </a:p>
          <a:p>
            <a:r>
              <a:rPr lang="cs-CZ" dirty="0" err="1" smtClean="0"/>
              <a:t>Granting</a:t>
            </a:r>
            <a:r>
              <a:rPr lang="cs-CZ" dirty="0" smtClean="0"/>
              <a:t> „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citizenship</a:t>
            </a:r>
            <a:r>
              <a:rPr lang="cs-CZ" dirty="0" smtClean="0"/>
              <a:t>“ vs. negative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Struggle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i="1" dirty="0" smtClean="0"/>
              <a:t>inter </a:t>
            </a:r>
            <a:r>
              <a:rPr lang="cs-CZ" i="1" dirty="0" err="1" smtClean="0"/>
              <a:t>alia</a:t>
            </a:r>
            <a:r>
              <a:rPr lang="cs-CZ" dirty="0" smtClean="0"/>
              <a:t>) </a:t>
            </a:r>
            <a:r>
              <a:rPr lang="cs-CZ" dirty="0" err="1" smtClean="0"/>
              <a:t>women</a:t>
            </a:r>
            <a:r>
              <a:rPr lang="cs-CZ" dirty="0" smtClean="0"/>
              <a:t>,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 smtClean="0"/>
          </a:p>
          <a:p>
            <a:r>
              <a:rPr lang="cs-CZ" dirty="0" smtClean="0"/>
              <a:t>Establishment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“ (</a:t>
            </a:r>
            <a:r>
              <a:rPr lang="cs-CZ" dirty="0" err="1" smtClean="0"/>
              <a:t>externally</a:t>
            </a:r>
            <a:r>
              <a:rPr lang="cs-CZ" dirty="0" smtClean="0"/>
              <a:t> and </a:t>
            </a:r>
            <a:r>
              <a:rPr lang="cs-CZ" dirty="0" err="1" smtClean="0"/>
              <a:t>internally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Timeline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women</a:t>
            </a:r>
            <a:r>
              <a:rPr lang="en-US" dirty="0"/>
              <a:t>’s suffrage </a:t>
            </a:r>
            <a:r>
              <a:rPr lang="en-US" dirty="0" smtClean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en.wikipedia.org/wiki/Women%27s_suffrage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Remaining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nequalities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Nationality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or</a:t>
            </a:r>
            <a:r>
              <a:rPr lang="cs-CZ" dirty="0" smtClean="0"/>
              <a:t>, more </a:t>
            </a:r>
            <a:r>
              <a:rPr lang="cs-CZ" dirty="0" err="1" smtClean="0"/>
              <a:t>generally</a:t>
            </a:r>
            <a:r>
              <a:rPr lang="cs-CZ" dirty="0" smtClean="0"/>
              <a:t>, </a:t>
            </a:r>
            <a:r>
              <a:rPr lang="cs-CZ" dirty="0" err="1" smtClean="0"/>
              <a:t>determining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/</a:t>
            </a:r>
            <a:r>
              <a:rPr lang="cs-CZ" dirty="0" err="1" smtClean="0"/>
              <a:t>district</a:t>
            </a:r>
            <a:r>
              <a:rPr lang="en-US" dirty="0" smtClean="0"/>
              <a:t>;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in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districts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Age</a:t>
            </a:r>
            <a:endParaRPr lang="cs-CZ" dirty="0"/>
          </a:p>
          <a:p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endParaRPr lang="cs-CZ" dirty="0" smtClean="0"/>
          </a:p>
          <a:p>
            <a:r>
              <a:rPr lang="cs-CZ" dirty="0" err="1" smtClean="0"/>
              <a:t>Overlooked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endParaRPr lang="cs-CZ" dirty="0" smtClean="0"/>
          </a:p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vote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8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Choosing a system of representative </a:t>
            </a:r>
            <a:r>
              <a:rPr lang="en-US" dirty="0" err="1" smtClean="0"/>
              <a:t>democrac</a:t>
            </a:r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simply</a:t>
            </a:r>
            <a:r>
              <a:rPr lang="cs-CZ" dirty="0" smtClean="0"/>
              <a:t> a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smtClean="0"/>
              <a:t>taste.</a:t>
            </a:r>
            <a:endParaRPr lang="cs-CZ" dirty="0" smtClean="0"/>
          </a:p>
          <a:p>
            <a:r>
              <a:rPr lang="cs-CZ" dirty="0" smtClean="0"/>
              <a:t>I. e. </a:t>
            </a:r>
            <a:r>
              <a:rPr lang="cs-CZ" dirty="0" err="1" smtClean="0"/>
              <a:t>creating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homogenous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vs. </a:t>
            </a:r>
            <a:r>
              <a:rPr lang="cs-CZ" dirty="0" err="1" smtClean="0"/>
              <a:t>creating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multi-ethnic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Consociational</a:t>
            </a:r>
            <a:r>
              <a:rPr lang="cs-CZ" dirty="0" smtClean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consensus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vs. </a:t>
            </a:r>
            <a:r>
              <a:rPr lang="cs-CZ" dirty="0" err="1" smtClean="0"/>
              <a:t>majoritarian</a:t>
            </a:r>
            <a:r>
              <a:rPr lang="cs-CZ" dirty="0" smtClean="0"/>
              <a:t> </a:t>
            </a:r>
            <a:r>
              <a:rPr lang="cs-CZ" dirty="0" err="1" smtClean="0"/>
              <a:t>versions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gerrymandering</a:t>
            </a:r>
            <a:r>
              <a:rPr lang="cs-CZ" dirty="0" smtClean="0"/>
              <a:t>“ in </a:t>
            </a:r>
            <a:r>
              <a:rPr lang="cs-CZ" dirty="0" err="1" smtClean="0"/>
              <a:t>the</a:t>
            </a:r>
            <a:r>
              <a:rPr lang="cs-CZ" dirty="0" smtClean="0"/>
              <a:t> US (</a:t>
            </a:r>
            <a:r>
              <a:rPr lang="cs-CZ" dirty="0" err="1" smtClean="0"/>
              <a:t>redistricting</a:t>
            </a:r>
            <a:r>
              <a:rPr lang="cs-CZ" dirty="0" smtClean="0"/>
              <a:t>)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en-US" dirty="0"/>
              <a:t>Section 2 of the Voting Rights Act blocks district lines that deny minority voters an </a:t>
            </a:r>
            <a:r>
              <a:rPr lang="en-US" dirty="0" smtClean="0"/>
              <a:t>equal </a:t>
            </a:r>
            <a:r>
              <a:rPr lang="en-US" dirty="0"/>
              <a:t>opportunity "</a:t>
            </a:r>
            <a:r>
              <a:rPr lang="en-US" i="1" dirty="0"/>
              <a:t>to participate in the political process and to elect representatives of their choice.</a:t>
            </a:r>
            <a:r>
              <a:rPr lang="en-US" dirty="0"/>
              <a:t>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9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Limiting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absolute</a:t>
            </a:r>
            <a:r>
              <a:rPr lang="cs-CZ" dirty="0" smtClean="0"/>
              <a:t>“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„THE PEOPLE“ and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“.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former</a:t>
            </a:r>
            <a:r>
              <a:rPr lang="cs-CZ" dirty="0" smtClean="0"/>
              <a:t> are sovereign (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though</a:t>
            </a:r>
            <a:r>
              <a:rPr lang="cs-CZ" dirty="0" smtClean="0"/>
              <a:t> a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abstract</a:t>
            </a:r>
            <a:r>
              <a:rPr lang="cs-CZ" dirty="0" smtClean="0"/>
              <a:t> entity), </a:t>
            </a:r>
            <a:r>
              <a:rPr lang="cs-CZ" dirty="0" err="1" smtClean="0"/>
              <a:t>while</a:t>
            </a:r>
            <a:r>
              <a:rPr lang="cs-CZ" dirty="0" smtClean="0"/>
              <a:t> are a </a:t>
            </a:r>
            <a:r>
              <a:rPr lang="cs-CZ" dirty="0" err="1" smtClean="0"/>
              <a:t>specific</a:t>
            </a:r>
            <a:r>
              <a:rPr lang="cs-CZ" dirty="0" smtClean="0"/>
              <a:t> (</a:t>
            </a:r>
            <a:r>
              <a:rPr lang="cs-CZ" dirty="0" err="1" smtClean="0"/>
              <a:t>specifiable</a:t>
            </a:r>
            <a:r>
              <a:rPr lang="cs-CZ" dirty="0" smtClean="0"/>
              <a:t>)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operating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a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(</a:t>
            </a:r>
            <a:r>
              <a:rPr lang="cs-CZ" dirty="0" err="1" smtClean="0"/>
              <a:t>basically</a:t>
            </a:r>
            <a:r>
              <a:rPr lang="cs-CZ" dirty="0" smtClean="0"/>
              <a:t> a </a:t>
            </a:r>
            <a:r>
              <a:rPr lang="cs-CZ" dirty="0" err="1" smtClean="0"/>
              <a:t>constitution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=</a:t>
            </a:r>
            <a:r>
              <a:rPr lang="en-US" dirty="0" smtClean="0"/>
              <a:t>&gt; rule of LAW rather rule of MEN/PEOPLE; democracy through law</a:t>
            </a:r>
            <a:r>
              <a:rPr lang="cs-CZ" dirty="0" smtClean="0"/>
              <a:t> (i. e. </a:t>
            </a:r>
            <a:r>
              <a:rPr lang="cs-CZ" i="1" dirty="0" err="1" smtClean="0"/>
              <a:t>the</a:t>
            </a:r>
            <a:r>
              <a:rPr lang="cs-CZ" i="1" dirty="0" smtClean="0"/>
              <a:t> basic </a:t>
            </a:r>
            <a:r>
              <a:rPr lang="cs-CZ" i="1" dirty="0" err="1" smtClean="0"/>
              <a:t>limitation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Basic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binding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generations</a:t>
            </a:r>
            <a:r>
              <a:rPr lang="cs-CZ" dirty="0" smtClean="0"/>
              <a:t>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9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Other</a:t>
            </a:r>
            <a:r>
              <a:rPr lang="cs-CZ" dirty="0" smtClean="0"/>
              <a:t> p</a:t>
            </a:r>
            <a:r>
              <a:rPr lang="en-US" dirty="0" err="1" smtClean="0"/>
              <a:t>ossible</a:t>
            </a:r>
            <a:r>
              <a:rPr lang="en-US" dirty="0" smtClean="0"/>
              <a:t> limitations</a:t>
            </a:r>
            <a:r>
              <a:rPr lang="cs-CZ" dirty="0" smtClean="0"/>
              <a:t>/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</a:t>
            </a:r>
            <a:r>
              <a:rPr lang="cs-CZ" dirty="0" err="1" smtClean="0"/>
              <a:t>law</a:t>
            </a:r>
            <a:r>
              <a:rPr lang="cs-CZ" dirty="0" smtClean="0"/>
              <a:t>/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International and </a:t>
            </a:r>
            <a:r>
              <a:rPr lang="cs-CZ" dirty="0" err="1" smtClean="0"/>
              <a:t>supranational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adressed</a:t>
            </a:r>
            <a:r>
              <a:rPr lang="cs-CZ" dirty="0" smtClean="0"/>
              <a:t> in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4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onnection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: </a:t>
            </a:r>
            <a:r>
              <a:rPr lang="cs-CZ" dirty="0" err="1"/>
              <a:t>mainly</a:t>
            </a:r>
            <a:r>
              <a:rPr lang="cs-CZ" dirty="0"/>
              <a:t> </a:t>
            </a:r>
            <a:r>
              <a:rPr lang="cs-CZ" dirty="0" err="1" smtClean="0"/>
              <a:t>legitimacy</a:t>
            </a:r>
            <a:r>
              <a:rPr lang="en-US" dirty="0" smtClean="0"/>
              <a:t>; but also to equality</a:t>
            </a:r>
            <a:r>
              <a:rPr lang="cs-CZ" dirty="0" smtClean="0"/>
              <a:t>)</a:t>
            </a:r>
            <a:endParaRPr lang="cs-CZ" dirty="0"/>
          </a:p>
          <a:p>
            <a:r>
              <a:rPr lang="en-US" dirty="0" smtClean="0"/>
              <a:t>S</a:t>
            </a:r>
            <a:r>
              <a:rPr lang="cs-CZ" dirty="0" err="1" smtClean="0"/>
              <a:t>ubstantive</a:t>
            </a:r>
            <a:r>
              <a:rPr lang="cs-CZ" dirty="0" smtClean="0"/>
              <a:t>/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/>
              <a:t>vs. </a:t>
            </a:r>
            <a:r>
              <a:rPr lang="cs-CZ" dirty="0" err="1"/>
              <a:t>egalitarian</a:t>
            </a:r>
            <a:r>
              <a:rPr lang="cs-CZ" dirty="0"/>
              <a:t>/</a:t>
            </a:r>
            <a:r>
              <a:rPr lang="cs-CZ" dirty="0" err="1"/>
              <a:t>procedural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 smtClean="0"/>
              <a:t>).</a:t>
            </a:r>
          </a:p>
          <a:p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„</a:t>
            </a:r>
            <a:r>
              <a:rPr lang="cs-CZ" dirty="0" err="1"/>
              <a:t>flexible</a:t>
            </a:r>
            <a:r>
              <a:rPr lang="cs-CZ" dirty="0"/>
              <a:t>“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u="sng" dirty="0" err="1"/>
              <a:t>perpetual</a:t>
            </a:r>
            <a:r>
              <a:rPr lang="cs-CZ" b="1" u="sng" dirty="0"/>
              <a:t> </a:t>
            </a:r>
            <a:r>
              <a:rPr lang="cs-CZ" b="1" u="sng" dirty="0" err="1"/>
              <a:t>need</a:t>
            </a:r>
            <a:r>
              <a:rPr lang="cs-CZ" b="1" u="sng" dirty="0"/>
              <a:t>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the</a:t>
            </a:r>
            <a:r>
              <a:rPr lang="cs-CZ" b="1" u="sng" dirty="0"/>
              <a:t> </a:t>
            </a:r>
            <a:r>
              <a:rPr lang="cs-CZ" b="1" u="sng" dirty="0" err="1"/>
              <a:t>State</a:t>
            </a:r>
            <a:r>
              <a:rPr lang="cs-CZ" b="1" u="sng" dirty="0"/>
              <a:t> to </a:t>
            </a:r>
            <a:r>
              <a:rPr lang="cs-CZ" b="1" u="sng" dirty="0" err="1"/>
              <a:t>legitimize</a:t>
            </a:r>
            <a:r>
              <a:rPr lang="cs-CZ" b="1" u="sng" dirty="0"/>
              <a:t> </a:t>
            </a:r>
            <a:r>
              <a:rPr lang="cs-CZ" b="1" u="sng" dirty="0" err="1"/>
              <a:t>itself</a:t>
            </a:r>
            <a:r>
              <a:rPr lang="cs-CZ" dirty="0"/>
              <a:t>, </a:t>
            </a:r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i="1" dirty="0"/>
              <a:t>open society </a:t>
            </a:r>
            <a:r>
              <a:rPr lang="cs-CZ" dirty="0"/>
              <a:t>(</a:t>
            </a:r>
            <a:r>
              <a:rPr lang="cs-CZ" dirty="0" err="1"/>
              <a:t>Popper</a:t>
            </a:r>
            <a:r>
              <a:rPr lang="cs-CZ" dirty="0"/>
              <a:t> and </a:t>
            </a:r>
            <a:r>
              <a:rPr lang="cs-CZ" dirty="0" err="1"/>
              <a:t>others</a:t>
            </a:r>
            <a:r>
              <a:rPr lang="cs-CZ" dirty="0"/>
              <a:t>: </a:t>
            </a:r>
            <a:r>
              <a:rPr lang="cs-CZ" dirty="0" smtClean="0"/>
              <a:t>„</a:t>
            </a:r>
            <a:r>
              <a:rPr lang="en-US" dirty="0" smtClean="0"/>
              <a:t>only </a:t>
            </a:r>
            <a:r>
              <a:rPr lang="en-US" dirty="0"/>
              <a:t>democracy provides an </a:t>
            </a:r>
            <a:r>
              <a:rPr lang="en-US" b="1" u="sng" dirty="0"/>
              <a:t>institutional mechanism for reform </a:t>
            </a:r>
            <a:r>
              <a:rPr lang="en-US" dirty="0"/>
              <a:t>and leadership change </a:t>
            </a:r>
            <a:r>
              <a:rPr lang="en-US" b="1" u="sng" dirty="0"/>
              <a:t>withou</a:t>
            </a:r>
            <a:r>
              <a:rPr lang="en-US" b="1" dirty="0"/>
              <a:t>t</a:t>
            </a:r>
            <a:r>
              <a:rPr lang="en-US" dirty="0"/>
              <a:t> the need </a:t>
            </a:r>
            <a:r>
              <a:rPr lang="en-US" dirty="0" smtClean="0"/>
              <a:t>for </a:t>
            </a:r>
            <a:r>
              <a:rPr lang="en-US" b="1" u="sng" dirty="0" smtClean="0"/>
              <a:t>bloodshed</a:t>
            </a:r>
            <a:r>
              <a:rPr lang="en-US" b="1" dirty="0"/>
              <a:t>,</a:t>
            </a:r>
            <a:r>
              <a:rPr lang="en-US" dirty="0"/>
              <a:t> </a:t>
            </a:r>
            <a:r>
              <a:rPr lang="en-US" dirty="0" smtClean="0"/>
              <a:t>revolution</a:t>
            </a:r>
            <a:r>
              <a:rPr lang="en-US" dirty="0"/>
              <a:t> </a:t>
            </a:r>
            <a:r>
              <a:rPr lang="en-US" dirty="0" smtClean="0"/>
              <a:t>or</a:t>
            </a:r>
            <a:r>
              <a:rPr lang="en-US" dirty="0"/>
              <a:t> coup d'état</a:t>
            </a:r>
            <a:r>
              <a:rPr lang="cs-CZ" dirty="0"/>
              <a:t>“).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38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Democracy</a:t>
            </a:r>
            <a:r>
              <a:rPr lang="cs-CZ" dirty="0" smtClean="0"/>
              <a:t> and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: </a:t>
            </a:r>
            <a:r>
              <a:rPr lang="cs-CZ" dirty="0" smtClean="0"/>
              <a:t> A </a:t>
            </a:r>
            <a:r>
              <a:rPr lang="cs-CZ" dirty="0" err="1" smtClean="0"/>
              <a:t>Prelude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shift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as </a:t>
            </a:r>
            <a:r>
              <a:rPr lang="cs-CZ" dirty="0" err="1" smtClean="0"/>
              <a:t>understood</a:t>
            </a:r>
            <a:r>
              <a:rPr lang="cs-CZ" dirty="0" smtClean="0"/>
              <a:t> by Hobbes and </a:t>
            </a:r>
            <a:r>
              <a:rPr lang="cs-CZ" dirty="0" err="1" smtClean="0"/>
              <a:t>Bodin</a:t>
            </a:r>
            <a:r>
              <a:rPr lang="cs-CZ" dirty="0" smtClean="0"/>
              <a:t> vs.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read</a:t>
            </a:r>
            <a:r>
              <a:rPr lang="cs-CZ" dirty="0" smtClean="0"/>
              <a:t> D. </a:t>
            </a:r>
            <a:r>
              <a:rPr lang="cs-CZ" dirty="0" err="1" smtClean="0"/>
              <a:t>Grimm</a:t>
            </a:r>
            <a:r>
              <a:rPr lang="cs-CZ" dirty="0" smtClean="0"/>
              <a:t>, </a:t>
            </a:r>
            <a:r>
              <a:rPr lang="cs-CZ" dirty="0" err="1" smtClean="0"/>
              <a:t>Sovereignty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devised</a:t>
            </a:r>
            <a:r>
              <a:rPr lang="cs-CZ" dirty="0" smtClean="0"/>
              <a:t> to </a:t>
            </a:r>
            <a:r>
              <a:rPr lang="cs-CZ" dirty="0" err="1" smtClean="0"/>
              <a:t>justify</a:t>
            </a:r>
            <a:r>
              <a:rPr lang="cs-CZ" dirty="0" smtClean="0"/>
              <a:t> a rule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u="sng" dirty="0" err="1" smtClean="0"/>
              <a:t>monarch</a:t>
            </a:r>
            <a:r>
              <a:rPr lang="cs-CZ" u="sng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u="sng" dirty="0" err="1" smtClean="0"/>
              <a:t>people</a:t>
            </a:r>
            <a:r>
              <a:rPr lang="cs-CZ" u="sng" dirty="0" smtClean="0"/>
              <a:t>/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state</a:t>
            </a:r>
            <a:r>
              <a:rPr lang="cs-CZ" u="sng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sovereignty</a:t>
            </a:r>
            <a:r>
              <a:rPr lang="cs-CZ" dirty="0" smtClean="0"/>
              <a:t> as </a:t>
            </a:r>
            <a:r>
              <a:rPr lang="cs-CZ" u="sng" dirty="0" err="1" smtClean="0"/>
              <a:t>self-determination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people</a:t>
            </a:r>
            <a:r>
              <a:rPr lang="cs-CZ" u="sng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2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Establishment </a:t>
            </a:r>
            <a:r>
              <a:rPr lang="cs-CZ" dirty="0" err="1"/>
              <a:t>o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Popular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dirty="0" err="1"/>
              <a:t>S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overeignty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dirty="0" err="1" smtClean="0"/>
              <a:t>historical</a:t>
            </a:r>
            <a:r>
              <a:rPr lang="cs-CZ" dirty="0" smtClean="0"/>
              <a:t>/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As a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Empowering</a:t>
            </a:r>
            <a:r>
              <a:rPr lang="cs-CZ" dirty="0" smtClean="0"/>
              <a:t>“ </a:t>
            </a:r>
            <a:r>
              <a:rPr lang="cs-CZ" dirty="0" err="1" smtClean="0"/>
              <a:t>aspect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constitutionalism</a:t>
            </a:r>
            <a:r>
              <a:rPr lang="cs-CZ" dirty="0" smtClean="0"/>
              <a:t> vs. </a:t>
            </a:r>
            <a:r>
              <a:rPr lang="cs-CZ" dirty="0" err="1" smtClean="0"/>
              <a:t>purely</a:t>
            </a:r>
            <a:r>
              <a:rPr lang="cs-CZ" dirty="0" smtClean="0"/>
              <a:t> </a:t>
            </a:r>
            <a:r>
              <a:rPr lang="cs-CZ" dirty="0" err="1" smtClean="0"/>
              <a:t>limiting</a:t>
            </a:r>
            <a:r>
              <a:rPr lang="cs-CZ" dirty="0" smtClean="0"/>
              <a:t>/</a:t>
            </a:r>
            <a:r>
              <a:rPr lang="cs-CZ" dirty="0" err="1" smtClean="0"/>
              <a:t>restricting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state</a:t>
            </a:r>
            <a:endParaRPr lang="cs-CZ" dirty="0" smtClean="0"/>
          </a:p>
          <a:p>
            <a:endParaRPr lang="cs-CZ" dirty="0" smtClean="0"/>
          </a:p>
          <a:p>
            <a:pPr marL="86400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Democracy</a:t>
            </a:r>
            <a:r>
              <a:rPr lang="cs-CZ" dirty="0" smtClean="0"/>
              <a:t>, </a:t>
            </a:r>
            <a:r>
              <a:rPr lang="cs-CZ" dirty="0" smtClean="0"/>
              <a:t>Majority</a:t>
            </a:r>
            <a:r>
              <a:rPr lang="cs-CZ" dirty="0" smtClean="0"/>
              <a:t>, </a:t>
            </a:r>
            <a:r>
              <a:rPr lang="cs-CZ" dirty="0" err="1"/>
              <a:t>E</a:t>
            </a:r>
            <a:r>
              <a:rPr lang="cs-CZ" dirty="0" err="1" smtClean="0"/>
              <a:t>quality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Democracy: </a:t>
            </a:r>
            <a:r>
              <a:rPr lang="en-US" i="1" dirty="0"/>
              <a:t>The decisions made by a group must be appropriately responsive to the expressed wishes of the members of that group</a:t>
            </a:r>
            <a:r>
              <a:rPr lang="en-US" i="1" dirty="0" smtClean="0"/>
              <a:t>.</a:t>
            </a:r>
            <a:endParaRPr lang="cs-CZ" i="1" dirty="0" smtClean="0"/>
          </a:p>
          <a:p>
            <a:r>
              <a:rPr lang="en-US" dirty="0" smtClean="0"/>
              <a:t>Political </a:t>
            </a:r>
            <a:r>
              <a:rPr lang="en-US" dirty="0"/>
              <a:t>equality: </a:t>
            </a:r>
            <a:r>
              <a:rPr lang="en-US" i="1" dirty="0"/>
              <a:t>Each group member must have an equal (chance of) influence over the group’s decisions. </a:t>
            </a:r>
            <a:endParaRPr lang="cs-CZ" i="1" dirty="0" smtClean="0"/>
          </a:p>
          <a:p>
            <a:r>
              <a:rPr lang="en-US" dirty="0" smtClean="0"/>
              <a:t>Majority </a:t>
            </a:r>
            <a:r>
              <a:rPr lang="en-US" dirty="0"/>
              <a:t>rule: </a:t>
            </a:r>
            <a:r>
              <a:rPr lang="en-US" i="1" dirty="0"/>
              <a:t>The option that gets the most votes should be the group </a:t>
            </a:r>
            <a:r>
              <a:rPr lang="en-US" i="1" dirty="0" smtClean="0"/>
              <a:t>decision</a:t>
            </a:r>
            <a:r>
              <a:rPr lang="cs-CZ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49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Equality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  <a:r>
              <a:rPr lang="cs-CZ" dirty="0" err="1"/>
              <a:t>D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emocracy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„</a:t>
            </a:r>
            <a:r>
              <a:rPr lang="cs-CZ" sz="2800" dirty="0" err="1" smtClean="0"/>
              <a:t>philosophical</a:t>
            </a:r>
            <a:r>
              <a:rPr lang="cs-CZ" sz="2800" dirty="0" smtClean="0"/>
              <a:t> </a:t>
            </a:r>
            <a:r>
              <a:rPr lang="cs-CZ" sz="2800" dirty="0" err="1" smtClean="0"/>
              <a:t>dimension</a:t>
            </a:r>
            <a:r>
              <a:rPr lang="cs-CZ" sz="2800" dirty="0" smtClean="0"/>
              <a:t>“</a:t>
            </a:r>
          </a:p>
          <a:p>
            <a:r>
              <a:rPr lang="cs-CZ" sz="2800" dirty="0" err="1" smtClean="0"/>
              <a:t>Equality</a:t>
            </a:r>
            <a:r>
              <a:rPr lang="cs-CZ" sz="2800" dirty="0" smtClean="0"/>
              <a:t> =&gt; 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 as a rule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people</a:t>
            </a:r>
            <a:r>
              <a:rPr lang="cs-CZ" sz="2800" dirty="0" smtClean="0"/>
              <a:t> + </a:t>
            </a:r>
            <a:r>
              <a:rPr lang="cs-CZ" sz="2800" dirty="0" err="1" smtClean="0"/>
              <a:t>majoritarian</a:t>
            </a:r>
            <a:r>
              <a:rPr lang="cs-CZ" sz="2800" dirty="0" smtClean="0"/>
              <a:t> rule? (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there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implication</a:t>
            </a:r>
            <a:r>
              <a:rPr lang="cs-CZ" sz="2800" dirty="0" smtClean="0"/>
              <a:t>?)</a:t>
            </a:r>
          </a:p>
          <a:p>
            <a:pPr marL="720000"/>
            <a:r>
              <a:rPr lang="cs-CZ" sz="2800" dirty="0" err="1" smtClean="0"/>
              <a:t>Consider</a:t>
            </a:r>
            <a:r>
              <a:rPr lang="cs-CZ" sz="2800" dirty="0" smtClean="0"/>
              <a:t> </a:t>
            </a:r>
            <a:r>
              <a:rPr lang="cs-CZ" sz="2800" dirty="0" err="1" smtClean="0"/>
              <a:t>special</a:t>
            </a:r>
            <a:r>
              <a:rPr lang="cs-CZ" sz="2800" dirty="0" smtClean="0"/>
              <a:t> </a:t>
            </a:r>
            <a:r>
              <a:rPr lang="cs-CZ" sz="2800" dirty="0" err="1" smtClean="0"/>
              <a:t>cases</a:t>
            </a:r>
            <a:r>
              <a:rPr lang="cs-CZ" sz="2800" dirty="0" smtClean="0"/>
              <a:t> (</a:t>
            </a:r>
            <a:r>
              <a:rPr lang="cs-CZ" sz="2800" dirty="0" err="1" smtClean="0"/>
              <a:t>qualified</a:t>
            </a:r>
            <a:r>
              <a:rPr lang="cs-CZ" sz="2800" dirty="0" smtClean="0"/>
              <a:t> </a:t>
            </a:r>
            <a:r>
              <a:rPr lang="cs-CZ" sz="2800" dirty="0" err="1" smtClean="0"/>
              <a:t>majorities</a:t>
            </a:r>
            <a:r>
              <a:rPr lang="cs-CZ" sz="2800" dirty="0" smtClean="0"/>
              <a:t>, </a:t>
            </a:r>
            <a:r>
              <a:rPr lang="cs-CZ" sz="2800" dirty="0" err="1" smtClean="0"/>
              <a:t>unequal</a:t>
            </a:r>
            <a:r>
              <a:rPr lang="cs-CZ" sz="2800" dirty="0" smtClean="0"/>
              <a:t> </a:t>
            </a:r>
            <a:r>
              <a:rPr lang="cs-CZ" sz="2800" dirty="0" err="1" smtClean="0"/>
              <a:t>impact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 „skin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game“)</a:t>
            </a:r>
            <a:endParaRPr lang="cs-CZ" sz="2800" dirty="0" smtClean="0"/>
          </a:p>
          <a:p>
            <a:r>
              <a:rPr lang="cs-CZ" sz="2800" dirty="0" err="1" smtClean="0"/>
              <a:t>Consider</a:t>
            </a:r>
            <a:r>
              <a:rPr lang="cs-CZ" sz="2800" dirty="0" smtClean="0"/>
              <a:t> „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lottery</a:t>
            </a:r>
            <a:r>
              <a:rPr lang="cs-CZ" sz="2800" dirty="0" smtClean="0"/>
              <a:t> </a:t>
            </a:r>
            <a:r>
              <a:rPr lang="cs-CZ" sz="2800" dirty="0" err="1" smtClean="0"/>
              <a:t>democracy</a:t>
            </a:r>
            <a:r>
              <a:rPr lang="cs-CZ" sz="2800" dirty="0" smtClean="0"/>
              <a:t>“</a:t>
            </a:r>
          </a:p>
          <a:p>
            <a:pPr marL="436536" indent="0">
              <a:buNone/>
            </a:pP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Lottery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emocracy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600" dirty="0"/>
              <a:t>In lottery voting, each person casts a vote for their favored option but, rather than the option with most votes automatically winning, a single vote is randomly selected and that one determines the </a:t>
            </a:r>
            <a:r>
              <a:rPr lang="en-US" sz="2600" dirty="0" smtClean="0"/>
              <a:t>outcome.</a:t>
            </a:r>
            <a:endParaRPr lang="cs-CZ" sz="2600" dirty="0" smtClean="0"/>
          </a:p>
          <a:p>
            <a:pPr algn="just"/>
            <a:r>
              <a:rPr lang="en-US" sz="2600" dirty="0" smtClean="0"/>
              <a:t>This </a:t>
            </a:r>
            <a:r>
              <a:rPr lang="en-US" sz="2600" dirty="0"/>
              <a:t>procedure is democratic, since all members of the community have a chance to influence outcomes, but is not </a:t>
            </a:r>
            <a:r>
              <a:rPr lang="cs-CZ" sz="2600" dirty="0" smtClean="0"/>
              <a:t>„</a:t>
            </a:r>
            <a:r>
              <a:rPr lang="en-US" sz="2600" dirty="0" smtClean="0"/>
              <a:t>majority rule</a:t>
            </a:r>
            <a:r>
              <a:rPr lang="cs-CZ" sz="2600" dirty="0" smtClean="0"/>
              <a:t>“</a:t>
            </a:r>
            <a:r>
              <a:rPr lang="en-US" sz="2600" dirty="0" smtClean="0"/>
              <a:t>, </a:t>
            </a:r>
            <a:r>
              <a:rPr lang="en-US" sz="2600" dirty="0"/>
              <a:t>since the vote of someone in the minority may be picked. It </a:t>
            </a:r>
            <a:r>
              <a:rPr lang="en-US" sz="2600" dirty="0" smtClean="0"/>
              <a:t>is</a:t>
            </a:r>
            <a:r>
              <a:rPr lang="cs-CZ" sz="2600" dirty="0" smtClean="0"/>
              <a:t> </a:t>
            </a:r>
            <a:r>
              <a:rPr lang="en-US" sz="2600" dirty="0" smtClean="0"/>
              <a:t>egalitarian</a:t>
            </a:r>
            <a:r>
              <a:rPr lang="en-US" sz="2600" dirty="0"/>
              <a:t>, since all have an equal chance of being </a:t>
            </a:r>
            <a:r>
              <a:rPr lang="en-US" sz="2600" dirty="0" smtClean="0"/>
              <a:t>picked</a:t>
            </a:r>
            <a:r>
              <a:rPr lang="cs-CZ" sz="2600" dirty="0" smtClean="0"/>
              <a:t>.</a:t>
            </a:r>
          </a:p>
          <a:p>
            <a:pPr algn="just"/>
            <a:r>
              <a:rPr lang="cs-CZ" sz="2600" dirty="0" err="1" smtClean="0"/>
              <a:t>What</a:t>
            </a:r>
            <a:r>
              <a:rPr lang="cs-CZ" sz="2600" dirty="0" smtClean="0"/>
              <a:t> do </a:t>
            </a:r>
            <a:r>
              <a:rPr lang="cs-CZ" sz="2600" dirty="0" err="1" smtClean="0"/>
              <a:t>we</a:t>
            </a:r>
            <a:r>
              <a:rPr lang="cs-CZ" sz="2600" dirty="0" smtClean="0"/>
              <a:t> lose/</a:t>
            </a:r>
            <a:r>
              <a:rPr lang="cs-CZ" sz="2600" dirty="0" err="1" smtClean="0"/>
              <a:t>gain</a:t>
            </a:r>
            <a:r>
              <a:rPr lang="cs-CZ" sz="2600" dirty="0" smtClean="0"/>
              <a:t> by </a:t>
            </a:r>
            <a:r>
              <a:rPr lang="cs-CZ" sz="2600" dirty="0" err="1" smtClean="0"/>
              <a:t>adopting</a:t>
            </a:r>
            <a:r>
              <a:rPr lang="cs-CZ" sz="2600" dirty="0" smtClean="0"/>
              <a:t> </a:t>
            </a:r>
            <a:r>
              <a:rPr lang="cs-CZ" sz="2600" dirty="0" err="1" smtClean="0"/>
              <a:t>lottery</a:t>
            </a:r>
            <a:r>
              <a:rPr lang="cs-CZ" sz="2600" dirty="0" smtClean="0"/>
              <a:t> </a:t>
            </a:r>
            <a:r>
              <a:rPr lang="cs-CZ" sz="2600" dirty="0" err="1" smtClean="0"/>
              <a:t>democracy</a:t>
            </a:r>
            <a:r>
              <a:rPr lang="cs-CZ" sz="2600" dirty="0" smtClean="0"/>
              <a:t>?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494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smtClean="0"/>
              <a:t>Do </a:t>
            </a:r>
            <a:r>
              <a:rPr lang="cs-CZ" dirty="0" err="1"/>
              <a:t>W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/>
              <a:t>L</a:t>
            </a:r>
            <a:r>
              <a:rPr lang="cs-CZ" dirty="0" smtClean="0"/>
              <a:t>ose </a:t>
            </a:r>
            <a:r>
              <a:rPr lang="cs-CZ" dirty="0" smtClean="0"/>
              <a:t>by </a:t>
            </a:r>
            <a:r>
              <a:rPr lang="cs-CZ" dirty="0" err="1"/>
              <a:t>L</a:t>
            </a:r>
            <a:r>
              <a:rPr lang="cs-CZ" dirty="0" err="1" smtClean="0"/>
              <a:t>ottery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emocracy</a:t>
            </a:r>
            <a:r>
              <a:rPr lang="cs-CZ" dirty="0" smtClean="0"/>
              <a:t>?</a:t>
            </a:r>
            <a:r>
              <a:rPr lang="en-US" dirty="0" smtClean="0"/>
              <a:t> What </a:t>
            </a:r>
            <a:r>
              <a:rPr lang="cs-CZ" dirty="0" smtClean="0"/>
              <a:t>D</a:t>
            </a:r>
            <a:r>
              <a:rPr lang="en-US" dirty="0" smtClean="0"/>
              <a:t>o </a:t>
            </a:r>
            <a:r>
              <a:rPr lang="cs-CZ" dirty="0" smtClean="0"/>
              <a:t>W</a:t>
            </a:r>
            <a:r>
              <a:rPr lang="en-US" dirty="0" smtClean="0"/>
              <a:t>e </a:t>
            </a:r>
            <a:r>
              <a:rPr lang="cs-CZ" dirty="0"/>
              <a:t>G</a:t>
            </a:r>
            <a:r>
              <a:rPr lang="en-US" dirty="0" err="1" smtClean="0"/>
              <a:t>ain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discrete</a:t>
            </a:r>
            <a:r>
              <a:rPr lang="cs-CZ" dirty="0" smtClean="0"/>
              <a:t> and </a:t>
            </a:r>
            <a:r>
              <a:rPr lang="cs-CZ" dirty="0" err="1" smtClean="0"/>
              <a:t>insular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r>
              <a:rPr lang="cs-CZ" dirty="0" smtClean="0"/>
              <a:t>“ (</a:t>
            </a:r>
            <a:r>
              <a:rPr lang="en-US" i="1" dirty="0"/>
              <a:t>United States v. </a:t>
            </a:r>
            <a:r>
              <a:rPr lang="en-US" i="1" dirty="0" err="1"/>
              <a:t>Carolene</a:t>
            </a:r>
            <a:r>
              <a:rPr lang="en-US" i="1" dirty="0"/>
              <a:t> Products Co</a:t>
            </a:r>
            <a:r>
              <a:rPr lang="en-US" i="1" dirty="0" smtClean="0"/>
              <a:t>.</a:t>
            </a:r>
            <a:r>
              <a:rPr lang="cs-CZ" i="1" dirty="0" smtClean="0"/>
              <a:t>, </a:t>
            </a:r>
            <a:r>
              <a:rPr lang="cs-CZ" i="1" dirty="0" err="1" smtClean="0"/>
              <a:t>fn</a:t>
            </a:r>
            <a:r>
              <a:rPr lang="cs-CZ" i="1" dirty="0" smtClean="0"/>
              <a:t>. 4)</a:t>
            </a:r>
            <a:r>
              <a:rPr lang="en-US" i="1" dirty="0" smtClean="0"/>
              <a:t>; </a:t>
            </a:r>
            <a:r>
              <a:rPr lang="en-US" dirty="0" smtClean="0"/>
              <a:t>bloc vs</a:t>
            </a:r>
            <a:r>
              <a:rPr lang="cs-CZ" dirty="0" smtClean="0"/>
              <a:t>. fluid </a:t>
            </a:r>
            <a:r>
              <a:rPr lang="cs-CZ" dirty="0" err="1" smtClean="0"/>
              <a:t>minorities</a:t>
            </a:r>
            <a:r>
              <a:rPr lang="en-US" dirty="0" smtClean="0"/>
              <a:t>; one </a:t>
            </a:r>
            <a:r>
              <a:rPr lang="en-US" dirty="0" smtClean="0"/>
              <a:t>vs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multiple cleavages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discuss</a:t>
            </a:r>
            <a:r>
              <a:rPr lang="cs-CZ" dirty="0" smtClean="0"/>
              <a:t>: </a:t>
            </a:r>
            <a:r>
              <a:rPr lang="cs-CZ" dirty="0" err="1" smtClean="0"/>
              <a:t>deliberation</a:t>
            </a:r>
            <a:r>
              <a:rPr lang="cs-CZ" dirty="0" smtClean="0"/>
              <a:t>, </a:t>
            </a:r>
            <a:r>
              <a:rPr lang="cs-CZ" dirty="0" err="1" smtClean="0"/>
              <a:t>compromise</a:t>
            </a:r>
            <a:r>
              <a:rPr lang="cs-CZ" dirty="0" smtClean="0"/>
              <a:t>,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happiness</a:t>
            </a:r>
            <a:r>
              <a:rPr lang="cs-CZ" dirty="0" smtClean="0"/>
              <a:t>,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moral</a:t>
            </a:r>
            <a:r>
              <a:rPr lang="cs-CZ" dirty="0" smtClean="0"/>
              <a:t> </a:t>
            </a:r>
            <a:r>
              <a:rPr lang="cs-CZ" dirty="0" err="1" smtClean="0"/>
              <a:t>virtues</a:t>
            </a:r>
            <a:r>
              <a:rPr lang="cs-CZ" dirty="0" smtClean="0"/>
              <a:t>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9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plus? A (</a:t>
            </a:r>
            <a:r>
              <a:rPr lang="cs-CZ" dirty="0" err="1" smtClean="0"/>
              <a:t>partly</a:t>
            </a:r>
            <a:r>
              <a:rPr lang="cs-CZ" dirty="0" smtClean="0"/>
              <a:t>) </a:t>
            </a:r>
            <a:r>
              <a:rPr lang="cs-CZ" dirty="0" err="1" smtClean="0"/>
              <a:t>false</a:t>
            </a:r>
            <a:r>
              <a:rPr lang="cs-CZ" dirty="0" smtClean="0"/>
              <a:t> dilema?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Classical</a:t>
            </a:r>
            <a:r>
              <a:rPr lang="cs-CZ" dirty="0" smtClean="0"/>
              <a:t> argument: </a:t>
            </a:r>
            <a:r>
              <a:rPr lang="cs-CZ" dirty="0" err="1" smtClean="0"/>
              <a:t>proceduralist</a:t>
            </a:r>
            <a:r>
              <a:rPr lang="cs-CZ" dirty="0" smtClean="0"/>
              <a:t> vs.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theorists</a:t>
            </a:r>
            <a:endParaRPr lang="cs-CZ" dirty="0" smtClean="0"/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just a </a:t>
            </a:r>
            <a:r>
              <a:rPr lang="en-US" dirty="0" smtClean="0"/>
              <a:t>procedure or does it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56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848</Words>
  <Application>Microsoft Office PowerPoint</Application>
  <PresentationFormat>Předvádění na obrazovce (4:3)</PresentationFormat>
  <Paragraphs>81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Gill Sans MT</vt:lpstr>
      <vt:lpstr>Verdana</vt:lpstr>
      <vt:lpstr>Wingdings 2</vt:lpstr>
      <vt:lpstr>Slunovrat</vt:lpstr>
      <vt:lpstr>Equality, democracy and (popular) sovereignty</vt:lpstr>
      <vt:lpstr>Why Democracy?</vt:lpstr>
      <vt:lpstr>Democracy and Popular Sovereignty:  A Prelude</vt:lpstr>
      <vt:lpstr>Establishment of Democracy (Popular Sovereignty)</vt:lpstr>
      <vt:lpstr>Democracy, Majority, Equality</vt:lpstr>
      <vt:lpstr>Equality and Democracy</vt:lpstr>
      <vt:lpstr>Lottery Democracy</vt:lpstr>
      <vt:lpstr>What Do We Lose by Lottery Democracy? What Do We Gain?</vt:lpstr>
      <vt:lpstr>Procedural democracy or democracy plus? A (partly) false dilema?</vt:lpstr>
      <vt:lpstr> Democratic rights? Rights as prerequisites of democracy (Waldron’s Debate with Dworkin) </vt:lpstr>
      <vt:lpstr>Political equality as a political struggle</vt:lpstr>
      <vt:lpstr>Remaining inequalities?</vt:lpstr>
      <vt:lpstr>Choosing a system of representative democracy</vt:lpstr>
      <vt:lpstr>Limiting popular sovereignty</vt:lpstr>
      <vt:lpstr>Other possible limitations/important questions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2017-10-17T11:45:56Z</dcterms:created>
  <dcterms:modified xsi:type="dcterms:W3CDTF">2018-04-04T16:17:19Z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