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599" autoAdjust="0"/>
  </p:normalViewPr>
  <p:slideViewPr>
    <p:cSldViewPr>
      <p:cViewPr varScale="1">
        <p:scale>
          <a:sx n="101" d="100"/>
          <a:sy n="101" d="100"/>
        </p:scale>
        <p:origin x="126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noProof="1" smtClean="0"/>
              <a:t>Kliknutím lze upravit styl.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noProof="1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noProof="1" smtClean="0"/>
              <a:t>Kliknutím lze upravit styl.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cs-CZ" noProof="1" smtClean="0"/>
              <a:t>Upravte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3/21/2018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No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Arbitrary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Power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Rule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of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Law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and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Rechtstaat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600" kern="1200" dirty="0" smtClean="0">
              <a:solidFill>
                <a:schemeClr val="tx2">
                  <a:shade val="30000"/>
                  <a:satMod val="1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cs-CZ" sz="2600" kern="12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Ladislav Vyhnánek, </a:t>
            </a:r>
            <a:r>
              <a:rPr lang="cs-CZ" dirty="0" smtClean="0"/>
              <a:t>21</a:t>
            </a:r>
            <a:r>
              <a:rPr lang="cs-CZ" sz="2600" kern="12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dirty="0"/>
              <a:t>3</a:t>
            </a:r>
            <a:r>
              <a:rPr lang="cs-CZ" sz="2600" kern="12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. 2018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Substantive</a:t>
            </a:r>
            <a:r>
              <a:rPr lang="cs-CZ" dirty="0" smtClean="0"/>
              <a:t> </a:t>
            </a:r>
            <a:r>
              <a:rPr lang="cs-CZ" dirty="0" err="1" smtClean="0"/>
              <a:t>valuues</a:t>
            </a:r>
            <a:r>
              <a:rPr lang="cs-CZ" dirty="0" smtClean="0"/>
              <a:t> in </a:t>
            </a:r>
            <a:r>
              <a:rPr lang="cs-CZ" dirty="0" err="1" smtClean="0"/>
              <a:t>RoL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More </a:t>
            </a:r>
            <a:r>
              <a:rPr lang="cs-CZ" dirty="0" err="1" smtClean="0"/>
              <a:t>contested</a:t>
            </a:r>
            <a:endParaRPr lang="cs-CZ" dirty="0" smtClean="0"/>
          </a:p>
          <a:p>
            <a:r>
              <a:rPr lang="cs-CZ" dirty="0" err="1" smtClean="0"/>
              <a:t>Overlap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constitutional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/</a:t>
            </a:r>
            <a:r>
              <a:rPr lang="cs-CZ" dirty="0" err="1" smtClean="0"/>
              <a:t>principles</a:t>
            </a:r>
            <a:endParaRPr lang="cs-CZ" dirty="0" smtClean="0"/>
          </a:p>
          <a:p>
            <a:r>
              <a:rPr lang="cs-CZ" dirty="0" err="1" smtClean="0"/>
              <a:t>Fairness</a:t>
            </a:r>
            <a:r>
              <a:rPr lang="cs-CZ" dirty="0" smtClean="0"/>
              <a:t>, </a:t>
            </a:r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brutality (</a:t>
            </a:r>
            <a:r>
              <a:rPr lang="cs-CZ" dirty="0" err="1" smtClean="0"/>
              <a:t>torture</a:t>
            </a:r>
            <a:r>
              <a:rPr lang="cs-CZ" dirty="0" smtClean="0"/>
              <a:t>), </a:t>
            </a:r>
            <a:r>
              <a:rPr lang="cs-CZ" dirty="0" err="1" smtClean="0"/>
              <a:t>Acceptation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natural </a:t>
            </a:r>
            <a:r>
              <a:rPr lang="cs-CZ" dirty="0" err="1" smtClean="0"/>
              <a:t>rights</a:t>
            </a:r>
            <a:r>
              <a:rPr lang="cs-CZ" dirty="0" smtClean="0"/>
              <a:t>, </a:t>
            </a:r>
            <a:r>
              <a:rPr lang="cs-CZ" dirty="0" smtClean="0"/>
              <a:t>General </a:t>
            </a:r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vote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</a:p>
          <a:p>
            <a:r>
              <a:rPr lang="cs-CZ" dirty="0" smtClean="0"/>
              <a:t>These </a:t>
            </a:r>
            <a:r>
              <a:rPr lang="cs-CZ" dirty="0" err="1" smtClean="0"/>
              <a:t>aspects</a:t>
            </a:r>
            <a:r>
              <a:rPr lang="cs-CZ" dirty="0" smtClean="0"/>
              <a:t> are </a:t>
            </a:r>
            <a:r>
              <a:rPr lang="cs-CZ" dirty="0" err="1" smtClean="0"/>
              <a:t>contested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political-philosophical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(</a:t>
            </a:r>
            <a:r>
              <a:rPr lang="cs-CZ" dirty="0" err="1" smtClean="0"/>
              <a:t>discuss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vote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637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Rechtstaat</a:t>
            </a:r>
            <a:r>
              <a:rPr lang="cs-CZ" dirty="0" smtClean="0"/>
              <a:t> vs. 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Rechstaat</a:t>
            </a:r>
            <a:r>
              <a:rPr lang="cs-CZ" dirty="0" smtClean="0"/>
              <a:t>: a </a:t>
            </a:r>
            <a:r>
              <a:rPr lang="cs-CZ" dirty="0" err="1" smtClean="0"/>
              <a:t>fairly</a:t>
            </a:r>
            <a:r>
              <a:rPr lang="cs-CZ" dirty="0" smtClean="0"/>
              <a:t> independent </a:t>
            </a:r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cs-CZ" dirty="0" err="1" smtClean="0"/>
              <a:t>developed</a:t>
            </a:r>
            <a:r>
              <a:rPr lang="cs-CZ" dirty="0" smtClean="0"/>
              <a:t> </a:t>
            </a:r>
            <a:r>
              <a:rPr lang="cs-CZ" dirty="0" err="1" smtClean="0"/>
              <a:t>mainly</a:t>
            </a:r>
            <a:r>
              <a:rPr lang="cs-CZ" dirty="0" smtClean="0"/>
              <a:t> in </a:t>
            </a:r>
            <a:r>
              <a:rPr lang="cs-CZ" dirty="0" err="1" smtClean="0"/>
              <a:t>continental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 smtClean="0"/>
          </a:p>
          <a:p>
            <a:r>
              <a:rPr lang="cs-CZ" dirty="0" err="1" smtClean="0"/>
              <a:t>Connected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i="1" dirty="0" err="1" smtClean="0"/>
              <a:t>State</a:t>
            </a:r>
            <a:r>
              <a:rPr lang="cs-CZ" i="1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so </a:t>
            </a:r>
            <a:r>
              <a:rPr lang="cs-CZ" dirty="0" err="1" smtClean="0"/>
              <a:t>central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tradition</a:t>
            </a:r>
            <a:r>
              <a:rPr lang="cs-CZ" dirty="0" smtClean="0"/>
              <a:t> (</a:t>
            </a:r>
            <a:r>
              <a:rPr lang="cs-CZ" dirty="0" err="1" smtClean="0"/>
              <a:t>cf</a:t>
            </a:r>
            <a:r>
              <a:rPr lang="cs-CZ" dirty="0" smtClean="0"/>
              <a:t>. </a:t>
            </a:r>
            <a:r>
              <a:rPr lang="cs-CZ" dirty="0" err="1" smtClean="0"/>
              <a:t>Krygier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IS)</a:t>
            </a:r>
            <a:endParaRPr lang="cs-CZ" i="1" dirty="0" smtClean="0"/>
          </a:p>
          <a:p>
            <a:r>
              <a:rPr lang="cs-CZ" i="1" dirty="0" err="1" smtClean="0"/>
              <a:t>Formal</a:t>
            </a:r>
            <a:r>
              <a:rPr lang="cs-CZ" dirty="0" smtClean="0"/>
              <a:t> vs. </a:t>
            </a:r>
            <a:r>
              <a:rPr lang="cs-CZ" i="1" dirty="0" err="1" smtClean="0"/>
              <a:t>substantive</a:t>
            </a:r>
            <a:r>
              <a:rPr lang="cs-CZ" i="1" dirty="0" smtClean="0"/>
              <a:t> </a:t>
            </a:r>
            <a:r>
              <a:rPr lang="cs-CZ" dirty="0" err="1" smtClean="0"/>
              <a:t>conceptions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Rechtstaat</a:t>
            </a:r>
            <a:endParaRPr lang="cs-CZ" dirty="0" smtClean="0"/>
          </a:p>
          <a:p>
            <a:r>
              <a:rPr lang="cs-CZ" dirty="0" smtClean="0"/>
              <a:t>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more </a:t>
            </a:r>
            <a:r>
              <a:rPr lang="cs-CZ" dirty="0" err="1" smtClean="0"/>
              <a:t>generally</a:t>
            </a:r>
            <a:r>
              <a:rPr lang="cs-CZ" dirty="0" smtClean="0"/>
              <a:t> </a:t>
            </a:r>
            <a:r>
              <a:rPr lang="cs-CZ" dirty="0" err="1" smtClean="0"/>
              <a:t>applicable</a:t>
            </a:r>
            <a:r>
              <a:rPr lang="cs-CZ" dirty="0" smtClean="0"/>
              <a:t>,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„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“ are more </a:t>
            </a:r>
            <a:r>
              <a:rPr lang="cs-CZ" dirty="0" err="1" smtClean="0"/>
              <a:t>closely</a:t>
            </a:r>
            <a:r>
              <a:rPr lang="cs-CZ" dirty="0" smtClean="0"/>
              <a:t> </a:t>
            </a:r>
            <a:r>
              <a:rPr lang="cs-CZ" dirty="0" err="1" smtClean="0"/>
              <a:t>tied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specifics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given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(</a:t>
            </a:r>
            <a:r>
              <a:rPr lang="cs-CZ" dirty="0" err="1" smtClean="0"/>
              <a:t>Germany</a:t>
            </a:r>
            <a:r>
              <a:rPr lang="cs-CZ" dirty="0" smtClean="0"/>
              <a:t>, France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r>
              <a:rPr lang="cs-CZ" dirty="0" err="1" smtClean="0"/>
              <a:t>Recently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ideals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RoL</a:t>
            </a:r>
            <a:r>
              <a:rPr lang="cs-CZ" dirty="0" smtClean="0"/>
              <a:t> and RS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converging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731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Substantive</a:t>
            </a:r>
            <a:r>
              <a:rPr lang="cs-CZ" dirty="0" smtClean="0"/>
              <a:t> „</a:t>
            </a:r>
            <a:r>
              <a:rPr lang="cs-CZ" dirty="0" err="1" smtClean="0"/>
              <a:t>Rechstaat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Incorprates</a:t>
            </a:r>
            <a:r>
              <a:rPr lang="cs-CZ" dirty="0" smtClean="0"/>
              <a:t> many </a:t>
            </a:r>
            <a:r>
              <a:rPr lang="cs-CZ" dirty="0" err="1" smtClean="0"/>
              <a:t>substantive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constitutionalism</a:t>
            </a:r>
            <a:r>
              <a:rPr lang="cs-CZ" dirty="0" smtClean="0"/>
              <a:t>, </a:t>
            </a:r>
            <a:r>
              <a:rPr lang="cs-CZ" dirty="0" err="1" smtClean="0"/>
              <a:t>blurrs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distinction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/</a:t>
            </a:r>
            <a:r>
              <a:rPr lang="cs-CZ" dirty="0" err="1" smtClean="0"/>
              <a:t>Rechstaat</a:t>
            </a:r>
            <a:r>
              <a:rPr lang="cs-CZ" dirty="0" smtClean="0"/>
              <a:t> and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constitutional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endParaRPr lang="cs-CZ" dirty="0" smtClean="0"/>
          </a:p>
          <a:p>
            <a:r>
              <a:rPr lang="cs-CZ" dirty="0" err="1" smtClean="0"/>
              <a:t>Problematic</a:t>
            </a:r>
            <a:r>
              <a:rPr lang="cs-CZ" dirty="0" smtClean="0"/>
              <a:t> as a </a:t>
            </a:r>
            <a:r>
              <a:rPr lang="cs-CZ" dirty="0" err="1" smtClean="0"/>
              <a:t>justiciable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068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Some</a:t>
            </a:r>
            <a:r>
              <a:rPr lang="cs-CZ" dirty="0" smtClean="0"/>
              <a:t> basic </a:t>
            </a:r>
            <a:r>
              <a:rPr lang="cs-CZ" dirty="0" err="1" smtClean="0"/>
              <a:t>featured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substantive</a:t>
            </a:r>
            <a:r>
              <a:rPr lang="cs-CZ" dirty="0" smtClean="0"/>
              <a:t> </a:t>
            </a:r>
            <a:r>
              <a:rPr lang="cs-CZ" dirty="0" err="1" smtClean="0"/>
              <a:t>Rechstaat</a:t>
            </a:r>
            <a:r>
              <a:rPr lang="cs-CZ" dirty="0" smtClean="0"/>
              <a:t> (in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sense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 err="1"/>
              <a:t>S</a:t>
            </a:r>
            <a:r>
              <a:rPr lang="cs-CZ" dirty="0" err="1" smtClean="0"/>
              <a:t>upremacy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constitution</a:t>
            </a:r>
            <a:r>
              <a:rPr lang="cs-CZ" dirty="0"/>
              <a:t> </a:t>
            </a:r>
            <a:endParaRPr lang="cs-CZ" dirty="0" smtClean="0"/>
          </a:p>
          <a:p>
            <a:pPr lvl="0"/>
            <a:r>
              <a:rPr lang="cs-CZ" dirty="0" err="1" smtClean="0"/>
              <a:t>Guarantees</a:t>
            </a:r>
            <a:r>
              <a:rPr lang="cs-CZ" dirty="0" smtClean="0"/>
              <a:t> </a:t>
            </a:r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citizens</a:t>
            </a:r>
            <a:r>
              <a:rPr lang="cs-CZ" dirty="0"/>
              <a:t>, </a:t>
            </a:r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limit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democratic</a:t>
            </a:r>
            <a:r>
              <a:rPr lang="cs-CZ" dirty="0"/>
              <a:t> </a:t>
            </a:r>
            <a:r>
              <a:rPr lang="cs-CZ" dirty="0" err="1"/>
              <a:t>processes</a:t>
            </a:r>
            <a:endParaRPr lang="cs-CZ" dirty="0"/>
          </a:p>
          <a:p>
            <a:pPr lvl="0"/>
            <a:r>
              <a:rPr lang="cs-CZ" dirty="0"/>
              <a:t>Civil society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equal</a:t>
            </a:r>
            <a:r>
              <a:rPr lang="cs-CZ" dirty="0"/>
              <a:t> partner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endParaRPr lang="cs-CZ" dirty="0"/>
          </a:p>
          <a:p>
            <a:pPr lvl="0"/>
            <a:r>
              <a:rPr lang="cs-CZ" dirty="0" err="1"/>
              <a:t>Separation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powers</a:t>
            </a:r>
            <a:endParaRPr lang="cs-CZ" dirty="0"/>
          </a:p>
          <a:p>
            <a:pPr lvl="0"/>
            <a:r>
              <a:rPr lang="cs-CZ" dirty="0" err="1"/>
              <a:t>Transparency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acts</a:t>
            </a:r>
            <a:r>
              <a:rPr lang="cs-CZ" dirty="0"/>
              <a:t> </a:t>
            </a:r>
            <a:endParaRPr lang="cs-CZ" dirty="0" smtClean="0"/>
          </a:p>
          <a:p>
            <a:pPr lvl="0"/>
            <a:r>
              <a:rPr lang="cs-CZ" dirty="0"/>
              <a:t>(</a:t>
            </a:r>
            <a:r>
              <a:rPr lang="cs-CZ" dirty="0" smtClean="0"/>
              <a:t>Public) </a:t>
            </a:r>
            <a:r>
              <a:rPr lang="cs-CZ" dirty="0" err="1"/>
              <a:t>reason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 smtClean="0"/>
              <a:t>acts</a:t>
            </a:r>
            <a:r>
              <a:rPr lang="cs-CZ" dirty="0" smtClean="0"/>
              <a:t> (</a:t>
            </a:r>
            <a:r>
              <a:rPr lang="cs-CZ" dirty="0" err="1" smtClean="0"/>
              <a:t>cf</a:t>
            </a:r>
            <a:r>
              <a:rPr lang="cs-CZ" dirty="0" smtClean="0"/>
              <a:t>. </a:t>
            </a:r>
            <a:r>
              <a:rPr lang="cs-CZ" dirty="0" err="1" smtClean="0"/>
              <a:t>Germany</a:t>
            </a:r>
            <a:r>
              <a:rPr lang="cs-CZ" dirty="0" smtClean="0"/>
              <a:t> vs. Czech Republic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requirements</a:t>
            </a:r>
            <a:r>
              <a:rPr lang="cs-CZ" dirty="0" smtClean="0"/>
              <a:t> </a:t>
            </a:r>
            <a:r>
              <a:rPr lang="cs-CZ" dirty="0" err="1" smtClean="0"/>
              <a:t>laid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const</a:t>
            </a:r>
            <a:r>
              <a:rPr lang="cs-CZ" dirty="0" smtClean="0"/>
              <a:t>. </a:t>
            </a:r>
            <a:r>
              <a:rPr lang="cs-CZ" dirty="0" err="1" smtClean="0"/>
              <a:t>courts</a:t>
            </a:r>
            <a:r>
              <a:rPr lang="cs-CZ" dirty="0" smtClean="0"/>
              <a:t> on </a:t>
            </a:r>
            <a:r>
              <a:rPr lang="cs-CZ" dirty="0" err="1" smtClean="0"/>
              <a:t>parliaments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governments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515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Some</a:t>
            </a:r>
            <a:r>
              <a:rPr lang="cs-CZ" dirty="0"/>
              <a:t> basic </a:t>
            </a:r>
            <a:r>
              <a:rPr lang="cs-CZ" dirty="0" err="1"/>
              <a:t>featured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substantive</a:t>
            </a:r>
            <a:r>
              <a:rPr lang="cs-CZ" dirty="0"/>
              <a:t> </a:t>
            </a:r>
            <a:r>
              <a:rPr lang="cs-CZ" dirty="0" err="1"/>
              <a:t>Rechstaat</a:t>
            </a:r>
            <a:r>
              <a:rPr lang="cs-CZ" dirty="0"/>
              <a:t> (</a:t>
            </a:r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German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decisions</a:t>
            </a:r>
            <a:r>
              <a:rPr lang="cs-CZ" dirty="0"/>
              <a:t> and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acts</a:t>
            </a:r>
            <a:r>
              <a:rPr lang="cs-CZ" dirty="0"/>
              <a:t> by independent </a:t>
            </a:r>
            <a:r>
              <a:rPr lang="cs-CZ" dirty="0" err="1"/>
              <a:t>organs</a:t>
            </a:r>
            <a:endParaRPr lang="cs-CZ" dirty="0"/>
          </a:p>
          <a:p>
            <a:pPr lvl="0"/>
            <a:r>
              <a:rPr lang="cs-CZ" dirty="0"/>
              <a:t>Hierarchy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requirement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clarity</a:t>
            </a:r>
            <a:r>
              <a:rPr lang="cs-CZ" dirty="0"/>
              <a:t> and </a:t>
            </a:r>
            <a:r>
              <a:rPr lang="cs-CZ" dirty="0" err="1"/>
              <a:t>definiteness</a:t>
            </a:r>
            <a:endParaRPr lang="cs-CZ" dirty="0"/>
          </a:p>
          <a:p>
            <a:pPr lvl="0"/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past </a:t>
            </a:r>
            <a:r>
              <a:rPr lang="cs-CZ" dirty="0" err="1"/>
              <a:t>dispositions</a:t>
            </a:r>
            <a:r>
              <a:rPr lang="cs-CZ" dirty="0"/>
              <a:t> made in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faith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later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actions</a:t>
            </a:r>
            <a:r>
              <a:rPr lang="cs-CZ" dirty="0"/>
              <a:t>, </a:t>
            </a:r>
            <a:r>
              <a:rPr lang="cs-CZ" dirty="0" err="1"/>
              <a:t>prohibition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retroactivity</a:t>
            </a:r>
            <a:endParaRPr lang="cs-CZ" dirty="0"/>
          </a:p>
          <a:p>
            <a:pPr lvl="0"/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proportionality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18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Rule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of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Law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Liberty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and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Legitimacy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Arbitrary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power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vs. Rule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Law</a:t>
            </a:r>
            <a:endParaRPr lang="cs-CZ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864000"/>
            <a:r>
              <a:rPr lang="cs-CZ" dirty="0" smtClean="0"/>
              <a:t>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as a </a:t>
            </a:r>
            <a:r>
              <a:rPr lang="cs-CZ" dirty="0" err="1" smtClean="0"/>
              <a:t>guarantee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liberty</a:t>
            </a:r>
            <a:r>
              <a:rPr lang="cs-CZ" dirty="0" smtClean="0"/>
              <a:t> (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core</a:t>
            </a:r>
            <a:r>
              <a:rPr lang="cs-CZ" dirty="0" smtClean="0"/>
              <a:t> </a:t>
            </a:r>
            <a:r>
              <a:rPr lang="cs-CZ" dirty="0" err="1" smtClean="0"/>
              <a:t>conceptions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i="1" dirty="0" err="1" smtClean="0"/>
              <a:t>constitutionalism</a:t>
            </a:r>
            <a:r>
              <a:rPr lang="cs-CZ" i="1" dirty="0" smtClean="0"/>
              <a:t> as limited </a:t>
            </a:r>
            <a:r>
              <a:rPr lang="cs-CZ" i="1" dirty="0" err="1" smtClean="0"/>
              <a:t>government</a:t>
            </a:r>
            <a:r>
              <a:rPr lang="cs-CZ" dirty="0" smtClean="0"/>
              <a:t>, a </a:t>
            </a:r>
            <a:r>
              <a:rPr lang="cs-CZ" dirty="0" err="1" smtClean="0"/>
              <a:t>necessary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legitimacy</a:t>
            </a:r>
            <a:r>
              <a:rPr lang="cs-CZ" dirty="0" smtClean="0"/>
              <a:t>)</a:t>
            </a:r>
          </a:p>
          <a:p>
            <a:pPr marL="864000"/>
            <a:r>
              <a:rPr lang="cs-CZ" dirty="0" smtClean="0"/>
              <a:t>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i="1" u="sng" dirty="0" err="1" smtClean="0"/>
              <a:t>Law</a:t>
            </a:r>
            <a:r>
              <a:rPr lang="cs-CZ" b="1" i="1" dirty="0" smtClean="0"/>
              <a:t> </a:t>
            </a:r>
            <a:r>
              <a:rPr lang="cs-CZ" dirty="0" smtClean="0"/>
              <a:t>as </a:t>
            </a:r>
            <a:r>
              <a:rPr lang="cs-CZ" dirty="0" err="1" smtClean="0"/>
              <a:t>opposed</a:t>
            </a:r>
            <a:r>
              <a:rPr lang="cs-CZ" dirty="0" smtClean="0"/>
              <a:t> to Rule by </a:t>
            </a:r>
            <a:r>
              <a:rPr lang="cs-CZ" b="1" i="1" u="sng" dirty="0" err="1" smtClean="0"/>
              <a:t>Men</a:t>
            </a:r>
            <a:r>
              <a:rPr lang="cs-CZ" b="1" i="1" u="sng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notion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limits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monarch</a:t>
            </a:r>
            <a:r>
              <a:rPr lang="cs-CZ" dirty="0" smtClean="0"/>
              <a:t>)</a:t>
            </a:r>
            <a:r>
              <a:rPr lang="cs-CZ" b="1" i="1" u="sng" dirty="0" smtClean="0"/>
              <a:t> </a:t>
            </a:r>
          </a:p>
          <a:p>
            <a:pPr marL="864000"/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bound</a:t>
            </a:r>
            <a:r>
              <a:rPr lang="cs-CZ" dirty="0" smtClean="0"/>
              <a:t> by (</a:t>
            </a:r>
            <a:r>
              <a:rPr lang="cs-CZ" dirty="0" err="1" smtClean="0"/>
              <a:t>its</a:t>
            </a:r>
            <a:r>
              <a:rPr lang="cs-CZ" dirty="0" smtClean="0"/>
              <a:t>) </a:t>
            </a:r>
            <a:r>
              <a:rPr lang="cs-CZ" dirty="0" err="1" smtClean="0"/>
              <a:t>law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do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positively</a:t>
            </a:r>
            <a:r>
              <a:rPr lang="cs-CZ" dirty="0" smtClean="0"/>
              <a:t> </a:t>
            </a:r>
            <a:r>
              <a:rPr lang="cs-CZ" dirty="0" err="1" smtClean="0"/>
              <a:t>permits</a:t>
            </a:r>
            <a:r>
              <a:rPr lang="cs-CZ" dirty="0" smtClean="0"/>
              <a:t> as </a:t>
            </a:r>
            <a:r>
              <a:rPr lang="cs-CZ" dirty="0" err="1" smtClean="0"/>
              <a:t>opposed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(</a:t>
            </a:r>
            <a:r>
              <a:rPr lang="cs-CZ" dirty="0" err="1" smtClean="0"/>
              <a:t>inherent</a:t>
            </a:r>
            <a:r>
              <a:rPr lang="cs-CZ" dirty="0" smtClean="0"/>
              <a:t> </a:t>
            </a:r>
            <a:r>
              <a:rPr lang="cs-CZ" dirty="0" err="1" smtClean="0"/>
              <a:t>liberty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Rule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of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Law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: 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What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is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Law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800" dirty="0" err="1" smtClean="0"/>
              <a:t>Dworkin</a:t>
            </a:r>
            <a:r>
              <a:rPr lang="en-US" sz="2800" dirty="0" smtClean="0"/>
              <a:t>’s question. Was the </a:t>
            </a:r>
            <a:r>
              <a:rPr lang="cs-CZ" sz="2800" dirty="0" smtClean="0"/>
              <a:t>„</a:t>
            </a:r>
            <a:r>
              <a:rPr lang="en-US" sz="2800" dirty="0" smtClean="0"/>
              <a:t>Law</a:t>
            </a:r>
            <a:r>
              <a:rPr lang="cs-CZ" sz="2800" dirty="0" smtClean="0"/>
              <a:t>“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Third</a:t>
            </a:r>
            <a:r>
              <a:rPr lang="cs-CZ" sz="2800" dirty="0" smtClean="0"/>
              <a:t> Reich „</a:t>
            </a:r>
            <a:r>
              <a:rPr lang="cs-CZ" sz="2800" dirty="0" err="1" smtClean="0"/>
              <a:t>Law</a:t>
            </a:r>
            <a:r>
              <a:rPr lang="cs-CZ" sz="2800" dirty="0" smtClean="0"/>
              <a:t>“ in a proper </a:t>
            </a:r>
            <a:r>
              <a:rPr lang="cs-CZ" sz="2800" dirty="0" err="1" smtClean="0"/>
              <a:t>sense</a:t>
            </a:r>
            <a:r>
              <a:rPr lang="cs-CZ" sz="2800" dirty="0" smtClean="0"/>
              <a:t>? 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any</a:t>
            </a:r>
            <a:r>
              <a:rPr lang="cs-CZ" sz="2800" dirty="0" smtClean="0"/>
              <a:t> rule/</a:t>
            </a:r>
            <a:r>
              <a:rPr lang="cs-CZ" sz="2800" dirty="0" err="1" smtClean="0"/>
              <a:t>command</a:t>
            </a:r>
            <a:r>
              <a:rPr lang="cs-CZ" sz="2800" dirty="0" smtClean="0"/>
              <a:t> </a:t>
            </a:r>
            <a:r>
              <a:rPr lang="cs-CZ" sz="2800" dirty="0" err="1" smtClean="0"/>
              <a:t>backed</a:t>
            </a:r>
            <a:r>
              <a:rPr lang="cs-CZ" sz="2800" dirty="0" smtClean="0"/>
              <a:t> by </a:t>
            </a:r>
            <a:r>
              <a:rPr lang="cs-CZ" sz="2800" dirty="0" err="1" smtClean="0"/>
              <a:t>state</a:t>
            </a:r>
            <a:r>
              <a:rPr lang="cs-CZ" sz="2800" dirty="0" smtClean="0"/>
              <a:t> </a:t>
            </a:r>
            <a:r>
              <a:rPr lang="cs-CZ" sz="2800" dirty="0" err="1" smtClean="0"/>
              <a:t>enforcement</a:t>
            </a:r>
            <a:r>
              <a:rPr lang="cs-CZ" sz="2800" dirty="0" smtClean="0"/>
              <a:t> „</a:t>
            </a:r>
            <a:r>
              <a:rPr lang="cs-CZ" sz="2800" dirty="0" err="1" smtClean="0"/>
              <a:t>Law</a:t>
            </a:r>
            <a:r>
              <a:rPr lang="cs-CZ" sz="2800" dirty="0" smtClean="0"/>
              <a:t>“ in a proper </a:t>
            </a:r>
            <a:r>
              <a:rPr lang="cs-CZ" sz="2800" dirty="0" err="1" smtClean="0"/>
              <a:t>sense</a:t>
            </a:r>
            <a:r>
              <a:rPr lang="cs-CZ" sz="2800" dirty="0" smtClean="0"/>
              <a:t>? (</a:t>
            </a:r>
            <a:r>
              <a:rPr lang="cs-CZ" sz="2800" dirty="0" err="1" smtClean="0"/>
              <a:t>cf</a:t>
            </a:r>
            <a:r>
              <a:rPr lang="cs-CZ" sz="2800" dirty="0" smtClean="0"/>
              <a:t>. </a:t>
            </a:r>
            <a:r>
              <a:rPr lang="cs-CZ" sz="2800" dirty="0" err="1" smtClean="0"/>
              <a:t>Dworkin</a:t>
            </a:r>
            <a:r>
              <a:rPr lang="en-US" sz="2800" dirty="0" smtClean="0"/>
              <a:t>’s </a:t>
            </a:r>
            <a:r>
              <a:rPr lang="cs-CZ" sz="2800" dirty="0" smtClean="0"/>
              <a:t>„</a:t>
            </a:r>
            <a:r>
              <a:rPr lang="en-US" sz="2800" dirty="0" smtClean="0"/>
              <a:t>Law’s Empire</a:t>
            </a:r>
            <a:r>
              <a:rPr lang="cs-CZ" sz="2800" dirty="0" smtClean="0"/>
              <a:t>“)</a:t>
            </a:r>
          </a:p>
          <a:p>
            <a:r>
              <a:rPr lang="cs-CZ" sz="2800" dirty="0" err="1" smtClean="0"/>
              <a:t>Fuller</a:t>
            </a:r>
            <a:r>
              <a:rPr lang="en-US" sz="2800" dirty="0" smtClean="0"/>
              <a:t>’s 8 principles of legality </a:t>
            </a:r>
            <a:r>
              <a:rPr lang="cs-CZ" sz="2800" dirty="0" smtClean="0"/>
              <a:t>(</a:t>
            </a:r>
            <a:r>
              <a:rPr lang="cs-CZ" sz="2800" dirty="0" err="1" smtClean="0"/>
              <a:t>principles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law</a:t>
            </a:r>
            <a:r>
              <a:rPr lang="en-US" sz="2800" dirty="0" smtClean="0"/>
              <a:t>’s inner morality</a:t>
            </a:r>
            <a:r>
              <a:rPr lang="cs-CZ" sz="2800" dirty="0" smtClean="0"/>
              <a:t>): </a:t>
            </a:r>
            <a:r>
              <a:rPr lang="cs-CZ" sz="2800" dirty="0"/>
              <a:t>1) </a:t>
            </a:r>
            <a:r>
              <a:rPr lang="cs-CZ" sz="2800" i="1" dirty="0"/>
              <a:t>Generality</a:t>
            </a:r>
            <a:r>
              <a:rPr lang="cs-CZ" sz="2800" dirty="0"/>
              <a:t>, 2) </a:t>
            </a:r>
            <a:r>
              <a:rPr lang="cs-CZ" sz="2800" i="1" dirty="0" err="1"/>
              <a:t>Promulgation</a:t>
            </a:r>
            <a:r>
              <a:rPr lang="cs-CZ" sz="2800" i="1" dirty="0"/>
              <a:t> (</a:t>
            </a:r>
            <a:r>
              <a:rPr lang="cs-CZ" sz="2800" i="1" dirty="0" err="1"/>
              <a:t>accessibility</a:t>
            </a:r>
            <a:r>
              <a:rPr lang="cs-CZ" sz="2800" i="1" dirty="0"/>
              <a:t>)</a:t>
            </a:r>
            <a:r>
              <a:rPr lang="cs-CZ" sz="2800" dirty="0"/>
              <a:t>, 3) </a:t>
            </a:r>
            <a:r>
              <a:rPr lang="cs-CZ" sz="2800" i="1" dirty="0" err="1"/>
              <a:t>Prospectivity</a:t>
            </a:r>
            <a:r>
              <a:rPr lang="cs-CZ" sz="2800" dirty="0"/>
              <a:t> </a:t>
            </a:r>
            <a:r>
              <a:rPr lang="cs-CZ" sz="2800" i="1" dirty="0"/>
              <a:t>(non-</a:t>
            </a:r>
            <a:r>
              <a:rPr lang="cs-CZ" sz="2800" i="1" dirty="0" err="1"/>
              <a:t>retroactivity</a:t>
            </a:r>
            <a:r>
              <a:rPr lang="cs-CZ" sz="2800" i="1" dirty="0"/>
              <a:t>)</a:t>
            </a:r>
            <a:r>
              <a:rPr lang="cs-CZ" sz="2800" dirty="0"/>
              <a:t>, 4) </a:t>
            </a:r>
            <a:r>
              <a:rPr lang="cs-CZ" sz="2800" i="1" dirty="0" err="1"/>
              <a:t>Clarity</a:t>
            </a:r>
            <a:r>
              <a:rPr lang="cs-CZ" sz="2800" dirty="0"/>
              <a:t>, 5) </a:t>
            </a:r>
            <a:r>
              <a:rPr lang="cs-CZ" sz="2800" i="1" dirty="0"/>
              <a:t>Non-</a:t>
            </a:r>
            <a:r>
              <a:rPr lang="cs-CZ" sz="2800" i="1" dirty="0" err="1"/>
              <a:t>contradictory</a:t>
            </a:r>
            <a:r>
              <a:rPr lang="cs-CZ" sz="2800" i="1" dirty="0"/>
              <a:t> </a:t>
            </a:r>
            <a:r>
              <a:rPr lang="cs-CZ" sz="2800" i="1" dirty="0" err="1"/>
              <a:t>nature</a:t>
            </a:r>
            <a:r>
              <a:rPr lang="cs-CZ" sz="2800" i="1" dirty="0"/>
              <a:t>,</a:t>
            </a:r>
            <a:r>
              <a:rPr lang="cs-CZ" sz="2800" dirty="0"/>
              <a:t> 6) </a:t>
            </a:r>
            <a:r>
              <a:rPr lang="cs-CZ" sz="2800" i="1" dirty="0" err="1"/>
              <a:t>Laws</a:t>
            </a:r>
            <a:r>
              <a:rPr lang="cs-CZ" sz="2800" i="1" dirty="0"/>
              <a:t> </a:t>
            </a:r>
            <a:r>
              <a:rPr lang="cs-CZ" sz="2800" i="1" dirty="0" err="1"/>
              <a:t>must</a:t>
            </a:r>
            <a:r>
              <a:rPr lang="cs-CZ" sz="2800" i="1" dirty="0"/>
              <a:t> not </a:t>
            </a:r>
            <a:r>
              <a:rPr lang="cs-CZ" sz="2800" i="1" dirty="0" err="1"/>
              <a:t>ask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impossible</a:t>
            </a:r>
            <a:r>
              <a:rPr lang="cs-CZ" sz="2800" i="1" dirty="0"/>
              <a:t>,</a:t>
            </a:r>
            <a:r>
              <a:rPr lang="cs-CZ" sz="2800" dirty="0"/>
              <a:t> 7) </a:t>
            </a:r>
            <a:r>
              <a:rPr lang="cs-CZ" sz="2800" i="1" dirty="0" err="1"/>
              <a:t>Constant</a:t>
            </a:r>
            <a:r>
              <a:rPr lang="cs-CZ" sz="2800" i="1" dirty="0"/>
              <a:t> </a:t>
            </a:r>
            <a:r>
              <a:rPr lang="cs-CZ" sz="2800" i="1" dirty="0" err="1"/>
              <a:t>nature</a:t>
            </a:r>
            <a:r>
              <a:rPr lang="cs-CZ" sz="2800" i="1" dirty="0"/>
              <a:t> </a:t>
            </a:r>
            <a:r>
              <a:rPr lang="cs-CZ" sz="2800" dirty="0"/>
              <a:t>and 8) </a:t>
            </a:r>
            <a:r>
              <a:rPr lang="cs-CZ" sz="2800" i="1" dirty="0" err="1"/>
              <a:t>Congruence</a:t>
            </a:r>
            <a:r>
              <a:rPr lang="cs-CZ" sz="2800" i="1" dirty="0"/>
              <a:t> </a:t>
            </a:r>
            <a:r>
              <a:rPr lang="cs-CZ" sz="2800" i="1" dirty="0" err="1"/>
              <a:t>between</a:t>
            </a:r>
            <a:r>
              <a:rPr lang="cs-CZ" sz="2800" i="1" dirty="0"/>
              <a:t> </a:t>
            </a:r>
            <a:r>
              <a:rPr lang="cs-CZ" sz="2800" i="1" dirty="0" err="1"/>
              <a:t>what</a:t>
            </a:r>
            <a:r>
              <a:rPr lang="cs-CZ" sz="2800" i="1" dirty="0"/>
              <a:t> </a:t>
            </a:r>
            <a:r>
              <a:rPr lang="cs-CZ" sz="2800" i="1" dirty="0" err="1"/>
              <a:t>written</a:t>
            </a:r>
            <a:r>
              <a:rPr lang="cs-CZ" sz="2800" i="1" dirty="0"/>
              <a:t> statute and </a:t>
            </a:r>
            <a:r>
              <a:rPr lang="cs-CZ" sz="2800" i="1" dirty="0" err="1" smtClean="0"/>
              <a:t>enforcement</a:t>
            </a:r>
            <a:endParaRPr lang="cs-CZ" sz="2800" i="1" dirty="0" smtClean="0"/>
          </a:p>
          <a:p>
            <a:r>
              <a:rPr lang="cs-CZ" sz="2800" i="1" dirty="0" err="1" smtClean="0"/>
              <a:t>Legal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certainty</a:t>
            </a:r>
            <a:r>
              <a:rPr lang="cs-CZ" sz="2800" i="1" dirty="0" smtClean="0"/>
              <a:t>: </a:t>
            </a:r>
            <a:r>
              <a:rPr lang="cs-CZ" sz="2800" i="1" dirty="0" err="1" smtClean="0"/>
              <a:t>one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should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know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what</a:t>
            </a:r>
            <a:r>
              <a:rPr lang="cs-CZ" sz="2800" i="1" dirty="0" smtClean="0"/>
              <a:t> his/her </a:t>
            </a:r>
            <a:r>
              <a:rPr lang="cs-CZ" sz="2800" i="1" dirty="0" err="1" smtClean="0"/>
              <a:t>legal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position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is</a:t>
            </a:r>
            <a:r>
              <a:rPr lang="cs-CZ" sz="2800" i="1" dirty="0" smtClean="0"/>
              <a:t>, </a:t>
            </a:r>
            <a:r>
              <a:rPr lang="cs-CZ" sz="2800" i="1" dirty="0" err="1" smtClean="0"/>
              <a:t>what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right</a:t>
            </a:r>
            <a:r>
              <a:rPr lang="cs-CZ" sz="2800" i="1" dirty="0" smtClean="0"/>
              <a:t> and </a:t>
            </a:r>
            <a:r>
              <a:rPr lang="cs-CZ" sz="2800" i="1" dirty="0" err="1" smtClean="0"/>
              <a:t>obligations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does</a:t>
            </a:r>
            <a:r>
              <a:rPr lang="cs-CZ" sz="2800" i="1" dirty="0" smtClean="0"/>
              <a:t> he/</a:t>
            </a:r>
            <a:r>
              <a:rPr lang="cs-CZ" sz="2800" i="1" dirty="0" err="1" smtClean="0"/>
              <a:t>she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have</a:t>
            </a:r>
            <a:endParaRPr lang="cs-CZ" sz="2800" i="1" dirty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Law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must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be</a:t>
            </a:r>
            <a:r>
              <a:rPr lang="cs-CZ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4400" kern="12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general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Generally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accepted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a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core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rule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law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higlighted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many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authors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including</a:t>
            </a:r>
            <a:r>
              <a:rPr lang="cs-CZ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F.  A. Hayek)</a:t>
            </a:r>
          </a:p>
          <a:p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non-</a:t>
            </a:r>
            <a:r>
              <a:rPr lang="cs-CZ" dirty="0" err="1" smtClean="0"/>
              <a:t>arbitrariness</a:t>
            </a:r>
            <a:endParaRPr lang="cs-CZ" dirty="0" smtClean="0"/>
          </a:p>
          <a:p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„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laws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Closely</a:t>
            </a:r>
            <a:r>
              <a:rPr lang="cs-CZ" dirty="0" smtClean="0"/>
              <a:t> </a:t>
            </a:r>
            <a:r>
              <a:rPr lang="cs-CZ" dirty="0" err="1" smtClean="0"/>
              <a:t>connected</a:t>
            </a:r>
            <a:r>
              <a:rPr lang="cs-CZ" dirty="0" smtClean="0"/>
              <a:t> to </a:t>
            </a:r>
            <a:r>
              <a:rPr lang="cs-CZ" dirty="0" err="1" smtClean="0"/>
              <a:t>separation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powers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(</a:t>
            </a:r>
            <a:r>
              <a:rPr lang="cs-CZ" dirty="0" err="1" smtClean="0"/>
              <a:t>law-making</a:t>
            </a:r>
            <a:r>
              <a:rPr lang="cs-CZ" dirty="0" smtClean="0"/>
              <a:t> vs. </a:t>
            </a:r>
            <a:r>
              <a:rPr lang="cs-CZ" dirty="0" err="1" smtClean="0"/>
              <a:t>application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accessible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promulgation</a:t>
            </a:r>
            <a:endParaRPr lang="cs-CZ" dirty="0" smtClean="0"/>
          </a:p>
          <a:p>
            <a:r>
              <a:rPr lang="cs-CZ" dirty="0" smtClean="0"/>
              <a:t>Shift </a:t>
            </a:r>
            <a:r>
              <a:rPr lang="cs-CZ" dirty="0" err="1" smtClean="0"/>
              <a:t>from</a:t>
            </a:r>
            <a:r>
              <a:rPr lang="cs-CZ" dirty="0" smtClean="0"/>
              <a:t> oral to </a:t>
            </a:r>
            <a:r>
              <a:rPr lang="cs-CZ" dirty="0" err="1" smtClean="0"/>
              <a:t>written</a:t>
            </a:r>
            <a:r>
              <a:rPr lang="cs-CZ" dirty="0" smtClean="0"/>
              <a:t> (</a:t>
            </a:r>
            <a:r>
              <a:rPr lang="cs-CZ" dirty="0" err="1" smtClean="0"/>
              <a:t>official</a:t>
            </a:r>
            <a:r>
              <a:rPr lang="cs-CZ" dirty="0" smtClean="0"/>
              <a:t> </a:t>
            </a:r>
            <a:r>
              <a:rPr lang="cs-CZ" dirty="0" err="1" smtClean="0"/>
              <a:t>collection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laws</a:t>
            </a:r>
            <a:r>
              <a:rPr lang="cs-CZ" dirty="0" smtClean="0"/>
              <a:t>) to </a:t>
            </a:r>
            <a:r>
              <a:rPr lang="cs-CZ" dirty="0" err="1" smtClean="0"/>
              <a:t>electronic</a:t>
            </a:r>
            <a:r>
              <a:rPr lang="cs-CZ" dirty="0" smtClean="0"/>
              <a:t> and „</a:t>
            </a:r>
            <a:r>
              <a:rPr lang="cs-CZ" dirty="0" err="1" smtClean="0"/>
              <a:t>advanced</a:t>
            </a:r>
            <a:r>
              <a:rPr lang="cs-CZ" dirty="0" smtClean="0"/>
              <a:t>“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97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not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retroactive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components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certainty</a:t>
            </a:r>
            <a:endParaRPr lang="cs-CZ" dirty="0" smtClean="0"/>
          </a:p>
          <a:p>
            <a:r>
              <a:rPr lang="cs-CZ" dirty="0" err="1" smtClean="0"/>
              <a:t>Generally</a:t>
            </a:r>
            <a:r>
              <a:rPr lang="cs-CZ" dirty="0" smtClean="0"/>
              <a:t> </a:t>
            </a:r>
            <a:r>
              <a:rPr lang="cs-CZ" dirty="0" err="1" smtClean="0"/>
              <a:t>accepted</a:t>
            </a:r>
            <a:r>
              <a:rPr lang="cs-CZ" dirty="0" smtClean="0"/>
              <a:t> by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orders</a:t>
            </a:r>
            <a:r>
              <a:rPr lang="cs-CZ" dirty="0" smtClean="0"/>
              <a:t> </a:t>
            </a:r>
            <a:r>
              <a:rPr lang="cs-CZ" dirty="0" err="1" smtClean="0"/>
              <a:t>around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endParaRPr lang="cs-CZ" dirty="0" smtClean="0"/>
          </a:p>
          <a:p>
            <a:r>
              <a:rPr lang="cs-CZ" dirty="0" err="1" smtClean="0"/>
              <a:t>Especially</a:t>
            </a:r>
            <a:r>
              <a:rPr lang="cs-CZ" dirty="0" smtClean="0"/>
              <a:t> </a:t>
            </a:r>
            <a:r>
              <a:rPr lang="cs-CZ" dirty="0" err="1" smtClean="0"/>
              <a:t>strong</a:t>
            </a:r>
            <a:r>
              <a:rPr lang="cs-CZ" dirty="0" smtClean="0"/>
              <a:t> in </a:t>
            </a: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Problematic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: </a:t>
            </a:r>
            <a:r>
              <a:rPr lang="cs-CZ" dirty="0" err="1" smtClean="0"/>
              <a:t>Transitional</a:t>
            </a:r>
            <a:r>
              <a:rPr lang="cs-CZ" dirty="0" smtClean="0"/>
              <a:t> Justice (</a:t>
            </a:r>
            <a:r>
              <a:rPr lang="cs-CZ" dirty="0" err="1" smtClean="0"/>
              <a:t>Shooters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Berlin</a:t>
            </a:r>
            <a:r>
              <a:rPr lang="cs-CZ" dirty="0" smtClean="0"/>
              <a:t> Wall,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Nurnberg</a:t>
            </a:r>
            <a:r>
              <a:rPr lang="cs-CZ" dirty="0" smtClean="0"/>
              <a:t> Dilema </a:t>
            </a:r>
            <a:r>
              <a:rPr lang="cs-CZ" dirty="0" err="1" smtClean="0"/>
              <a:t>etc</a:t>
            </a:r>
            <a:r>
              <a:rPr lang="cs-CZ" dirty="0" smtClean="0"/>
              <a:t>.).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139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clear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38275"/>
            <a:ext cx="7498080" cy="2053208"/>
          </a:xfrm>
        </p:spPr>
        <p:txBody>
          <a:bodyPr/>
          <a:lstStyle/>
          <a:p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vs. natural </a:t>
            </a:r>
            <a:r>
              <a:rPr lang="cs-CZ" dirty="0" err="1" smtClean="0"/>
              <a:t>language</a:t>
            </a:r>
            <a:endParaRPr lang="cs-CZ" dirty="0" smtClean="0"/>
          </a:p>
          <a:p>
            <a:r>
              <a:rPr lang="cs-CZ" dirty="0" err="1" smtClean="0"/>
              <a:t>Inherent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„open </a:t>
            </a:r>
            <a:r>
              <a:rPr lang="cs-CZ" dirty="0" err="1" smtClean="0"/>
              <a:t>texture</a:t>
            </a:r>
            <a:r>
              <a:rPr lang="cs-CZ" dirty="0" smtClean="0"/>
              <a:t>“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,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principles</a:t>
            </a:r>
            <a:r>
              <a:rPr lang="cs-CZ" dirty="0" smtClean="0"/>
              <a:t>, </a:t>
            </a:r>
            <a:r>
              <a:rPr lang="cs-CZ" dirty="0" err="1" smtClean="0"/>
              <a:t>purposive</a:t>
            </a:r>
            <a:r>
              <a:rPr lang="cs-CZ" dirty="0" smtClean="0"/>
              <a:t> </a:t>
            </a:r>
            <a:r>
              <a:rPr lang="cs-CZ" dirty="0" err="1" smtClean="0"/>
              <a:t>vagueness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35608" y="3244334"/>
            <a:ext cx="71688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sz="44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</a:t>
            </a:r>
            <a:r>
              <a:rPr lang="cs-CZ" sz="4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musn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cs-CZ" sz="4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 </a:t>
            </a:r>
            <a:r>
              <a:rPr lang="cs-CZ" sz="44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cs-CZ" sz="4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contradictory</a:t>
            </a:r>
            <a:endParaRPr lang="en-US" sz="44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200" dirty="0" smtClean="0"/>
              <a:t>Methods of interpretation </a:t>
            </a:r>
            <a:r>
              <a:rPr lang="cs-CZ" sz="3200" dirty="0" smtClean="0"/>
              <a:t>(</a:t>
            </a:r>
            <a:r>
              <a:rPr lang="cs-CZ" sz="3200" dirty="0" err="1" smtClean="0"/>
              <a:t>conficts</a:t>
            </a:r>
            <a:r>
              <a:rPr lang="cs-CZ" sz="3200" dirty="0" smtClean="0"/>
              <a:t> </a:t>
            </a:r>
            <a:r>
              <a:rPr lang="cs-CZ" sz="3200" dirty="0" err="1" smtClean="0"/>
              <a:t>between</a:t>
            </a:r>
            <a:r>
              <a:rPr lang="cs-CZ" sz="3200" dirty="0" smtClean="0"/>
              <a:t> </a:t>
            </a:r>
            <a:r>
              <a:rPr lang="cs-CZ" sz="3200" dirty="0" err="1" smtClean="0"/>
              <a:t>rules</a:t>
            </a:r>
            <a:r>
              <a:rPr lang="cs-CZ" sz="3200" dirty="0" smtClean="0"/>
              <a:t>, </a:t>
            </a:r>
            <a:r>
              <a:rPr lang="cs-CZ" sz="3200" dirty="0" err="1" smtClean="0"/>
              <a:t>conflicts</a:t>
            </a:r>
            <a:r>
              <a:rPr lang="cs-CZ" sz="3200" dirty="0" smtClean="0"/>
              <a:t> </a:t>
            </a:r>
            <a:r>
              <a:rPr lang="cs-CZ" sz="3200" dirty="0" err="1" smtClean="0"/>
              <a:t>between</a:t>
            </a:r>
            <a:r>
              <a:rPr lang="cs-CZ" sz="3200" dirty="0" smtClean="0"/>
              <a:t> </a:t>
            </a:r>
            <a:r>
              <a:rPr lang="cs-CZ" sz="3200" dirty="0" err="1" smtClean="0"/>
              <a:t>principles</a:t>
            </a:r>
            <a:r>
              <a:rPr lang="cs-CZ" sz="3200" dirty="0" smtClean="0"/>
              <a:t>)</a:t>
            </a:r>
            <a:endParaRPr lang="cs-CZ" sz="3200" dirty="0"/>
          </a:p>
          <a:p>
            <a:endParaRPr lang="cs-CZ" sz="44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785853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fairly</a:t>
            </a:r>
            <a:r>
              <a:rPr lang="cs-CZ" dirty="0" smtClean="0"/>
              <a:t> </a:t>
            </a:r>
            <a:r>
              <a:rPr lang="cs-CZ" dirty="0" err="1" smtClean="0"/>
              <a:t>constant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law-making</a:t>
            </a:r>
            <a:endParaRPr lang="cs-CZ" dirty="0" smtClean="0"/>
          </a:p>
          <a:p>
            <a:r>
              <a:rPr lang="cs-CZ" dirty="0" err="1" smtClean="0"/>
              <a:t>Frequent</a:t>
            </a:r>
            <a:r>
              <a:rPr lang="cs-CZ" dirty="0" smtClean="0"/>
              <a:t> </a:t>
            </a:r>
            <a:r>
              <a:rPr lang="cs-CZ" dirty="0" err="1" smtClean="0"/>
              <a:t>novelisations</a:t>
            </a:r>
            <a:r>
              <a:rPr lang="cs-CZ" dirty="0" smtClean="0"/>
              <a:t> and </a:t>
            </a:r>
            <a:r>
              <a:rPr lang="cs-CZ" dirty="0" err="1" smtClean="0"/>
              <a:t>amendments</a:t>
            </a:r>
            <a:endParaRPr lang="cs-CZ" dirty="0" smtClean="0"/>
          </a:p>
          <a:p>
            <a:r>
              <a:rPr lang="cs-CZ" dirty="0" err="1" smtClean="0"/>
              <a:t>Especially</a:t>
            </a:r>
            <a:r>
              <a:rPr lang="cs-CZ" dirty="0" smtClean="0"/>
              <a:t> </a:t>
            </a:r>
            <a:r>
              <a:rPr lang="cs-CZ" dirty="0" err="1" smtClean="0"/>
              <a:t>problematic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combined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aspect</a:t>
            </a:r>
            <a:r>
              <a:rPr lang="cs-CZ" dirty="0" smtClean="0"/>
              <a:t> (</a:t>
            </a:r>
            <a:r>
              <a:rPr lang="cs-CZ" dirty="0" err="1" smtClean="0"/>
              <a:t>accessibility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197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Law</a:t>
            </a:r>
            <a:r>
              <a:rPr lang="cs-CZ" dirty="0" smtClean="0"/>
              <a:t> in </a:t>
            </a:r>
            <a:r>
              <a:rPr lang="cs-CZ" dirty="0" err="1" smtClean="0"/>
              <a:t>books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equal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in </a:t>
            </a:r>
            <a:r>
              <a:rPr lang="cs-CZ" dirty="0" err="1" smtClean="0"/>
              <a:t>action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: </a:t>
            </a:r>
            <a:r>
              <a:rPr lang="cs-CZ" dirty="0" err="1" smtClean="0"/>
              <a:t>overenforcement</a:t>
            </a:r>
            <a:r>
              <a:rPr lang="cs-CZ" dirty="0" smtClean="0"/>
              <a:t> and </a:t>
            </a:r>
            <a:r>
              <a:rPr lang="cs-CZ" dirty="0" err="1" smtClean="0"/>
              <a:t>underenforcement</a:t>
            </a:r>
            <a:endParaRPr lang="cs-CZ" dirty="0" smtClean="0"/>
          </a:p>
          <a:p>
            <a:r>
              <a:rPr lang="cs-CZ" dirty="0" err="1" smtClean="0"/>
              <a:t>Overenforcement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clear</a:t>
            </a:r>
            <a:r>
              <a:rPr lang="cs-CZ" dirty="0" smtClean="0"/>
              <a:t> </a:t>
            </a:r>
            <a:r>
              <a:rPr lang="cs-CZ" dirty="0" err="1" smtClean="0"/>
              <a:t>flaw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,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oversteps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boundaries</a:t>
            </a:r>
            <a:endParaRPr lang="cs-CZ" dirty="0" smtClean="0"/>
          </a:p>
          <a:p>
            <a:r>
              <a:rPr lang="cs-CZ" dirty="0" err="1" smtClean="0"/>
              <a:t>Underenforcement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selective</a:t>
            </a:r>
            <a:r>
              <a:rPr lang="cs-CZ" dirty="0" smtClean="0"/>
              <a:t> </a:t>
            </a:r>
            <a:r>
              <a:rPr lang="cs-CZ" dirty="0" err="1" smtClean="0"/>
              <a:t>enforcement</a:t>
            </a:r>
            <a:r>
              <a:rPr lang="cs-CZ" dirty="0" smtClean="0"/>
              <a:t> </a:t>
            </a:r>
            <a:r>
              <a:rPr lang="cs-CZ" dirty="0" err="1" smtClean="0"/>
              <a:t>raises</a:t>
            </a:r>
            <a:r>
              <a:rPr lang="cs-CZ" dirty="0" smtClean="0"/>
              <a:t> many </a:t>
            </a:r>
            <a:r>
              <a:rPr lang="cs-CZ" dirty="0" err="1" smtClean="0"/>
              <a:t>questions</a:t>
            </a:r>
            <a:r>
              <a:rPr lang="cs-CZ" dirty="0" smtClean="0"/>
              <a:t>, most </a:t>
            </a:r>
            <a:r>
              <a:rPr lang="cs-CZ" dirty="0" err="1" smtClean="0"/>
              <a:t>notably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discrimination</a:t>
            </a:r>
            <a:r>
              <a:rPr lang="cs-CZ" dirty="0" smtClean="0"/>
              <a:t> (</a:t>
            </a:r>
            <a:r>
              <a:rPr lang="cs-CZ" dirty="0" err="1" smtClean="0"/>
              <a:t>cf</a:t>
            </a:r>
            <a:r>
              <a:rPr lang="cs-CZ" dirty="0" smtClean="0"/>
              <a:t>. city </a:t>
            </a:r>
            <a:r>
              <a:rPr lang="cs-CZ" dirty="0" err="1" smtClean="0"/>
              <a:t>ordinances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forbid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alcohol</a:t>
            </a:r>
            <a:r>
              <a:rPr lang="cs-CZ" dirty="0" smtClean="0"/>
              <a:t> in public </a:t>
            </a:r>
            <a:r>
              <a:rPr lang="cs-CZ" dirty="0" err="1" smtClean="0"/>
              <a:t>spaces</a:t>
            </a:r>
            <a:r>
              <a:rPr lang="cs-CZ" dirty="0" smtClean="0"/>
              <a:t>), but </a:t>
            </a:r>
            <a:r>
              <a:rPr lang="cs-CZ" dirty="0" err="1" smtClean="0"/>
              <a:t>note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selective</a:t>
            </a:r>
            <a:r>
              <a:rPr lang="cs-CZ" dirty="0" smtClean="0"/>
              <a:t> </a:t>
            </a:r>
            <a:r>
              <a:rPr lang="cs-CZ" dirty="0" err="1" smtClean="0"/>
              <a:t>underenforcement</a:t>
            </a:r>
            <a:r>
              <a:rPr lang="cs-CZ" dirty="0" smtClean="0"/>
              <a:t> vs. </a:t>
            </a:r>
            <a:r>
              <a:rPr lang="cs-CZ" i="1" dirty="0" err="1" smtClean="0"/>
              <a:t>discretion</a:t>
            </a:r>
            <a:endParaRPr lang="cs-CZ" i="1" dirty="0" smtClean="0"/>
          </a:p>
          <a:p>
            <a:r>
              <a:rPr lang="cs-CZ" dirty="0" smtClean="0"/>
              <a:t>No </a:t>
            </a:r>
            <a:r>
              <a:rPr lang="cs-CZ" dirty="0" err="1" smtClean="0"/>
              <a:t>enforcement</a:t>
            </a:r>
            <a:r>
              <a:rPr lang="cs-CZ" dirty="0" smtClean="0"/>
              <a:t> </a:t>
            </a:r>
            <a:r>
              <a:rPr lang="cs-CZ" dirty="0" err="1" smtClean="0"/>
              <a:t>weakens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consciousness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964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80878F-5308-4F84-9C07-20F7937C45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 Obecná</Template>
  <TotalTime>0</TotalTime>
  <Words>817</Words>
  <Application>Microsoft Office PowerPoint</Application>
  <PresentationFormat>Předvádění na obrazovce (4:3)</PresentationFormat>
  <Paragraphs>73</Paragraphs>
  <Slides>14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Gill Sans MT</vt:lpstr>
      <vt:lpstr>Verdana</vt:lpstr>
      <vt:lpstr>Wingdings 2</vt:lpstr>
      <vt:lpstr>Slunovrat</vt:lpstr>
      <vt:lpstr>No Arbitrary Power Rule of Law and Rechtstaat</vt:lpstr>
      <vt:lpstr>Rule of Law, Liberty and Legitimacy</vt:lpstr>
      <vt:lpstr>Rule of Law:  What is Law?</vt:lpstr>
      <vt:lpstr>Law must be general</vt:lpstr>
      <vt:lpstr>Law must be accessible</vt:lpstr>
      <vt:lpstr>Law must not be retroactive</vt:lpstr>
      <vt:lpstr>Law must be clear</vt:lpstr>
      <vt:lpstr>Law must be fairly constant</vt:lpstr>
      <vt:lpstr>Law in books should equal law in action</vt:lpstr>
      <vt:lpstr>Substantive valuues in RoL?</vt:lpstr>
      <vt:lpstr>Rechtstaat vs. rule of law</vt:lpstr>
      <vt:lpstr>Substantive „Rechstaat“</vt:lpstr>
      <vt:lpstr>Some basic featured of substantive Rechstaat (in the German sense)</vt:lpstr>
      <vt:lpstr>Some basic featured of substantive Rechstaat (in the German sense)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2017-10-17T11:45:56Z</dcterms:created>
  <dcterms:modified xsi:type="dcterms:W3CDTF">2018-03-21T16:39:39Z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