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18.04.2018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"New" </a:t>
            </a:r>
            <a:r>
              <a:rPr lang="cs-CZ" dirty="0" smtClean="0"/>
              <a:t>(</a:t>
            </a:r>
            <a:r>
              <a:rPr lang="cs-CZ" dirty="0" err="1" smtClean="0"/>
              <a:t>German</a:t>
            </a:r>
            <a:r>
              <a:rPr lang="cs-CZ" smtClean="0"/>
              <a:t>)</a:t>
            </a:r>
            <a:br>
              <a:rPr lang="cs-CZ" smtClean="0"/>
            </a:br>
            <a:r>
              <a:rPr lang="cs-CZ" smtClean="0"/>
              <a:t>Constitutionalism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err="1"/>
              <a:t>Constitutionalism</a:t>
            </a:r>
            <a:r>
              <a:rPr lang="cs-CZ" dirty="0"/>
              <a:t> v. 2.0.</a:t>
            </a:r>
          </a:p>
          <a:p>
            <a:r>
              <a:rPr lang="cs-CZ" dirty="0"/>
              <a:t>But </a:t>
            </a:r>
            <a:r>
              <a:rPr lang="cs-CZ" dirty="0" err="1"/>
              <a:t>first</a:t>
            </a:r>
            <a:r>
              <a:rPr lang="cs-CZ" dirty="0"/>
              <a:t>: http://existentialcomics.com/comic/211</a:t>
            </a: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C74AD-D78B-4727-8D18-F20BC8718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Evolution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Constitutionalism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A08CAE-9CA8-4AE4-8411-236151626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sz="3200" dirty="0" err="1"/>
              <a:t>Constitutionalism</a:t>
            </a:r>
            <a:r>
              <a:rPr lang="cs-CZ" sz="3200" dirty="0"/>
              <a:t> 1.0. "U.S."</a:t>
            </a:r>
            <a:endParaRPr lang="cs-CZ" sz="3200" i="1" dirty="0"/>
          </a:p>
          <a:p>
            <a:r>
              <a:rPr lang="cs-CZ" sz="3200" dirty="0" err="1"/>
              <a:t>Constitutionalism</a:t>
            </a:r>
            <a:r>
              <a:rPr lang="cs-CZ" sz="3200" dirty="0"/>
              <a:t> 2.0. "German"</a:t>
            </a:r>
          </a:p>
          <a:p>
            <a:r>
              <a:rPr lang="cs-CZ" sz="3200" dirty="0" err="1"/>
              <a:t>Constitutionalism</a:t>
            </a:r>
            <a:r>
              <a:rPr lang="cs-CZ" sz="3200" dirty="0"/>
              <a:t> 3.0. "Peer </a:t>
            </a:r>
            <a:r>
              <a:rPr lang="cs-CZ" sz="3200" dirty="0" err="1"/>
              <a:t>review</a:t>
            </a:r>
            <a:r>
              <a:rPr lang="cs-CZ" sz="3200" dirty="0"/>
              <a:t>"</a:t>
            </a:r>
          </a:p>
          <a:p>
            <a:r>
              <a:rPr lang="cs-CZ" sz="3200" dirty="0" err="1"/>
              <a:t>Differences</a:t>
            </a:r>
            <a:r>
              <a:rPr lang="cs-CZ" sz="3200" dirty="0"/>
              <a:t> </a:t>
            </a:r>
            <a:r>
              <a:rPr lang="cs-CZ" sz="3200" dirty="0" err="1"/>
              <a:t>between</a:t>
            </a:r>
            <a:r>
              <a:rPr lang="cs-CZ" sz="3200" dirty="0"/>
              <a:t> 1.0 and 2.0. (U.S. and German)</a:t>
            </a:r>
          </a:p>
          <a:p>
            <a:pPr algn="just"/>
            <a:r>
              <a:rPr lang="cs-CZ" sz="3200" dirty="0"/>
              <a:t>Alexander </a:t>
            </a:r>
            <a:r>
              <a:rPr lang="cs-CZ" sz="3200" dirty="0" err="1"/>
              <a:t>Somek</a:t>
            </a:r>
            <a:r>
              <a:rPr lang="cs-CZ" sz="3200" dirty="0"/>
              <a:t>, </a:t>
            </a:r>
            <a:r>
              <a:rPr lang="cs-CZ" sz="3200" i="1" dirty="0" err="1"/>
              <a:t>The</a:t>
            </a:r>
            <a:r>
              <a:rPr lang="cs-CZ" sz="3200" i="1" dirty="0"/>
              <a:t> </a:t>
            </a:r>
            <a:r>
              <a:rPr lang="cs-CZ" sz="3200" i="1" dirty="0" err="1"/>
              <a:t>Cosmopolitan</a:t>
            </a:r>
            <a:r>
              <a:rPr lang="cs-CZ" sz="3200" i="1" dirty="0"/>
              <a:t> </a:t>
            </a:r>
            <a:r>
              <a:rPr lang="cs-CZ" sz="3200" i="1" dirty="0" err="1"/>
              <a:t>Constitution</a:t>
            </a:r>
            <a:r>
              <a:rPr lang="cs-CZ" sz="3200" i="1" dirty="0"/>
              <a:t>: "</a:t>
            </a:r>
            <a:r>
              <a:rPr lang="cs-CZ" sz="3200" i="1" dirty="0" err="1"/>
              <a:t>The</a:t>
            </a:r>
            <a:r>
              <a:rPr lang="cs-CZ" sz="3200" i="1" dirty="0"/>
              <a:t> </a:t>
            </a:r>
            <a:r>
              <a:rPr lang="cs-CZ" sz="3200" i="1" dirty="0" err="1"/>
              <a:t>constitution</a:t>
            </a:r>
            <a:r>
              <a:rPr lang="cs-CZ" sz="3200" i="1" dirty="0"/>
              <a:t> </a:t>
            </a:r>
            <a:r>
              <a:rPr lang="cs-CZ" sz="3200" i="1" dirty="0" err="1"/>
              <a:t>is</a:t>
            </a:r>
            <a:r>
              <a:rPr lang="cs-CZ" sz="3200" i="1" dirty="0"/>
              <a:t> no </a:t>
            </a:r>
            <a:r>
              <a:rPr lang="cs-CZ" sz="3200" i="1" dirty="0" err="1"/>
              <a:t>longer</a:t>
            </a:r>
            <a:r>
              <a:rPr lang="cs-CZ" sz="3200" i="1" dirty="0"/>
              <a:t> </a:t>
            </a:r>
            <a:r>
              <a:rPr lang="cs-CZ" sz="3200" i="1" dirty="0" err="1"/>
              <a:t>deemed</a:t>
            </a:r>
            <a:r>
              <a:rPr lang="cs-CZ" sz="3200" i="1" dirty="0"/>
              <a:t> to </a:t>
            </a:r>
            <a:r>
              <a:rPr lang="cs-CZ" sz="3200" i="1" dirty="0" err="1"/>
              <a:t>originate</a:t>
            </a:r>
            <a:r>
              <a:rPr lang="cs-CZ" sz="3200" i="1" dirty="0"/>
              <a:t> </a:t>
            </a:r>
            <a:r>
              <a:rPr lang="cs-CZ" sz="3200" i="1" dirty="0" err="1"/>
              <a:t>from</a:t>
            </a:r>
            <a:r>
              <a:rPr lang="cs-CZ" sz="3200" i="1" dirty="0"/>
              <a:t> </a:t>
            </a:r>
            <a:r>
              <a:rPr lang="cs-CZ" sz="3200" i="1" dirty="0" err="1"/>
              <a:t>the</a:t>
            </a:r>
            <a:r>
              <a:rPr lang="cs-CZ" sz="3200" i="1" dirty="0"/>
              <a:t> free </a:t>
            </a:r>
            <a:r>
              <a:rPr lang="cs-CZ" sz="3200" i="1" dirty="0" err="1"/>
              <a:t>choice</a:t>
            </a:r>
            <a:r>
              <a:rPr lang="cs-CZ" sz="3200" i="1" dirty="0"/>
              <a:t> </a:t>
            </a:r>
            <a:r>
              <a:rPr lang="cs-CZ" sz="3200" i="1" dirty="0" err="1"/>
              <a:t>of</a:t>
            </a:r>
            <a:r>
              <a:rPr lang="cs-CZ" sz="3200" i="1" dirty="0"/>
              <a:t> </a:t>
            </a:r>
            <a:r>
              <a:rPr lang="cs-CZ" sz="3200" i="1" dirty="0" err="1"/>
              <a:t>of</a:t>
            </a:r>
            <a:r>
              <a:rPr lang="cs-CZ" sz="3200" i="1" dirty="0"/>
              <a:t> a </a:t>
            </a:r>
            <a:r>
              <a:rPr lang="cs-CZ" sz="3200" i="1" dirty="0" err="1"/>
              <a:t>people</a:t>
            </a:r>
            <a:r>
              <a:rPr lang="cs-CZ" sz="3200" i="1" dirty="0"/>
              <a:t>. </a:t>
            </a:r>
            <a:r>
              <a:rPr lang="cs-CZ" sz="3200" i="1" dirty="0" err="1"/>
              <a:t>Rather</a:t>
            </a:r>
            <a:r>
              <a:rPr lang="cs-CZ" sz="3200" i="1" dirty="0"/>
              <a:t>, </a:t>
            </a:r>
            <a:r>
              <a:rPr lang="cs-CZ" sz="3200" i="1" dirty="0" err="1"/>
              <a:t>it</a:t>
            </a:r>
            <a:r>
              <a:rPr lang="cs-CZ" sz="3200" i="1" dirty="0"/>
              <a:t> </a:t>
            </a:r>
            <a:r>
              <a:rPr lang="cs-CZ" sz="3200" i="1" dirty="0" err="1"/>
              <a:t>originates</a:t>
            </a:r>
            <a:r>
              <a:rPr lang="cs-CZ" sz="3200" i="1" dirty="0"/>
              <a:t> </a:t>
            </a:r>
            <a:r>
              <a:rPr lang="cs-CZ" sz="3200" i="1" dirty="0" err="1"/>
              <a:t>from</a:t>
            </a:r>
            <a:r>
              <a:rPr lang="cs-CZ" sz="3200" i="1" dirty="0"/>
              <a:t> </a:t>
            </a:r>
            <a:r>
              <a:rPr lang="cs-CZ" sz="3200" i="1" dirty="0" err="1"/>
              <a:t>an</a:t>
            </a:r>
            <a:r>
              <a:rPr lang="cs-CZ" sz="3200" i="1" dirty="0"/>
              <a:t> </a:t>
            </a:r>
            <a:r>
              <a:rPr lang="cs-CZ" sz="3200" i="1" dirty="0" err="1"/>
              <a:t>act</a:t>
            </a:r>
            <a:r>
              <a:rPr lang="cs-CZ" sz="3200" i="1" dirty="0"/>
              <a:t> </a:t>
            </a:r>
            <a:r>
              <a:rPr lang="cs-CZ" sz="3200" i="1" dirty="0" err="1"/>
              <a:t>of</a:t>
            </a:r>
            <a:r>
              <a:rPr lang="cs-CZ" sz="3200" i="1" dirty="0"/>
              <a:t> </a:t>
            </a:r>
            <a:r>
              <a:rPr lang="cs-CZ" sz="3200" i="1" dirty="0" err="1"/>
              <a:t>reasonable</a:t>
            </a:r>
            <a:r>
              <a:rPr lang="cs-CZ" sz="3200" i="1" dirty="0"/>
              <a:t> </a:t>
            </a:r>
            <a:r>
              <a:rPr lang="cs-CZ" sz="3200" i="1" dirty="0" err="1"/>
              <a:t>recognition</a:t>
            </a:r>
            <a:r>
              <a:rPr lang="cs-CZ" sz="3200" i="1" dirty="0"/>
              <a:t> </a:t>
            </a:r>
            <a:r>
              <a:rPr lang="cs-CZ" sz="3200" i="1" dirty="0" err="1"/>
              <a:t>concerning</a:t>
            </a:r>
            <a:r>
              <a:rPr lang="cs-CZ" sz="3200" i="1" dirty="0"/>
              <a:t> </a:t>
            </a:r>
            <a:r>
              <a:rPr lang="cs-CZ" sz="3200" i="1" dirty="0" err="1"/>
              <a:t>the</a:t>
            </a:r>
            <a:r>
              <a:rPr lang="cs-CZ" sz="3200" i="1" dirty="0"/>
              <a:t> </a:t>
            </a:r>
            <a:r>
              <a:rPr lang="cs-CZ" sz="3200" i="1" dirty="0" err="1"/>
              <a:t>supreme</a:t>
            </a:r>
            <a:r>
              <a:rPr lang="cs-CZ" sz="3200" i="1" dirty="0"/>
              <a:t> </a:t>
            </a:r>
            <a:r>
              <a:rPr lang="cs-CZ" sz="3200" i="1" dirty="0" err="1"/>
              <a:t>value</a:t>
            </a:r>
            <a:r>
              <a:rPr lang="cs-CZ" sz="3200" i="1" dirty="0"/>
              <a:t> and </a:t>
            </a:r>
            <a:r>
              <a:rPr lang="cs-CZ" sz="3200" i="1" dirty="0" err="1"/>
              <a:t>authority</a:t>
            </a:r>
            <a:r>
              <a:rPr lang="cs-CZ" sz="3200" i="1" dirty="0"/>
              <a:t> </a:t>
            </a:r>
            <a:r>
              <a:rPr lang="cs-CZ" sz="3200" i="1" dirty="0" err="1"/>
              <a:t>of</a:t>
            </a:r>
            <a:r>
              <a:rPr lang="cs-CZ" sz="3200" i="1" dirty="0"/>
              <a:t> </a:t>
            </a:r>
            <a:r>
              <a:rPr lang="cs-CZ" sz="3200" i="1" dirty="0" err="1"/>
              <a:t>human</a:t>
            </a:r>
            <a:r>
              <a:rPr lang="cs-CZ" sz="3200" i="1" dirty="0"/>
              <a:t> dignity and </a:t>
            </a:r>
            <a:r>
              <a:rPr lang="cs-CZ" sz="3200" i="1" dirty="0" err="1"/>
              <a:t>human</a:t>
            </a:r>
            <a:r>
              <a:rPr lang="cs-CZ" sz="3200" i="1" dirty="0"/>
              <a:t> </a:t>
            </a:r>
            <a:r>
              <a:rPr lang="cs-CZ" sz="3200" i="1" dirty="0" err="1"/>
              <a:t>rights</a:t>
            </a:r>
            <a:r>
              <a:rPr lang="cs-CZ" sz="3200" i="1" dirty="0"/>
              <a:t>."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48472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50EA6B-3DE6-41D7-82AF-FB7A4CE1B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Basic, but </a:t>
            </a:r>
            <a:r>
              <a:rPr lang="cs-CZ" dirty="0" err="1"/>
              <a:t>specific</a:t>
            </a:r>
            <a:r>
              <a:rPr lang="cs-CZ" dirty="0"/>
              <a:t>, </a:t>
            </a:r>
            <a:r>
              <a:rPr lang="cs-CZ" dirty="0" err="1"/>
              <a:t>features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"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constitutionalism</a:t>
            </a:r>
            <a:r>
              <a:rPr lang="cs-CZ" dirty="0"/>
              <a:t>"</a:t>
            </a:r>
            <a:endParaRPr lang="cs-CZ" dirty="0" err="1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2FB314-B6AC-49AE-8B8F-50BF19940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cs-CZ" sz="3200" dirty="0" err="1"/>
              <a:t>Strong</a:t>
            </a:r>
            <a:r>
              <a:rPr lang="cs-CZ" sz="3200" dirty="0"/>
              <a:t> </a:t>
            </a:r>
            <a:r>
              <a:rPr lang="cs-CZ" sz="3200" dirty="0" err="1"/>
              <a:t>centralized</a:t>
            </a:r>
            <a:r>
              <a:rPr lang="cs-CZ" sz="3200" dirty="0"/>
              <a:t> </a:t>
            </a:r>
            <a:r>
              <a:rPr lang="cs-CZ" sz="3200" dirty="0" err="1"/>
              <a:t>constitutional</a:t>
            </a:r>
            <a:r>
              <a:rPr lang="cs-CZ" sz="3200" dirty="0"/>
              <a:t> </a:t>
            </a:r>
            <a:r>
              <a:rPr lang="cs-CZ" sz="3200" dirty="0" err="1"/>
              <a:t>court</a:t>
            </a:r>
          </a:p>
          <a:p>
            <a:r>
              <a:rPr lang="cs-CZ" sz="3200" dirty="0" err="1"/>
              <a:t>Supremacy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 </a:t>
            </a:r>
            <a:r>
              <a:rPr lang="cs-CZ" sz="3200" dirty="0" err="1"/>
              <a:t>constitution</a:t>
            </a:r>
            <a:r>
              <a:rPr lang="cs-CZ" sz="3200" dirty="0"/>
              <a:t> and </a:t>
            </a:r>
            <a:r>
              <a:rPr lang="cs-CZ" sz="3200" dirty="0" err="1"/>
              <a:t>the</a:t>
            </a:r>
            <a:r>
              <a:rPr lang="cs-CZ" sz="3200" dirty="0"/>
              <a:t> Eternity </a:t>
            </a:r>
            <a:r>
              <a:rPr lang="cs-CZ" sz="3200" dirty="0" err="1"/>
              <a:t>Clause</a:t>
            </a:r>
          </a:p>
          <a:p>
            <a:r>
              <a:rPr lang="cs-CZ" sz="3200" dirty="0" err="1"/>
              <a:t>Human</a:t>
            </a:r>
            <a:r>
              <a:rPr lang="cs-CZ" sz="3200" dirty="0"/>
              <a:t> dignity and </a:t>
            </a:r>
            <a:r>
              <a:rPr lang="cs-CZ" sz="3200" dirty="0" err="1"/>
              <a:t>supremacy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rights</a:t>
            </a:r>
            <a:r>
              <a:rPr lang="cs-CZ" sz="3200" dirty="0"/>
              <a:t>, plus </a:t>
            </a:r>
            <a:r>
              <a:rPr lang="cs-CZ" sz="3200" dirty="0" err="1"/>
              <a:t>different</a:t>
            </a:r>
            <a:r>
              <a:rPr lang="cs-CZ" sz="3200" dirty="0"/>
              <a:t> </a:t>
            </a:r>
            <a:r>
              <a:rPr lang="cs-CZ" sz="3200" dirty="0" err="1"/>
              <a:t>understanding</a:t>
            </a:r>
            <a:r>
              <a:rPr lang="cs-CZ" sz="3200" dirty="0"/>
              <a:t> </a:t>
            </a:r>
            <a:r>
              <a:rPr lang="cs-CZ" sz="3200" dirty="0" err="1"/>
              <a:t>of</a:t>
            </a:r>
            <a:r>
              <a:rPr lang="cs-CZ" sz="3200" dirty="0"/>
              <a:t> </a:t>
            </a:r>
            <a:r>
              <a:rPr lang="cs-CZ" sz="3200" dirty="0" err="1"/>
              <a:t>human</a:t>
            </a:r>
            <a:r>
              <a:rPr lang="cs-CZ" sz="3200" dirty="0"/>
              <a:t> </a:t>
            </a:r>
            <a:r>
              <a:rPr lang="cs-CZ" sz="3200" dirty="0" err="1"/>
              <a:t>rights</a:t>
            </a:r>
          </a:p>
          <a:p>
            <a:r>
              <a:rPr lang="cs-CZ" sz="3200" dirty="0" err="1"/>
              <a:t>Objective</a:t>
            </a:r>
            <a:r>
              <a:rPr lang="cs-CZ" sz="3200" dirty="0"/>
              <a:t> </a:t>
            </a:r>
            <a:r>
              <a:rPr lang="cs-CZ" sz="3200" dirty="0" err="1"/>
              <a:t>order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values</a:t>
            </a:r>
            <a:r>
              <a:rPr lang="cs-CZ" sz="3200" dirty="0"/>
              <a:t> </a:t>
            </a:r>
            <a:endParaRPr lang="cs-CZ" dirty="0"/>
          </a:p>
          <a:p>
            <a:r>
              <a:rPr lang="cs-CZ" sz="3200" dirty="0" err="1"/>
              <a:t>Possibly</a:t>
            </a:r>
            <a:r>
              <a:rPr lang="cs-CZ" sz="3200" dirty="0"/>
              <a:t> </a:t>
            </a:r>
            <a:r>
              <a:rPr lang="cs-CZ" sz="3200" dirty="0" err="1"/>
              <a:t>also</a:t>
            </a:r>
            <a:r>
              <a:rPr lang="cs-CZ" sz="3200" dirty="0"/>
              <a:t> "</a:t>
            </a:r>
            <a:r>
              <a:rPr lang="cs-CZ" sz="3200" dirty="0" err="1"/>
              <a:t>guarded</a:t>
            </a:r>
            <a:r>
              <a:rPr lang="cs-CZ" sz="3200" dirty="0"/>
              <a:t> (militant) </a:t>
            </a:r>
            <a:r>
              <a:rPr lang="cs-CZ" sz="3200" dirty="0" err="1" smtClean="0"/>
              <a:t>democracy</a:t>
            </a:r>
            <a:r>
              <a:rPr lang="cs-CZ" sz="3200" dirty="0" smtClean="0"/>
              <a:t>„</a:t>
            </a:r>
          </a:p>
          <a:p>
            <a:r>
              <a:rPr lang="cs-CZ" sz="3200" dirty="0" err="1" smtClean="0"/>
              <a:t>Substantive</a:t>
            </a:r>
            <a:r>
              <a:rPr lang="cs-CZ" sz="3200" dirty="0" smtClean="0"/>
              <a:t> </a:t>
            </a:r>
            <a:r>
              <a:rPr lang="cs-CZ" sz="3200" dirty="0" err="1" smtClean="0"/>
              <a:t>Rechtsstaat</a:t>
            </a:r>
            <a:r>
              <a:rPr lang="cs-CZ" sz="3200" dirty="0" smtClean="0"/>
              <a:t>, </a:t>
            </a:r>
            <a:r>
              <a:rPr lang="cs-CZ" sz="3200" dirty="0" err="1" smtClean="0"/>
              <a:t>incl</a:t>
            </a:r>
            <a:r>
              <a:rPr lang="cs-CZ" sz="3200" dirty="0" smtClean="0"/>
              <a:t>. </a:t>
            </a:r>
            <a:r>
              <a:rPr lang="cs-CZ" sz="3200" dirty="0" err="1"/>
              <a:t>v</a:t>
            </a:r>
            <a:r>
              <a:rPr lang="cs-CZ" sz="3200" dirty="0" err="1" smtClean="0"/>
              <a:t>alues</a:t>
            </a:r>
            <a:r>
              <a:rPr lang="cs-CZ" sz="3200" dirty="0" smtClean="0"/>
              <a:t>, public </a:t>
            </a:r>
            <a:r>
              <a:rPr lang="cs-CZ" sz="3200" dirty="0" err="1" smtClean="0"/>
              <a:t>reason</a:t>
            </a:r>
            <a:r>
              <a:rPr lang="cs-CZ" sz="3200" dirty="0" smtClean="0"/>
              <a:t> </a:t>
            </a:r>
            <a:r>
              <a:rPr lang="cs-CZ" sz="3200" dirty="0" err="1" smtClean="0"/>
              <a:t>etc</a:t>
            </a:r>
            <a:r>
              <a:rPr lang="cs-CZ" sz="3200" dirty="0" smtClean="0"/>
              <a:t>.</a:t>
            </a:r>
            <a:endParaRPr lang="cs-CZ" sz="3200" dirty="0"/>
          </a:p>
          <a:p>
            <a:r>
              <a:rPr lang="cs-CZ" sz="3200" i="1" dirty="0" err="1"/>
              <a:t>Constitutional</a:t>
            </a:r>
            <a:r>
              <a:rPr lang="cs-CZ" sz="3200" i="1" dirty="0"/>
              <a:t> </a:t>
            </a:r>
            <a:r>
              <a:rPr lang="cs-CZ" sz="3200" i="1" dirty="0" err="1"/>
              <a:t>patriotism</a:t>
            </a:r>
            <a:r>
              <a:rPr lang="cs-CZ" sz="3200" i="1" dirty="0"/>
              <a:t>? </a:t>
            </a:r>
            <a:r>
              <a:rPr lang="cs-CZ" sz="3200" i="1" dirty="0" err="1"/>
              <a:t>The</a:t>
            </a:r>
            <a:r>
              <a:rPr lang="cs-CZ" sz="3200" i="1" dirty="0"/>
              <a:t> identity </a:t>
            </a:r>
            <a:r>
              <a:rPr lang="cs-CZ" sz="3200" i="1" dirty="0" err="1"/>
              <a:t>of</a:t>
            </a:r>
            <a:r>
              <a:rPr lang="cs-CZ" sz="3200" i="1" dirty="0"/>
              <a:t> </a:t>
            </a:r>
            <a:r>
              <a:rPr lang="cs-CZ" sz="3200" i="1" dirty="0" err="1"/>
              <a:t>people</a:t>
            </a:r>
            <a:r>
              <a:rPr lang="cs-CZ" sz="3200" i="1" dirty="0"/>
              <a:t> and </a:t>
            </a:r>
            <a:r>
              <a:rPr lang="cs-CZ" sz="3200" i="1" dirty="0" err="1"/>
              <a:t>their</a:t>
            </a:r>
            <a:r>
              <a:rPr lang="cs-CZ" sz="3200" i="1" dirty="0"/>
              <a:t> </a:t>
            </a:r>
            <a:r>
              <a:rPr lang="cs-CZ" sz="3200" i="1" dirty="0" err="1"/>
              <a:t>constitution</a:t>
            </a:r>
            <a:r>
              <a:rPr lang="cs-CZ" sz="3200" i="1" dirty="0"/>
              <a:t>, </a:t>
            </a:r>
            <a:r>
              <a:rPr lang="cs-CZ" sz="3200" i="1" dirty="0" err="1"/>
              <a:t>its</a:t>
            </a:r>
            <a:r>
              <a:rPr lang="cs-CZ" sz="3200" i="1" dirty="0"/>
              <a:t> </a:t>
            </a:r>
            <a:r>
              <a:rPr lang="cs-CZ" sz="3200" i="1" dirty="0" err="1"/>
              <a:t>values</a:t>
            </a:r>
            <a:r>
              <a:rPr lang="cs-CZ" sz="3200" i="1" dirty="0"/>
              <a:t>, (</a:t>
            </a:r>
            <a:r>
              <a:rPr lang="cs-CZ" sz="3200" i="1" dirty="0" err="1"/>
              <a:t>Habermas</a:t>
            </a:r>
            <a:r>
              <a:rPr lang="cs-CZ" sz="3200" i="1" dirty="0"/>
              <a:t>, Müller, </a:t>
            </a:r>
            <a:r>
              <a:rPr lang="cs-CZ" sz="3200" i="1" dirty="0" err="1"/>
              <a:t>cf</a:t>
            </a:r>
            <a:r>
              <a:rPr lang="cs-CZ" sz="3200" i="1" dirty="0"/>
              <a:t>. </a:t>
            </a:r>
            <a:r>
              <a:rPr lang="cs-CZ" sz="3200" i="1" dirty="0" err="1"/>
              <a:t>also</a:t>
            </a:r>
            <a:r>
              <a:rPr lang="cs-CZ" sz="3200" i="1" dirty="0"/>
              <a:t> </a:t>
            </a:r>
            <a:r>
              <a:rPr lang="cs-CZ" sz="3200" i="1" dirty="0" err="1"/>
              <a:t>Masaryk's</a:t>
            </a:r>
            <a:r>
              <a:rPr lang="cs-CZ" sz="3200" i="1" dirty="0"/>
              <a:t> </a:t>
            </a:r>
            <a:r>
              <a:rPr lang="cs-CZ" sz="3200" i="1" dirty="0" err="1"/>
              <a:t>emphasis</a:t>
            </a:r>
            <a:r>
              <a:rPr lang="cs-CZ" sz="3200" i="1" dirty="0"/>
              <a:t> on humanity, not </a:t>
            </a:r>
            <a:r>
              <a:rPr lang="cs-CZ" sz="3200" i="1" dirty="0" err="1"/>
              <a:t>ethnicity</a:t>
            </a:r>
            <a:r>
              <a:rPr lang="cs-CZ" sz="3200" i="1" dirty="0"/>
              <a:t> </a:t>
            </a:r>
            <a:r>
              <a:rPr lang="cs-CZ" sz="3200" i="1" dirty="0" smtClean="0"/>
              <a:t>).</a:t>
            </a:r>
          </a:p>
          <a:p>
            <a:pPr marL="0" indent="0">
              <a:buNone/>
            </a:pPr>
            <a:endParaRPr lang="cs-CZ" sz="3200" i="1" dirty="0"/>
          </a:p>
          <a:p>
            <a:pPr marL="0" indent="0">
              <a:buNone/>
            </a:pPr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00968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6AAA6C-BD21-48AA-95EF-02BF666A8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Constitutional</a:t>
            </a:r>
            <a:r>
              <a:rPr lang="cs-CZ" dirty="0"/>
              <a:t> </a:t>
            </a:r>
            <a:r>
              <a:rPr lang="cs-CZ" dirty="0" err="1"/>
              <a:t>courts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"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constitutionalism</a:t>
            </a:r>
            <a:r>
              <a:rPr lang="cs-CZ" dirty="0"/>
              <a:t>"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5FD300-08EA-4FAC-9DF8-8E1965B52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dirty="0" err="1"/>
              <a:t>Centralized</a:t>
            </a:r>
            <a:r>
              <a:rPr lang="cs-CZ" sz="3200" dirty="0"/>
              <a:t> </a:t>
            </a:r>
            <a:r>
              <a:rPr lang="cs-CZ" sz="3200" dirty="0" err="1"/>
              <a:t>nature</a:t>
            </a:r>
            <a:r>
              <a:rPr lang="cs-CZ" sz="3200" dirty="0"/>
              <a:t> (</a:t>
            </a:r>
            <a:r>
              <a:rPr lang="cs-CZ" sz="3200" dirty="0" err="1"/>
              <a:t>why</a:t>
            </a:r>
            <a:r>
              <a:rPr lang="cs-CZ" sz="3200" dirty="0"/>
              <a:t>?)</a:t>
            </a:r>
          </a:p>
          <a:p>
            <a:r>
              <a:rPr lang="cs-CZ" sz="3200" dirty="0" err="1"/>
              <a:t>Interpretation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rights</a:t>
            </a:r>
            <a:r>
              <a:rPr lang="cs-CZ" sz="3200" dirty="0"/>
              <a:t> </a:t>
            </a:r>
            <a:r>
              <a:rPr lang="cs-CZ" sz="3200" dirty="0" err="1"/>
              <a:t>connected</a:t>
            </a:r>
            <a:r>
              <a:rPr lang="cs-CZ" sz="3200" dirty="0"/>
              <a:t> to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notion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"</a:t>
            </a:r>
            <a:r>
              <a:rPr lang="cs-CZ" sz="3200" dirty="0" err="1"/>
              <a:t>moral</a:t>
            </a:r>
            <a:r>
              <a:rPr lang="cs-CZ" sz="3200" dirty="0"/>
              <a:t> </a:t>
            </a:r>
            <a:r>
              <a:rPr lang="cs-CZ" sz="3200" dirty="0" err="1"/>
              <a:t>necessity</a:t>
            </a:r>
            <a:r>
              <a:rPr lang="cs-CZ" sz="3200" dirty="0"/>
              <a:t>"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discovery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what</a:t>
            </a:r>
            <a:r>
              <a:rPr lang="cs-CZ" sz="3200" dirty="0"/>
              <a:t> </a:t>
            </a:r>
            <a:r>
              <a:rPr lang="cs-CZ" sz="3200" dirty="0" err="1"/>
              <a:t>is</a:t>
            </a:r>
            <a:r>
              <a:rPr lang="cs-CZ" sz="3200" dirty="0"/>
              <a:t> </a:t>
            </a:r>
            <a:r>
              <a:rPr lang="cs-CZ" sz="3200" dirty="0" err="1"/>
              <a:t>morally</a:t>
            </a:r>
            <a:r>
              <a:rPr lang="cs-CZ" sz="3200" dirty="0"/>
              <a:t> and </a:t>
            </a:r>
            <a:r>
              <a:rPr lang="cs-CZ" sz="3200" dirty="0" err="1"/>
              <a:t>constitutionally</a:t>
            </a:r>
            <a:r>
              <a:rPr lang="cs-CZ" sz="3200" dirty="0"/>
              <a:t> </a:t>
            </a:r>
            <a:r>
              <a:rPr lang="cs-CZ" sz="3200" dirty="0" err="1"/>
              <a:t>necessary</a:t>
            </a:r>
            <a:r>
              <a:rPr lang="cs-CZ" sz="3200" dirty="0"/>
              <a:t> </a:t>
            </a:r>
            <a:r>
              <a:rPr lang="cs-CZ" sz="3200" dirty="0" err="1"/>
              <a:t>is</a:t>
            </a:r>
            <a:r>
              <a:rPr lang="cs-CZ" sz="3200" dirty="0"/>
              <a:t> "</a:t>
            </a:r>
            <a:r>
              <a:rPr lang="cs-CZ" sz="3200" dirty="0" err="1"/>
              <a:t>rational</a:t>
            </a:r>
            <a:r>
              <a:rPr lang="cs-CZ" sz="3200" dirty="0"/>
              <a:t>", </a:t>
            </a:r>
            <a:r>
              <a:rPr lang="cs-CZ" sz="3200" dirty="0" err="1"/>
              <a:t>thus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judges</a:t>
            </a:r>
            <a:r>
              <a:rPr lang="cs-CZ" sz="3200" dirty="0"/>
              <a:t> are </a:t>
            </a:r>
            <a:r>
              <a:rPr lang="cs-CZ" sz="3200" dirty="0" err="1"/>
              <a:t>understood</a:t>
            </a:r>
            <a:r>
              <a:rPr lang="cs-CZ" sz="3200" dirty="0"/>
              <a:t> to </a:t>
            </a:r>
            <a:r>
              <a:rPr lang="cs-CZ" sz="3200" dirty="0" err="1"/>
              <a:t>discover</a:t>
            </a:r>
            <a:r>
              <a:rPr lang="cs-CZ" sz="3200" dirty="0"/>
              <a:t>, </a:t>
            </a:r>
            <a:r>
              <a:rPr lang="cs-CZ" sz="3200" dirty="0" err="1"/>
              <a:t>almost</a:t>
            </a:r>
            <a:r>
              <a:rPr lang="cs-CZ" sz="3200" dirty="0"/>
              <a:t> as </a:t>
            </a:r>
            <a:r>
              <a:rPr lang="cs-CZ" sz="3200" dirty="0" err="1"/>
              <a:t>scientists</a:t>
            </a:r>
            <a:r>
              <a:rPr lang="cs-CZ" sz="3200" dirty="0"/>
              <a:t>, </a:t>
            </a:r>
            <a:r>
              <a:rPr lang="cs-CZ" sz="3200" dirty="0" err="1"/>
              <a:t>some</a:t>
            </a:r>
            <a:r>
              <a:rPr lang="cs-CZ" sz="3200" dirty="0"/>
              <a:t> </a:t>
            </a:r>
            <a:r>
              <a:rPr lang="cs-CZ" sz="3200" dirty="0" err="1"/>
              <a:t>objective</a:t>
            </a:r>
            <a:r>
              <a:rPr lang="cs-CZ" sz="3200" dirty="0"/>
              <a:t> </a:t>
            </a:r>
            <a:r>
              <a:rPr lang="cs-CZ" sz="3200" dirty="0" err="1"/>
              <a:t>order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values</a:t>
            </a:r>
          </a:p>
          <a:p>
            <a:r>
              <a:rPr lang="cs-CZ" sz="3200" dirty="0" err="1"/>
              <a:t>Key</a:t>
            </a:r>
            <a:r>
              <a:rPr lang="cs-CZ" sz="3200" dirty="0"/>
              <a:t> </a:t>
            </a:r>
            <a:r>
              <a:rPr lang="cs-CZ" sz="3200" dirty="0" err="1"/>
              <a:t>position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proportionality</a:t>
            </a:r>
            <a:r>
              <a:rPr lang="cs-CZ" sz="3200" dirty="0"/>
              <a:t>, </a:t>
            </a:r>
            <a:r>
              <a:rPr lang="cs-CZ" sz="3200" dirty="0" err="1"/>
              <a:t>practical</a:t>
            </a:r>
            <a:r>
              <a:rPr lang="cs-CZ" sz="3200" dirty="0"/>
              <a:t> </a:t>
            </a:r>
            <a:r>
              <a:rPr lang="cs-CZ" sz="3200" dirty="0" err="1"/>
              <a:t>concordance</a:t>
            </a:r>
          </a:p>
        </p:txBody>
      </p:sp>
    </p:spTree>
    <p:extLst>
      <p:ext uri="{BB962C8B-B14F-4D97-AF65-F5344CB8AC3E}">
        <p14:creationId xmlns:p14="http://schemas.microsoft.com/office/powerpoint/2010/main" val="710421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062B8-8E11-4252-A4A1-ABFECB122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Eternity </a:t>
            </a:r>
            <a:r>
              <a:rPr lang="cs-CZ" dirty="0" err="1"/>
              <a:t>Clause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6036DE-7D9D-43B3-89C4-96D675C90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cs-CZ" sz="3200" i="1" dirty="0" err="1"/>
              <a:t>Pouvoir</a:t>
            </a:r>
            <a:r>
              <a:rPr lang="cs-CZ" sz="3200" i="1" dirty="0"/>
              <a:t> </a:t>
            </a:r>
            <a:r>
              <a:rPr lang="cs-CZ" sz="3200" i="1" dirty="0" err="1"/>
              <a:t>constituant</a:t>
            </a:r>
            <a:r>
              <a:rPr lang="cs-CZ" sz="3200" dirty="0"/>
              <a:t> and </a:t>
            </a:r>
            <a:r>
              <a:rPr lang="cs-CZ" sz="3200" i="1" dirty="0" err="1"/>
              <a:t>pouvoir</a:t>
            </a:r>
            <a:r>
              <a:rPr lang="cs-CZ" sz="3200" i="1" dirty="0"/>
              <a:t> </a:t>
            </a:r>
            <a:r>
              <a:rPr lang="cs-CZ" sz="3200" i="1" dirty="0" err="1"/>
              <a:t>constitué</a:t>
            </a:r>
          </a:p>
          <a:p>
            <a:r>
              <a:rPr lang="cs-CZ" sz="3200" dirty="0" err="1"/>
              <a:t>Even</a:t>
            </a:r>
            <a:r>
              <a:rPr lang="cs-CZ" sz="3200" dirty="0"/>
              <a:t> "a </a:t>
            </a:r>
            <a:r>
              <a:rPr lang="cs-CZ" sz="3200" dirty="0" err="1"/>
              <a:t>people</a:t>
            </a:r>
            <a:r>
              <a:rPr lang="cs-CZ" sz="3200" dirty="0"/>
              <a:t>" </a:t>
            </a:r>
            <a:r>
              <a:rPr lang="cs-CZ" sz="3200" dirty="0" err="1"/>
              <a:t>within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constitution</a:t>
            </a:r>
            <a:r>
              <a:rPr lang="cs-CZ" sz="3200" dirty="0"/>
              <a:t> </a:t>
            </a:r>
            <a:r>
              <a:rPr lang="cs-CZ" sz="3200" dirty="0" err="1"/>
              <a:t>is</a:t>
            </a:r>
            <a:r>
              <a:rPr lang="cs-CZ" sz="3200" dirty="0"/>
              <a:t> not sovereign: </a:t>
            </a:r>
            <a:r>
              <a:rPr lang="cs-CZ" sz="3200" dirty="0" err="1"/>
              <a:t>the</a:t>
            </a:r>
            <a:r>
              <a:rPr lang="cs-CZ" sz="3200" dirty="0"/>
              <a:t> sovereign </a:t>
            </a:r>
            <a:r>
              <a:rPr lang="cs-CZ" sz="3200" dirty="0" err="1"/>
              <a:t>sleeps</a:t>
            </a:r>
            <a:r>
              <a:rPr lang="cs-CZ" sz="3200" dirty="0"/>
              <a:t>, </a:t>
            </a:r>
            <a:r>
              <a:rPr lang="cs-CZ" sz="3200" dirty="0" err="1"/>
              <a:t>it</a:t>
            </a:r>
            <a:r>
              <a:rPr lang="cs-CZ" sz="3200" dirty="0"/>
              <a:t> </a:t>
            </a:r>
            <a:r>
              <a:rPr lang="cs-CZ" sz="3200" dirty="0" err="1"/>
              <a:t>is</a:t>
            </a:r>
            <a:r>
              <a:rPr lang="cs-CZ" sz="3200" dirty="0"/>
              <a:t> </a:t>
            </a:r>
            <a:r>
              <a:rPr lang="cs-CZ" sz="3200" dirty="0" err="1"/>
              <a:t>dormant</a:t>
            </a:r>
          </a:p>
          <a:p>
            <a:r>
              <a:rPr lang="cs-CZ" sz="3200" dirty="0" err="1"/>
              <a:t>Rather</a:t>
            </a:r>
            <a:r>
              <a:rPr lang="cs-CZ" sz="3200" dirty="0"/>
              <a:t>, </a:t>
            </a:r>
            <a:r>
              <a:rPr lang="cs-CZ" sz="3200" dirty="0" err="1"/>
              <a:t>the</a:t>
            </a:r>
            <a:r>
              <a:rPr lang="cs-CZ" sz="3200" dirty="0"/>
              <a:t> "</a:t>
            </a:r>
            <a:r>
              <a:rPr lang="cs-CZ" sz="3200" dirty="0" err="1"/>
              <a:t>objective</a:t>
            </a:r>
            <a:r>
              <a:rPr lang="cs-CZ" sz="3200" dirty="0"/>
              <a:t> </a:t>
            </a:r>
            <a:r>
              <a:rPr lang="cs-CZ" sz="3200" dirty="0" err="1"/>
              <a:t>order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values</a:t>
            </a:r>
            <a:r>
              <a:rPr lang="cs-CZ" sz="3200" dirty="0"/>
              <a:t>" and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rational</a:t>
            </a:r>
            <a:r>
              <a:rPr lang="cs-CZ" sz="3200" dirty="0"/>
              <a:t> </a:t>
            </a:r>
            <a:r>
              <a:rPr lang="cs-CZ" sz="3200" dirty="0" err="1"/>
              <a:t>discovery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moral</a:t>
            </a:r>
            <a:r>
              <a:rPr lang="cs-CZ" sz="3200" dirty="0"/>
              <a:t> and </a:t>
            </a:r>
            <a:r>
              <a:rPr lang="cs-CZ" sz="3200" dirty="0" err="1"/>
              <a:t>constitututional</a:t>
            </a:r>
            <a:r>
              <a:rPr lang="cs-CZ" sz="3200" dirty="0"/>
              <a:t> </a:t>
            </a:r>
            <a:r>
              <a:rPr lang="cs-CZ" sz="3200" dirty="0" err="1"/>
              <a:t>necessity</a:t>
            </a:r>
            <a:r>
              <a:rPr lang="cs-CZ" sz="3200" dirty="0"/>
              <a:t> </a:t>
            </a:r>
            <a:r>
              <a:rPr lang="cs-CZ" sz="3200" dirty="0" err="1"/>
              <a:t>must</a:t>
            </a:r>
            <a:r>
              <a:rPr lang="cs-CZ" sz="3200" dirty="0"/>
              <a:t> </a:t>
            </a:r>
            <a:r>
              <a:rPr lang="cs-CZ" sz="3200" dirty="0" err="1"/>
              <a:t>prevail</a:t>
            </a:r>
            <a:r>
              <a:rPr lang="cs-CZ" sz="3200" dirty="0"/>
              <a:t> (</a:t>
            </a:r>
            <a:r>
              <a:rPr lang="cs-CZ" sz="3200" dirty="0" err="1"/>
              <a:t>cf</a:t>
            </a:r>
            <a:r>
              <a:rPr lang="cs-CZ" sz="3200" dirty="0"/>
              <a:t>., as </a:t>
            </a:r>
            <a:r>
              <a:rPr lang="cs-CZ" sz="3200" dirty="0" err="1"/>
              <a:t>mentioned</a:t>
            </a:r>
            <a:r>
              <a:rPr lang="cs-CZ" sz="3200" dirty="0"/>
              <a:t> by </a:t>
            </a:r>
            <a:r>
              <a:rPr lang="cs-CZ" sz="3200" dirty="0" err="1"/>
              <a:t>Kommers</a:t>
            </a:r>
            <a:r>
              <a:rPr lang="cs-CZ" sz="3200" dirty="0"/>
              <a:t>, </a:t>
            </a:r>
            <a:r>
              <a:rPr lang="cs-CZ" sz="3200" dirty="0" err="1"/>
              <a:t>the</a:t>
            </a:r>
            <a:r>
              <a:rPr lang="cs-CZ" sz="3200" dirty="0"/>
              <a:t> "</a:t>
            </a:r>
            <a:r>
              <a:rPr lang="cs-CZ" sz="3200" i="1" dirty="0" err="1"/>
              <a:t>unwritten</a:t>
            </a:r>
            <a:r>
              <a:rPr lang="cs-CZ" sz="3200" i="1" dirty="0"/>
              <a:t>" </a:t>
            </a:r>
            <a:r>
              <a:rPr lang="cs-CZ" sz="3200" i="1" dirty="0" err="1"/>
              <a:t>or</a:t>
            </a:r>
            <a:r>
              <a:rPr lang="cs-CZ" sz="3200" i="1" dirty="0"/>
              <a:t> "supra-positive" </a:t>
            </a:r>
            <a:r>
              <a:rPr lang="cs-CZ" sz="3200" i="1" dirty="0" err="1"/>
              <a:t>norms</a:t>
            </a:r>
            <a:r>
              <a:rPr lang="cs-CZ" sz="3200" i="1" dirty="0"/>
              <a:t> </a:t>
            </a:r>
            <a:r>
              <a:rPr lang="cs-CZ" sz="3200" i="1" dirty="0" err="1"/>
              <a:t>that</a:t>
            </a:r>
            <a:r>
              <a:rPr lang="cs-CZ" sz="3200" i="1" dirty="0"/>
              <a:t> </a:t>
            </a:r>
            <a:r>
              <a:rPr lang="cs-CZ" sz="3200" i="1" dirty="0" err="1"/>
              <a:t>presumably</a:t>
            </a:r>
            <a:r>
              <a:rPr lang="cs-CZ" sz="3200" i="1" dirty="0"/>
              <a:t> </a:t>
            </a:r>
            <a:r>
              <a:rPr lang="cs-CZ" sz="3200" i="1" dirty="0" err="1"/>
              <a:t>govern</a:t>
            </a:r>
            <a:r>
              <a:rPr lang="cs-CZ" sz="3200" i="1" dirty="0"/>
              <a:t> </a:t>
            </a:r>
            <a:r>
              <a:rPr lang="cs-CZ" sz="3200" i="1" dirty="0" err="1"/>
              <a:t>the</a:t>
            </a:r>
            <a:r>
              <a:rPr lang="cs-CZ" sz="3200" i="1" dirty="0"/>
              <a:t> </a:t>
            </a:r>
            <a:r>
              <a:rPr lang="cs-CZ" sz="3200" i="1" dirty="0" err="1"/>
              <a:t>entire</a:t>
            </a:r>
            <a:r>
              <a:rPr lang="cs-CZ" sz="3200" i="1" dirty="0"/>
              <a:t> </a:t>
            </a:r>
            <a:r>
              <a:rPr lang="cs-CZ" sz="3200" i="1" dirty="0" err="1"/>
              <a:t>constitutional</a:t>
            </a:r>
            <a:r>
              <a:rPr lang="cs-CZ" sz="3200" i="1" dirty="0"/>
              <a:t> </a:t>
            </a:r>
            <a:r>
              <a:rPr lang="cs-CZ" sz="3200" i="1" dirty="0" err="1"/>
              <a:t>order</a:t>
            </a:r>
            <a:r>
              <a:rPr lang="cs-CZ" sz="3200" i="1" dirty="0"/>
              <a:t>.</a:t>
            </a:r>
            <a:r>
              <a:rPr lang="cs-CZ" sz="3200" dirty="0"/>
              <a:t>)</a:t>
            </a:r>
          </a:p>
          <a:p>
            <a:r>
              <a:rPr lang="cs-CZ" sz="3200" dirty="0"/>
              <a:t>RP: "On </a:t>
            </a:r>
            <a:r>
              <a:rPr lang="cs-CZ" sz="3200" dirty="0" err="1"/>
              <a:t>what</a:t>
            </a:r>
            <a:r>
              <a:rPr lang="cs-CZ" sz="3200" dirty="0"/>
              <a:t> </a:t>
            </a:r>
            <a:r>
              <a:rPr lang="cs-CZ" sz="3200" dirty="0" err="1"/>
              <a:t>grounds</a:t>
            </a:r>
            <a:r>
              <a:rPr lang="cs-CZ" sz="3200" dirty="0"/>
              <a:t> do </a:t>
            </a:r>
            <a:r>
              <a:rPr lang="cs-CZ" sz="3200" dirty="0" err="1"/>
              <a:t>we</a:t>
            </a:r>
            <a:r>
              <a:rPr lang="cs-CZ" sz="3200" dirty="0"/>
              <a:t> </a:t>
            </a:r>
            <a:r>
              <a:rPr lang="cs-CZ" sz="3200" dirty="0" err="1"/>
              <a:t>consider</a:t>
            </a:r>
            <a:r>
              <a:rPr lang="cs-CZ" sz="3200" dirty="0"/>
              <a:t> </a:t>
            </a:r>
            <a:r>
              <a:rPr lang="cs-CZ" sz="3200" dirty="0" err="1"/>
              <a:t>our</a:t>
            </a:r>
            <a:r>
              <a:rPr lang="cs-CZ" sz="3200" dirty="0"/>
              <a:t> </a:t>
            </a:r>
            <a:r>
              <a:rPr lang="cs-CZ" sz="3200" dirty="0" err="1"/>
              <a:t>democracy</a:t>
            </a:r>
            <a:r>
              <a:rPr lang="cs-CZ" sz="3200" dirty="0"/>
              <a:t> to </a:t>
            </a:r>
            <a:r>
              <a:rPr lang="cs-CZ" sz="3200" dirty="0" err="1"/>
              <a:t>be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best</a:t>
            </a:r>
            <a:r>
              <a:rPr lang="cs-CZ" sz="3200" dirty="0"/>
              <a:t> </a:t>
            </a:r>
            <a:r>
              <a:rPr lang="cs-CZ" sz="3200" dirty="0" err="1"/>
              <a:t>solution</a:t>
            </a:r>
            <a:r>
              <a:rPr lang="cs-CZ" sz="3200" dirty="0"/>
              <a:t>?"</a:t>
            </a:r>
          </a:p>
        </p:txBody>
      </p:sp>
    </p:spTree>
    <p:extLst>
      <p:ext uri="{BB962C8B-B14F-4D97-AF65-F5344CB8AC3E}">
        <p14:creationId xmlns:p14="http://schemas.microsoft.com/office/powerpoint/2010/main" val="2478384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7DCA22-FEB7-43DD-9E72-CA3F4EF26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Human</a:t>
            </a:r>
            <a:r>
              <a:rPr lang="cs-CZ" dirty="0"/>
              <a:t> dignity and </a:t>
            </a:r>
            <a:r>
              <a:rPr lang="cs-CZ" dirty="0" err="1"/>
              <a:t>primacy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rights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BA9FEB-8EE1-475C-9809-4A1C1F74B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dirty="0" err="1"/>
              <a:t>Human</a:t>
            </a:r>
            <a:r>
              <a:rPr lang="cs-CZ" sz="3200" dirty="0"/>
              <a:t> dignity </a:t>
            </a:r>
            <a:r>
              <a:rPr lang="cs-CZ" sz="3200" dirty="0" err="1"/>
              <a:t>at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top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"</a:t>
            </a:r>
            <a:r>
              <a:rPr lang="cs-CZ" sz="3200" dirty="0" err="1"/>
              <a:t>objective</a:t>
            </a:r>
            <a:r>
              <a:rPr lang="cs-CZ" sz="3200" dirty="0"/>
              <a:t> </a:t>
            </a:r>
            <a:r>
              <a:rPr lang="cs-CZ" sz="3200" dirty="0" err="1"/>
              <a:t>order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values</a:t>
            </a:r>
            <a:r>
              <a:rPr lang="cs-CZ" sz="3200" dirty="0"/>
              <a:t>"</a:t>
            </a:r>
          </a:p>
          <a:p>
            <a:r>
              <a:rPr lang="cs-CZ" sz="3200" dirty="0" err="1"/>
              <a:t>Human</a:t>
            </a:r>
            <a:r>
              <a:rPr lang="cs-CZ" sz="3200" dirty="0"/>
              <a:t> </a:t>
            </a:r>
            <a:r>
              <a:rPr lang="cs-CZ" sz="3200" dirty="0" err="1"/>
              <a:t>rights</a:t>
            </a:r>
            <a:r>
              <a:rPr lang="cs-CZ" sz="3200" dirty="0"/>
              <a:t> as positive and negative </a:t>
            </a:r>
            <a:r>
              <a:rPr lang="cs-CZ" sz="3200" dirty="0" err="1"/>
              <a:t>rights</a:t>
            </a:r>
            <a:r>
              <a:rPr lang="cs-CZ" sz="3200" dirty="0"/>
              <a:t> (vs.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defensive</a:t>
            </a:r>
            <a:r>
              <a:rPr lang="cs-CZ" sz="3200" dirty="0"/>
              <a:t> </a:t>
            </a:r>
            <a:r>
              <a:rPr lang="cs-CZ" sz="3200" dirty="0" err="1"/>
              <a:t>conception</a:t>
            </a:r>
            <a:r>
              <a:rPr lang="cs-CZ" sz="3200" dirty="0"/>
              <a:t>)</a:t>
            </a:r>
          </a:p>
          <a:p>
            <a:r>
              <a:rPr lang="cs-CZ" sz="3200" dirty="0" err="1"/>
              <a:t>Human</a:t>
            </a:r>
            <a:r>
              <a:rPr lang="cs-CZ" sz="3200" dirty="0"/>
              <a:t> </a:t>
            </a:r>
            <a:r>
              <a:rPr lang="cs-CZ" sz="3200" dirty="0" err="1"/>
              <a:t>rights</a:t>
            </a:r>
            <a:r>
              <a:rPr lang="cs-CZ" sz="3200" dirty="0"/>
              <a:t> as </a:t>
            </a:r>
            <a:r>
              <a:rPr lang="cs-CZ" sz="3200" dirty="0" err="1"/>
              <a:t>values</a:t>
            </a:r>
            <a:r>
              <a:rPr lang="cs-CZ" sz="3200" dirty="0"/>
              <a:t> (</a:t>
            </a:r>
            <a:r>
              <a:rPr lang="cs-CZ" sz="3200" dirty="0" err="1"/>
              <a:t>Drittwirkung</a:t>
            </a:r>
            <a:r>
              <a:rPr lang="cs-CZ" sz="3200" dirty="0"/>
              <a:t>, </a:t>
            </a:r>
            <a:r>
              <a:rPr lang="cs-CZ" sz="3200" dirty="0" err="1"/>
              <a:t>cf</a:t>
            </a:r>
            <a:r>
              <a:rPr lang="cs-CZ" sz="3200" dirty="0"/>
              <a:t>. Positive </a:t>
            </a:r>
            <a:r>
              <a:rPr lang="cs-CZ" sz="3200" dirty="0" err="1"/>
              <a:t>obligations</a:t>
            </a:r>
            <a:r>
              <a:rPr lang="cs-CZ" sz="3200" dirty="0"/>
              <a:t> </a:t>
            </a:r>
            <a:r>
              <a:rPr lang="cs-CZ" sz="3200" dirty="0" err="1"/>
              <a:t>under</a:t>
            </a:r>
            <a:r>
              <a:rPr lang="cs-CZ" sz="3200" dirty="0"/>
              <a:t> ECHR, </a:t>
            </a:r>
            <a:r>
              <a:rPr lang="cs-CZ" sz="3200" i="1" dirty="0" err="1"/>
              <a:t>Deshaney</a:t>
            </a:r>
            <a:r>
              <a:rPr lang="cs-CZ" sz="3200" i="1" dirty="0"/>
              <a:t>, </a:t>
            </a:r>
            <a:r>
              <a:rPr lang="cs-CZ" sz="3200" dirty="0"/>
              <a:t>489 U.S. 189 (1989)) 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60523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A9BCA7-28C2-44ED-A8D2-6ADB04A71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Guarded</a:t>
            </a:r>
            <a:r>
              <a:rPr lang="cs-CZ" dirty="0"/>
              <a:t> </a:t>
            </a:r>
            <a:r>
              <a:rPr lang="cs-CZ" dirty="0" err="1"/>
              <a:t>democracy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E46A65-B15B-4D00-B778-D4DFB0A8F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sz="3200" dirty="0"/>
              <a:t>Proactive defence of the existing system</a:t>
            </a:r>
            <a:endParaRPr lang="en-GB" dirty="0"/>
          </a:p>
          <a:p>
            <a:r>
              <a:rPr lang="en-GB" sz="3200" dirty="0"/>
              <a:t>Limitation of political rights (speech, assembly, association)</a:t>
            </a:r>
          </a:p>
          <a:p>
            <a:r>
              <a:rPr lang="en-GB" sz="3200" dirty="0"/>
              <a:t>Different understanding of the "causal link" vs. USA</a:t>
            </a:r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298881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Širokoúhlá obrazovka</PresentationFormat>
  <Paragraphs>37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systému Office</vt:lpstr>
      <vt:lpstr>"New" (German) Constitutionalism</vt:lpstr>
      <vt:lpstr>Evolution of Constitutionalism</vt:lpstr>
      <vt:lpstr>Basic, but specific, features of the "new constitutionalism"</vt:lpstr>
      <vt:lpstr>Constitutional courts in the "new constitutionalism"</vt:lpstr>
      <vt:lpstr>Eternity Clause</vt:lpstr>
      <vt:lpstr>Human dignity and primacy of rights</vt:lpstr>
      <vt:lpstr>Guarded democracy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"New" Constitutionalism</dc:title>
  <dc:creator/>
  <cp:lastModifiedBy/>
  <cp:revision>3</cp:revision>
  <dcterms:created xsi:type="dcterms:W3CDTF">2012-08-16T00:56:33Z</dcterms:created>
  <dcterms:modified xsi:type="dcterms:W3CDTF">2018-04-18T15:52:40Z</dcterms:modified>
</cp:coreProperties>
</file>