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3" r:id="rId20"/>
    <p:sldId id="274" r:id="rId21"/>
    <p:sldId id="275" r:id="rId22"/>
    <p:sldId id="276"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01.03.2018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94794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01.03.2018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15223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01.03.2018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79569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01.03.2018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00725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57A50AEE-084E-4C30-95B7-CBC274C52884}" type="datetimeFigureOut">
              <a:rPr lang="cs-CZ" smtClean="0"/>
              <a:t>01.03.2018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604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A50AEE-084E-4C30-95B7-CBC274C52884}" type="datetimeFigureOut">
              <a:rPr lang="cs-CZ" smtClean="0"/>
              <a:t>01.03.2018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938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A50AEE-084E-4C30-95B7-CBC274C52884}" type="datetimeFigureOut">
              <a:rPr lang="cs-CZ" smtClean="0"/>
              <a:t>01.03.2018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285878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A50AEE-084E-4C30-95B7-CBC274C52884}" type="datetimeFigureOut">
              <a:rPr lang="cs-CZ" smtClean="0"/>
              <a:t>01.03.2018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07935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A50AEE-084E-4C30-95B7-CBC274C52884}" type="datetimeFigureOut">
              <a:rPr lang="cs-CZ" smtClean="0"/>
              <a:t>01.03.2018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30915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01.03.2018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04992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01.03.2018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82902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50AEE-084E-4C30-95B7-CBC274C52884}" type="datetimeFigureOut">
              <a:rPr lang="cs-CZ" smtClean="0"/>
              <a:t>01.03.2018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01E55-DB2C-4DB4-A9B3-A3F5E3D0ECD4}" type="slidenum">
              <a:rPr lang="cs-CZ" smtClean="0"/>
              <a:t>‹#›</a:t>
            </a:fld>
            <a:endParaRPr lang="cs-CZ"/>
          </a:p>
        </p:txBody>
      </p:sp>
    </p:spTree>
    <p:extLst>
      <p:ext uri="{BB962C8B-B14F-4D97-AF65-F5344CB8AC3E}">
        <p14:creationId xmlns:p14="http://schemas.microsoft.com/office/powerpoint/2010/main" val="384546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48490"/>
            <a:ext cx="9144000" cy="2387600"/>
          </a:xfrm>
        </p:spPr>
        <p:txBody>
          <a:bodyPr/>
          <a:lstStyle/>
          <a:p>
            <a:r>
              <a:rPr lang="cs-CZ" dirty="0" smtClean="0"/>
              <a:t>Zásady činnosti finanční správy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73416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a:t>
            </a:r>
            <a:r>
              <a:rPr lang="cs-CZ" i="1" dirty="0" err="1" smtClean="0"/>
              <a:t>service</a:t>
            </a:r>
            <a:r>
              <a:rPr lang="cs-CZ" i="1" dirty="0" smtClean="0"/>
              <a:t> </a:t>
            </a:r>
            <a:r>
              <a:rPr lang="cs-CZ" i="1" dirty="0" err="1" smtClean="0"/>
              <a:t>publique</a:t>
            </a:r>
            <a:endParaRPr lang="cs-CZ" dirty="0"/>
          </a:p>
        </p:txBody>
      </p:sp>
      <p:sp>
        <p:nvSpPr>
          <p:cNvPr id="3" name="Zástupný symbol pro text 2"/>
          <p:cNvSpPr>
            <a:spLocks noGrp="1"/>
          </p:cNvSpPr>
          <p:nvPr>
            <p:ph type="body" idx="1"/>
          </p:nvPr>
        </p:nvSpPr>
        <p:spPr/>
        <p:txBody>
          <a:bodyPr/>
          <a:lstStyle/>
          <a:p>
            <a:r>
              <a:rPr lang="cs-CZ" dirty="0" smtClean="0"/>
              <a:t>SŘ § 4/1</a:t>
            </a:r>
            <a:endParaRPr lang="cs-CZ" dirty="0"/>
          </a:p>
        </p:txBody>
      </p:sp>
      <p:sp>
        <p:nvSpPr>
          <p:cNvPr id="4" name="Zástupný symbol pro obsah 3"/>
          <p:cNvSpPr>
            <a:spLocks noGrp="1"/>
          </p:cNvSpPr>
          <p:nvPr>
            <p:ph sz="half" idx="2"/>
          </p:nvPr>
        </p:nvSpPr>
        <p:spPr/>
        <p:txBody>
          <a:bodyPr/>
          <a:lstStyle/>
          <a:p>
            <a:r>
              <a:rPr lang="cs-CZ" dirty="0" smtClean="0"/>
              <a:t>Veřejná správa je službou veřejnosti. Každý, kdo plní úkoly vyplývající z působnosti správního orgánu, má povinnost se k dotčeným osobám chovat zdvořile a podle možností jim vycházet vstříc.</a:t>
            </a:r>
            <a:endParaRPr lang="cs-CZ" dirty="0"/>
          </a:p>
        </p:txBody>
      </p:sp>
      <p:sp>
        <p:nvSpPr>
          <p:cNvPr id="5" name="Zástupný symbol pro text 4"/>
          <p:cNvSpPr>
            <a:spLocks noGrp="1"/>
          </p:cNvSpPr>
          <p:nvPr>
            <p:ph type="body" sz="quarter" idx="3"/>
          </p:nvPr>
        </p:nvSpPr>
        <p:spPr/>
        <p:txBody>
          <a:bodyPr/>
          <a:lstStyle/>
          <a:p>
            <a:r>
              <a:rPr lang="cs-CZ" dirty="0" smtClean="0"/>
              <a:t>DŘ § 6/4</a:t>
            </a:r>
            <a:endParaRPr lang="cs-CZ" dirty="0"/>
          </a:p>
        </p:txBody>
      </p:sp>
      <p:sp>
        <p:nvSpPr>
          <p:cNvPr id="6" name="Zástupný symbol pro obsah 5"/>
          <p:cNvSpPr>
            <a:spLocks noGrp="1"/>
          </p:cNvSpPr>
          <p:nvPr>
            <p:ph sz="quarter" idx="4"/>
          </p:nvPr>
        </p:nvSpPr>
        <p:spPr/>
        <p:txBody>
          <a:bodyPr/>
          <a:lstStyle/>
          <a:p>
            <a:r>
              <a:rPr lang="cs-CZ" dirty="0" smtClean="0"/>
              <a:t>Správce daně podle možností vychází osobám zúčastněným na správě daní vstříc. Úřední osoby jsou povinny vyvarovat se při správě daní nezdvořilostí.</a:t>
            </a:r>
            <a:endParaRPr lang="cs-CZ" dirty="0"/>
          </a:p>
        </p:txBody>
      </p:sp>
    </p:spTree>
    <p:extLst>
      <p:ext uri="{BB962C8B-B14F-4D97-AF65-F5344CB8AC3E}">
        <p14:creationId xmlns:p14="http://schemas.microsoft.com/office/powerpoint/2010/main" val="4113114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edukační</a:t>
            </a:r>
            <a:endParaRPr lang="cs-CZ" dirty="0"/>
          </a:p>
        </p:txBody>
      </p:sp>
      <p:sp>
        <p:nvSpPr>
          <p:cNvPr id="3" name="Zástupný symbol pro text 2"/>
          <p:cNvSpPr>
            <a:spLocks noGrp="1"/>
          </p:cNvSpPr>
          <p:nvPr>
            <p:ph type="body" idx="1"/>
          </p:nvPr>
        </p:nvSpPr>
        <p:spPr/>
        <p:txBody>
          <a:bodyPr/>
          <a:lstStyle/>
          <a:p>
            <a:r>
              <a:rPr lang="cs-CZ" dirty="0" smtClean="0"/>
              <a:t>SŘ § 4/2</a:t>
            </a:r>
            <a:endParaRPr lang="cs-CZ" dirty="0"/>
          </a:p>
        </p:txBody>
      </p:sp>
      <p:sp>
        <p:nvSpPr>
          <p:cNvPr id="4" name="Zástupný symbol pro obsah 3"/>
          <p:cNvSpPr>
            <a:spLocks noGrp="1"/>
          </p:cNvSpPr>
          <p:nvPr>
            <p:ph sz="half" idx="2"/>
          </p:nvPr>
        </p:nvSpPr>
        <p:spPr/>
        <p:txBody>
          <a:bodyPr/>
          <a:lstStyle/>
          <a:p>
            <a:r>
              <a:rPr lang="cs-CZ" dirty="0" smtClean="0"/>
              <a:t>Správní orgán v souvislosti se svým úkonem poskytne dotčené osobě přiměřené poučení o jejích právech a povinnostech, je-li to vzhledem k povaze úkonu a osobním poměrům dotčené osoby potřebné.</a:t>
            </a:r>
            <a:endParaRPr lang="cs-CZ" dirty="0"/>
          </a:p>
        </p:txBody>
      </p:sp>
      <p:sp>
        <p:nvSpPr>
          <p:cNvPr id="5" name="Zástupný symbol pro text 4"/>
          <p:cNvSpPr>
            <a:spLocks noGrp="1"/>
          </p:cNvSpPr>
          <p:nvPr>
            <p:ph type="body" sz="quarter" idx="3"/>
          </p:nvPr>
        </p:nvSpPr>
        <p:spPr/>
        <p:txBody>
          <a:bodyPr/>
          <a:lstStyle/>
          <a:p>
            <a:r>
              <a:rPr lang="cs-CZ" dirty="0" smtClean="0"/>
              <a:t>§ 6/3</a:t>
            </a:r>
            <a:endParaRPr lang="cs-CZ" dirty="0"/>
          </a:p>
        </p:txBody>
      </p:sp>
      <p:sp>
        <p:nvSpPr>
          <p:cNvPr id="6" name="Zástupný symbol pro obsah 5"/>
          <p:cNvSpPr>
            <a:spLocks noGrp="1"/>
          </p:cNvSpPr>
          <p:nvPr>
            <p:ph sz="quarter" idx="4"/>
          </p:nvPr>
        </p:nvSpPr>
        <p:spPr/>
        <p:txBody>
          <a:bodyPr/>
          <a:lstStyle/>
          <a:p>
            <a:r>
              <a:rPr lang="cs-CZ" strike="sngStrike" dirty="0" smtClean="0"/>
              <a:t>Správce daně umožní osobám zúčastněným na správě daní uplatňovat jejich práva </a:t>
            </a:r>
            <a:r>
              <a:rPr lang="cs-CZ" dirty="0" smtClean="0"/>
              <a:t>a v souvislosti se svým úkonem jim poskytne přiměřené poučení o jejich právech a povinnostech, je-li to vzhledem k povaze úkonu potřebné nebo stanoví-li tak zákon.</a:t>
            </a:r>
            <a:endParaRPr lang="cs-CZ" dirty="0"/>
          </a:p>
        </p:txBody>
      </p:sp>
    </p:spTree>
    <p:extLst>
      <p:ext uri="{BB962C8B-B14F-4D97-AF65-F5344CB8AC3E}">
        <p14:creationId xmlns:p14="http://schemas.microsoft.com/office/powerpoint/2010/main" val="240861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kvalifikované procesní informace</a:t>
            </a:r>
            <a:endParaRPr lang="cs-CZ" dirty="0"/>
          </a:p>
        </p:txBody>
      </p:sp>
      <p:sp>
        <p:nvSpPr>
          <p:cNvPr id="3" name="Zástupný symbol pro text 2"/>
          <p:cNvSpPr>
            <a:spLocks noGrp="1"/>
          </p:cNvSpPr>
          <p:nvPr>
            <p:ph type="body" idx="1"/>
          </p:nvPr>
        </p:nvSpPr>
        <p:spPr/>
        <p:txBody>
          <a:bodyPr/>
          <a:lstStyle/>
          <a:p>
            <a:r>
              <a:rPr lang="cs-CZ" dirty="0" smtClean="0"/>
              <a:t>SŘ § 4/3</a:t>
            </a:r>
            <a:endParaRPr lang="cs-CZ" dirty="0"/>
          </a:p>
        </p:txBody>
      </p:sp>
      <p:sp>
        <p:nvSpPr>
          <p:cNvPr id="4" name="Zástupný symbol pro obsah 3"/>
          <p:cNvSpPr>
            <a:spLocks noGrp="1"/>
          </p:cNvSpPr>
          <p:nvPr>
            <p:ph sz="half" idx="2"/>
          </p:nvPr>
        </p:nvSpPr>
        <p:spPr/>
        <p:txBody>
          <a:bodyPr/>
          <a:lstStyle/>
          <a:p>
            <a:r>
              <a:rPr lang="cs-CZ" dirty="0" smtClean="0"/>
              <a:t>Správní orgán s dostatečným předstihem uvědomí dotčené osoby o úkonu, který učiní, je-li to potřebné k hájení jejich práv a neohrozí-li to účel úkonu.</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vstřícnosti k právům a oprávněným zájmů dotčených osob</a:t>
            </a:r>
            <a:endParaRPr lang="cs-CZ" dirty="0"/>
          </a:p>
        </p:txBody>
      </p:sp>
      <p:sp>
        <p:nvSpPr>
          <p:cNvPr id="3" name="Zástupný symbol pro text 2"/>
          <p:cNvSpPr>
            <a:spLocks noGrp="1"/>
          </p:cNvSpPr>
          <p:nvPr>
            <p:ph type="body" idx="1"/>
          </p:nvPr>
        </p:nvSpPr>
        <p:spPr/>
        <p:txBody>
          <a:bodyPr/>
          <a:lstStyle/>
          <a:p>
            <a:r>
              <a:rPr lang="cs-CZ" dirty="0" smtClean="0"/>
              <a:t>SŘ § 4/4</a:t>
            </a:r>
            <a:endParaRPr lang="cs-CZ" dirty="0"/>
          </a:p>
        </p:txBody>
      </p:sp>
      <p:sp>
        <p:nvSpPr>
          <p:cNvPr id="4" name="Zástupný symbol pro obsah 3"/>
          <p:cNvSpPr>
            <a:spLocks noGrp="1"/>
          </p:cNvSpPr>
          <p:nvPr>
            <p:ph sz="half" idx="2"/>
          </p:nvPr>
        </p:nvSpPr>
        <p:spPr/>
        <p:txBody>
          <a:bodyPr/>
          <a:lstStyle/>
          <a:p>
            <a:r>
              <a:rPr lang="cs-CZ" dirty="0" smtClean="0"/>
              <a:t>Správní orgán umožní dotčeným osobám uplatňovat jejich práva a oprávněné zájmy.</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a:t>
            </a:r>
            <a:r>
              <a:rPr lang="cs-CZ" u="sng" dirty="0" smtClean="0"/>
              <a:t>v souvislosti se svým úkonem jim poskytne přiměřené poučení o jejich právech a povinnostech, je-li to vzhledem k povaze úkonu potřebné nebo stanoví-li tak zákon.</a:t>
            </a:r>
            <a:endParaRPr lang="cs-CZ" u="sng" dirty="0"/>
          </a:p>
        </p:txBody>
      </p:sp>
    </p:spTree>
    <p:extLst>
      <p:ext uri="{BB962C8B-B14F-4D97-AF65-F5344CB8AC3E}">
        <p14:creationId xmlns:p14="http://schemas.microsoft.com/office/powerpoint/2010/main" val="73063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subsidiarity </a:t>
            </a:r>
            <a:endParaRPr lang="cs-CZ" dirty="0"/>
          </a:p>
        </p:txBody>
      </p:sp>
      <p:sp>
        <p:nvSpPr>
          <p:cNvPr id="3" name="Zástupný symbol pro text 2"/>
          <p:cNvSpPr>
            <a:spLocks noGrp="1"/>
          </p:cNvSpPr>
          <p:nvPr>
            <p:ph type="body" idx="1"/>
          </p:nvPr>
        </p:nvSpPr>
        <p:spPr/>
        <p:txBody>
          <a:bodyPr/>
          <a:lstStyle/>
          <a:p>
            <a:r>
              <a:rPr lang="cs-CZ" dirty="0" smtClean="0"/>
              <a:t>SŘ § 5</a:t>
            </a:r>
            <a:endParaRPr lang="cs-CZ" dirty="0"/>
          </a:p>
        </p:txBody>
      </p:sp>
      <p:sp>
        <p:nvSpPr>
          <p:cNvPr id="4" name="Zástupný symbol pro obsah 3"/>
          <p:cNvSpPr>
            <a:spLocks noGrp="1"/>
          </p:cNvSpPr>
          <p:nvPr>
            <p:ph sz="half" idx="2"/>
          </p:nvPr>
        </p:nvSpPr>
        <p:spPr/>
        <p:txBody>
          <a:bodyPr/>
          <a:lstStyle/>
          <a:p>
            <a:r>
              <a:rPr lang="cs-CZ" dirty="0" smtClean="0"/>
              <a:t>Pokud to povaha projednávané věci umožňuje, pokusí se správní orgán o smírné odstranění rozporů, které brání řádnému projednání a rozhodnutí dané věci.</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včasnosti</a:t>
            </a:r>
            <a:endParaRPr lang="cs-CZ" dirty="0"/>
          </a:p>
        </p:txBody>
      </p:sp>
      <p:sp>
        <p:nvSpPr>
          <p:cNvPr id="3" name="Zástupný symbol pro text 2"/>
          <p:cNvSpPr>
            <a:spLocks noGrp="1"/>
          </p:cNvSpPr>
          <p:nvPr>
            <p:ph type="body" idx="1"/>
          </p:nvPr>
        </p:nvSpPr>
        <p:spPr/>
        <p:txBody>
          <a:bodyPr/>
          <a:lstStyle/>
          <a:p>
            <a:r>
              <a:rPr lang="cs-CZ" dirty="0" smtClean="0"/>
              <a:t>SŘ § 6/1</a:t>
            </a:r>
            <a:endParaRPr lang="cs-CZ" dirty="0"/>
          </a:p>
        </p:txBody>
      </p:sp>
      <p:sp>
        <p:nvSpPr>
          <p:cNvPr id="4" name="Zástupný symbol pro obsah 3"/>
          <p:cNvSpPr>
            <a:spLocks noGrp="1"/>
          </p:cNvSpPr>
          <p:nvPr>
            <p:ph sz="half" idx="2"/>
          </p:nvPr>
        </p:nvSpPr>
        <p:spPr/>
        <p:txBody>
          <a:bodyPr/>
          <a:lstStyle/>
          <a:p>
            <a:r>
              <a:rPr lang="cs-CZ" dirty="0" smtClean="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endParaRPr lang="cs-CZ" dirty="0"/>
          </a:p>
        </p:txBody>
      </p:sp>
      <p:sp>
        <p:nvSpPr>
          <p:cNvPr id="5" name="Zástupný symbol pro text 4"/>
          <p:cNvSpPr>
            <a:spLocks noGrp="1"/>
          </p:cNvSpPr>
          <p:nvPr>
            <p:ph type="body" sz="quarter" idx="3"/>
          </p:nvPr>
        </p:nvSpPr>
        <p:spPr/>
        <p:txBody>
          <a:bodyPr/>
          <a:lstStyle/>
          <a:p>
            <a:r>
              <a:rPr lang="cs-CZ" dirty="0" smtClean="0"/>
              <a:t>DŘ § 7/1</a:t>
            </a:r>
            <a:endParaRPr lang="cs-CZ" dirty="0"/>
          </a:p>
        </p:txBody>
      </p:sp>
      <p:sp>
        <p:nvSpPr>
          <p:cNvPr id="6" name="Zástupný symbol pro obsah 5"/>
          <p:cNvSpPr>
            <a:spLocks noGrp="1"/>
          </p:cNvSpPr>
          <p:nvPr>
            <p:ph sz="quarter" idx="4"/>
          </p:nvPr>
        </p:nvSpPr>
        <p:spPr/>
        <p:txBody>
          <a:bodyPr/>
          <a:lstStyle/>
          <a:p>
            <a:r>
              <a:rPr lang="cs-CZ" dirty="0" smtClean="0"/>
              <a:t>Správce daně postupuje bez zbytečných průtahů.</a:t>
            </a:r>
            <a:endParaRPr lang="cs-CZ" dirty="0"/>
          </a:p>
        </p:txBody>
      </p:sp>
    </p:spTree>
    <p:extLst>
      <p:ext uri="{BB962C8B-B14F-4D97-AF65-F5344CB8AC3E}">
        <p14:creationId xmlns:p14="http://schemas.microsoft.com/office/powerpoint/2010/main" val="2455840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hospodárnosti </a:t>
            </a:r>
            <a:endParaRPr lang="cs-CZ" dirty="0"/>
          </a:p>
        </p:txBody>
      </p:sp>
      <p:sp>
        <p:nvSpPr>
          <p:cNvPr id="3" name="Zástupný symbol pro text 2"/>
          <p:cNvSpPr>
            <a:spLocks noGrp="1"/>
          </p:cNvSpPr>
          <p:nvPr>
            <p:ph type="body" idx="1"/>
          </p:nvPr>
        </p:nvSpPr>
        <p:spPr/>
        <p:txBody>
          <a:bodyPr/>
          <a:lstStyle/>
          <a:p>
            <a:r>
              <a:rPr lang="cs-CZ" dirty="0" smtClean="0"/>
              <a:t>SŘ § 6/2</a:t>
            </a:r>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smtClean="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endParaRPr lang="cs-CZ" dirty="0"/>
          </a:p>
        </p:txBody>
      </p:sp>
      <p:sp>
        <p:nvSpPr>
          <p:cNvPr id="5" name="Zástupný symbol pro text 4"/>
          <p:cNvSpPr>
            <a:spLocks noGrp="1"/>
          </p:cNvSpPr>
          <p:nvPr>
            <p:ph type="body" sz="quarter" idx="3"/>
          </p:nvPr>
        </p:nvSpPr>
        <p:spPr/>
        <p:txBody>
          <a:bodyPr/>
          <a:lstStyle/>
          <a:p>
            <a:r>
              <a:rPr lang="cs-CZ" dirty="0" smtClean="0"/>
              <a:t>DŘ § 5/3, § 7/2</a:t>
            </a:r>
            <a:endParaRPr lang="cs-CZ" dirty="0"/>
          </a:p>
        </p:txBody>
      </p:sp>
      <p:sp>
        <p:nvSpPr>
          <p:cNvPr id="6" name="Zástupný symbol pro obsah 5"/>
          <p:cNvSpPr>
            <a:spLocks noGrp="1"/>
          </p:cNvSpPr>
          <p:nvPr>
            <p:ph sz="quarter" idx="4"/>
          </p:nvPr>
        </p:nvSpPr>
        <p:spPr/>
        <p:txBody>
          <a:bodyPr>
            <a:normAutofit fontScale="70000" lnSpcReduction="20000"/>
          </a:bodyPr>
          <a:lstStyle/>
          <a:p>
            <a:r>
              <a:rPr lang="cs-CZ" dirty="0" smtClean="0"/>
              <a:t> </a:t>
            </a:r>
            <a:r>
              <a:rPr lang="cs-CZ" strike="sngStrike" dirty="0" smtClean="0"/>
              <a:t>Správce daně šetří práva a právem chráněné zájmy daňových subjektů a třetích osob (dále jen „osoba zúčastněná na správě daní“) v souladu s právními předpisy a </a:t>
            </a:r>
            <a:r>
              <a:rPr lang="cs-CZ" dirty="0" smtClean="0"/>
              <a:t>používá při vyžadování plnění jejich povinností jen takové prostředky, které je nejméně zatěžují a ještě umožňují dosáhnout cíle správy daní.</a:t>
            </a:r>
          </a:p>
          <a:p>
            <a:r>
              <a:rPr lang="cs-CZ" dirty="0" smtClean="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rovnosti a nestrannosti postupu správních orgánů</a:t>
            </a:r>
            <a:endParaRPr lang="cs-CZ" dirty="0"/>
          </a:p>
        </p:txBody>
      </p:sp>
      <p:sp>
        <p:nvSpPr>
          <p:cNvPr id="3" name="Zástupný symbol pro text 2"/>
          <p:cNvSpPr>
            <a:spLocks noGrp="1"/>
          </p:cNvSpPr>
          <p:nvPr>
            <p:ph type="body" idx="1"/>
          </p:nvPr>
        </p:nvSpPr>
        <p:spPr/>
        <p:txBody>
          <a:bodyPr/>
          <a:lstStyle/>
          <a:p>
            <a:r>
              <a:rPr lang="cs-CZ" dirty="0" smtClean="0"/>
              <a:t>SŘ § 7/1, 2</a:t>
            </a:r>
            <a:endParaRPr lang="cs-CZ" dirty="0"/>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smtClean="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smtClean="0"/>
              <a:t>Tam, kde by rovnost dotčených osob mohla být ohrožena, správní orgán učiní opatření potřebná k jejímu zajištění.</a:t>
            </a:r>
            <a:endParaRPr lang="cs-CZ" dirty="0"/>
          </a:p>
        </p:txBody>
      </p:sp>
      <p:sp>
        <p:nvSpPr>
          <p:cNvPr id="5" name="Zástupný symbol pro text 4"/>
          <p:cNvSpPr>
            <a:spLocks noGrp="1"/>
          </p:cNvSpPr>
          <p:nvPr>
            <p:ph type="body" sz="quarter" idx="3"/>
          </p:nvPr>
        </p:nvSpPr>
        <p:spPr/>
        <p:txBody>
          <a:bodyPr/>
          <a:lstStyle/>
          <a:p>
            <a:r>
              <a:rPr lang="cs-CZ" dirty="0" smtClean="0"/>
              <a:t>DŘ § 6/1</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mají rovná procesní práva a povinnost</a:t>
            </a:r>
            <a:endParaRPr lang="cs-CZ" dirty="0"/>
          </a:p>
        </p:txBody>
      </p:sp>
    </p:spTree>
    <p:extLst>
      <p:ext uri="{BB962C8B-B14F-4D97-AF65-F5344CB8AC3E}">
        <p14:creationId xmlns:p14="http://schemas.microsoft.com/office/powerpoint/2010/main" val="3409087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souladnosti postupů</a:t>
            </a:r>
            <a:endParaRPr lang="cs-CZ" dirty="0"/>
          </a:p>
        </p:txBody>
      </p:sp>
      <p:sp>
        <p:nvSpPr>
          <p:cNvPr id="3" name="Zástupný symbol pro text 2"/>
          <p:cNvSpPr>
            <a:spLocks noGrp="1"/>
          </p:cNvSpPr>
          <p:nvPr>
            <p:ph type="body" idx="1"/>
          </p:nvPr>
        </p:nvSpPr>
        <p:spPr/>
        <p:txBody>
          <a:bodyPr/>
          <a:lstStyle/>
          <a:p>
            <a:r>
              <a:rPr lang="cs-CZ" dirty="0" smtClean="0"/>
              <a:t>SŘ § 8/1</a:t>
            </a:r>
            <a:endParaRPr lang="cs-CZ" dirty="0"/>
          </a:p>
        </p:txBody>
      </p:sp>
      <p:sp>
        <p:nvSpPr>
          <p:cNvPr id="4" name="Zástupný symbol pro obsah 3"/>
          <p:cNvSpPr>
            <a:spLocks noGrp="1"/>
          </p:cNvSpPr>
          <p:nvPr>
            <p:ph sz="half" idx="2"/>
          </p:nvPr>
        </p:nvSpPr>
        <p:spPr/>
        <p:txBody>
          <a:bodyPr>
            <a:normAutofit fontScale="92500"/>
          </a:bodyPr>
          <a:lstStyle/>
          <a:p>
            <a:r>
              <a:rPr lang="cs-CZ" dirty="0" smtClean="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správních orgánů</a:t>
            </a:r>
            <a:endParaRPr lang="cs-CZ" dirty="0"/>
          </a:p>
        </p:txBody>
      </p:sp>
      <p:sp>
        <p:nvSpPr>
          <p:cNvPr id="3" name="Zástupný symbol pro text 2"/>
          <p:cNvSpPr>
            <a:spLocks noGrp="1"/>
          </p:cNvSpPr>
          <p:nvPr>
            <p:ph type="body" idx="1"/>
          </p:nvPr>
        </p:nvSpPr>
        <p:spPr/>
        <p:txBody>
          <a:bodyPr/>
          <a:lstStyle/>
          <a:p>
            <a:r>
              <a:rPr lang="cs-CZ" dirty="0" smtClean="0"/>
              <a:t>SŘ § 8/2</a:t>
            </a:r>
            <a:endParaRPr lang="cs-CZ" dirty="0"/>
          </a:p>
        </p:txBody>
      </p:sp>
      <p:sp>
        <p:nvSpPr>
          <p:cNvPr id="4" name="Zástupný symbol pro obsah 3"/>
          <p:cNvSpPr>
            <a:spLocks noGrp="1"/>
          </p:cNvSpPr>
          <p:nvPr>
            <p:ph sz="half" idx="2"/>
          </p:nvPr>
        </p:nvSpPr>
        <p:spPr/>
        <p:txBody>
          <a:bodyPr/>
          <a:lstStyle/>
          <a:p>
            <a:r>
              <a:rPr lang="cs-CZ" dirty="0" smtClean="0"/>
              <a:t> Správní orgány vzájemně spolupracují v zájmu dobré správy.</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Katalogy zásad</a:t>
            </a:r>
            <a:endParaRPr lang="cs-CZ" dirty="0"/>
          </a:p>
        </p:txBody>
      </p:sp>
      <p:sp>
        <p:nvSpPr>
          <p:cNvPr id="3" name="Zástupný symbol pro obsah 2"/>
          <p:cNvSpPr>
            <a:spLocks noGrp="1"/>
          </p:cNvSpPr>
          <p:nvPr>
            <p:ph idx="1"/>
          </p:nvPr>
        </p:nvSpPr>
        <p:spPr/>
        <p:txBody>
          <a:bodyPr/>
          <a:lstStyle/>
          <a:p>
            <a:r>
              <a:rPr lang="cs-CZ" dirty="0" smtClean="0"/>
              <a:t>Zásady činnosti veřejné správy - § 2 – 8 SŘ (zákon č. 500/2004 Sb., v platném znění)</a:t>
            </a:r>
          </a:p>
          <a:p>
            <a:r>
              <a:rPr lang="cs-CZ" dirty="0"/>
              <a:t>Z</a:t>
            </a:r>
            <a:r>
              <a:rPr lang="cs-CZ" dirty="0" smtClean="0"/>
              <a:t>ásady správy daní § 5 – 9 DŘ (zákon č. 280/2009 Sb., v platném znění)</a:t>
            </a:r>
            <a:endParaRPr lang="cs-CZ" dirty="0"/>
          </a:p>
        </p:txBody>
      </p:sp>
    </p:spTree>
    <p:extLst>
      <p:ext uri="{BB962C8B-B14F-4D97-AF65-F5344CB8AC3E}">
        <p14:creationId xmlns:p14="http://schemas.microsoft.com/office/powerpoint/2010/main" val="199931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subjektů správy daní </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6/2</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a správce daně vzájemně spolupracují.</a:t>
            </a:r>
            <a:endParaRPr lang="cs-CZ" dirty="0"/>
          </a:p>
        </p:txBody>
      </p:sp>
    </p:spTree>
    <p:extLst>
      <p:ext uri="{BB962C8B-B14F-4D97-AF65-F5344CB8AC3E}">
        <p14:creationId xmlns:p14="http://schemas.microsoft.com/office/powerpoint/2010/main" val="3106702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neveřejnosti  a mlčenlivosti</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9/1</a:t>
            </a:r>
            <a:endParaRPr lang="cs-CZ" dirty="0"/>
          </a:p>
        </p:txBody>
      </p:sp>
      <p:sp>
        <p:nvSpPr>
          <p:cNvPr id="6" name="Zástupný symbol pro obsah 5"/>
          <p:cNvSpPr>
            <a:spLocks noGrp="1"/>
          </p:cNvSpPr>
          <p:nvPr>
            <p:ph sz="quarter" idx="4"/>
          </p:nvPr>
        </p:nvSpPr>
        <p:spPr/>
        <p:txBody>
          <a:bodyPr/>
          <a:lstStyle/>
          <a:p>
            <a:r>
              <a:rPr lang="cs-CZ" dirty="0" smtClean="0"/>
              <a:t>Správa daní je neveřejná. Osoby zúčastněné na správě daní a úřední osoby jsou povinny za podmínek stanovených tímto nebo jiným zákonem zachovávat mlčenlivost o všem, co se v souvislosti se správou daní dozvěděly.</a:t>
            </a:r>
            <a:endParaRPr lang="cs-CZ" dirty="0"/>
          </a:p>
        </p:txBody>
      </p:sp>
    </p:spTree>
    <p:extLst>
      <p:ext uri="{BB962C8B-B14F-4D97-AF65-F5344CB8AC3E}">
        <p14:creationId xmlns:p14="http://schemas.microsoft.com/office/powerpoint/2010/main" val="4086770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správy daňových pohledávek</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9/2, 3</a:t>
            </a:r>
            <a:endParaRPr lang="cs-CZ" dirty="0"/>
          </a:p>
        </p:txBody>
      </p:sp>
      <p:sp>
        <p:nvSpPr>
          <p:cNvPr id="6" name="Zástupný symbol pro obsah 5"/>
          <p:cNvSpPr>
            <a:spLocks noGrp="1"/>
          </p:cNvSpPr>
          <p:nvPr>
            <p:ph sz="quarter" idx="4"/>
          </p:nvPr>
        </p:nvSpPr>
        <p:spPr/>
        <p:txBody>
          <a:bodyPr>
            <a:normAutofit fontScale="92500" lnSpcReduction="10000"/>
          </a:bodyPr>
          <a:lstStyle/>
          <a:p>
            <a:r>
              <a:rPr lang="cs-CZ" dirty="0" smtClean="0"/>
              <a:t>Správce daně soustavně zjišťuje předpoklady pro vznik nebo trvání povinností osob zúčastněných na správě daní a činí nezbytné úkony, aby tyto povinnosti byly splněny.</a:t>
            </a:r>
          </a:p>
          <a:p>
            <a:r>
              <a:rPr lang="cs-CZ" dirty="0" smtClean="0"/>
              <a:t>Správce daně může shromažďovat osobní údaje a jiné údaje, jsou-li potřebné pro správu daní, a to jen v rozsahu, který je nezbytný pro dosažení cíle správy daní.</a:t>
            </a:r>
            <a:endParaRPr lang="cs-CZ" dirty="0"/>
          </a:p>
        </p:txBody>
      </p:sp>
    </p:spTree>
    <p:extLst>
      <p:ext uri="{BB962C8B-B14F-4D97-AF65-F5344CB8AC3E}">
        <p14:creationId xmlns:p14="http://schemas.microsoft.com/office/powerpoint/2010/main" val="3712906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správního řádu a daňového řádu</a:t>
            </a:r>
            <a:endParaRPr lang="cs-CZ" dirty="0"/>
          </a:p>
        </p:txBody>
      </p:sp>
      <p:sp>
        <p:nvSpPr>
          <p:cNvPr id="6" name="Zástupný symbol pro text 5"/>
          <p:cNvSpPr>
            <a:spLocks noGrp="1"/>
          </p:cNvSpPr>
          <p:nvPr>
            <p:ph type="body" idx="1"/>
          </p:nvPr>
        </p:nvSpPr>
        <p:spPr/>
        <p:txBody>
          <a:bodyPr/>
          <a:lstStyle/>
          <a:p>
            <a:r>
              <a:rPr lang="cs-CZ" dirty="0" smtClean="0"/>
              <a:t>SŘ § 1</a:t>
            </a:r>
            <a:endParaRPr lang="cs-CZ" dirty="0"/>
          </a:p>
        </p:txBody>
      </p:sp>
      <p:sp>
        <p:nvSpPr>
          <p:cNvPr id="7" name="Zástupný symbol pro obsah 6"/>
          <p:cNvSpPr>
            <a:spLocks noGrp="1"/>
          </p:cNvSpPr>
          <p:nvPr>
            <p:ph sz="half" idx="2"/>
          </p:nvPr>
        </p:nvSpPr>
        <p:spPr/>
        <p:txBody>
          <a:bodyPr>
            <a:normAutofit fontScale="77500" lnSpcReduction="20000"/>
          </a:bodyPr>
          <a:lstStyle/>
          <a:p>
            <a:r>
              <a:rPr lang="cs-CZ" dirty="0" smtClean="0"/>
              <a:t>SŘ upravuje postup orgánů moci výkonné, orgánů územních samosprávných celků a jiných orgánů, právnických a fyzických osob, pokud vykonávají působnost v oblasti veřejné správy (dále jen "správní orgán").</a:t>
            </a:r>
          </a:p>
          <a:p>
            <a:r>
              <a:rPr lang="cs-CZ" dirty="0" smtClean="0"/>
              <a:t>SŘ nebo jeho jednotlivá ustanovení se použijí, nestanoví-li zvláštní zákon jiný postup.</a:t>
            </a:r>
          </a:p>
          <a:p>
            <a:r>
              <a:rPr lang="cs-CZ" dirty="0" smtClean="0"/>
              <a:t> SŘ se nevztahuje na právní jednání prováděná správními orgány a na vztahy mezi orgány téhož územního samosprávného celku při výkonu samostatné působnosti.</a:t>
            </a:r>
            <a:endParaRPr lang="cs-CZ" dirty="0"/>
          </a:p>
        </p:txBody>
      </p:sp>
      <p:sp>
        <p:nvSpPr>
          <p:cNvPr id="8" name="Zástupný symbol pro text 7"/>
          <p:cNvSpPr>
            <a:spLocks noGrp="1"/>
          </p:cNvSpPr>
          <p:nvPr>
            <p:ph type="body" sz="quarter" idx="3"/>
          </p:nvPr>
        </p:nvSpPr>
        <p:spPr/>
        <p:txBody>
          <a:bodyPr/>
          <a:lstStyle/>
          <a:p>
            <a:r>
              <a:rPr lang="cs-CZ" dirty="0" smtClean="0"/>
              <a:t>DŘ § 262</a:t>
            </a:r>
            <a:endParaRPr lang="cs-CZ" dirty="0"/>
          </a:p>
        </p:txBody>
      </p:sp>
      <p:sp>
        <p:nvSpPr>
          <p:cNvPr id="9" name="Zástupný symbol pro obsah 8"/>
          <p:cNvSpPr>
            <a:spLocks noGrp="1"/>
          </p:cNvSpPr>
          <p:nvPr>
            <p:ph sz="quarter" idx="4"/>
          </p:nvPr>
        </p:nvSpPr>
        <p:spPr/>
        <p:txBody>
          <a:bodyPr/>
          <a:lstStyle/>
          <a:p>
            <a:r>
              <a:rPr lang="cs-CZ" dirty="0" smtClean="0"/>
              <a:t>Při správě daní se správní řád nepoužije.</a:t>
            </a:r>
          </a:p>
          <a:p>
            <a:r>
              <a:rPr lang="cs-CZ" dirty="0" smtClean="0"/>
              <a:t>Pozn.: Správa daně je postup, jehož cílem je správné zjištění a stanovení daní a zabezpečení jejich úhrady. (§ 1/2 DŘ)</a:t>
            </a:r>
            <a:endParaRPr lang="cs-CZ" dirty="0"/>
          </a:p>
        </p:txBody>
      </p:sp>
    </p:spTree>
    <p:extLst>
      <p:ext uri="{BB962C8B-B14F-4D97-AF65-F5344CB8AC3E}">
        <p14:creationId xmlns:p14="http://schemas.microsoft.com/office/powerpoint/2010/main" val="463319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smtClean="0">
                <a:solidFill>
                  <a:srgbClr val="FF0000"/>
                </a:solidFill>
              </a:rPr>
              <a:t>§ 177 odst. 1 správního řádu </a:t>
            </a:r>
            <a:endParaRPr lang="cs-CZ" b="1" dirty="0">
              <a:solidFill>
                <a:srgbClr val="FF0000"/>
              </a:solidFill>
            </a:endParaRPr>
          </a:p>
        </p:txBody>
      </p:sp>
      <p:sp>
        <p:nvSpPr>
          <p:cNvPr id="9" name="Zástupný symbol pro obsah 8"/>
          <p:cNvSpPr>
            <a:spLocks noGrp="1"/>
          </p:cNvSpPr>
          <p:nvPr>
            <p:ph idx="1"/>
          </p:nvPr>
        </p:nvSpPr>
        <p:spPr/>
        <p:txBody>
          <a:bodyPr>
            <a:normAutofit/>
          </a:bodyPr>
          <a:lstStyle/>
          <a:p>
            <a:r>
              <a:rPr lang="cs-CZ" sz="4400" dirty="0" smtClean="0"/>
              <a:t>Základní zásady činnosti správních orgánů uvedené v § 2 až 8 se použijí při výkonu veřejné správy i v případech, kdy zvláštní zákon stanoví, že se správní řád nepoužije, ale sám úpravu odpovídající těmto zásadám neobsahuje.</a:t>
            </a:r>
            <a:endParaRPr lang="cs-CZ" sz="4400" dirty="0"/>
          </a:p>
        </p:txBody>
      </p:sp>
    </p:spTree>
    <p:extLst>
      <p:ext uri="{BB962C8B-B14F-4D97-AF65-F5344CB8AC3E}">
        <p14:creationId xmlns:p14="http://schemas.microsoft.com/office/powerpoint/2010/main" val="1464019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Zásada legality </a:t>
            </a:r>
            <a:endParaRPr lang="cs-CZ" dirty="0"/>
          </a:p>
        </p:txBody>
      </p:sp>
      <p:sp>
        <p:nvSpPr>
          <p:cNvPr id="5" name="Zástupný symbol pro text 4"/>
          <p:cNvSpPr>
            <a:spLocks noGrp="1"/>
          </p:cNvSpPr>
          <p:nvPr>
            <p:ph type="body" idx="1"/>
          </p:nvPr>
        </p:nvSpPr>
        <p:spPr/>
        <p:txBody>
          <a:bodyPr/>
          <a:lstStyle/>
          <a:p>
            <a:r>
              <a:rPr lang="cs-CZ" dirty="0" smtClean="0"/>
              <a:t>SŘ § 2/1</a:t>
            </a:r>
            <a:endParaRPr lang="cs-CZ" dirty="0"/>
          </a:p>
        </p:txBody>
      </p:sp>
      <p:sp>
        <p:nvSpPr>
          <p:cNvPr id="6" name="Zástupný symbol pro obsah 5"/>
          <p:cNvSpPr>
            <a:spLocks noGrp="1"/>
          </p:cNvSpPr>
          <p:nvPr>
            <p:ph sz="half" idx="2"/>
          </p:nvPr>
        </p:nvSpPr>
        <p:spPr/>
        <p:txBody>
          <a:bodyPr>
            <a:normAutofit lnSpcReduction="10000"/>
          </a:bodyPr>
          <a:lstStyle/>
          <a:p>
            <a:r>
              <a:rPr lang="cs-CZ" dirty="0" smtClean="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endParaRPr lang="cs-CZ" dirty="0"/>
          </a:p>
        </p:txBody>
      </p:sp>
      <p:sp>
        <p:nvSpPr>
          <p:cNvPr id="7" name="Zástupný symbol pro text 6"/>
          <p:cNvSpPr>
            <a:spLocks noGrp="1"/>
          </p:cNvSpPr>
          <p:nvPr>
            <p:ph type="body" sz="quarter" idx="3"/>
          </p:nvPr>
        </p:nvSpPr>
        <p:spPr/>
        <p:txBody>
          <a:bodyPr/>
          <a:lstStyle/>
          <a:p>
            <a:r>
              <a:rPr lang="cs-CZ" dirty="0" smtClean="0"/>
              <a:t>DŘ § 5/1</a:t>
            </a:r>
            <a:endParaRPr lang="cs-CZ" dirty="0"/>
          </a:p>
        </p:txBody>
      </p:sp>
      <p:sp>
        <p:nvSpPr>
          <p:cNvPr id="8" name="Zástupný symbol pro obsah 7"/>
          <p:cNvSpPr>
            <a:spLocks noGrp="1"/>
          </p:cNvSpPr>
          <p:nvPr>
            <p:ph sz="quarter" idx="4"/>
          </p:nvPr>
        </p:nvSpPr>
        <p:spPr/>
        <p:txBody>
          <a:bodyPr/>
          <a:lstStyle/>
          <a:p>
            <a:r>
              <a:rPr lang="cs-CZ" dirty="0" smtClean="0"/>
              <a:t>Správce daně postupuje při správě daní v souladu se zákony a jinými právními předpisy (dále jen „právní předpis“). Zákonem se pro účely tohoto zákona rozumí též mezinárodní smlouva, která je součástí právního řádu.</a:t>
            </a:r>
            <a:endParaRPr lang="cs-CZ" dirty="0"/>
          </a:p>
        </p:txBody>
      </p:sp>
    </p:spTree>
    <p:extLst>
      <p:ext uri="{BB962C8B-B14F-4D97-AF65-F5344CB8AC3E}">
        <p14:creationId xmlns:p14="http://schemas.microsoft.com/office/powerpoint/2010/main" val="11148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legitimity</a:t>
            </a:r>
            <a:endParaRPr lang="cs-CZ" dirty="0"/>
          </a:p>
        </p:txBody>
      </p:sp>
      <p:sp>
        <p:nvSpPr>
          <p:cNvPr id="3" name="Zástupný symbol pro text 2"/>
          <p:cNvSpPr>
            <a:spLocks noGrp="1"/>
          </p:cNvSpPr>
          <p:nvPr>
            <p:ph type="body" idx="1"/>
          </p:nvPr>
        </p:nvSpPr>
        <p:spPr/>
        <p:txBody>
          <a:bodyPr/>
          <a:lstStyle/>
          <a:p>
            <a:r>
              <a:rPr lang="cs-CZ" dirty="0" smtClean="0"/>
              <a:t>SŘ § 2/2</a:t>
            </a:r>
            <a:endParaRPr lang="cs-CZ" dirty="0"/>
          </a:p>
        </p:txBody>
      </p:sp>
      <p:sp>
        <p:nvSpPr>
          <p:cNvPr id="4" name="Zástupný symbol pro obsah 3"/>
          <p:cNvSpPr>
            <a:spLocks noGrp="1"/>
          </p:cNvSpPr>
          <p:nvPr>
            <p:ph sz="half" idx="2"/>
          </p:nvPr>
        </p:nvSpPr>
        <p:spPr/>
        <p:txBody>
          <a:bodyPr/>
          <a:lstStyle/>
          <a:p>
            <a:r>
              <a:rPr lang="cs-CZ" dirty="0" smtClean="0"/>
              <a:t>Správní orgán uplatňuje svou pravomoc pouze k těm účelům, k nimž mu byla zákonem nebo na základě zákona svěřena, a v rozsahu, v jakém mu byla svěřena.</a:t>
            </a:r>
          </a:p>
          <a:p>
            <a:r>
              <a:rPr lang="cs-CZ" dirty="0" smtClean="0"/>
              <a:t>= </a:t>
            </a:r>
            <a:r>
              <a:rPr lang="cs-CZ" dirty="0" smtClean="0">
                <a:solidFill>
                  <a:srgbClr val="FF0000"/>
                </a:solidFill>
              </a:rPr>
              <a:t>zákaz zneužití správního uvážení</a:t>
            </a:r>
            <a:endParaRPr lang="cs-CZ" dirty="0">
              <a:solidFill>
                <a:srgbClr val="FF0000"/>
              </a:solidFill>
            </a:endParaRPr>
          </a:p>
        </p:txBody>
      </p:sp>
      <p:sp>
        <p:nvSpPr>
          <p:cNvPr id="5" name="Zástupný symbol pro text 4"/>
          <p:cNvSpPr>
            <a:spLocks noGrp="1"/>
          </p:cNvSpPr>
          <p:nvPr>
            <p:ph type="body" sz="quarter" idx="3"/>
          </p:nvPr>
        </p:nvSpPr>
        <p:spPr/>
        <p:txBody>
          <a:bodyPr/>
          <a:lstStyle/>
          <a:p>
            <a:r>
              <a:rPr lang="cs-CZ" dirty="0" smtClean="0"/>
              <a:t>DŘ § 5/2</a:t>
            </a:r>
            <a:endParaRPr lang="cs-CZ" dirty="0"/>
          </a:p>
        </p:txBody>
      </p:sp>
      <p:sp>
        <p:nvSpPr>
          <p:cNvPr id="6" name="Zástupný symbol pro obsah 5"/>
          <p:cNvSpPr>
            <a:spLocks noGrp="1"/>
          </p:cNvSpPr>
          <p:nvPr>
            <p:ph sz="quarter" idx="4"/>
          </p:nvPr>
        </p:nvSpPr>
        <p:spPr/>
        <p:txBody>
          <a:bodyPr/>
          <a:lstStyle/>
          <a:p>
            <a:r>
              <a:rPr lang="cs-CZ" dirty="0" smtClean="0"/>
              <a:t>Správce daně uplatňuje svou pravomoc pouze k těm účelům, k nimž mu byla zákonem nebo na základě zákona svěřena, a v rozsahu, v jakém mu byla svěřena.</a:t>
            </a:r>
            <a:endParaRPr lang="cs-CZ" dirty="0"/>
          </a:p>
        </p:txBody>
      </p:sp>
    </p:spTree>
    <p:extLst>
      <p:ext uri="{BB962C8B-B14F-4D97-AF65-F5344CB8AC3E}">
        <p14:creationId xmlns:p14="http://schemas.microsoft.com/office/powerpoint/2010/main" val="260704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proporcionality (přiměřenosti) – zásada ochrany dobré víry a oprávněných zájmů</a:t>
            </a:r>
            <a:endParaRPr lang="cs-CZ" dirty="0"/>
          </a:p>
        </p:txBody>
      </p:sp>
      <p:sp>
        <p:nvSpPr>
          <p:cNvPr id="3" name="Zástupný symbol pro text 2"/>
          <p:cNvSpPr>
            <a:spLocks noGrp="1"/>
          </p:cNvSpPr>
          <p:nvPr>
            <p:ph type="body" idx="1"/>
          </p:nvPr>
        </p:nvSpPr>
        <p:spPr/>
        <p:txBody>
          <a:bodyPr/>
          <a:lstStyle/>
          <a:p>
            <a:r>
              <a:rPr lang="cs-CZ" dirty="0" smtClean="0"/>
              <a:t>SŘ § 2/3</a:t>
            </a:r>
            <a:endParaRPr lang="cs-CZ" dirty="0"/>
          </a:p>
        </p:txBody>
      </p:sp>
      <p:sp>
        <p:nvSpPr>
          <p:cNvPr id="4" name="Zástupný symbol pro obsah 3"/>
          <p:cNvSpPr>
            <a:spLocks noGrp="1"/>
          </p:cNvSpPr>
          <p:nvPr>
            <p:ph sz="half" idx="2"/>
          </p:nvPr>
        </p:nvSpPr>
        <p:spPr/>
        <p:txBody>
          <a:bodyPr/>
          <a:lstStyle/>
          <a:p>
            <a:r>
              <a:rPr lang="cs-CZ" dirty="0" smtClean="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endParaRPr lang="cs-CZ" dirty="0"/>
          </a:p>
        </p:txBody>
      </p:sp>
      <p:sp>
        <p:nvSpPr>
          <p:cNvPr id="5" name="Zástupný symbol pro text 4"/>
          <p:cNvSpPr>
            <a:spLocks noGrp="1"/>
          </p:cNvSpPr>
          <p:nvPr>
            <p:ph type="body" sz="quarter" idx="3"/>
          </p:nvPr>
        </p:nvSpPr>
        <p:spPr/>
        <p:txBody>
          <a:bodyPr/>
          <a:lstStyle/>
          <a:p>
            <a:r>
              <a:rPr lang="cs-CZ" dirty="0" smtClean="0"/>
              <a:t>DŘ § 5/3</a:t>
            </a:r>
            <a:endParaRPr lang="cs-CZ" dirty="0"/>
          </a:p>
        </p:txBody>
      </p:sp>
      <p:sp>
        <p:nvSpPr>
          <p:cNvPr id="6" name="Zástupný symbol pro obsah 5"/>
          <p:cNvSpPr>
            <a:spLocks noGrp="1"/>
          </p:cNvSpPr>
          <p:nvPr>
            <p:ph sz="quarter" idx="4"/>
          </p:nvPr>
        </p:nvSpPr>
        <p:spPr/>
        <p:txBody>
          <a:bodyPr>
            <a:normAutofit fontScale="92500"/>
          </a:bodyPr>
          <a:lstStyle/>
          <a:p>
            <a:r>
              <a:rPr lang="cs-CZ" dirty="0" smtClean="0"/>
              <a:t> Správce daně šetří práva a právem chráněné zájmy daňových subjektů a třetích osob (dále jen „osoba zúčastněná na správě daní“) v souladu s právními předpisy a </a:t>
            </a:r>
            <a:r>
              <a:rPr lang="cs-CZ" u="sng" dirty="0" smtClean="0"/>
              <a:t>používá při vyžadování plnění jejich povinností jen takové prostředky, které je nejméně zatěžují a ještě umožňují dosáhnout cíle správy daní.</a:t>
            </a:r>
            <a:endParaRPr lang="cs-CZ" u="sng" dirty="0"/>
          </a:p>
        </p:txBody>
      </p:sp>
    </p:spTree>
    <p:extLst>
      <p:ext uri="{BB962C8B-B14F-4D97-AF65-F5344CB8AC3E}">
        <p14:creationId xmlns:p14="http://schemas.microsoft.com/office/powerpoint/2010/main" val="1151786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Zásada legitimního očekávání</a:t>
            </a:r>
            <a:endParaRPr lang="cs-CZ" dirty="0"/>
          </a:p>
        </p:txBody>
      </p:sp>
      <p:sp>
        <p:nvSpPr>
          <p:cNvPr id="3" name="Zástupný symbol pro text 2"/>
          <p:cNvSpPr>
            <a:spLocks noGrp="1"/>
          </p:cNvSpPr>
          <p:nvPr>
            <p:ph type="body" idx="1"/>
          </p:nvPr>
        </p:nvSpPr>
        <p:spPr/>
        <p:txBody>
          <a:bodyPr/>
          <a:lstStyle/>
          <a:p>
            <a:r>
              <a:rPr lang="cs-CZ" dirty="0" smtClean="0"/>
              <a:t>SŘ § 2/4</a:t>
            </a:r>
            <a:endParaRPr lang="cs-CZ" dirty="0"/>
          </a:p>
        </p:txBody>
      </p:sp>
      <p:sp>
        <p:nvSpPr>
          <p:cNvPr id="4" name="Zástupný symbol pro obsah 3"/>
          <p:cNvSpPr>
            <a:spLocks noGrp="1"/>
          </p:cNvSpPr>
          <p:nvPr>
            <p:ph sz="half" idx="2"/>
          </p:nvPr>
        </p:nvSpPr>
        <p:spPr/>
        <p:txBody>
          <a:bodyPr/>
          <a:lstStyle/>
          <a:p>
            <a:r>
              <a:rPr lang="cs-CZ" dirty="0" smtClean="0"/>
              <a:t>Správní orgán dbá, aby přijaté řešení bylo v souladu s veřejným zájmem a aby odpovídalo okolnostem daného případu, jakož i na to, aby při rozhodování skutkově shodných nebo podobných případů nevznikaly nedůvodné rozdíly.</a:t>
            </a:r>
            <a:endParaRPr lang="cs-CZ" dirty="0"/>
          </a:p>
        </p:txBody>
      </p:sp>
      <p:sp>
        <p:nvSpPr>
          <p:cNvPr id="5" name="Zástupný symbol pro text 4"/>
          <p:cNvSpPr>
            <a:spLocks noGrp="1"/>
          </p:cNvSpPr>
          <p:nvPr>
            <p:ph type="body" sz="quarter" idx="3"/>
          </p:nvPr>
        </p:nvSpPr>
        <p:spPr/>
        <p:txBody>
          <a:bodyPr/>
          <a:lstStyle/>
          <a:p>
            <a:r>
              <a:rPr lang="cs-CZ" dirty="0" smtClean="0"/>
              <a:t>DŘ § 8/2</a:t>
            </a:r>
            <a:endParaRPr lang="cs-CZ" dirty="0"/>
          </a:p>
        </p:txBody>
      </p:sp>
      <p:sp>
        <p:nvSpPr>
          <p:cNvPr id="6" name="Zástupný symbol pro obsah 5"/>
          <p:cNvSpPr>
            <a:spLocks noGrp="1"/>
          </p:cNvSpPr>
          <p:nvPr>
            <p:ph sz="quarter" idx="4"/>
          </p:nvPr>
        </p:nvSpPr>
        <p:spPr/>
        <p:txBody>
          <a:bodyPr/>
          <a:lstStyle/>
          <a:p>
            <a:r>
              <a:rPr lang="cs-CZ" dirty="0" smtClean="0"/>
              <a:t>Správce daně dbá na to, aby při rozhodování skutkově shodných nebo podobných případů nevznikaly nedůvodné rozdíly.</a:t>
            </a:r>
            <a:endParaRPr lang="cs-CZ" dirty="0"/>
          </a:p>
        </p:txBody>
      </p:sp>
    </p:spTree>
    <p:extLst>
      <p:ext uri="{BB962C8B-B14F-4D97-AF65-F5344CB8AC3E}">
        <p14:creationId xmlns:p14="http://schemas.microsoft.com/office/powerpoint/2010/main" val="333240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materiální pravdy</a:t>
            </a:r>
            <a:endParaRPr lang="cs-CZ" dirty="0"/>
          </a:p>
        </p:txBody>
      </p:sp>
      <p:sp>
        <p:nvSpPr>
          <p:cNvPr id="3" name="Zástupný symbol pro text 2"/>
          <p:cNvSpPr>
            <a:spLocks noGrp="1"/>
          </p:cNvSpPr>
          <p:nvPr>
            <p:ph type="body" idx="1"/>
          </p:nvPr>
        </p:nvSpPr>
        <p:spPr/>
        <p:txBody>
          <a:bodyPr/>
          <a:lstStyle/>
          <a:p>
            <a:r>
              <a:rPr lang="cs-CZ" dirty="0" smtClean="0"/>
              <a:t>SŘ § 3</a:t>
            </a:r>
            <a:endParaRPr lang="cs-CZ" dirty="0"/>
          </a:p>
        </p:txBody>
      </p:sp>
      <p:sp>
        <p:nvSpPr>
          <p:cNvPr id="4" name="Zástupný symbol pro obsah 3"/>
          <p:cNvSpPr>
            <a:spLocks noGrp="1"/>
          </p:cNvSpPr>
          <p:nvPr>
            <p:ph sz="half" idx="2"/>
          </p:nvPr>
        </p:nvSpPr>
        <p:spPr/>
        <p:txBody>
          <a:bodyPr/>
          <a:lstStyle/>
          <a:p>
            <a:r>
              <a:rPr lang="cs-CZ" dirty="0" smtClean="0"/>
              <a:t>Nevyplývá-li ze zákona něco jiného, postupuje správní orgán tak, aby byl zjištěn stav věci, o němž nejsou důvodné pochybnosti, a to v rozsahu, který je nezbytný pro soulad jeho úkonu s požadavky uvedenými v § 2.</a:t>
            </a:r>
            <a:endParaRPr lang="cs-CZ" dirty="0"/>
          </a:p>
        </p:txBody>
      </p:sp>
      <p:sp>
        <p:nvSpPr>
          <p:cNvPr id="5" name="Zástupný symbol pro text 4"/>
          <p:cNvSpPr>
            <a:spLocks noGrp="1"/>
          </p:cNvSpPr>
          <p:nvPr>
            <p:ph type="body" sz="quarter" idx="3"/>
          </p:nvPr>
        </p:nvSpPr>
        <p:spPr/>
        <p:txBody>
          <a:bodyPr/>
          <a:lstStyle/>
          <a:p>
            <a:r>
              <a:rPr lang="cs-CZ" dirty="0" smtClean="0"/>
              <a:t>DŘ § 8/1, § 8/3</a:t>
            </a:r>
            <a:endParaRPr lang="cs-CZ" dirty="0"/>
          </a:p>
        </p:txBody>
      </p:sp>
      <p:sp>
        <p:nvSpPr>
          <p:cNvPr id="6" name="Zástupný symbol pro obsah 5"/>
          <p:cNvSpPr>
            <a:spLocks noGrp="1"/>
          </p:cNvSpPr>
          <p:nvPr>
            <p:ph sz="quarter" idx="4"/>
          </p:nvPr>
        </p:nvSpPr>
        <p:spPr/>
        <p:txBody>
          <a:bodyPr>
            <a:normAutofit fontScale="92500" lnSpcReduction="20000"/>
          </a:bodyPr>
          <a:lstStyle/>
          <a:p>
            <a:r>
              <a:rPr lang="cs-CZ" dirty="0" smtClean="0"/>
              <a:t>Správce daně při dokazování hodnotí důkazy podle své úvahy. Správce daně posuzuje každý důkaz jednotlivě a všechny důkazy v jejich vzájemné souvislosti; přitom přihlíží ke všemu, co při správě daní vyšlo najevo.</a:t>
            </a:r>
          </a:p>
          <a:p>
            <a:r>
              <a:rPr lang="cs-CZ" dirty="0" smtClean="0"/>
              <a:t>Správce daně vychází ze skutečného obsahu právního jednání nebo jiné skutečnosti rozhodné pro správu daní.</a:t>
            </a:r>
            <a:endParaRPr lang="cs-CZ" dirty="0"/>
          </a:p>
        </p:txBody>
      </p:sp>
    </p:spTree>
    <p:extLst>
      <p:ext uri="{BB962C8B-B14F-4D97-AF65-F5344CB8AC3E}">
        <p14:creationId xmlns:p14="http://schemas.microsoft.com/office/powerpoint/2010/main" val="372024168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1482</Words>
  <Application>Microsoft Office PowerPoint</Application>
  <PresentationFormat>Širokoúhlá obrazovka</PresentationFormat>
  <Paragraphs>95</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Zásady činnosti finanční správy</vt:lpstr>
      <vt:lpstr>Katalogy zásad</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činnosti finanční správy</dc:title>
  <dc:creator>Hewlett-Packard Company</dc:creator>
  <cp:lastModifiedBy>Hewlett-Packard Company</cp:lastModifiedBy>
  <cp:revision>10</cp:revision>
  <dcterms:created xsi:type="dcterms:W3CDTF">2017-11-20T22:55:28Z</dcterms:created>
  <dcterms:modified xsi:type="dcterms:W3CDTF">2018-03-01T22:07:53Z</dcterms:modified>
</cp:coreProperties>
</file>