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329" r:id="rId4"/>
    <p:sldId id="330" r:id="rId5"/>
    <p:sldId id="336" r:id="rId6"/>
    <p:sldId id="304" r:id="rId7"/>
    <p:sldId id="331" r:id="rId8"/>
    <p:sldId id="332" r:id="rId9"/>
    <p:sldId id="333" r:id="rId10"/>
    <p:sldId id="280" r:id="rId11"/>
    <p:sldId id="310" r:id="rId12"/>
    <p:sldId id="281" r:id="rId13"/>
    <p:sldId id="299" r:id="rId14"/>
    <p:sldId id="315" r:id="rId15"/>
    <p:sldId id="337" r:id="rId16"/>
    <p:sldId id="311" r:id="rId17"/>
    <p:sldId id="309" r:id="rId18"/>
    <p:sldId id="335" r:id="rId19"/>
    <p:sldId id="314" r:id="rId20"/>
    <p:sldId id="338" r:id="rId21"/>
    <p:sldId id="339" r:id="rId22"/>
    <p:sldId id="319" r:id="rId23"/>
    <p:sldId id="321" r:id="rId24"/>
    <p:sldId id="322" r:id="rId25"/>
    <p:sldId id="324" r:id="rId26"/>
    <p:sldId id="325" r:id="rId27"/>
    <p:sldId id="326" r:id="rId28"/>
    <p:sldId id="327" r:id="rId29"/>
    <p:sldId id="328" r:id="rId30"/>
    <p:sldId id="307" r:id="rId31"/>
    <p:sldId id="313" r:id="rId32"/>
    <p:sldId id="300" r:id="rId33"/>
    <p:sldId id="301" r:id="rId34"/>
    <p:sldId id="308" r:id="rId35"/>
    <p:sldId id="261" r:id="rId36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63" d="100"/>
          <a:sy n="63" d="100"/>
        </p:scale>
        <p:origin x="78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9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1696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202" y="3228706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5Gppi-O3a8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73236" y="314891"/>
            <a:ext cx="7429786" cy="2616199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Úvod do managementu veřejné správy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Management  veřejné správy – NP203Zk</a:t>
            </a:r>
            <a:br>
              <a:rPr lang="cs-CZ" sz="2400" dirty="0" smtClean="0"/>
            </a:br>
            <a:r>
              <a:rPr lang="cs-CZ" sz="2400" dirty="0" smtClean="0"/>
              <a:t>Blok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Veřejná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3475" y="2699359"/>
            <a:ext cx="10018713" cy="4158641"/>
          </a:xfrm>
        </p:spPr>
        <p:txBody>
          <a:bodyPr>
            <a:normAutofit lnSpcReduction="10000"/>
          </a:bodyPr>
          <a:lstStyle/>
          <a:p>
            <a:endParaRPr lang="cs-CZ" altLang="cs-CZ" sz="3200" dirty="0" smtClean="0"/>
          </a:p>
          <a:p>
            <a:r>
              <a:rPr lang="cs-CZ" altLang="cs-CZ" sz="3200" dirty="0" smtClean="0"/>
              <a:t>Klíčové znaky:</a:t>
            </a:r>
          </a:p>
          <a:p>
            <a:pPr lvl="1"/>
            <a:r>
              <a:rPr lang="cs-CZ" altLang="cs-CZ" sz="2800" dirty="0" smtClean="0"/>
              <a:t>Veřejné služby</a:t>
            </a:r>
          </a:p>
          <a:p>
            <a:pPr lvl="1"/>
            <a:r>
              <a:rPr lang="cs-CZ" altLang="cs-CZ" sz="2800" dirty="0" smtClean="0"/>
              <a:t>Veřejné záležitosti</a:t>
            </a:r>
          </a:p>
          <a:p>
            <a:pPr lvl="1"/>
            <a:r>
              <a:rPr lang="cs-CZ" altLang="cs-CZ" sz="2800" dirty="0" smtClean="0"/>
              <a:t>Veřejný zájem</a:t>
            </a:r>
          </a:p>
          <a:p>
            <a:pPr lvl="1"/>
            <a:endParaRPr lang="cs-CZ" altLang="cs-CZ" sz="2800" dirty="0"/>
          </a:p>
          <a:p>
            <a:r>
              <a:rPr lang="cs-CZ" altLang="cs-CZ" sz="3200" dirty="0" smtClean="0"/>
              <a:t>Absence „tržních principů“ v činnosti veřejné správy?</a:t>
            </a:r>
          </a:p>
          <a:p>
            <a:endParaRPr lang="cs-CZ" altLang="cs-CZ" sz="3200" dirty="0" smtClean="0"/>
          </a:p>
          <a:p>
            <a:endParaRPr lang="cs-CZ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3017" y="1027039"/>
            <a:ext cx="5916040" cy="277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 rot="16200000">
            <a:off x="10664691" y="2404243"/>
            <a:ext cx="2496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Kerlinová</a:t>
            </a:r>
            <a:r>
              <a:rPr lang="cs-CZ" sz="1400" dirty="0" smtClean="0"/>
              <a:t>, A., 2015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Uspořádání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810512"/>
            <a:ext cx="10018713" cy="4158641"/>
          </a:xfrm>
        </p:spPr>
        <p:txBody>
          <a:bodyPr>
            <a:normAutofit fontScale="92500" lnSpcReduction="10000"/>
          </a:bodyPr>
          <a:lstStyle/>
          <a:p>
            <a:endParaRPr lang="cs-CZ" altLang="cs-CZ" sz="3200" dirty="0" smtClean="0"/>
          </a:p>
          <a:p>
            <a:r>
              <a:rPr lang="cs-CZ" sz="3200" dirty="0" smtClean="0"/>
              <a:t>Tři základní systémy uspořádání: </a:t>
            </a:r>
          </a:p>
          <a:p>
            <a:r>
              <a:rPr lang="cs-CZ" sz="3200" b="1" dirty="0" err="1" smtClean="0"/>
              <a:t>Anglo</a:t>
            </a:r>
            <a:r>
              <a:rPr lang="cs-CZ" sz="3200" b="1" dirty="0" smtClean="0"/>
              <a:t>-americký systém </a:t>
            </a:r>
            <a:r>
              <a:rPr lang="cs-CZ" sz="3200" dirty="0" smtClean="0"/>
              <a:t>– na místní úrovni jen samospráva</a:t>
            </a:r>
          </a:p>
          <a:p>
            <a:r>
              <a:rPr lang="cs-CZ" sz="3200" b="1" dirty="0" smtClean="0"/>
              <a:t>Francouzský systém </a:t>
            </a:r>
            <a:r>
              <a:rPr lang="cs-CZ" sz="3200" dirty="0" smtClean="0"/>
              <a:t>– na místní úrovni odděleně samospráva i místní státní správa </a:t>
            </a:r>
          </a:p>
          <a:p>
            <a:r>
              <a:rPr lang="cs-CZ" sz="3200" b="1" dirty="0" smtClean="0"/>
              <a:t>Smíšený systém </a:t>
            </a:r>
            <a:r>
              <a:rPr lang="cs-CZ" sz="3200" dirty="0" smtClean="0"/>
              <a:t>– na místní úrovni samospráva a státní správa vykonávány společně (samostatná a přenesená působnost) - ČR</a:t>
            </a: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87715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Vyberte si jakoukoli oblast veřejné správy a zkuste vydefinovat její základní účel a úkoly</a:t>
            </a:r>
          </a:p>
          <a:p>
            <a:endParaRPr lang="cs-CZ" altLang="cs-CZ" sz="2800" dirty="0" smtClean="0"/>
          </a:p>
          <a:p>
            <a:endParaRPr lang="cs-CZ" altLang="cs-CZ" sz="2800" dirty="0" smtClean="0"/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Pár dalších pojmů 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28216"/>
            <a:ext cx="10018713" cy="4346156"/>
          </a:xfrm>
        </p:spPr>
        <p:txBody>
          <a:bodyPr>
            <a:noAutofit/>
          </a:bodyPr>
          <a:lstStyle/>
          <a:p>
            <a:r>
              <a:rPr lang="cs-CZ" altLang="cs-CZ" sz="2800" b="1" dirty="0" smtClean="0"/>
              <a:t>Tzv. byrokratické řízení</a:t>
            </a:r>
          </a:p>
          <a:p>
            <a:pPr lvl="1"/>
            <a:r>
              <a:rPr lang="cs-CZ" altLang="cs-CZ" dirty="0" smtClean="0"/>
              <a:t>Klasický model managementu veřejné správy</a:t>
            </a:r>
          </a:p>
          <a:p>
            <a:pPr lvl="1"/>
            <a:r>
              <a:rPr lang="cs-CZ" altLang="cs-CZ" dirty="0" smtClean="0"/>
              <a:t>Za autora pojmu „byrokracie“ považován Max Weber (1864-1920): pevná pravidla, jasné kompetence, princip hierarchického uspořádání, odborné vyškolení, atd.</a:t>
            </a:r>
          </a:p>
          <a:p>
            <a:pPr lvl="1"/>
            <a:r>
              <a:rPr lang="cs-CZ" altLang="cs-CZ" dirty="0" smtClean="0"/>
              <a:t>Ve 20. letech 20. století se objevuje pojem </a:t>
            </a:r>
            <a:r>
              <a:rPr lang="cs-CZ" altLang="cs-CZ" i="1" dirty="0" smtClean="0"/>
              <a:t>„</a:t>
            </a:r>
            <a:r>
              <a:rPr lang="cs-CZ" altLang="cs-CZ" i="1" dirty="0" err="1" smtClean="0"/>
              <a:t>bureaucratic</a:t>
            </a:r>
            <a:r>
              <a:rPr lang="cs-CZ" altLang="cs-CZ" i="1" dirty="0" smtClean="0"/>
              <a:t> management“</a:t>
            </a:r>
          </a:p>
          <a:p>
            <a:pPr lvl="1"/>
            <a:r>
              <a:rPr lang="cs-CZ" altLang="cs-CZ" dirty="0" smtClean="0"/>
              <a:t>Kritika: údajný nehospodárnost, neefektivnost, pomalost</a:t>
            </a:r>
          </a:p>
          <a:p>
            <a:pPr lvl="1"/>
            <a:endParaRPr lang="cs-CZ" altLang="cs-CZ" dirty="0" smtClean="0"/>
          </a:p>
          <a:p>
            <a:pPr lvl="1">
              <a:buNone/>
            </a:pPr>
            <a:endParaRPr lang="cs-CZ" altLang="cs-CZ" dirty="0" smtClean="0"/>
          </a:p>
          <a:p>
            <a:pPr lvl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Pár dalších pojmů 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459992"/>
            <a:ext cx="10018713" cy="4346156"/>
          </a:xfrm>
        </p:spPr>
        <p:txBody>
          <a:bodyPr>
            <a:noAutofit/>
          </a:bodyPr>
          <a:lstStyle/>
          <a:p>
            <a:r>
              <a:rPr lang="cs-CZ" altLang="cs-CZ" sz="2800" b="1" dirty="0" smtClean="0"/>
              <a:t>New Public Management</a:t>
            </a:r>
          </a:p>
          <a:p>
            <a:pPr lvl="1"/>
            <a:r>
              <a:rPr lang="cs-CZ" altLang="cs-CZ" dirty="0" smtClean="0"/>
              <a:t>VB, Australie, 80./90. léta 20.st.</a:t>
            </a:r>
          </a:p>
          <a:p>
            <a:pPr lvl="1"/>
            <a:r>
              <a:rPr lang="cs-CZ" altLang="cs-CZ" dirty="0" smtClean="0"/>
              <a:t>Margaret Thatcherová,  zavádění tržních principů do veřejné správy</a:t>
            </a:r>
          </a:p>
          <a:p>
            <a:pPr lvl="1"/>
            <a:r>
              <a:rPr lang="cs-CZ" altLang="cs-CZ" dirty="0" smtClean="0"/>
              <a:t>Globální rozpočet (flexibilní přidělování k jednotlivým položkám)</a:t>
            </a:r>
          </a:p>
          <a:p>
            <a:pPr lvl="1"/>
            <a:r>
              <a:rPr lang="cs-CZ" altLang="cs-CZ" dirty="0" smtClean="0"/>
              <a:t>Snahy o:</a:t>
            </a:r>
          </a:p>
          <a:p>
            <a:pPr lvl="2"/>
            <a:r>
              <a:rPr lang="cs-CZ" altLang="cs-CZ" dirty="0" smtClean="0"/>
              <a:t>Decentralizaci veřejné správy</a:t>
            </a:r>
          </a:p>
          <a:p>
            <a:pPr lvl="2"/>
            <a:r>
              <a:rPr lang="cs-CZ" altLang="cs-CZ" dirty="0" smtClean="0"/>
              <a:t>Konkurenční prostředí</a:t>
            </a:r>
          </a:p>
          <a:p>
            <a:pPr lvl="2"/>
            <a:r>
              <a:rPr lang="cs-CZ" altLang="cs-CZ" dirty="0" smtClean="0"/>
              <a:t>Snižování nákladů</a:t>
            </a:r>
          </a:p>
          <a:p>
            <a:pPr lvl="2"/>
            <a:r>
              <a:rPr lang="cs-CZ" altLang="cs-CZ" dirty="0" smtClean="0"/>
              <a:t>Kontrola výstupů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Pár dalších pojmů 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28216"/>
            <a:ext cx="10018713" cy="4346156"/>
          </a:xfrm>
        </p:spPr>
        <p:txBody>
          <a:bodyPr>
            <a:noAutofit/>
          </a:bodyPr>
          <a:lstStyle/>
          <a:p>
            <a:r>
              <a:rPr lang="cs-CZ" altLang="cs-CZ" sz="2800" b="1" dirty="0" smtClean="0"/>
              <a:t>New Public </a:t>
            </a:r>
            <a:r>
              <a:rPr lang="cs-CZ" altLang="cs-CZ" sz="2800" b="1" dirty="0" err="1" smtClean="0"/>
              <a:t>Service</a:t>
            </a:r>
            <a:endParaRPr lang="cs-CZ" altLang="cs-CZ" sz="2800" b="1" dirty="0" smtClean="0"/>
          </a:p>
          <a:p>
            <a:pPr lvl="1"/>
            <a:r>
              <a:rPr lang="cs-CZ" altLang="cs-CZ" dirty="0" smtClean="0"/>
              <a:t>USA, reakce na NPM (kritika příliš tržního prostředí)</a:t>
            </a:r>
          </a:p>
          <a:p>
            <a:pPr lvl="1"/>
            <a:r>
              <a:rPr lang="cs-CZ" altLang="cs-CZ" dirty="0" smtClean="0"/>
              <a:t>veřejná správa blíže občanům</a:t>
            </a:r>
          </a:p>
          <a:p>
            <a:pPr lvl="1"/>
            <a:r>
              <a:rPr lang="cs-CZ" altLang="cs-CZ" dirty="0" smtClean="0"/>
              <a:t>nejedná se o určité principy řízení, ale obecný koncept veřejné správy</a:t>
            </a:r>
          </a:p>
          <a:p>
            <a:pPr lvl="1"/>
            <a:r>
              <a:rPr lang="cs-CZ" altLang="cs-CZ" dirty="0" smtClean="0"/>
              <a:t>Tendence spíše „sloužit, než řídit“</a:t>
            </a:r>
          </a:p>
          <a:p>
            <a:pPr lvl="1">
              <a:buNone/>
            </a:pPr>
            <a:endParaRPr lang="cs-CZ" altLang="cs-CZ" dirty="0" smtClean="0"/>
          </a:p>
          <a:p>
            <a:pPr lvl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9509598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Reformy zavádějící manažerské principy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84311" y="1753394"/>
            <a:ext cx="7353300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 rot="16200000">
            <a:off x="6755794" y="3659572"/>
            <a:ext cx="4471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Kerlinová</a:t>
            </a:r>
            <a:r>
              <a:rPr lang="cs-CZ" sz="1400" dirty="0" smtClean="0"/>
              <a:t>, A., 2015;  </a:t>
            </a:r>
            <a:r>
              <a:rPr lang="cs-CZ" sz="1400" dirty="0" err="1" smtClean="0"/>
              <a:t>Schedler</a:t>
            </a:r>
            <a:r>
              <a:rPr lang="cs-CZ" sz="1400" dirty="0" smtClean="0"/>
              <a:t>, 1995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Jak dle vašeho názoru vnímá veřejnou správu veřejnost ?</a:t>
            </a:r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Proč ji takto vnímá?</a:t>
            </a:r>
          </a:p>
          <a:p>
            <a:endParaRPr lang="cs-CZ" altLang="cs-CZ" sz="2800" dirty="0" smtClean="0"/>
          </a:p>
          <a:p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1021329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Část druhá – Smart </a:t>
            </a:r>
            <a:r>
              <a:rPr lang="cs-CZ" dirty="0" err="1" smtClean="0"/>
              <a:t>Administration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Pojem se objevuje v EU v dokumentech z let 2007 – 2013</a:t>
            </a:r>
          </a:p>
          <a:p>
            <a:r>
              <a:rPr lang="cs-CZ" altLang="cs-CZ" sz="2800" dirty="0" smtClean="0"/>
              <a:t>Snaha odpovídat podmínkám kontinentální Evropy</a:t>
            </a:r>
          </a:p>
          <a:p>
            <a:r>
              <a:rPr lang="cs-CZ" altLang="cs-CZ" sz="2800" dirty="0" smtClean="0"/>
              <a:t>Cílem efektivní fungující veřejná správa</a:t>
            </a:r>
          </a:p>
          <a:p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9423758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SMART </a:t>
            </a:r>
            <a:r>
              <a:rPr lang="cs-CZ" altLang="cs-CZ" dirty="0" err="1" smtClean="0"/>
              <a:t>governance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76192"/>
            <a:ext cx="451165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reprezentuje především principy</a:t>
            </a:r>
          </a:p>
          <a:p>
            <a:pPr lvl="1"/>
            <a:r>
              <a:rPr lang="cs-CZ" dirty="0" smtClean="0"/>
              <a:t> transparentnosti</a:t>
            </a:r>
          </a:p>
          <a:p>
            <a:pPr lvl="1"/>
            <a:r>
              <a:rPr lang="cs-CZ" dirty="0" smtClean="0"/>
              <a:t>přehlednosti </a:t>
            </a:r>
          </a:p>
          <a:p>
            <a:pPr lvl="1"/>
            <a:r>
              <a:rPr lang="cs-CZ" dirty="0" smtClean="0"/>
              <a:t>3E, tj. hospodárnosti, účelnosti, efektivity</a:t>
            </a:r>
          </a:p>
          <a:p>
            <a:r>
              <a:rPr lang="cs-CZ" dirty="0" smtClean="0"/>
              <a:t>hlavním cílem SMART </a:t>
            </a:r>
            <a:r>
              <a:rPr lang="cs-CZ" dirty="0" err="1" smtClean="0"/>
              <a:t>Governance</a:t>
            </a:r>
            <a:r>
              <a:rPr lang="cs-CZ" dirty="0" smtClean="0"/>
              <a:t> je hledat mezi těmito principy, které jdou přirozeně proti sobě, rovnováhu a maximální hodnotu za vynaložené peníze	</a:t>
            </a:r>
            <a:endParaRPr lang="cs-CZ" altLang="cs-CZ" dirty="0" smtClean="0"/>
          </a:p>
        </p:txBody>
      </p:sp>
      <p:pic>
        <p:nvPicPr>
          <p:cNvPr id="5" name="Obrázek 4" descr="sm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2512" y="1174394"/>
            <a:ext cx="5396118" cy="5266981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 rot="16200000">
            <a:off x="9623080" y="3831743"/>
            <a:ext cx="46188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Ministerstvo financí ČR, 2016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Část první – základní pojmy veřejné správy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8605" y="2347237"/>
            <a:ext cx="10018713" cy="4190723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 smtClean="0"/>
              <a:t>Statky</a:t>
            </a:r>
            <a:r>
              <a:rPr lang="cs-CZ" sz="2800" dirty="0" smtClean="0"/>
              <a:t> – zboží (produkty) a služby</a:t>
            </a:r>
          </a:p>
          <a:p>
            <a:r>
              <a:rPr lang="cs-CZ" sz="2800" b="1" dirty="0" smtClean="0"/>
              <a:t>Volné zdroje </a:t>
            </a:r>
            <a:r>
              <a:rPr lang="cs-CZ" sz="2800" dirty="0" smtClean="0"/>
              <a:t>– zdroje, které jsou využívány bezplatně (většinou ve veřejném vlastnictví, výjimečně v soukromém)</a:t>
            </a:r>
          </a:p>
          <a:p>
            <a:r>
              <a:rPr lang="cs-CZ" sz="2800" dirty="0" smtClean="0"/>
              <a:t>Pokud jsou „vzácné“ zájemci si navzájem konkurují</a:t>
            </a:r>
          </a:p>
          <a:p>
            <a:r>
              <a:rPr lang="cs-CZ" sz="2800" dirty="0" smtClean="0"/>
              <a:t>Soukromí vlastník „vtělí“ vzácnost do ceny</a:t>
            </a:r>
          </a:p>
          <a:p>
            <a:r>
              <a:rPr lang="cs-CZ" sz="2800" dirty="0" smtClean="0"/>
              <a:t>Pro veřejného vlastníka to může být více problematické (nepřináší-li užívání mimořádné náklady)</a:t>
            </a:r>
          </a:p>
          <a:p>
            <a:pPr lvl="1"/>
            <a:r>
              <a:rPr lang="cs-CZ" dirty="0" smtClean="0"/>
              <a:t>např. parkování na soukromém pozemku vs. obecním pozemku</a:t>
            </a:r>
          </a:p>
          <a:p>
            <a:pPr lvl="1"/>
            <a:endParaRPr lang="cs-CZ" dirty="0" smtClean="0"/>
          </a:p>
          <a:p>
            <a:r>
              <a:rPr lang="cs-CZ" sz="2800" dirty="0" smtClean="0"/>
              <a:t>Volnost zdroje obvykle vede k jeho nedostatku</a:t>
            </a:r>
          </a:p>
          <a:p>
            <a:pPr lvl="1"/>
            <a:r>
              <a:rPr lang="cs-CZ" dirty="0" smtClean="0"/>
              <a:t>parkování na obecním pozemku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SMART nakládání s veřejnými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28088"/>
            <a:ext cx="10018713" cy="3989832"/>
          </a:xfrm>
        </p:spPr>
        <p:txBody>
          <a:bodyPr>
            <a:noAutofit/>
          </a:bodyPr>
          <a:lstStyle/>
          <a:p>
            <a:r>
              <a:rPr lang="cs-CZ" altLang="cs-CZ" sz="2800" dirty="0" smtClean="0"/>
              <a:t>V ČR je ročně prostřednictvím veř. </a:t>
            </a:r>
            <a:r>
              <a:rPr lang="cs-CZ" altLang="cs-CZ" sz="2800" dirty="0"/>
              <a:t>z</a:t>
            </a:r>
            <a:r>
              <a:rPr lang="cs-CZ" altLang="cs-CZ" sz="2800" dirty="0" smtClean="0"/>
              <a:t>akázek alokováno cca 600 mld. Kč</a:t>
            </a:r>
          </a:p>
          <a:p>
            <a:r>
              <a:rPr lang="cs-CZ" altLang="cs-CZ" sz="2800" dirty="0" smtClean="0"/>
              <a:t>Tj. cca polovina státního rozpočtu, cca 15% HDP</a:t>
            </a:r>
          </a:p>
          <a:p>
            <a:r>
              <a:rPr lang="cs-CZ" altLang="cs-CZ" sz="2800" dirty="0" smtClean="0"/>
              <a:t>Používán pojem „veřejné nakupování“</a:t>
            </a:r>
          </a:p>
          <a:p>
            <a:pPr lvl="1"/>
            <a:r>
              <a:rPr lang="cs-CZ" altLang="cs-CZ" dirty="0" smtClean="0"/>
              <a:t>Jedná se o širší pojem než veřejná zakázka</a:t>
            </a:r>
          </a:p>
          <a:p>
            <a:pPr lvl="1"/>
            <a:r>
              <a:rPr lang="cs-CZ" altLang="cs-CZ" dirty="0" smtClean="0"/>
              <a:t>Pojem zahrnuje i fázi přípravy (plánování), realizace a zpětného hodnocení</a:t>
            </a:r>
          </a:p>
          <a:p>
            <a:pPr lvl="1"/>
            <a:endParaRPr lang="cs-CZ" altLang="cs-CZ" dirty="0" smtClean="0"/>
          </a:p>
          <a:p>
            <a:pPr lvl="1">
              <a:buNone/>
            </a:pPr>
            <a:endParaRPr lang="cs-CZ" altLang="cs-CZ" dirty="0" smtClean="0"/>
          </a:p>
          <a:p>
            <a:pPr lvl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755880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Metodika veřejného nakupování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2683" y="2190244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7. července 2016 vláda schválila </a:t>
            </a:r>
            <a:r>
              <a:rPr lang="cs-CZ" b="1" dirty="0" smtClean="0"/>
              <a:t>Metodický pokyn CHJ č. 3, kterým je Metodika veřejného nakupování: Naplňování principů 3E v praxi veřejného zadávání.</a:t>
            </a:r>
          </a:p>
          <a:p>
            <a:r>
              <a:rPr lang="cs-CZ" dirty="0" smtClean="0"/>
              <a:t>Metodický pokyn CHJ č. 3, který se zaměřuje na oblast naplňování principů hospodárnosti, efektivity a účelnosti (tj. „principy 3E“) v praxi veřejného zadávání. Jedná se o dokument doporučujícího charakteru.</a:t>
            </a:r>
          </a:p>
          <a:p>
            <a:r>
              <a:rPr lang="cs-CZ" dirty="0" smtClean="0"/>
              <a:t>Dokument představuje </a:t>
            </a:r>
            <a:r>
              <a:rPr lang="cs-CZ" b="1" dirty="0" smtClean="0"/>
              <a:t>metodickou pomůcku ve vztahu k naplňování principů 3E v procesu veřejného zadávání. </a:t>
            </a:r>
            <a:r>
              <a:rPr lang="cs-CZ" dirty="0" smtClean="0"/>
              <a:t>Rozpracovává principy upravené č. 320/2001 Sb., o finanční kontrole ve veřejné správě, ve znění pozdějších předpisů, jehož je Ministerstvo financí gestorem.</a:t>
            </a:r>
          </a:p>
          <a:p>
            <a:endParaRPr lang="cs-CZ" sz="1600" dirty="0" smtClean="0"/>
          </a:p>
          <a:p>
            <a:endParaRPr lang="cs-CZ" alt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9079992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771400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Metodika veřejného nakupování  - </a:t>
            </a:r>
            <a:r>
              <a:rPr lang="cs-CZ" dirty="0" smtClean="0"/>
              <a:t>Legislativní rámec veřejného nakupování II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289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Povinnost zajistit </a:t>
            </a:r>
            <a:r>
              <a:rPr lang="cs-CZ" b="1" dirty="0" smtClean="0"/>
              <a:t>hospodárný, efektivní a účelný </a:t>
            </a:r>
            <a:r>
              <a:rPr lang="cs-CZ" dirty="0" smtClean="0"/>
              <a:t>výkon veřejné správy stanovuje zákon č. 320/2001 Sb., o finanční kontrole ve veřejné správě </a:t>
            </a:r>
          </a:p>
          <a:p>
            <a:r>
              <a:rPr lang="cs-CZ" dirty="0" smtClean="0"/>
              <a:t>v § 4 uvádí, že hlavními cíli finanční kontroly je prověřovat:</a:t>
            </a:r>
          </a:p>
          <a:p>
            <a:pPr>
              <a:buNone/>
            </a:pPr>
            <a:r>
              <a:rPr lang="cs-CZ" dirty="0" smtClean="0"/>
              <a:t>b. zajištění ochrany veřejných prostředků proti rizikům, nesrovnalostem nebo jiným nedostatkům způsobeným zejména porušením právních předpisů, </a:t>
            </a:r>
            <a:r>
              <a:rPr lang="cs-CZ" b="1" dirty="0" smtClean="0"/>
              <a:t>nehospodárným, neúčelným a neefektivním </a:t>
            </a:r>
            <a:r>
              <a:rPr lang="cs-CZ" dirty="0" smtClean="0"/>
              <a:t>nakládáním s veřejnými prostředky nebo trestnou činností</a:t>
            </a:r>
          </a:p>
          <a:p>
            <a:pPr>
              <a:buNone/>
            </a:pPr>
            <a:r>
              <a:rPr lang="cs-CZ" dirty="0"/>
              <a:t>d. </a:t>
            </a:r>
            <a:r>
              <a:rPr lang="cs-CZ" b="1" dirty="0"/>
              <a:t>hospodárný, efektivní a účelný výkon veřejné správy</a:t>
            </a:r>
            <a:r>
              <a:rPr lang="cs-CZ" dirty="0"/>
              <a:t>.</a:t>
            </a:r>
            <a:endParaRPr lang="cs-CZ" altLang="cs-CZ" dirty="0"/>
          </a:p>
          <a:p>
            <a:pPr>
              <a:buNone/>
            </a:pPr>
            <a:endParaRPr lang="cs-CZ" alt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Metodika veřejného nakupování  - </a:t>
            </a:r>
            <a:r>
              <a:rPr lang="cs-CZ" dirty="0" smtClean="0"/>
              <a:t>Legislativní rámec veřejného nakupování IV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Principy účelnosti, hospodárnosti a efektivity zakotveny rovněž v zákoně č. 166/1993 Sb., o Nejvyšším kontrolním úřadu</a:t>
            </a:r>
          </a:p>
          <a:p>
            <a:endParaRPr lang="cs-CZ" dirty="0" smtClean="0"/>
          </a:p>
          <a:p>
            <a:r>
              <a:rPr lang="cs-CZ" dirty="0" smtClean="0"/>
              <a:t>v § 4 stanovuje, že </a:t>
            </a:r>
            <a:r>
              <a:rPr lang="cs-CZ" i="1" dirty="0" smtClean="0"/>
              <a:t>„při kontrole Úřad prověřuje, zda kontrolované činnosti jsou v souladu s právními předpisy, přezkoumává jejich věcnou a formální správnost a posuzuje, zda jsou </a:t>
            </a:r>
            <a:r>
              <a:rPr lang="cs-CZ" b="1" i="1" dirty="0" smtClean="0"/>
              <a:t>účelné, hospodárné a efektivní</a:t>
            </a:r>
            <a:r>
              <a:rPr lang="cs-CZ" i="1" dirty="0" smtClean="0"/>
              <a:t>.“</a:t>
            </a:r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Metodika veřejného nakupování  - </a:t>
            </a:r>
            <a:r>
              <a:rPr lang="cs-CZ" dirty="0" smtClean="0"/>
              <a:t>Legislativní rámec veřejného nakupování V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Požadavky hospodárnosti, efektivnosti a účelnosti lze nalézt i  v zákoně č. 218/2000 Sb., o rozpočtových pravidlech a o změně některých souvisejících zákonů</a:t>
            </a:r>
          </a:p>
          <a:p>
            <a:endParaRPr lang="cs-CZ" dirty="0" smtClean="0"/>
          </a:p>
          <a:p>
            <a:r>
              <a:rPr lang="cs-CZ" dirty="0" smtClean="0"/>
              <a:t>v § 39 stanovuje, že </a:t>
            </a:r>
            <a:r>
              <a:rPr lang="cs-CZ" i="1" dirty="0" smtClean="0"/>
              <a:t>„správce kapitoly soustavně sleduje a vyhodnocuje </a:t>
            </a:r>
            <a:r>
              <a:rPr lang="cs-CZ" b="1" i="1" dirty="0" smtClean="0"/>
              <a:t>hospodárnost, efektivnost a účelnost </a:t>
            </a:r>
            <a:r>
              <a:rPr lang="cs-CZ" i="1" dirty="0" smtClean="0"/>
              <a:t>vynakládání výdajů ve své kapitole. Je-li zřizovatelem organizační složky státu nebo příspěvkové organizace nebo funkci zřizovatele vykonává, působí při jejím řízení k tomu, aby vynakládání výdajů bylo co nejhospodárnější, nejefektivnější a nejúčelnější“</a:t>
            </a:r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6295" y="1152144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Definice principů 3E je v odborné literatuře různá (často ne zcela jednoznačná)</a:t>
            </a:r>
          </a:p>
          <a:p>
            <a:r>
              <a:rPr lang="cs-CZ" dirty="0" smtClean="0"/>
              <a:t>metodika pracuje s definicí pojmů převzatou přímo z nařízení Evropského Parlamentu a Rady, kterým se stanoví finanční pravidla o souhrnném rozpočtu Unie (</a:t>
            </a:r>
            <a:r>
              <a:rPr lang="pt-BR" dirty="0" smtClean="0"/>
              <a:t>Nařízení (EU, EURATOM) č. 966/2012</a:t>
            </a:r>
            <a:r>
              <a:rPr lang="cs-CZ" dirty="0" smtClean="0"/>
              <a:t>)</a:t>
            </a:r>
          </a:p>
          <a:p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3177" y="4128064"/>
            <a:ext cx="37147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 - Účelnost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6295" y="1615440"/>
            <a:ext cx="9223313" cy="4346156"/>
          </a:xfrm>
        </p:spPr>
        <p:txBody>
          <a:bodyPr>
            <a:noAutofit/>
          </a:bodyPr>
          <a:lstStyle/>
          <a:p>
            <a:r>
              <a:rPr lang="cs-CZ" b="1" u="sng" dirty="0" smtClean="0"/>
              <a:t>Účelnost (</a:t>
            </a:r>
            <a:r>
              <a:rPr lang="cs-CZ" b="1" u="sng" dirty="0" err="1" smtClean="0"/>
              <a:t>Effectiveness</a:t>
            </a:r>
            <a:r>
              <a:rPr lang="cs-CZ" b="1" u="sng" dirty="0" smtClean="0"/>
              <a:t>)</a:t>
            </a:r>
          </a:p>
          <a:p>
            <a:endParaRPr lang="cs-CZ" b="1" u="sng" dirty="0" smtClean="0"/>
          </a:p>
          <a:p>
            <a:r>
              <a:rPr lang="cs-CZ" dirty="0" smtClean="0"/>
              <a:t>Účelným nakládáním s veřejnými prostředky se rozumí, že dosažené </a:t>
            </a:r>
            <a:r>
              <a:rPr lang="cs-CZ" b="1" dirty="0" smtClean="0"/>
              <a:t>výsledky odpovídají stanovené a prokázané potřebě</a:t>
            </a:r>
          </a:p>
          <a:p>
            <a:r>
              <a:rPr lang="cs-CZ" dirty="0" smtClean="0"/>
              <a:t>jedná o naplnění cílů organizace, kvůli kterým daná potřeba vznikla</a:t>
            </a:r>
          </a:p>
          <a:p>
            <a:r>
              <a:rPr lang="cs-CZ" dirty="0" smtClean="0"/>
              <a:t>účelnost se váže na to, jak užitečná (přínosná) je daná veřejná zakázka ve vztahu k dosažení požadovaných výsledků, tedy naplnění cílů organizace. </a:t>
            </a:r>
          </a:p>
          <a:p>
            <a:r>
              <a:rPr lang="cs-CZ" dirty="0" smtClean="0"/>
              <a:t>v praxi veřejného nakupování se tedy primárně jedná o to, </a:t>
            </a:r>
            <a:r>
              <a:rPr lang="cs-CZ" b="1" dirty="0" smtClean="0"/>
              <a:t>jestli je poptávána správná věc (zboží či služba)</a:t>
            </a:r>
            <a:endParaRPr lang="cs-CZ" altLang="cs-CZ" b="1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 - Hospodárnost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4271" y="1734604"/>
            <a:ext cx="9223313" cy="4346156"/>
          </a:xfrm>
        </p:spPr>
        <p:txBody>
          <a:bodyPr>
            <a:noAutofit/>
          </a:bodyPr>
          <a:lstStyle/>
          <a:p>
            <a:r>
              <a:rPr lang="cs-CZ" b="1" u="sng" dirty="0" smtClean="0"/>
              <a:t>Hospodárnost (</a:t>
            </a:r>
            <a:r>
              <a:rPr lang="cs-CZ" b="1" u="sng" dirty="0" err="1" smtClean="0"/>
              <a:t>Economy</a:t>
            </a:r>
            <a:r>
              <a:rPr lang="cs-CZ" b="1" u="sng" dirty="0" smtClean="0"/>
              <a:t>)</a:t>
            </a:r>
          </a:p>
          <a:p>
            <a:r>
              <a:rPr lang="cs-CZ" dirty="0" smtClean="0"/>
              <a:t>Hospodárným nakládáním s veřejnými prostředky se rozumí, že zdroje jsou k dispozici ve správnou dobu, v dostatečném množství, v přiměřené kvalitě a za co nejvýhodnější cenu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jedná se o minimalizaci nákladů na zdroje použité k dosažení plánovaných výkonů nebo výstupů nějaké činnosti při zohlednění řádné kvality takových výstupů nebo výkonů</a:t>
            </a:r>
          </a:p>
          <a:p>
            <a:endParaRPr lang="cs-CZ" dirty="0" smtClean="0"/>
          </a:p>
          <a:p>
            <a:r>
              <a:rPr lang="cs-CZ" dirty="0" smtClean="0"/>
              <a:t>v praxi veřejného nakupování se primárně jedná o to, jestli je poptávaná věc (zboží či služba) získána za co nejvýhodnějších podmínek pro zadavatele</a:t>
            </a:r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-27725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 - Efektivita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5795" y="1880615"/>
            <a:ext cx="9223313" cy="4346156"/>
          </a:xfrm>
        </p:spPr>
        <p:txBody>
          <a:bodyPr>
            <a:noAutofit/>
          </a:bodyPr>
          <a:lstStyle/>
          <a:p>
            <a:r>
              <a:rPr lang="cs-CZ" b="1" u="sng" dirty="0" smtClean="0"/>
              <a:t>Efektivita/účinnost (</a:t>
            </a:r>
            <a:r>
              <a:rPr lang="cs-CZ" b="1" u="sng" dirty="0" err="1" smtClean="0"/>
              <a:t>Efficiency</a:t>
            </a:r>
            <a:r>
              <a:rPr lang="cs-CZ" b="1" u="sng" dirty="0" smtClean="0"/>
              <a:t>)</a:t>
            </a:r>
          </a:p>
          <a:p>
            <a:r>
              <a:rPr lang="cs-CZ" dirty="0" smtClean="0"/>
              <a:t>Efektivním nakládáním s veřejnými prostředky se rozumí, že je dosahováno co nejlepšího vztahu mezi použitými prostředky a dosaženými výsledky.</a:t>
            </a:r>
          </a:p>
          <a:p>
            <a:endParaRPr lang="cs-CZ" dirty="0" smtClean="0"/>
          </a:p>
          <a:p>
            <a:r>
              <a:rPr lang="cs-CZ" dirty="0" smtClean="0"/>
              <a:t>Jedná o maximalizaci přínosů, kterých lze vynaložením veřejných prostředků dosáhnout. Efektivita se váže na to, jak byla daná potřeba zajištěna.</a:t>
            </a:r>
          </a:p>
          <a:p>
            <a:r>
              <a:rPr lang="cs-CZ" dirty="0" smtClean="0"/>
              <a:t>V praxi veřejného nakupování se tedy primárně jedná o to, jestli byla daná věc (zboží či služba) poptávána správně, tj. zda zadavatel využil veškeré možnosti, které přispívají k maximalizaci přínosů z vynaložených prostředků.</a:t>
            </a:r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 – Celkový pohled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4271" y="1688884"/>
            <a:ext cx="5968049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Dodržování principů 3E by mělo být vždy </a:t>
            </a:r>
            <a:r>
              <a:rPr lang="cs-CZ" b="1" dirty="0" smtClean="0"/>
              <a:t>posuzováno jako celek, nikoliv jako jednotlivé dílčí aspekty</a:t>
            </a:r>
            <a:r>
              <a:rPr lang="cs-CZ" dirty="0" smtClean="0"/>
              <a:t>.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Optimum je tedy dosaženo pouze při uplatnění všech tří principů současně.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4767" y="1572768"/>
            <a:ext cx="4949428" cy="356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Několik důležitých pojmů na úvod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2359152"/>
            <a:ext cx="10018713" cy="4484993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Volné statky </a:t>
            </a:r>
            <a:r>
              <a:rPr lang="cs-CZ" sz="2800" dirty="0" smtClean="0"/>
              <a:t>– statky, za které spotřebitelé  „přímo“ neplatí; míra spotřeby není závislá na výši platby</a:t>
            </a:r>
          </a:p>
          <a:p>
            <a:r>
              <a:rPr lang="cs-CZ" sz="2800" dirty="0" smtClean="0"/>
              <a:t>rozdělování se neřídí zákony nabídky a poptávky</a:t>
            </a:r>
          </a:p>
          <a:p>
            <a:r>
              <a:rPr lang="cs-CZ" sz="2800" dirty="0" smtClean="0"/>
              <a:t>Počáteční „platba“ je konstantní, nezvyšuje se se spotřebou (utopený náklad)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apř. zdravotní péče hrazená veřejným zdravotním „pojištěním“</a:t>
            </a:r>
          </a:p>
          <a:p>
            <a:pPr lvl="1"/>
            <a:r>
              <a:rPr lang="cs-CZ" dirty="0" smtClean="0"/>
              <a:t>voda v bytech bez měřičů spotřeby vody v jednotkách</a:t>
            </a:r>
          </a:p>
          <a:p>
            <a:r>
              <a:rPr lang="cs-CZ" sz="2800" dirty="0" smtClean="0"/>
              <a:t>Plýtvání, nedostatek, zbytečné náklady poskytovatele takových služeb</a:t>
            </a:r>
            <a:endParaRPr lang="cs-CZ" sz="2800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Jak je dle Vaše názoru aplikován princip 3E ve veřejné správě v současné době?</a:t>
            </a:r>
          </a:p>
          <a:p>
            <a:endParaRPr lang="cs-CZ" altLang="cs-CZ" sz="2800" dirty="0" smtClean="0"/>
          </a:p>
          <a:p>
            <a:pPr marL="0" indent="0">
              <a:buNone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7388077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0444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Řízení ve veřejné správě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54610"/>
            <a:ext cx="10018713" cy="3572040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Autoritativní styl</a:t>
            </a:r>
          </a:p>
          <a:p>
            <a:r>
              <a:rPr lang="cs-CZ" altLang="cs-CZ" sz="2800" dirty="0" smtClean="0"/>
              <a:t>Demokratický styl</a:t>
            </a:r>
          </a:p>
          <a:p>
            <a:r>
              <a:rPr lang="cs-CZ" altLang="cs-CZ" sz="2800" dirty="0" smtClean="0"/>
              <a:t>Laissez-faire styl</a:t>
            </a:r>
          </a:p>
          <a:p>
            <a:endParaRPr lang="cs-CZ" altLang="cs-CZ" sz="2800" dirty="0"/>
          </a:p>
          <a:p>
            <a:r>
              <a:rPr lang="cs-CZ" altLang="cs-CZ" sz="2800" dirty="0" smtClean="0"/>
              <a:t>Různé styly pro různé oblasti veřejné správy</a:t>
            </a:r>
          </a:p>
          <a:p>
            <a:r>
              <a:rPr lang="cs-CZ" altLang="cs-CZ" sz="2800" dirty="0" smtClean="0"/>
              <a:t>klady/zápory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Příklady organizace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4311" y="2020824"/>
            <a:ext cx="5373684" cy="331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9619488" y="6117336"/>
            <a:ext cx="188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Vágner, I. 2006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434072" y="2020824"/>
            <a:ext cx="42336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Výhody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Vedení má více času na plánování a rozhodování</a:t>
            </a:r>
          </a:p>
          <a:p>
            <a:pPr>
              <a:buFontTx/>
              <a:buChar char="-"/>
            </a:pPr>
            <a:r>
              <a:rPr lang="cs-CZ" dirty="0" smtClean="0"/>
              <a:t>Vedení může lépe poznávat práci podřízených</a:t>
            </a:r>
          </a:p>
          <a:p>
            <a:pPr>
              <a:buFontTx/>
              <a:buChar char="-"/>
            </a:pPr>
            <a:r>
              <a:rPr lang="cs-CZ" dirty="0" smtClean="0"/>
              <a:t>Účinnější koordinace a kontrola</a:t>
            </a:r>
          </a:p>
          <a:p>
            <a:pPr>
              <a:buFontTx/>
              <a:buChar char="-"/>
            </a:pPr>
            <a:r>
              <a:rPr lang="cs-CZ" dirty="0" smtClean="0"/>
              <a:t>Lepší „obrázek“ fungování celku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Nevýhody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Sklon k detailnímu vedení lidí</a:t>
            </a:r>
          </a:p>
          <a:p>
            <a:pPr>
              <a:buFontTx/>
              <a:buChar char="-"/>
            </a:pPr>
            <a:r>
              <a:rPr lang="cs-CZ" dirty="0" smtClean="0"/>
              <a:t>Přehnaná kontrolní činnost</a:t>
            </a:r>
          </a:p>
          <a:p>
            <a:pPr>
              <a:buFontTx/>
              <a:buChar char="-"/>
            </a:pPr>
            <a:r>
              <a:rPr lang="cs-CZ" dirty="0" smtClean="0"/>
              <a:t>Centralizace v rozhodování</a:t>
            </a:r>
          </a:p>
          <a:p>
            <a:pPr>
              <a:buFontTx/>
              <a:buChar char="-"/>
            </a:pPr>
            <a:r>
              <a:rPr lang="cs-CZ" dirty="0" smtClean="0"/>
              <a:t>Nebezpečí zkreslování informací při velkém stupni úrovní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Příklady organizace II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84311" y="2020824"/>
            <a:ext cx="5887654" cy="331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9619488" y="6117336"/>
            <a:ext cx="188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Vágner, I. 2006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927848" y="2020824"/>
            <a:ext cx="35751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Výhody:</a:t>
            </a:r>
          </a:p>
          <a:p>
            <a:pPr>
              <a:buFontTx/>
              <a:buChar char="-"/>
            </a:pPr>
            <a:r>
              <a:rPr lang="cs-CZ" dirty="0" smtClean="0"/>
              <a:t>Menší počet organizačních úrovní, stupňů řízení</a:t>
            </a:r>
          </a:p>
          <a:p>
            <a:pPr>
              <a:buFontTx/>
              <a:buChar char="-"/>
            </a:pPr>
            <a:r>
              <a:rPr lang="cs-CZ" dirty="0" smtClean="0"/>
              <a:t>Účelná decentralizace kompetencí</a:t>
            </a:r>
          </a:p>
          <a:p>
            <a:pPr>
              <a:buFontTx/>
              <a:buChar char="-"/>
            </a:pPr>
            <a:r>
              <a:rPr lang="cs-CZ" dirty="0" smtClean="0"/>
              <a:t>Předpoklady pro širší iniciativu zdola</a:t>
            </a:r>
          </a:p>
          <a:p>
            <a:pPr>
              <a:buFontTx/>
              <a:buChar char="-"/>
            </a:pPr>
            <a:r>
              <a:rPr lang="cs-CZ" dirty="0" smtClean="0"/>
              <a:t>Rychlejší rozhodování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Nevýhody:</a:t>
            </a:r>
          </a:p>
          <a:p>
            <a:pPr>
              <a:buFontTx/>
              <a:buChar char="-"/>
            </a:pPr>
            <a:r>
              <a:rPr lang="cs-CZ" dirty="0" smtClean="0"/>
              <a:t>Přetěžování vedení</a:t>
            </a:r>
          </a:p>
          <a:p>
            <a:pPr>
              <a:buFontTx/>
              <a:buChar char="-"/>
            </a:pPr>
            <a:r>
              <a:rPr lang="cs-CZ" dirty="0" smtClean="0"/>
              <a:t>Menší možnost neformálního kontaktu vedení</a:t>
            </a:r>
          </a:p>
          <a:p>
            <a:pPr>
              <a:buFontTx/>
              <a:buChar char="-"/>
            </a:pPr>
            <a:r>
              <a:rPr lang="cs-CZ" dirty="0" smtClean="0"/>
              <a:t>Možnost povrchnějšího vnímání problémů jednotlivých středisek vedením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Jaký způsob vedení je aplikován na Vašem pracovišti?</a:t>
            </a:r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Jaká je organizační struktura na Vašem pracovišti?</a:t>
            </a:r>
          </a:p>
          <a:p>
            <a:endParaRPr lang="cs-CZ" altLang="cs-CZ" sz="2800" dirty="0" smtClean="0"/>
          </a:p>
          <a:p>
            <a:pPr marL="0" indent="0">
              <a:buNone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1278792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Několik důležitých pojmů na úvod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2011680"/>
            <a:ext cx="10018713" cy="4846321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 smtClean="0"/>
              <a:t>Veřejné statky </a:t>
            </a:r>
            <a:r>
              <a:rPr lang="cs-CZ" sz="2800" dirty="0" smtClean="0"/>
              <a:t>– nejsou přímo být zpoplatněny, z podstaty jsou  nabízeny bezplatně </a:t>
            </a:r>
          </a:p>
          <a:p>
            <a:pPr lvl="1"/>
            <a:r>
              <a:rPr lang="cs-CZ" dirty="0" smtClean="0"/>
              <a:t>veřejné osvětlení</a:t>
            </a:r>
          </a:p>
          <a:p>
            <a:pPr lvl="1"/>
            <a:r>
              <a:rPr lang="cs-CZ" dirty="0" smtClean="0"/>
              <a:t>armáda</a:t>
            </a:r>
          </a:p>
          <a:p>
            <a:r>
              <a:rPr lang="cs-CZ" sz="2800" dirty="0" smtClean="0"/>
              <a:t>„neplatící“ nelze vyloučit ze spotřeby (problém černých pasažérů)</a:t>
            </a:r>
          </a:p>
          <a:p>
            <a:r>
              <a:rPr lang="cs-CZ" sz="2800" dirty="0" smtClean="0"/>
              <a:t>O množství veřejného statku </a:t>
            </a:r>
            <a:r>
              <a:rPr lang="cs-CZ" sz="2800" u="sng" dirty="0" smtClean="0"/>
              <a:t>nerozhodují spotřebitelé přímo projevením svých preferencí (poptávky) na trhu, určuje je obec (stát)</a:t>
            </a:r>
          </a:p>
          <a:p>
            <a:endParaRPr lang="cs-CZ" sz="2800" u="sng" dirty="0" smtClean="0"/>
          </a:p>
          <a:p>
            <a:r>
              <a:rPr lang="cs-CZ" sz="2800" dirty="0" smtClean="0"/>
              <a:t>Výpočet poptávky po veřejných statcích je problematický</a:t>
            </a:r>
          </a:p>
          <a:p>
            <a:r>
              <a:rPr lang="cs-CZ" sz="2800" dirty="0" smtClean="0"/>
              <a:t>Jsou financovány z veřejných fondů </a:t>
            </a:r>
          </a:p>
          <a:p>
            <a:endParaRPr lang="cs-CZ" sz="2800" dirty="0" smtClean="0"/>
          </a:p>
          <a:p>
            <a:r>
              <a:rPr lang="cs-CZ" sz="2800" dirty="0" smtClean="0"/>
              <a:t>Poskytování veřejných statků je závislé na rozhodování voličů, politiků, úředníků, apod.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193024" y="5830300"/>
            <a:ext cx="3675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HOLMAN, R. Ekonomie, 2008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Několik důležitých pojmů na úvod II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87236"/>
            <a:ext cx="10018713" cy="4741579"/>
          </a:xfrm>
        </p:spPr>
        <p:txBody>
          <a:bodyPr>
            <a:normAutofit/>
          </a:bodyPr>
          <a:lstStyle/>
          <a:p>
            <a:r>
              <a:rPr lang="cs-CZ" sz="3200" dirty="0" smtClean="0"/>
              <a:t>Tržní mechanismus</a:t>
            </a:r>
          </a:p>
          <a:p>
            <a:pPr lvl="1"/>
            <a:r>
              <a:rPr lang="cs-CZ" sz="2800" b="1" dirty="0" smtClean="0"/>
              <a:t>Nabídka</a:t>
            </a:r>
          </a:p>
          <a:p>
            <a:pPr lvl="1"/>
            <a:r>
              <a:rPr lang="cs-CZ" sz="2800" b="1" dirty="0" smtClean="0"/>
              <a:t>Poptávka</a:t>
            </a:r>
          </a:p>
          <a:p>
            <a:pPr lvl="1"/>
            <a:r>
              <a:rPr lang="cs-CZ" sz="2800" dirty="0" smtClean="0"/>
              <a:t>cena</a:t>
            </a:r>
          </a:p>
          <a:p>
            <a:endParaRPr lang="cs-CZ" sz="32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75" y="1471128"/>
            <a:ext cx="4779817" cy="47798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03127" y="6373091"/>
            <a:ext cx="4003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Economics Stack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7296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Několik důležitých pojmů na úvod III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8706" y="2065762"/>
            <a:ext cx="10018713" cy="4741579"/>
          </a:xfrm>
        </p:spPr>
        <p:txBody>
          <a:bodyPr>
            <a:normAutofit/>
          </a:bodyPr>
          <a:lstStyle/>
          <a:p>
            <a:r>
              <a:rPr lang="cs-CZ" sz="3200" dirty="0" smtClean="0"/>
              <a:t>Tržní mechanismus</a:t>
            </a:r>
          </a:p>
          <a:p>
            <a:pPr lvl="1"/>
            <a:r>
              <a:rPr lang="cs-CZ" sz="2800" dirty="0" smtClean="0"/>
              <a:t>Nabídka</a:t>
            </a:r>
          </a:p>
          <a:p>
            <a:pPr lvl="1"/>
            <a:r>
              <a:rPr lang="cs-CZ" sz="2800" dirty="0" smtClean="0"/>
              <a:t>Poptávka</a:t>
            </a:r>
          </a:p>
          <a:p>
            <a:pPr lvl="1"/>
            <a:r>
              <a:rPr lang="cs-CZ" sz="2800" b="1" dirty="0" smtClean="0"/>
              <a:t>cena</a:t>
            </a:r>
          </a:p>
          <a:p>
            <a:endParaRPr lang="cs-CZ" sz="3200" dirty="0" smtClean="0"/>
          </a:p>
          <a:p>
            <a:r>
              <a:rPr lang="cs-CZ" sz="3200" dirty="0"/>
              <a:t>Regulace cen</a:t>
            </a:r>
          </a:p>
          <a:p>
            <a:r>
              <a:rPr lang="cs-CZ" sz="3200" dirty="0"/>
              <a:t>Stimulace nabídky/poptávky</a:t>
            </a:r>
          </a:p>
          <a:p>
            <a:endParaRPr lang="cs-CZ" sz="32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6" name="R5Gppi-O3a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31536" y="1742675"/>
            <a:ext cx="6377093" cy="358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558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Několik důležitých pojmů na úvod IV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0421" y="2084832"/>
            <a:ext cx="10018713" cy="4023361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Hospodářská politika</a:t>
            </a:r>
            <a:r>
              <a:rPr lang="cs-CZ" sz="2800" dirty="0" smtClean="0"/>
              <a:t>– činnost, při které se stát snaží dosáhnout svých ekonomických cílů</a:t>
            </a:r>
          </a:p>
          <a:p>
            <a:endParaRPr lang="cs-CZ" sz="2800" dirty="0" smtClean="0"/>
          </a:p>
          <a:p>
            <a:pPr lvl="1"/>
            <a:r>
              <a:rPr lang="cs-CZ" sz="2400" dirty="0"/>
              <a:t>F</a:t>
            </a:r>
            <a:r>
              <a:rPr lang="cs-CZ" sz="2400" b="1" dirty="0"/>
              <a:t>iskální politika- </a:t>
            </a:r>
            <a:r>
              <a:rPr lang="cs-CZ" sz="2400" dirty="0" smtClean="0"/>
              <a:t>problematika veřejných financí</a:t>
            </a:r>
          </a:p>
          <a:p>
            <a:pPr lvl="2"/>
            <a:r>
              <a:rPr lang="cs-CZ" sz="2200" dirty="0" smtClean="0"/>
              <a:t>Nástroje: daně, rozpočty</a:t>
            </a:r>
          </a:p>
          <a:p>
            <a:pPr marL="457200" lvl="1" indent="0">
              <a:buNone/>
            </a:pPr>
            <a:endParaRPr lang="cs-CZ" sz="2400" dirty="0"/>
          </a:p>
          <a:p>
            <a:pPr lvl="1"/>
            <a:r>
              <a:rPr lang="cs-CZ" sz="2400" b="1" dirty="0" smtClean="0"/>
              <a:t>Měnová politika </a:t>
            </a:r>
            <a:r>
              <a:rPr lang="cs-CZ" sz="2400" dirty="0" smtClean="0"/>
              <a:t>– cílem cenová stabilita</a:t>
            </a:r>
          </a:p>
          <a:p>
            <a:pPr lvl="2"/>
            <a:r>
              <a:rPr lang="cs-CZ" sz="2200" dirty="0" smtClean="0"/>
              <a:t>Nástroje: ovlivňování krátkodobých sazeb (na peněžním trhu)</a:t>
            </a:r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1431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Několik poznámek v veřejným financím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0421" y="1609344"/>
            <a:ext cx="10018713" cy="3091933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Hospodaření státu </a:t>
            </a:r>
          </a:p>
          <a:p>
            <a:pPr lvl="1"/>
            <a:r>
              <a:rPr lang="cs-CZ" dirty="0" smtClean="0"/>
              <a:t>Příjmy</a:t>
            </a:r>
          </a:p>
          <a:p>
            <a:pPr lvl="1"/>
            <a:r>
              <a:rPr lang="cs-CZ" dirty="0" smtClean="0"/>
              <a:t>Správa prostředků</a:t>
            </a:r>
          </a:p>
          <a:p>
            <a:pPr lvl="1"/>
            <a:r>
              <a:rPr lang="cs-CZ" dirty="0" smtClean="0"/>
              <a:t>Přerozdělování/výdaje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15949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Role státu a veřejné finance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572767"/>
            <a:ext cx="10018713" cy="4486657"/>
          </a:xfrm>
        </p:spPr>
        <p:txBody>
          <a:bodyPr>
            <a:normAutofit/>
          </a:bodyPr>
          <a:lstStyle/>
          <a:p>
            <a:r>
              <a:rPr lang="cs-CZ" sz="2800" dirty="0" smtClean="0"/>
              <a:t>Různé stupně mezi minimálním státem (stát „noční hlídač“) a sociálním státem (</a:t>
            </a:r>
            <a:r>
              <a:rPr lang="cs-CZ" sz="2800" dirty="0" err="1" smtClean="0"/>
              <a:t>welfare</a:t>
            </a:r>
            <a:r>
              <a:rPr lang="cs-CZ" sz="2800" dirty="0" smtClean="0"/>
              <a:t> </a:t>
            </a:r>
            <a:r>
              <a:rPr lang="cs-CZ" sz="2800" dirty="0" err="1" smtClean="0"/>
              <a:t>state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S rostoucími státním výdaji (přerozdělováním) roste i potřeba státu získávat více peněžních prostředků</a:t>
            </a:r>
          </a:p>
          <a:p>
            <a:r>
              <a:rPr lang="cs-CZ" sz="2800" dirty="0" smtClean="0"/>
              <a:t>Financování schodkových rozpočtů zejména prostřednictvím emise veřejných dluhopisů</a:t>
            </a:r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350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2430</TotalTime>
  <Words>1747</Words>
  <Application>Microsoft Office PowerPoint</Application>
  <PresentationFormat>Širokoúhlá obrazovka</PresentationFormat>
  <Paragraphs>236</Paragraphs>
  <Slides>35</Slides>
  <Notes>2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Calibri</vt:lpstr>
      <vt:lpstr>Corbel</vt:lpstr>
      <vt:lpstr>Paralaxa</vt:lpstr>
      <vt:lpstr>Úvod do managementu veřejné správy</vt:lpstr>
      <vt:lpstr>Část první – základní pojmy veřejné správy  </vt:lpstr>
      <vt:lpstr>Několik důležitých pojmů na úvod </vt:lpstr>
      <vt:lpstr>Několik důležitých pojmů na úvod </vt:lpstr>
      <vt:lpstr>Několik důležitých pojmů na úvod II </vt:lpstr>
      <vt:lpstr>Několik důležitých pojmů na úvod III </vt:lpstr>
      <vt:lpstr>Několik důležitých pojmů na úvod IV </vt:lpstr>
      <vt:lpstr>Několik poznámek v veřejným financím </vt:lpstr>
      <vt:lpstr>Role státu a veřejné finance </vt:lpstr>
      <vt:lpstr>Veřejná správa</vt:lpstr>
      <vt:lpstr>Uspořádání veřejné správy</vt:lpstr>
      <vt:lpstr>Úkol 1</vt:lpstr>
      <vt:lpstr>Pár dalších pojmů ...</vt:lpstr>
      <vt:lpstr>Pár dalších pojmů ...</vt:lpstr>
      <vt:lpstr>Pár dalších pojmů ...</vt:lpstr>
      <vt:lpstr>Reformy zavádějící manažerské principy</vt:lpstr>
      <vt:lpstr>Úkol 2</vt:lpstr>
      <vt:lpstr>Část druhá – Smart Administration </vt:lpstr>
      <vt:lpstr>SMART governance</vt:lpstr>
      <vt:lpstr>SMART nakládání s veřejnými prostředky</vt:lpstr>
      <vt:lpstr>Metodika veřejného nakupování I</vt:lpstr>
      <vt:lpstr>Metodika veřejného nakupování  - Legislativní rámec veřejného nakupování II</vt:lpstr>
      <vt:lpstr>Metodika veřejného nakupování  - Legislativní rámec veřejného nakupování IV</vt:lpstr>
      <vt:lpstr>Metodika veřejného nakupování  - Legislativní rámec veřejného nakupování V</vt:lpstr>
      <vt:lpstr>Principy 3 E</vt:lpstr>
      <vt:lpstr>Principy 3 E - Účelnost</vt:lpstr>
      <vt:lpstr>Principy 3 E - Hospodárnost</vt:lpstr>
      <vt:lpstr>Principy 3 E - Efektivita</vt:lpstr>
      <vt:lpstr>Principy 3 E – Celkový pohled</vt:lpstr>
      <vt:lpstr>Úkol 3</vt:lpstr>
      <vt:lpstr>Řízení ve veřejné správě</vt:lpstr>
      <vt:lpstr>Příklady organizace</vt:lpstr>
      <vt:lpstr>Příklady organizace II</vt:lpstr>
      <vt:lpstr>Úkol 4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Posluchárna</cp:lastModifiedBy>
  <cp:revision>177</cp:revision>
  <cp:lastPrinted>2018-02-16T13:48:46Z</cp:lastPrinted>
  <dcterms:created xsi:type="dcterms:W3CDTF">2016-10-17T17:38:14Z</dcterms:created>
  <dcterms:modified xsi:type="dcterms:W3CDTF">2018-02-16T16:53:13Z</dcterms:modified>
</cp:coreProperties>
</file>